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1.xml" ContentType="application/vnd.openxmlformats-officedocument.themeOverride+xml"/>
  <Override PartName="/ppt/drawings/drawing4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371" r:id="rId4"/>
    <p:sldId id="372" r:id="rId5"/>
    <p:sldId id="378" r:id="rId6"/>
    <p:sldId id="382" r:id="rId7"/>
    <p:sldId id="374" r:id="rId8"/>
    <p:sldId id="375" r:id="rId9"/>
    <p:sldId id="376" r:id="rId10"/>
    <p:sldId id="379" r:id="rId11"/>
    <p:sldId id="380" r:id="rId12"/>
    <p:sldId id="383" r:id="rId13"/>
  </p:sldIdLst>
  <p:sldSz cx="9144000" cy="6858000" type="screen4x3"/>
  <p:notesSz cx="6797675" cy="9926638"/>
  <p:defaultTextStyle>
    <a:defPPr rtl="0"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6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40" autoAdjust="0"/>
    <p:restoredTop sz="84096" autoAdjust="0"/>
  </p:normalViewPr>
  <p:slideViewPr>
    <p:cSldViewPr>
      <p:cViewPr varScale="1">
        <p:scale>
          <a:sx n="110" d="100"/>
          <a:sy n="110" d="100"/>
        </p:scale>
        <p:origin x="215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Indikatory_2018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OP%20TP\Podklad%20pro%20OP%20TP.xlsx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N\odbor22\odd.%20223_EVALUACE\Datov&#253;_trezor\2018%20Indik&#225;tory\V&#253;po&#269;ty\OP%20TP\Podklad%20pro%20OP%20TP.xlsx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4.xml"/><Relationship Id="rId1" Type="http://schemas.microsoft.com/office/2011/relationships/chartStyle" Target="style4.xml"/><Relationship Id="rId5" Type="http://schemas.openxmlformats.org/officeDocument/2006/relationships/chartUserShapes" Target="../drawings/drawing4.xml"/><Relationship Id="rId4" Type="http://schemas.openxmlformats.org/officeDocument/2006/relationships/oleObject" Target="file:///\\praha.mmr.cz\dfs\N\odbor22\odd.%20223_EVALUACE\Datov&#253;_trezor\2018%20Indik&#225;tory\V&#253;po&#269;ty\OP%20TP\Podklad%20pro%20OP%20TP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5.5695121443152952E-2"/>
          <c:y val="6.8967660436602268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indikátory!$L$35</c:f>
              <c:strCache>
                <c:ptCount val="1"/>
                <c:pt idx="0">
                  <c:v>Satisfaction of implementation structure staff and beneficiaries and applicants with the monitoring system 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28575" cap="rnd" cmpd="dbl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FA3-45AF-A757-414382F4CCC1}"/>
              </c:ext>
            </c:extLst>
          </c:dPt>
          <c:dLbls>
            <c:dLbl>
              <c:idx val="0"/>
              <c:layout>
                <c:manualLayout>
                  <c:x val="-3.6892871030010141E-2"/>
                  <c:y val="3.4170510849136568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944472218750421E-2"/>
                      <c:h val="8.1522767111825017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1FA3-45AF-A757-414382F4CCC1}"/>
                </c:ext>
              </c:extLst>
            </c:dLbl>
            <c:dLbl>
              <c:idx val="1"/>
              <c:layout>
                <c:manualLayout>
                  <c:x val="-3.5790665055756919E-2"/>
                  <c:y val="6.8341021698273136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3-1FA3-45AF-A757-414382F4CCC1}"/>
                </c:ext>
              </c:extLst>
            </c:dLbl>
            <c:spPr>
              <a:solidFill>
                <a:schemeClr val="accent1"/>
              </a:solidFill>
              <a:ln>
                <a:noFill/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>
                      <a:solidFill>
                        <a:schemeClr val="bg1"/>
                      </a:solidFill>
                    </a:ln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TARGET 2023</c:v>
                </c:pt>
              </c:strCache>
            </c:strRef>
          </c:cat>
          <c:val>
            <c:numRef>
              <c:f>indikátory!$M$35:$R$35</c:f>
              <c:numCache>
                <c:formatCode>0</c:formatCode>
                <c:ptCount val="6"/>
                <c:pt idx="0">
                  <c:v>64</c:v>
                </c:pt>
                <c:pt idx="1">
                  <c:v>49</c:v>
                </c:pt>
                <c:pt idx="2">
                  <c:v>53.302487942909728</c:v>
                </c:pt>
                <c:pt idx="3">
                  <c:v>55.242959008171354</c:v>
                </c:pt>
                <c:pt idx="4">
                  <c:v>60.382651491827147</c:v>
                </c:pt>
                <c:pt idx="5">
                  <c:v>80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1FA3-45AF-A757-414382F4CCC1}"/>
            </c:ext>
          </c:extLst>
        </c:ser>
        <c:ser>
          <c:idx val="1"/>
          <c:order val="1"/>
          <c:tx>
            <c:strRef>
              <c:f>indikátory!$L$36</c:f>
              <c:strCache>
                <c:ptCount val="1"/>
                <c:pt idx="0">
                  <c:v>Satisfaction with personnel policy and the training system
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2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6-1FA3-45AF-A757-414382F4CCC1}"/>
              </c:ext>
            </c:extLst>
          </c:dPt>
          <c:dLbls>
            <c:dLbl>
              <c:idx val="0"/>
              <c:layout>
                <c:manualLayout>
                  <c:x val="-2.7070227332694523E-2"/>
                  <c:y val="-2.2297738154335014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7-1FA3-45AF-A757-414382F4CCC1}"/>
                </c:ext>
              </c:extLst>
            </c:dLbl>
            <c:dLbl>
              <c:idx val="4"/>
              <c:layout>
                <c:manualLayout>
                  <c:x val="-3.7387166881917538E-2"/>
                  <c:y val="3.4170510849137197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8-1FA3-45AF-A757-414382F4CCC1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TARGET 2023</c:v>
                </c:pt>
              </c:strCache>
            </c:strRef>
          </c:cat>
          <c:val>
            <c:numRef>
              <c:f>indikátory!$M$36:$R$36</c:f>
              <c:numCache>
                <c:formatCode>0</c:formatCode>
                <c:ptCount val="6"/>
                <c:pt idx="0">
                  <c:v>65</c:v>
                </c:pt>
                <c:pt idx="1">
                  <c:v>63</c:v>
                </c:pt>
                <c:pt idx="2">
                  <c:v>62.065242871580153</c:v>
                </c:pt>
                <c:pt idx="3">
                  <c:v>63.092017500619669</c:v>
                </c:pt>
                <c:pt idx="4">
                  <c:v>64.205141041102493</c:v>
                </c:pt>
                <c:pt idx="5">
                  <c:v>72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1FA3-45AF-A757-414382F4CCC1}"/>
            </c:ext>
          </c:extLst>
        </c:ser>
        <c:ser>
          <c:idx val="2"/>
          <c:order val="2"/>
          <c:tx>
            <c:strRef>
              <c:f>indikátory!$L$37</c:f>
              <c:strCache>
                <c:ptCount val="1"/>
                <c:pt idx="0">
                  <c:v>Satisfaction of relevant actors with the conditions for the work on management*
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5"/>
            <c:marker>
              <c:symbol val="circle"/>
              <c:size val="5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3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B-1FA3-45AF-A757-414382F4CCC1}"/>
              </c:ext>
            </c:extLst>
          </c:dPt>
          <c:dLbls>
            <c:dLbl>
              <c:idx val="0"/>
              <c:layout>
                <c:manualLayout>
                  <c:x val="-3.2009887652932292E-2"/>
                  <c:y val="3.337140520172036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C-1FA3-45AF-A757-414382F4CCC1}"/>
                </c:ext>
              </c:extLst>
            </c:dLbl>
            <c:dLbl>
              <c:idx val="1"/>
              <c:layout>
                <c:manualLayout>
                  <c:x val="-1.641025641025641E-2"/>
                  <c:y val="-2.119766825649178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D-1FA3-45AF-A757-414382F4CCC1}"/>
                </c:ext>
              </c:extLst>
            </c:dLbl>
            <c:dLbl>
              <c:idx val="2"/>
              <c:layout>
                <c:manualLayout>
                  <c:x val="-1.6410256410256459E-2"/>
                  <c:y val="-7.772388573417610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E-1FA3-45AF-A757-414382F4CCC1}"/>
                </c:ext>
              </c:extLst>
            </c:dLbl>
            <c:dLbl>
              <c:idx val="3"/>
              <c:layout>
                <c:manualLayout>
                  <c:x val="-2.439156910941696E-2"/>
                  <c:y val="-6.8341021698274393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1FA3-45AF-A757-414382F4CCC1}"/>
                </c:ext>
              </c:extLst>
            </c:dLbl>
            <c:dLbl>
              <c:idx val="4"/>
              <c:layout>
                <c:manualLayout>
                  <c:x val="-2.5228617256176311E-2"/>
                  <c:y val="-4.239564877557911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0-1FA3-45AF-A757-414382F4CCC1}"/>
                </c:ext>
              </c:extLst>
            </c:dLbl>
            <c:dLbl>
              <c:idx val="5"/>
              <c:layout>
                <c:manualLayout>
                  <c:x val="-2.3247863247863147E-2"/>
                  <c:y val="3.8861942867088053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B-1FA3-45AF-A757-414382F4CCC1}"/>
                </c:ext>
              </c:extLst>
            </c:dLbl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showLeaderLines val="0"/>
              </c:ext>
            </c:extLst>
          </c:dLbls>
          <c:cat>
            <c:strRef>
              <c:f>indikátory!$M$34:$R$34</c:f>
              <c:strCache>
                <c:ptCount val="6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TARGET 2023</c:v>
                </c:pt>
              </c:strCache>
            </c:strRef>
          </c:cat>
          <c:val>
            <c:numRef>
              <c:f>indikátory!$M$37:$R$37</c:f>
              <c:numCache>
                <c:formatCode>0</c:formatCode>
                <c:ptCount val="6"/>
                <c:pt idx="0">
                  <c:v>63</c:v>
                </c:pt>
                <c:pt idx="1">
                  <c:v>65</c:v>
                </c:pt>
                <c:pt idx="2">
                  <c:v>64.493016137730535</c:v>
                </c:pt>
                <c:pt idx="3">
                  <c:v>65.068872913504009</c:v>
                </c:pt>
                <c:pt idx="4">
                  <c:v>67.468892041793367</c:v>
                </c:pt>
                <c:pt idx="5">
                  <c:v>70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1-1FA3-45AF-A757-414382F4CCC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6313504"/>
        <c:axId val="1286320032"/>
      </c:lineChart>
      <c:catAx>
        <c:axId val="1286313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20032"/>
        <c:crosses val="autoZero"/>
        <c:auto val="1"/>
        <c:lblAlgn val="ctr"/>
        <c:lblOffset val="100"/>
        <c:noMultiLvlLbl val="0"/>
      </c:catAx>
      <c:valAx>
        <c:axId val="1286320032"/>
        <c:scaling>
          <c:orientation val="minMax"/>
          <c:max val="80"/>
          <c:min val="45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13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905416051849245E-2"/>
          <c:y val="9.8424006277565826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List1!$AC$2</c:f>
              <c:strCache>
                <c:ptCount val="1"/>
                <c:pt idx="0">
                  <c:v>INDICATOR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20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dPt>
            <c:idx val="5"/>
            <c:marker>
              <c:symbol val="circle"/>
              <c:size val="20"/>
              <c:spPr>
                <a:solidFill>
                  <a:schemeClr val="accent1"/>
                </a:solidFill>
                <a:ln w="9525">
                  <a:solidFill>
                    <a:schemeClr val="accent1"/>
                  </a:solidFill>
                </a:ln>
                <a:effectLst/>
              </c:spPr>
            </c:marker>
            <c:bubble3D val="0"/>
            <c:spPr>
              <a:ln w="38100" cap="rnd" cmpd="dbl">
                <a:solidFill>
                  <a:schemeClr val="accent1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F447-4624-BC70-472AEAEAD31D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List1!$AD$2:$AH$2</c:f>
              <c:numCache>
                <c:formatCode>General</c:formatCode>
                <c:ptCount val="5"/>
                <c:pt idx="0">
                  <c:v>64</c:v>
                </c:pt>
                <c:pt idx="1">
                  <c:v>49</c:v>
                </c:pt>
                <c:pt idx="2" formatCode="0">
                  <c:v>53.302487942909728</c:v>
                </c:pt>
                <c:pt idx="3" formatCode="0">
                  <c:v>55.310503849630493</c:v>
                </c:pt>
                <c:pt idx="4" formatCode="0">
                  <c:v>59.574010949264448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F447-4624-BC70-472AEAEAD31D}"/>
            </c:ext>
          </c:extLst>
        </c:ser>
        <c:ser>
          <c:idx val="1"/>
          <c:order val="1"/>
          <c:tx>
            <c:strRef>
              <c:f>List1!$AC$3</c:f>
              <c:strCache>
                <c:ptCount val="1"/>
                <c:pt idx="0">
                  <c:v>internal users</c:v>
                </c:pt>
              </c:strCache>
            </c:strRef>
          </c:tx>
          <c:spPr>
            <a:ln w="28575" cap="rnd">
              <a:solidFill>
                <a:schemeClr val="tx2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tx2"/>
              </a:solidFill>
              <a:ln w="9525">
                <a:solidFill>
                  <a:schemeClr val="tx2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List1!$AD$3:$AH$3</c:f>
              <c:numCache>
                <c:formatCode>General</c:formatCode>
                <c:ptCount val="5"/>
                <c:pt idx="0">
                  <c:v>62</c:v>
                </c:pt>
                <c:pt idx="1">
                  <c:v>43</c:v>
                </c:pt>
                <c:pt idx="2" formatCode="0">
                  <c:v>48.987834237470864</c:v>
                </c:pt>
                <c:pt idx="3" formatCode="0">
                  <c:v>51.259007952149076</c:v>
                </c:pt>
                <c:pt idx="4" formatCode="0">
                  <c:v>56.007992270822093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F447-4624-BC70-472AEAEAD31D}"/>
            </c:ext>
          </c:extLst>
        </c:ser>
        <c:ser>
          <c:idx val="2"/>
          <c:order val="2"/>
          <c:tx>
            <c:strRef>
              <c:f>List1!$AC$4</c:f>
              <c:strCache>
                <c:ptCount val="1"/>
                <c:pt idx="0">
                  <c:v>external users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List1!$AD$1:$AH$1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List1!$AD$4:$AH$4</c:f>
              <c:numCache>
                <c:formatCode>General</c:formatCode>
                <c:ptCount val="5"/>
                <c:pt idx="0">
                  <c:v>66</c:v>
                </c:pt>
                <c:pt idx="1">
                  <c:v>56</c:v>
                </c:pt>
                <c:pt idx="2" formatCode="0">
                  <c:v>57.617141648348593</c:v>
                </c:pt>
                <c:pt idx="3" formatCode="0">
                  <c:v>59.361999747111916</c:v>
                </c:pt>
                <c:pt idx="4" formatCode="0">
                  <c:v>63.140029627706795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F447-4624-BC70-472AEAEAD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6320576"/>
        <c:axId val="1286314048"/>
      </c:lineChart>
      <c:catAx>
        <c:axId val="12863205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14048"/>
        <c:crosses val="autoZero"/>
        <c:auto val="1"/>
        <c:lblAlgn val="ctr"/>
        <c:lblOffset val="100"/>
        <c:noMultiLvlLbl val="0"/>
      </c:catAx>
      <c:valAx>
        <c:axId val="1286314048"/>
        <c:scaling>
          <c:orientation val="minMax"/>
          <c:min val="4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20576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7.6538986472844739E-2"/>
          <c:y val="9.8423945019591147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[2]indikátory!$L$36</c:f>
              <c:strCache>
                <c:ptCount val="1"/>
                <c:pt idx="0">
                  <c:v>Satisfaction with personnel policy and the training system
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2"/>
                </a:solidFill>
              </a:ln>
              <a:effectLst/>
            </c:spPr>
          </c:marker>
          <c:dPt>
            <c:idx val="1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1057-4119-A09A-72137DD283A3}"/>
              </c:ext>
            </c:extLst>
          </c:dPt>
          <c:dPt>
            <c:idx val="2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3-1057-4119-A09A-72137DD283A3}"/>
              </c:ext>
            </c:extLst>
          </c:dPt>
          <c:dPt>
            <c:idx val="3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5-1057-4119-A09A-72137DD283A3}"/>
              </c:ext>
            </c:extLst>
          </c:dPt>
          <c:dPt>
            <c:idx val="4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>
                <a:solidFill>
                  <a:schemeClr val="accent2"/>
                </a:solidFill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7-1057-4119-A09A-72137DD283A3}"/>
              </c:ext>
            </c:extLst>
          </c:dPt>
          <c:dPt>
            <c:idx val="5"/>
            <c:marker>
              <c:symbol val="circle"/>
              <c:size val="5"/>
              <c:spPr>
                <a:solidFill>
                  <a:schemeClr val="accent1"/>
                </a:solidFill>
                <a:ln w="9525">
                  <a:solidFill>
                    <a:schemeClr val="accent2"/>
                  </a:solidFill>
                </a:ln>
                <a:effectLst/>
              </c:spPr>
            </c:marker>
            <c:bubble3D val="0"/>
            <c:spPr>
              <a:ln w="28575" cap="rnd" cmpd="dbl">
                <a:solidFill>
                  <a:schemeClr val="accent2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9-1057-4119-A09A-72137DD283A3}"/>
              </c:ext>
            </c:extLst>
          </c:dPt>
          <c:dLbls>
            <c:dLbl>
              <c:idx val="0"/>
              <c:layout/>
              <c:tx>
                <c:rich>
                  <a:bodyPr/>
                  <a:lstStyle/>
                  <a:p>
                    <a:fld id="{14EA3D87-2ECA-45FA-B973-2976C53CA831}" type="VALUE">
                      <a:rPr lang="en-US" sz="1100">
                        <a:ln w="12700" cmpd="sng">
                          <a:solidFill>
                            <a:sysClr val="window" lastClr="FFFFFF"/>
                          </a:solidFill>
                        </a:ln>
                      </a:rPr>
                      <a:pPr/>
                      <a:t>[HODNOTA]</a:t>
                    </a:fld>
                    <a:endParaRPr lang="cs-CZ"/>
                  </a:p>
                </c:rich>
              </c:tx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A-1057-4119-A09A-72137DD283A3}"/>
                </c:ext>
              </c:extLst>
            </c:dLbl>
            <c:dLbl>
              <c:idx val="2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3-1057-4119-A09A-72137DD283A3}"/>
                </c:ext>
              </c:extLst>
            </c:dLbl>
            <c:dLbl>
              <c:idx val="3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5-1057-4119-A09A-72137DD283A3}"/>
                </c:ext>
              </c:extLst>
            </c:dLbl>
            <c:dLbl>
              <c:idx val="4"/>
              <c:numFmt formatCode="#,##0" sourceLinked="0"/>
              <c:spPr>
                <a:solidFill>
                  <a:schemeClr val="accent2"/>
                </a:solidFill>
                <a:ln>
                  <a:solidFill>
                    <a:schemeClr val="accent2"/>
                  </a:solidFill>
                </a:ln>
                <a:effectLst/>
              </c:spPr>
              <c:txPr>
                <a:bodyPr rot="0" spcFirstLastPara="1" vertOverflow="clip" horzOverflow="clip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0" i="0" u="none" strike="noStrike" kern="1200" baseline="0">
                      <a:ln w="12700" cmpd="sng">
                        <a:solidFill>
                          <a:schemeClr val="bg1"/>
                        </a:solidFill>
                      </a:ln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ellipse">
                      <a:avLst/>
                    </a:prstGeom>
                    <a:noFill/>
                    <a:ln>
                      <a:noFill/>
                    </a:ln>
                  </c15:spPr>
                </c:ext>
                <c:ext xmlns:c16="http://schemas.microsoft.com/office/drawing/2014/chart" uri="{C3380CC4-5D6E-409C-BE32-E72D297353CC}">
                  <c16:uniqueId val="{00000007-1057-4119-A09A-72137DD283A3}"/>
                </c:ext>
              </c:extLst>
            </c:dLbl>
            <c:dLbl>
              <c:idx val="5"/>
              <c:layout>
                <c:manualLayout>
                  <c:x val="5.1644928999259709E-2"/>
                  <c:y val="0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1057-4119-A09A-72137DD283A3}"/>
                </c:ext>
              </c:extLst>
            </c:dLbl>
            <c:spPr>
              <a:solidFill>
                <a:schemeClr val="accent2"/>
              </a:solidFill>
              <a:ln>
                <a:solidFill>
                  <a:schemeClr val="accent2"/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ln w="12700" cmpd="sng">
                      <a:solidFill>
                        <a:schemeClr val="bg1"/>
                      </a:solidFill>
                    </a:ln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ellipse">
                    <a:avLst/>
                  </a:prstGeom>
                  <a:noFill/>
                  <a:ln>
                    <a:noFill/>
                  </a:ln>
                </c15:spPr>
                <c15:layout/>
                <c15:showLeaderLines val="0"/>
              </c:ext>
            </c:extLst>
          </c:dLbls>
          <c:cat>
            <c:numRef>
              <c:f>[2]indikátory!$M$34:$Q$34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[2]indikátory!$M$36:$Q$36</c:f>
              <c:numCache>
                <c:formatCode>General</c:formatCode>
                <c:ptCount val="5"/>
                <c:pt idx="0">
                  <c:v>65</c:v>
                </c:pt>
                <c:pt idx="1">
                  <c:v>63</c:v>
                </c:pt>
                <c:pt idx="2">
                  <c:v>62.065242871580153</c:v>
                </c:pt>
                <c:pt idx="3">
                  <c:v>63.092017500619669</c:v>
                </c:pt>
                <c:pt idx="4">
                  <c:v>64.205141041102493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B-1057-4119-A09A-72137DD283A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6309152"/>
        <c:axId val="1286321120"/>
      </c:lineChart>
      <c:catAx>
        <c:axId val="128630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21120"/>
        <c:crosses val="autoZero"/>
        <c:auto val="1"/>
        <c:lblAlgn val="ctr"/>
        <c:lblOffset val="100"/>
        <c:noMultiLvlLbl val="0"/>
      </c:catAx>
      <c:valAx>
        <c:axId val="1286321120"/>
        <c:scaling>
          <c:orientation val="minMax"/>
          <c:max val="70"/>
          <c:min val="60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09152"/>
        <c:crosses val="autoZero"/>
        <c:crossBetween val="between"/>
        <c:majorUnit val="2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1945009400527588E-2"/>
          <c:y val="9.4209849535679208E-2"/>
          <c:w val="0.90021315027929216"/>
          <c:h val="0.83635767309690423"/>
        </c:manualLayout>
      </c:layout>
      <c:lineChart>
        <c:grouping val="standard"/>
        <c:varyColors val="0"/>
        <c:ser>
          <c:idx val="0"/>
          <c:order val="0"/>
          <c:tx>
            <c:strRef>
              <c:f>List1!$AC$7</c:f>
              <c:strCache>
                <c:ptCount val="1"/>
                <c:pt idx="0">
                  <c:v>INDICATOR*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20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dPt>
            <c:idx val="5"/>
            <c:marker>
              <c:symbol val="circle"/>
              <c:size val="20"/>
              <c:spPr>
                <a:solidFill>
                  <a:schemeClr val="accent3"/>
                </a:solidFill>
                <a:ln w="9525">
                  <a:solidFill>
                    <a:schemeClr val="accent3"/>
                  </a:solidFill>
                </a:ln>
                <a:effectLst/>
              </c:spPr>
            </c:marker>
            <c:bubble3D val="0"/>
            <c:spPr>
              <a:ln w="38100" cap="rnd" cmpd="dbl">
                <a:solidFill>
                  <a:schemeClr val="accent3"/>
                </a:solidFill>
                <a:prstDash val="sysDot"/>
                <a:round/>
              </a:ln>
              <a:effectLst/>
            </c:spPr>
            <c:extLst>
              <c:ext xmlns:c16="http://schemas.microsoft.com/office/drawing/2014/chart" uri="{C3380CC4-5D6E-409C-BE32-E72D297353CC}">
                <c16:uniqueId val="{00000001-6295-4170-B1C1-EEE67C2BF371}"/>
              </c:ext>
            </c:extLst>
          </c:dPt>
          <c:dLbls>
            <c:dLbl>
              <c:idx val="0"/>
              <c:layout>
                <c:manualLayout>
                  <c:x val="-4.7706001923888887E-2"/>
                  <c:y val="5.4982817869415812E-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2-6295-4170-B1C1-EEE67C2BF371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6295-4170-B1C1-EEE67C2BF371}"/>
                </c:ext>
              </c:extLst>
            </c:dLbl>
            <c:dLbl>
              <c:idx val="2"/>
              <c:layout>
                <c:manualLayout>
                  <c:x val="-4.7706001923888949E-2"/>
                  <c:y val="-1.649484536082484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4-6295-4170-B1C1-EEE67C2BF37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List1!$AD$7:$AH$7</c:f>
              <c:numCache>
                <c:formatCode>0</c:formatCode>
                <c:ptCount val="5"/>
                <c:pt idx="0">
                  <c:v>66.649999999999991</c:v>
                </c:pt>
                <c:pt idx="1">
                  <c:v>68.599999999999994</c:v>
                </c:pt>
                <c:pt idx="2">
                  <c:v>67.575943697269722</c:v>
                </c:pt>
                <c:pt idx="3">
                  <c:v>67.047754323553093</c:v>
                </c:pt>
                <c:pt idx="4">
                  <c:v>67.468892041793367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5-6295-4170-B1C1-EEE67C2BF371}"/>
            </c:ext>
          </c:extLst>
        </c:ser>
        <c:ser>
          <c:idx val="1"/>
          <c:order val="1"/>
          <c:tx>
            <c:strRef>
              <c:f>List1!$AC$8</c:f>
              <c:strCache>
                <c:ptCount val="1"/>
                <c:pt idx="0">
                  <c:v>MoRD employees (paid from OPTA)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tx1"/>
              </a:solidFill>
              <a:ln w="9525">
                <a:solidFill>
                  <a:schemeClr val="bg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List1!$AD$8:$AH$8</c:f>
              <c:numCache>
                <c:formatCode>0</c:formatCode>
                <c:ptCount val="5"/>
                <c:pt idx="0">
                  <c:v>67.099999999999994</c:v>
                </c:pt>
                <c:pt idx="1">
                  <c:v>68.900000000000006</c:v>
                </c:pt>
                <c:pt idx="2">
                  <c:v>67.16042227991133</c:v>
                </c:pt>
                <c:pt idx="3">
                  <c:v>65.820530190110702</c:v>
                </c:pt>
                <c:pt idx="4">
                  <c:v>65.301977518472384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6-6295-4170-B1C1-EEE67C2BF371}"/>
            </c:ext>
          </c:extLst>
        </c:ser>
        <c:ser>
          <c:idx val="2"/>
          <c:order val="2"/>
          <c:tx>
            <c:strRef>
              <c:f>List1!$AC$9</c:f>
              <c:strCache>
                <c:ptCount val="1"/>
                <c:pt idx="0">
                  <c:v>WG members</c:v>
                </c:pt>
              </c:strCache>
            </c:strRef>
          </c:tx>
          <c:spPr>
            <a:ln w="28575" cap="rnd" cmpd="dbl">
              <a:solidFill>
                <a:schemeClr val="tx1"/>
              </a:solidFill>
              <a:round/>
            </a:ln>
            <a:effectLst/>
          </c:spPr>
          <c:marker>
            <c:symbol val="circle"/>
            <c:size val="16"/>
            <c:spPr>
              <a:solidFill>
                <a:schemeClr val="bg1"/>
              </a:solidFill>
              <a:ln w="9525">
                <a:solidFill>
                  <a:schemeClr val="tx1"/>
                </a:solidFill>
              </a:ln>
              <a:effectLst/>
            </c:spPr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numRef>
              <c:f>List1!$AD$6:$AH$6</c:f>
              <c:numCache>
                <c:formatCode>General</c:formatCode>
                <c:ptCount val="5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</c:numCache>
            </c:numRef>
          </c:cat>
          <c:val>
            <c:numRef>
              <c:f>List1!$AD$9:$AH$9</c:f>
              <c:numCache>
                <c:formatCode>0</c:formatCode>
                <c:ptCount val="5"/>
                <c:pt idx="0">
                  <c:v>65.75</c:v>
                </c:pt>
                <c:pt idx="1">
                  <c:v>68</c:v>
                </c:pt>
                <c:pt idx="2">
                  <c:v>68.406986531986504</c:v>
                </c:pt>
                <c:pt idx="3">
                  <c:v>69.502202590437889</c:v>
                </c:pt>
                <c:pt idx="4">
                  <c:v>71.802721088435362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7-6295-4170-B1C1-EEE67C2BF37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6316768"/>
        <c:axId val="1286321664"/>
      </c:lineChart>
      <c:catAx>
        <c:axId val="12863167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21664"/>
        <c:crosses val="autoZero"/>
        <c:auto val="1"/>
        <c:lblAlgn val="ctr"/>
        <c:lblOffset val="100"/>
        <c:noMultiLvlLbl val="0"/>
      </c:catAx>
      <c:valAx>
        <c:axId val="1286321664"/>
        <c:scaling>
          <c:orientation val="minMax"/>
          <c:min val="60"/>
        </c:scaling>
        <c:delete val="0"/>
        <c:axPos val="l"/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1286316768"/>
        <c:crosses val="autoZero"/>
        <c:crossBetween val="between"/>
        <c:majorUnit val="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cs-CZ"/>
    </a:p>
  </c:txPr>
  <c:externalData r:id="rId4">
    <c:autoUpdate val="0"/>
  </c:externalData>
  <c:userShapes r:id="rId5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0.45211</cdr:x>
      <cdr:y>0.71217</cdr:y>
    </cdr:from>
    <cdr:to>
      <cdr:x>0.69897</cdr:x>
      <cdr:y>0.79179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604469" y="2646907"/>
          <a:ext cx="1422091" cy="29592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accent1"/>
              </a:solidFill>
              <a:latin typeface="+mn-lt"/>
            </a:rPr>
            <a:t>MS2014+ (internal</a:t>
          </a:r>
          <a:r>
            <a:rPr lang="cs-CZ" sz="1100" b="1" baseline="0">
              <a:solidFill>
                <a:schemeClr val="accent1"/>
              </a:solidFill>
              <a:latin typeface="+mn-lt"/>
            </a:rPr>
            <a:t> and external users)</a:t>
          </a:r>
          <a:endParaRPr lang="cs-CZ" sz="1100" b="1">
            <a:solidFill>
              <a:schemeClr val="accent1"/>
            </a:solidFill>
            <a:latin typeface="+mn-lt"/>
          </a:endParaRPr>
        </a:p>
      </cdr:txBody>
    </cdr:sp>
  </cdr:relSizeAnchor>
  <cdr:relSizeAnchor xmlns:cdr="http://schemas.openxmlformats.org/drawingml/2006/chartDrawing">
    <cdr:from>
      <cdr:x>0.17807</cdr:x>
      <cdr:y>0.52884</cdr:y>
    </cdr:from>
    <cdr:to>
      <cdr:x>0.27653</cdr:x>
      <cdr:y>0.68146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1025824" y="1965530"/>
          <a:ext cx="567200" cy="56723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accent2"/>
              </a:solidFill>
              <a:effectLst/>
              <a:latin typeface="+mn-lt"/>
              <a:ea typeface="+mn-ea"/>
              <a:cs typeface="+mn-cs"/>
            </a:rPr>
            <a:t>Personnel policy and training system </a:t>
          </a:r>
          <a:endParaRPr lang="cs-CZ" sz="1100">
            <a:solidFill>
              <a:schemeClr val="accent2"/>
            </a:solidFill>
            <a:effectLst/>
            <a:latin typeface="+mn-lt"/>
          </a:endParaRPr>
        </a:p>
      </cdr:txBody>
    </cdr:sp>
  </cdr:relSizeAnchor>
  <cdr:relSizeAnchor xmlns:cdr="http://schemas.openxmlformats.org/drawingml/2006/chartDrawing">
    <cdr:from>
      <cdr:x>0.19795</cdr:x>
      <cdr:y>0.28964</cdr:y>
    </cdr:from>
    <cdr:to>
      <cdr:x>0.29641</cdr:x>
      <cdr:y>0.44227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1140360" y="1076476"/>
          <a:ext cx="567201" cy="56727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Conditions for work on the management </a:t>
          </a:r>
        </a:p>
        <a:p xmlns:a="http://schemas.openxmlformats.org/drawingml/2006/main"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(</a:t>
          </a:r>
          <a:r>
            <a:rPr lang="cs-CZ" sz="1100" b="1">
              <a:solidFill>
                <a:schemeClr val="bg1">
                  <a:lumMod val="50000"/>
                </a:schemeClr>
              </a:solidFill>
              <a:effectLst/>
              <a:latin typeface="+mn-lt"/>
              <a:ea typeface="+mn-ea"/>
              <a:cs typeface="+mn-cs"/>
            </a:rPr>
            <a:t>employees paid from OPTA and WG members)</a:t>
          </a:r>
          <a:r>
            <a:rPr lang="cs-CZ" sz="1100" b="1">
              <a:solidFill>
                <a:schemeClr val="bg1">
                  <a:lumMod val="50000"/>
                </a:schemeClr>
              </a:solidFill>
              <a:latin typeface="+mn-lt"/>
            </a:rPr>
            <a:t>* </a:t>
          </a:r>
        </a:p>
      </cdr:txBody>
    </cdr:sp>
  </cdr:relSizeAnchor>
  <cdr:relSizeAnchor xmlns:cdr="http://schemas.openxmlformats.org/drawingml/2006/chartDrawing">
    <cdr:from>
      <cdr:x>0.7959</cdr:x>
      <cdr:y>0.84738</cdr:y>
    </cdr:from>
    <cdr:to>
      <cdr:x>0.89436</cdr:x>
      <cdr:y>1</cdr:y>
    </cdr:to>
    <cdr:sp macro="" textlink="">
      <cdr:nvSpPr>
        <cdr:cNvPr id="6" name="TextovéPole 5"/>
        <cdr:cNvSpPr txBox="1"/>
      </cdr:nvSpPr>
      <cdr:spPr>
        <a:xfrm xmlns:a="http://schemas.openxmlformats.org/drawingml/2006/main">
          <a:off x="7391400" y="56388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cs-CZ" sz="110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0.31267</cdr:x>
      <cdr:y>0.54999</cdr:y>
    </cdr:from>
    <cdr:to>
      <cdr:x>0.46031</cdr:x>
      <cdr:y>0.6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2592536" y="2375718"/>
          <a:ext cx="122413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INDICATOR</a:t>
          </a:r>
          <a:endParaRPr lang="en-US" sz="1100" b="1" dirty="0">
            <a:solidFill>
              <a:schemeClr val="accent1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0.469</cdr:x>
      <cdr:y>0.75003</cdr:y>
    </cdr:from>
    <cdr:to>
      <cdr:x>0.634</cdr:x>
      <cdr:y>0.81671</cdr:y>
    </cdr:to>
    <cdr:sp macro="" textlink="">
      <cdr:nvSpPr>
        <cdr:cNvPr id="3" name="TextovéPole 2"/>
        <cdr:cNvSpPr txBox="1"/>
      </cdr:nvSpPr>
      <cdr:spPr>
        <a:xfrm xmlns:a="http://schemas.openxmlformats.org/drawingml/2006/main">
          <a:off x="3888680" y="3239814"/>
          <a:ext cx="1368152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1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Internal users</a:t>
          </a:r>
          <a:endParaRPr lang="en-US" sz="1100" b="1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  <cdr:relSizeAnchor xmlns:cdr="http://schemas.openxmlformats.org/drawingml/2006/chartDrawing">
    <cdr:from>
      <cdr:x>0.09556</cdr:x>
      <cdr:y>0.01654</cdr:y>
    </cdr:from>
    <cdr:to>
      <cdr:x>0.92928</cdr:x>
      <cdr:y>0.09989</cdr:y>
    </cdr:to>
    <cdr:sp macro="" textlink="">
      <cdr:nvSpPr>
        <cdr:cNvPr id="4" name="TextovéPole 3"/>
        <cdr:cNvSpPr txBox="1"/>
      </cdr:nvSpPr>
      <cdr:spPr>
        <a:xfrm xmlns:a="http://schemas.openxmlformats.org/drawingml/2006/main">
          <a:off x="792336" y="71462"/>
          <a:ext cx="6912768" cy="36004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 smtClean="0">
              <a:solidFill>
                <a:schemeClr val="tx2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Development of the indicator of satisfaction with MS2014+ in 2014-2018</a:t>
          </a:r>
          <a:endParaRPr lang="en-US" sz="1400" b="1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0.18241</cdr:x>
      <cdr:y>0.03113</cdr:y>
    </cdr:from>
    <cdr:to>
      <cdr:x>0.86848</cdr:x>
      <cdr:y>0.15613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1512416" y="143470"/>
          <a:ext cx="5688632" cy="57606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rPr>
            <a:t>Development of the indicator of satisfaction with personnel policy and training system in 2014-2018</a:t>
          </a:r>
          <a:endParaRPr lang="en-US" sz="1100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0.73958</cdr:x>
      <cdr:y>0.42821</cdr:y>
    </cdr:from>
    <cdr:to>
      <cdr:x>0.91667</cdr:x>
      <cdr:y>0.47286</cdr:y>
    </cdr:to>
    <cdr:sp macro="" textlink="">
      <cdr:nvSpPr>
        <cdr:cNvPr id="2" name="TextovéPole 1"/>
        <cdr:cNvSpPr txBox="1"/>
      </cdr:nvSpPr>
      <cdr:spPr>
        <a:xfrm xmlns:a="http://schemas.openxmlformats.org/drawingml/2006/main">
          <a:off x="5112568" y="2071619"/>
          <a:ext cx="1224136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cs-CZ" b="1" dirty="0" smtClean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rPr>
            <a:t>INDICATOR</a:t>
          </a:r>
          <a:endParaRPr lang="cs-CZ" sz="1100" b="1" dirty="0">
            <a:solidFill>
              <a:schemeClr val="tx1">
                <a:lumMod val="50000"/>
                <a:lumOff val="50000"/>
              </a:schemeClr>
            </a:solidFill>
            <a:latin typeface="Arial" panose="020B0604020202020204" pitchFamily="34" charset="0"/>
            <a:cs typeface="Arial" panose="020B0604020202020204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r>
              <a:rPr lang="cs-CZ"/>
              <a:t>02.05.2019</a:t>
            </a:r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 rt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Klepnutím lze upravit styly předlohy textu.</a:t>
            </a:r>
          </a:p>
          <a:p>
            <a:pPr lvl="1" rtl="0"/>
            <a:r>
              <a:rPr lang="en-GB" noProof="0"/>
              <a:t>Druhá úroveň</a:t>
            </a:r>
          </a:p>
          <a:p>
            <a:pPr lvl="2" rtl="0"/>
            <a:r>
              <a:rPr lang="en-GB" noProof="0"/>
              <a:t>Třetí úroveň</a:t>
            </a:r>
          </a:p>
          <a:p>
            <a:pPr lvl="3" rtl="0"/>
            <a:r>
              <a:rPr lang="en-GB" noProof="0"/>
              <a:t>Čtvrtá úroveň</a:t>
            </a:r>
          </a:p>
          <a:p>
            <a:pPr lvl="4" rtl="0"/>
            <a:r>
              <a:rPr lang="en-GB" noProof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95514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74756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647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0683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5374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0044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1076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 rtlCol="0"/>
          <a:lstStyle/>
          <a:p>
            <a:pPr rtl="0"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rtlCol="0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n-GB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rtlCol="0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 rtlCol="0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 rtl="0"/>
            <a:r>
              <a:rPr lang="en-GB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rtlCol="0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</a:bodyPr>
          <a:lstStyle/>
          <a:p>
            <a:pPr algn="ctr" rtl="0" eaLnBrk="1" hangingPunct="1"/>
            <a:r>
              <a:rPr lang="en-GB" b="1">
                <a:latin typeface="Arial" charset="0"/>
                <a:cs typeface="Arial" charset="0"/>
              </a:rPr>
              <a:t>21 May 2019</a:t>
            </a:r>
          </a:p>
          <a:p>
            <a:pPr algn="ctr" rtl="0" eaLnBrk="1" hangingPunct="1"/>
            <a:r>
              <a:rPr lang="en-GB" b="1">
                <a:latin typeface="Arial" charset="0"/>
                <a:cs typeface="Arial" charset="0"/>
              </a:rPr>
              <a:t>Ostrava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556792"/>
            <a:ext cx="8003232" cy="1944216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rtl="0" eaLnBrk="1" hangingPunct="1"/>
            <a:r>
              <a:rPr lang="en-GB" dirty="0">
                <a:latin typeface="Arial" charset="0"/>
                <a:cs typeface="Arial" charset="0"/>
              </a:rPr>
              <a:t>Resulting Values of Satisfaction Indicators for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200" indent="-457200" rtl="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457200" indent="-457200" rtl="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62698"/>
          </a:xfrm>
        </p:spPr>
        <p:txBody>
          <a:bodyPr rtlCol="0"/>
          <a:lstStyle/>
          <a:p>
            <a:pPr algn="ctr" rtl="0"/>
            <a:r>
              <a:rPr lang="en-GB" sz="2000"/>
              <a:t>Satisfaction of relevant actors with the working conditions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Graf 3"/>
          <p:cNvGraphicFramePr/>
          <p:nvPr>
            <p:extLst>
              <p:ext uri="{D42A27DB-BD31-4B8C-83A1-F6EECF244321}">
                <p14:modId xmlns:p14="http://schemas.microsoft.com/office/powerpoint/2010/main" val="2004799785"/>
              </p:ext>
            </p:extLst>
          </p:nvPr>
        </p:nvGraphicFramePr>
        <p:xfrm>
          <a:off x="1115616" y="1255394"/>
          <a:ext cx="6912769" cy="48379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ovéPole 4"/>
          <p:cNvSpPr txBox="1"/>
          <p:nvPr/>
        </p:nvSpPr>
        <p:spPr>
          <a:xfrm>
            <a:off x="1691680" y="1255394"/>
            <a:ext cx="60486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dirty="0"/>
              <a:t>Development of stakeholders' satisfaction with the conditions for work on the management of the Partnership Agreement in 2014-2018</a:t>
            </a:r>
            <a:endParaRPr lang="cs-CZ" sz="1100" dirty="0"/>
          </a:p>
        </p:txBody>
      </p:sp>
      <p:sp>
        <p:nvSpPr>
          <p:cNvPr id="6" name="TextovéPole 5"/>
          <p:cNvSpPr txBox="1"/>
          <p:nvPr/>
        </p:nvSpPr>
        <p:spPr>
          <a:xfrm>
            <a:off x="5508104" y="2118174"/>
            <a:ext cx="1944216" cy="26161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Working group members</a:t>
            </a:r>
            <a:endParaRPr lang="en-US" sz="1100" b="1" dirty="0"/>
          </a:p>
        </p:txBody>
      </p:sp>
      <p:sp>
        <p:nvSpPr>
          <p:cNvPr id="7" name="TextovéPole 6"/>
          <p:cNvSpPr txBox="1"/>
          <p:nvPr/>
        </p:nvSpPr>
        <p:spPr>
          <a:xfrm>
            <a:off x="4211960" y="4653136"/>
            <a:ext cx="3528392" cy="538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Employees of </a:t>
            </a:r>
            <a:r>
              <a:rPr lang="en-US" sz="1100" b="1" dirty="0" err="1" smtClean="0"/>
              <a:t>MoRD</a:t>
            </a:r>
            <a:r>
              <a:rPr lang="en-US" sz="1100" b="1" dirty="0" smtClean="0"/>
              <a:t> and MF (payed from OPTA)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8827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-GB" i="1"/>
              <a:t> </a:t>
            </a:r>
            <a:endParaRPr lang="cs-CZ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936104"/>
          </a:xfrm>
        </p:spPr>
        <p:txBody>
          <a:bodyPr rtlCol="0"/>
          <a:lstStyle/>
          <a:p>
            <a:pPr algn="ctr" rtl="0"/>
            <a:r>
              <a:rPr lang="en-GB" sz="2400">
                <a:solidFill>
                  <a:sysClr val="windowText" lastClr="000000"/>
                </a:solidFill>
              </a:rPr>
              <a:t>Development of stakeholders' satisfaction with the conditions for work on the Partnership Agreement management in 2017-2018</a:t>
            </a:r>
            <a:r>
              <a:rPr lang="cs-CZ" sz="2800" dirty="0">
                <a:solidFill>
                  <a:sysClr val="windowText" lastClr="000000"/>
                </a:solidFill>
              </a:rPr>
              <a:t/>
            </a:r>
            <a:br>
              <a:rPr lang="cs-CZ" sz="2800" dirty="0">
                <a:solidFill>
                  <a:sysClr val="windowText" lastClr="000000"/>
                </a:solidFill>
              </a:rPr>
            </a:br>
            <a:endParaRPr lang="cs-CZ" sz="2800" dirty="0"/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149792"/>
              </p:ext>
            </p:extLst>
          </p:nvPr>
        </p:nvGraphicFramePr>
        <p:xfrm>
          <a:off x="1115616" y="2204864"/>
          <a:ext cx="6912767" cy="34563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71527">
                  <a:extLst>
                    <a:ext uri="{9D8B030D-6E8A-4147-A177-3AD203B41FA5}">
                      <a16:colId xmlns:a16="http://schemas.microsoft.com/office/drawing/2014/main" val="3277516610"/>
                    </a:ext>
                  </a:extLst>
                </a:gridCol>
                <a:gridCol w="1971527">
                  <a:extLst>
                    <a:ext uri="{9D8B030D-6E8A-4147-A177-3AD203B41FA5}">
                      <a16:colId xmlns:a16="http://schemas.microsoft.com/office/drawing/2014/main" val="2153958283"/>
                    </a:ext>
                  </a:extLst>
                </a:gridCol>
                <a:gridCol w="629502">
                  <a:extLst>
                    <a:ext uri="{9D8B030D-6E8A-4147-A177-3AD203B41FA5}">
                      <a16:colId xmlns:a16="http://schemas.microsoft.com/office/drawing/2014/main" val="688877522"/>
                    </a:ext>
                  </a:extLst>
                </a:gridCol>
                <a:gridCol w="809922">
                  <a:extLst>
                    <a:ext uri="{9D8B030D-6E8A-4147-A177-3AD203B41FA5}">
                      <a16:colId xmlns:a16="http://schemas.microsoft.com/office/drawing/2014/main" val="3645074412"/>
                    </a:ext>
                  </a:extLst>
                </a:gridCol>
                <a:gridCol w="809922">
                  <a:extLst>
                    <a:ext uri="{9D8B030D-6E8A-4147-A177-3AD203B41FA5}">
                      <a16:colId xmlns:a16="http://schemas.microsoft.com/office/drawing/2014/main" val="4113709097"/>
                    </a:ext>
                  </a:extLst>
                </a:gridCol>
                <a:gridCol w="720367">
                  <a:extLst>
                    <a:ext uri="{9D8B030D-6E8A-4147-A177-3AD203B41FA5}">
                      <a16:colId xmlns:a16="http://schemas.microsoft.com/office/drawing/2014/main" val="488060512"/>
                    </a:ext>
                  </a:extLst>
                </a:gridCol>
              </a:tblGrid>
              <a:tr h="929887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</a:pPr>
                      <a:endParaRPr lang="cs-CZ" sz="11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2023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Difference 2018-2017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816781963"/>
                  </a:ext>
                </a:extLst>
              </a:tr>
              <a:tr h="211451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SATISFACTION WITH WORKING CONDITIONS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0.42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6993076"/>
                  </a:ext>
                </a:extLst>
              </a:tr>
              <a:tr h="201901">
                <a:tc rowSpan="5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persons involved in management - paid from OPTA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sub-indicator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-0.52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55120072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material conditions for work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-0.26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46494448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information needed for work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-3.60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35620339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setting of formal rules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0.35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06786538"/>
                  </a:ext>
                </a:extLst>
              </a:tr>
              <a:tr h="201901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cooperation between actors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-0.80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004708573"/>
                  </a:ext>
                </a:extLst>
              </a:tr>
              <a:tr h="201901">
                <a:tc rowSpan="3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WG members - not paid from OPTA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sub-indicator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2.30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286215337"/>
                  </a:ext>
                </a:extLst>
              </a:tr>
              <a:tr h="201901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cooperation between actors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1.54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569651848"/>
                  </a:ext>
                </a:extLst>
              </a:tr>
              <a:tr h="376860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setting of formal rules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4.59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9905250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57942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marL="457200" indent="-457200" rtl="0">
              <a:buFontTx/>
              <a:buChar char="-"/>
            </a:pPr>
            <a:r>
              <a:rPr lang="en-GB"/>
              <a:t>Indicator values are stable (in the long term).</a:t>
            </a:r>
          </a:p>
          <a:p>
            <a:pPr marL="457200" indent="-457200" rtl="0">
              <a:buFontTx/>
              <a:buChar char="-"/>
            </a:pPr>
            <a:r>
              <a:rPr lang="en-GB"/>
              <a:t>Both groups are satisfied with the functioning of the WGs</a:t>
            </a:r>
          </a:p>
          <a:p>
            <a:pPr marL="457200" indent="-457200" rtl="0">
              <a:buFontTx/>
              <a:buChar char="-"/>
            </a:pPr>
            <a:r>
              <a:rPr lang="en-GB"/>
              <a:t>The worst scores are given to the formal rules for work</a:t>
            </a:r>
          </a:p>
          <a:p>
            <a:pPr marL="457200" indent="-457200" rtl="0">
              <a:buFontTx/>
              <a:buChar char="-"/>
            </a:pPr>
            <a:r>
              <a:rPr lang="en-GB"/>
              <a:t>MoRD employees paid from OPTA give a worse score to the availability and range of work aids</a:t>
            </a: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/>
              <a:t>Satisfaction with working conditions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013855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lvl="0" indent="0" rtl="0"/>
            <a:r>
              <a:rPr lang="en-GB" sz="1800" b="1" dirty="0"/>
              <a:t>The indicators monitor satisfaction </a:t>
            </a:r>
            <a:r>
              <a:rPr lang="en-GB" sz="1800" dirty="0"/>
              <a:t>with:</a:t>
            </a:r>
          </a:p>
          <a:p>
            <a:pPr marL="0" lvl="0" indent="0" rtl="0"/>
            <a:endParaRPr lang="cs-CZ" sz="1800" dirty="0" smtClean="0"/>
          </a:p>
          <a:p>
            <a:pPr marL="342900" lvl="0" indent="-342900" rtl="0">
              <a:buAutoNum type="arabicPeriod"/>
            </a:pPr>
            <a:r>
              <a:rPr lang="en-GB" sz="1800" b="1" dirty="0"/>
              <a:t>the monitoring system </a:t>
            </a:r>
            <a:r>
              <a:rPr lang="en-GB" sz="1800" dirty="0"/>
              <a:t>(internal and external users)</a:t>
            </a:r>
          </a:p>
          <a:p>
            <a:pPr marL="342900" lvl="0" indent="-342900" rtl="0">
              <a:buAutoNum type="arabicPeriod"/>
            </a:pPr>
            <a:endParaRPr lang="cs-CZ" sz="1800" dirty="0" smtClean="0"/>
          </a:p>
          <a:p>
            <a:pPr marL="342900" lvl="0" indent="-342900" rtl="0">
              <a:buAutoNum type="arabicPeriod"/>
            </a:pPr>
            <a:r>
              <a:rPr lang="en-GB" sz="1800" b="1" dirty="0"/>
              <a:t>personnel policy and training system </a:t>
            </a:r>
            <a:r>
              <a:rPr lang="en-GB" sz="1800" dirty="0"/>
              <a:t>(employees payed from OPTA)</a:t>
            </a:r>
          </a:p>
          <a:p>
            <a:pPr marL="342900" lvl="0" indent="-342900" rtl="0">
              <a:buAutoNum type="arabicPeriod"/>
            </a:pPr>
            <a:endParaRPr lang="cs-CZ" sz="1800" dirty="0" smtClean="0"/>
          </a:p>
          <a:p>
            <a:pPr marL="342900" lvl="0" indent="-342900" rtl="0">
              <a:buAutoNum type="arabicPeriod"/>
            </a:pPr>
            <a:r>
              <a:rPr lang="en-GB" sz="1800" b="1" dirty="0"/>
              <a:t>working conditions </a:t>
            </a:r>
            <a:r>
              <a:rPr lang="en-GB" sz="1800" dirty="0"/>
              <a:t>(employees paid from OPTA and members of working groups). </a:t>
            </a:r>
            <a:endParaRPr lang="cs-CZ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648072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n-GB" sz="2000" dirty="0"/>
              <a:t>Development of stakeholders' satisfaction with the conditions for work on the management of the Partnership Agreement in 2014-2018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357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Satisfaction with the monitoring system</a:t>
            </a: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37749"/>
              </p:ext>
            </p:extLst>
          </p:nvPr>
        </p:nvGraphicFramePr>
        <p:xfrm>
          <a:off x="395288" y="1557338"/>
          <a:ext cx="8291512" cy="4319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ovéPole 1"/>
          <p:cNvSpPr txBox="1"/>
          <p:nvPr/>
        </p:nvSpPr>
        <p:spPr>
          <a:xfrm>
            <a:off x="2771800" y="3068960"/>
            <a:ext cx="12241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users</a:t>
            </a:r>
            <a:endParaRPr lang="en-US" sz="1100" b="1" dirty="0">
              <a:solidFill>
                <a:schemeClr val="tx1">
                  <a:lumMod val="50000"/>
                  <a:lumOff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3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032448"/>
          </a:xfrm>
        </p:spPr>
        <p:txBody>
          <a:bodyPr rtlCol="0">
            <a:normAutofit/>
          </a:bodyPr>
          <a:lstStyle/>
          <a:p>
            <a:pPr marL="0" indent="0" algn="just" rtl="0">
              <a:spcBef>
                <a:spcPts val="0"/>
              </a:spcBef>
              <a:spcAft>
                <a:spcPts val="0"/>
              </a:spcAft>
            </a:pPr>
            <a:endParaRPr lang="cs-CZ" sz="1600" dirty="0" smtClean="0"/>
          </a:p>
          <a:p>
            <a:pPr marL="28575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sz="2000" dirty="0">
                <a:solidFill>
                  <a:schemeClr val="accent1">
                    <a:lumMod val="50000"/>
                  </a:schemeClr>
                </a:solidFill>
              </a:rPr>
              <a:t>Development of the indicator of satisfaction with MS2014+ in 2017-2018</a:t>
            </a:r>
            <a:endParaRPr lang="cs-CZ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Tabulk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090456"/>
              </p:ext>
            </p:extLst>
          </p:nvPr>
        </p:nvGraphicFramePr>
        <p:xfrm>
          <a:off x="827581" y="1556790"/>
          <a:ext cx="6912770" cy="403244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81710">
                  <a:extLst>
                    <a:ext uri="{9D8B030D-6E8A-4147-A177-3AD203B41FA5}">
                      <a16:colId xmlns:a16="http://schemas.microsoft.com/office/drawing/2014/main" val="1706892132"/>
                    </a:ext>
                  </a:extLst>
                </a:gridCol>
                <a:gridCol w="1681710">
                  <a:extLst>
                    <a:ext uri="{9D8B030D-6E8A-4147-A177-3AD203B41FA5}">
                      <a16:colId xmlns:a16="http://schemas.microsoft.com/office/drawing/2014/main" val="4063443911"/>
                    </a:ext>
                  </a:extLst>
                </a:gridCol>
                <a:gridCol w="645571">
                  <a:extLst>
                    <a:ext uri="{9D8B030D-6E8A-4147-A177-3AD203B41FA5}">
                      <a16:colId xmlns:a16="http://schemas.microsoft.com/office/drawing/2014/main" val="2956704730"/>
                    </a:ext>
                  </a:extLst>
                </a:gridCol>
                <a:gridCol w="628787">
                  <a:extLst>
                    <a:ext uri="{9D8B030D-6E8A-4147-A177-3AD203B41FA5}">
                      <a16:colId xmlns:a16="http://schemas.microsoft.com/office/drawing/2014/main" val="1575983397"/>
                    </a:ext>
                  </a:extLst>
                </a:gridCol>
                <a:gridCol w="1137496">
                  <a:extLst>
                    <a:ext uri="{9D8B030D-6E8A-4147-A177-3AD203B41FA5}">
                      <a16:colId xmlns:a16="http://schemas.microsoft.com/office/drawing/2014/main" val="2693758236"/>
                    </a:ext>
                  </a:extLst>
                </a:gridCol>
                <a:gridCol w="1137496">
                  <a:extLst>
                    <a:ext uri="{9D8B030D-6E8A-4147-A177-3AD203B41FA5}">
                      <a16:colId xmlns:a16="http://schemas.microsoft.com/office/drawing/2014/main" val="3094860308"/>
                    </a:ext>
                  </a:extLst>
                </a:gridCol>
              </a:tblGrid>
              <a:tr h="458752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2018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2023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difference 2018-2017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val="2967062241"/>
                  </a:ext>
                </a:extLst>
              </a:tr>
              <a:tr h="259059">
                <a:tc gridSpan="2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SATISFACTION WITH MS2014+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80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48463682"/>
                  </a:ext>
                </a:extLst>
              </a:tr>
              <a:tr h="246605">
                <a:tc rowSpan="5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internal users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sub-indicator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42237804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working environment of </a:t>
                      </a:r>
                      <a:r>
                        <a:rPr lang="en-GB" sz="1100" dirty="0" smtClean="0">
                          <a:effectLst/>
                        </a:rPr>
                        <a:t>the</a:t>
                      </a:r>
                      <a:r>
                        <a:rPr lang="cs-CZ" sz="1100" baseline="0" dirty="0" smtClean="0">
                          <a:effectLst/>
                        </a:rPr>
                        <a:t> </a:t>
                      </a:r>
                      <a:r>
                        <a:rPr lang="en-GB" sz="1100" dirty="0" smtClean="0">
                          <a:effectLst/>
                        </a:rPr>
                        <a:t>system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49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11733405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data in the system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61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97855820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technical support*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62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9380875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overall satisfaction with MS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7.5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51526966"/>
                  </a:ext>
                </a:extLst>
              </a:tr>
              <a:tr h="246605">
                <a:tc rowSpan="5"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external users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sub-indicator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63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1532882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working environment of the system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60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1.5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28787256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data in the system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3.5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99644442"/>
                  </a:ext>
                </a:extLst>
              </a:tr>
              <a:tr h="246605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technical support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4.7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18650967"/>
                  </a:ext>
                </a:extLst>
              </a:tr>
              <a:tr h="458752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overall satisfaction with MS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49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55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</a:rPr>
                        <a:t>5.4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445216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32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576064"/>
          </a:xfrm>
        </p:spPr>
        <p:txBody>
          <a:bodyPr rtlCol="0">
            <a:normAutofit fontScale="90000"/>
          </a:bodyPr>
          <a:lstStyle/>
          <a:p>
            <a:pPr algn="ctr" rtl="0"/>
            <a:r>
              <a:rPr lang="en-GB"/>
              <a:t>Satisfaction with the monitoring system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251520" y="1484784"/>
            <a:ext cx="8291264" cy="4608512"/>
          </a:xfrm>
        </p:spPr>
        <p:txBody>
          <a:bodyPr rtlCol="0">
            <a:normAutofit fontScale="77500" lnSpcReduction="20000"/>
          </a:bodyPr>
          <a:lstStyle/>
          <a:p>
            <a:pPr marL="857162" lvl="1" indent="-457153" algn="just" rtl="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/>
              <a:t>The values of all partial indicators increased compared to last year. </a:t>
            </a:r>
          </a:p>
          <a:p>
            <a:pPr marL="857162" lvl="1" indent="-457153" algn="just" rtl="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/>
              <a:t>Internal users experienced greater year-on-year satisfaction growth (51 → 56%), nevertheless external users are more satisfied (63%) in all assessed areas.</a:t>
            </a:r>
          </a:p>
          <a:p>
            <a:pPr marL="857162" lvl="1" indent="-457153" algn="just" rtl="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/>
              <a:t>Both groups give the highest scores to technical support and data in the system. The total indicator value increased by 4.3 percentage points year on year (by 2 percentage points last year). If the annual growth rate is maintained above 4 pp, the target value of the indicator will be met in 2023. </a:t>
            </a:r>
          </a:p>
          <a:p>
            <a:pPr marL="857162" lvl="1" indent="-457153" algn="just" rtl="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GB" sz="2600"/>
              <a:t>Based on the development of the indicator values it can be assumed that without the improvement of MS2014+, the satisfaction growth rate will slow down or grow to a similar level as in 2014 (64%) when the already established monitoring system was evaluated, and then the values will stabilise.</a:t>
            </a:r>
          </a:p>
          <a:p>
            <a:pPr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9875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sz="2400"/>
              <a:t>Satisfaction with personnel policy and training system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1147246"/>
              </p:ext>
            </p:extLst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693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59684152"/>
              </p:ext>
            </p:extLst>
          </p:nvPr>
        </p:nvGraphicFramePr>
        <p:xfrm>
          <a:off x="755577" y="1916831"/>
          <a:ext cx="7931224" cy="35283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98601">
                  <a:extLst>
                    <a:ext uri="{9D8B030D-6E8A-4147-A177-3AD203B41FA5}">
                      <a16:colId xmlns:a16="http://schemas.microsoft.com/office/drawing/2014/main" val="3715103791"/>
                    </a:ext>
                  </a:extLst>
                </a:gridCol>
                <a:gridCol w="668487">
                  <a:extLst>
                    <a:ext uri="{9D8B030D-6E8A-4147-A177-3AD203B41FA5}">
                      <a16:colId xmlns:a16="http://schemas.microsoft.com/office/drawing/2014/main" val="2258040833"/>
                    </a:ext>
                  </a:extLst>
                </a:gridCol>
                <a:gridCol w="669322">
                  <a:extLst>
                    <a:ext uri="{9D8B030D-6E8A-4147-A177-3AD203B41FA5}">
                      <a16:colId xmlns:a16="http://schemas.microsoft.com/office/drawing/2014/main" val="2104639246"/>
                    </a:ext>
                  </a:extLst>
                </a:gridCol>
                <a:gridCol w="669322">
                  <a:extLst>
                    <a:ext uri="{9D8B030D-6E8A-4147-A177-3AD203B41FA5}">
                      <a16:colId xmlns:a16="http://schemas.microsoft.com/office/drawing/2014/main" val="2656960556"/>
                    </a:ext>
                  </a:extLst>
                </a:gridCol>
                <a:gridCol w="2025492">
                  <a:extLst>
                    <a:ext uri="{9D8B030D-6E8A-4147-A177-3AD203B41FA5}">
                      <a16:colId xmlns:a16="http://schemas.microsoft.com/office/drawing/2014/main" val="2385231783"/>
                    </a:ext>
                  </a:extLst>
                </a:gridCol>
              </a:tblGrid>
              <a:tr h="623531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2018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2023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difference 2018-2017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87517403"/>
                  </a:ext>
                </a:extLst>
              </a:tr>
              <a:tr h="1093654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SATISFACTION WITH PERSONNEL POLICY AND TRAINING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63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64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72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0.88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5800023"/>
                  </a:ext>
                </a:extLst>
              </a:tr>
              <a:tr h="593838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remuneration system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-5.16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83235783"/>
                  </a:ext>
                </a:extLst>
              </a:tr>
              <a:tr h="593838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offer of training courses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66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71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5.45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428580157"/>
                  </a:ext>
                </a:extLst>
              </a:tr>
              <a:tr h="623531">
                <a:tc>
                  <a:txBody>
                    <a:bodyPr/>
                    <a:lstStyle/>
                    <a:p>
                      <a:pPr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quality of training courses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67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69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 </a:t>
                      </a:r>
                      <a:endParaRPr lang="cs-CZ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 rtl="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2.36</a:t>
                      </a:r>
                      <a:endParaRPr lang="cs-CZ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45494722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720080"/>
          </a:xfrm>
        </p:spPr>
        <p:txBody>
          <a:bodyPr rtlCol="0"/>
          <a:lstStyle/>
          <a:p>
            <a:pPr algn="ctr" rtl="0"/>
            <a:r>
              <a:rPr lang="en-GB" sz="2400" dirty="0"/>
              <a:t>Satisfaction with personnel policy and training system</a:t>
            </a:r>
          </a:p>
        </p:txBody>
      </p:sp>
    </p:spTree>
    <p:extLst>
      <p:ext uri="{BB962C8B-B14F-4D97-AF65-F5344CB8AC3E}">
        <p14:creationId xmlns:p14="http://schemas.microsoft.com/office/powerpoint/2010/main" val="21847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700808"/>
            <a:ext cx="8291264" cy="4464496"/>
          </a:xfrm>
        </p:spPr>
        <p:txBody>
          <a:bodyPr rtlCol="0">
            <a:normAutofit/>
          </a:bodyPr>
          <a:lstStyle/>
          <a:p>
            <a:pPr marL="812764" indent="-457200" algn="just" rtl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600"/>
              <a:t>Higher satisfaction with training than with remuneration in the long term</a:t>
            </a:r>
          </a:p>
          <a:p>
            <a:pPr marL="812764" indent="-457200" algn="just" rtl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600"/>
              <a:t>Stable indicator value</a:t>
            </a:r>
          </a:p>
          <a:p>
            <a:pPr marL="812764" indent="-457200" algn="just" rtl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600"/>
              <a:t>Satisfaction with training (offer of courses) is increasing, but it is decreasing with remuneration</a:t>
            </a:r>
          </a:p>
          <a:p>
            <a:pPr marL="812764" indent="-457200" algn="just" rtl="0">
              <a:spcBef>
                <a:spcPts val="600"/>
              </a:spcBef>
              <a:spcAft>
                <a:spcPts val="600"/>
              </a:spcAft>
              <a:buFontTx/>
              <a:buChar char="-"/>
            </a:pPr>
            <a:r>
              <a:rPr lang="en-GB" sz="2600"/>
              <a:t>Increasing dissatisfaction with remuneration of MF CR employees, a feeling of unfair allocation of remuneration among MoRD employees. </a:t>
            </a:r>
            <a:endParaRPr lang="cs-CZ" sz="2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ctr" rtl="0"/>
            <a:r>
              <a:rPr lang="en-GB" sz="2800"/>
              <a:t>Satisfaction with personnel policy and training system</a:t>
            </a:r>
          </a:p>
        </p:txBody>
      </p:sp>
    </p:spTree>
    <p:extLst>
      <p:ext uri="{BB962C8B-B14F-4D97-AF65-F5344CB8AC3E}">
        <p14:creationId xmlns:p14="http://schemas.microsoft.com/office/powerpoint/2010/main" val="33547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Kancelář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Kancelář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17425</TotalTime>
  <Words>700</Words>
  <Application>Microsoft Office PowerPoint</Application>
  <PresentationFormat>Předvádění na obrazovce (4:3)</PresentationFormat>
  <Paragraphs>211</Paragraphs>
  <Slides>12</Slides>
  <Notes>7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6" baseType="lpstr">
      <vt:lpstr>Arial</vt:lpstr>
      <vt:lpstr>Calibri</vt:lpstr>
      <vt:lpstr>Times New Roman</vt:lpstr>
      <vt:lpstr>Vlastní návrh</vt:lpstr>
      <vt:lpstr>Resulting Values of Satisfaction Indicators for 2018</vt:lpstr>
      <vt:lpstr> </vt:lpstr>
      <vt:lpstr>Development of stakeholders' satisfaction with the conditions for work on the management of the Partnership Agreement in 2014-2018 </vt:lpstr>
      <vt:lpstr>Satisfaction with the monitoring system</vt:lpstr>
      <vt:lpstr>Development of the indicator of satisfaction with MS2014+ in 2017-2018</vt:lpstr>
      <vt:lpstr>Satisfaction with the monitoring system</vt:lpstr>
      <vt:lpstr>Satisfaction with personnel policy and training system </vt:lpstr>
      <vt:lpstr>Satisfaction with personnel policy and training system</vt:lpstr>
      <vt:lpstr>Satisfaction with personnel policy and training system</vt:lpstr>
      <vt:lpstr>Satisfaction of relevant actors with the working conditions </vt:lpstr>
      <vt:lpstr>Development of stakeholders' satisfaction with the conditions for work on the Partnership Agreement management in 2017-2018 </vt:lpstr>
      <vt:lpstr>Satisfaction with working conditions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Prokešová Linda</cp:lastModifiedBy>
  <cp:revision>2789</cp:revision>
  <cp:lastPrinted>2017-05-12T07:34:42Z</cp:lastPrinted>
  <dcterms:created xsi:type="dcterms:W3CDTF">2011-04-07T12:21:15Z</dcterms:created>
  <dcterms:modified xsi:type="dcterms:W3CDTF">2019-05-16T07:07:09Z</dcterms:modified>
</cp:coreProperties>
</file>