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817" r:id="rId4"/>
    <p:sldMasterId id="2147483850" r:id="rId5"/>
    <p:sldMasterId id="2147483930" r:id="rId6"/>
  </p:sldMasterIdLst>
  <p:notesMasterIdLst>
    <p:notesMasterId r:id="rId31"/>
  </p:notesMasterIdLst>
  <p:handoutMasterIdLst>
    <p:handoutMasterId r:id="rId32"/>
  </p:handoutMasterIdLst>
  <p:sldIdLst>
    <p:sldId id="328" r:id="rId7"/>
    <p:sldId id="380" r:id="rId8"/>
    <p:sldId id="382" r:id="rId9"/>
    <p:sldId id="286" r:id="rId10"/>
    <p:sldId id="329" r:id="rId11"/>
    <p:sldId id="332" r:id="rId12"/>
    <p:sldId id="372" r:id="rId13"/>
    <p:sldId id="385" r:id="rId14"/>
    <p:sldId id="335" r:id="rId15"/>
    <p:sldId id="373" r:id="rId16"/>
    <p:sldId id="375" r:id="rId17"/>
    <p:sldId id="374" r:id="rId18"/>
    <p:sldId id="370" r:id="rId19"/>
    <p:sldId id="339" r:id="rId20"/>
    <p:sldId id="381" r:id="rId21"/>
    <p:sldId id="383" r:id="rId22"/>
    <p:sldId id="334" r:id="rId23"/>
    <p:sldId id="386" r:id="rId24"/>
    <p:sldId id="336" r:id="rId25"/>
    <p:sldId id="378" r:id="rId26"/>
    <p:sldId id="369" r:id="rId27"/>
    <p:sldId id="350" r:id="rId28"/>
    <p:sldId id="366" r:id="rId29"/>
    <p:sldId id="384" r:id="rId30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4319">
          <p15:clr>
            <a:srgbClr val="A4A3A4"/>
          </p15:clr>
        </p15:guide>
        <p15:guide id="7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7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A"/>
    <a:srgbClr val="404040"/>
    <a:srgbClr val="727278"/>
    <a:srgbClr val="0D7575"/>
    <a:srgbClr val="93F0E6"/>
    <a:srgbClr val="42C9C2"/>
    <a:srgbClr val="004F4F"/>
    <a:srgbClr val="6B6D4C"/>
    <a:srgbClr val="FF9A91"/>
    <a:srgbClr val="B0BD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70" autoAdjust="0"/>
  </p:normalViewPr>
  <p:slideViewPr>
    <p:cSldViewPr snapToGrid="0" snapToObjects="1" showGuides="1">
      <p:cViewPr varScale="1">
        <p:scale>
          <a:sx n="83" d="100"/>
          <a:sy n="83" d="100"/>
        </p:scale>
        <p:origin x="1406" y="86"/>
      </p:cViewPr>
      <p:guideLst>
        <p:guide orient="horz" pos="431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>
        <p:scale>
          <a:sx n="200" d="100"/>
          <a:sy n="200" d="100"/>
        </p:scale>
        <p:origin x="144" y="-3960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dirty="0"/>
              <a:t>82000 Number of realized</a:t>
            </a:r>
            <a:r>
              <a:rPr lang="en-US" baseline="0" dirty="0"/>
              <a:t> trainings, seminars, workshops, and conferences </a:t>
            </a:r>
            <a:r>
              <a:rPr lang="en-US" dirty="0"/>
              <a:t>(08.1.125.1.1)</a:t>
            </a:r>
          </a:p>
        </c:rich>
      </c:tx>
      <c:layout>
        <c:manualLayout>
          <c:xMode val="edge"/>
          <c:yMode val="edge"/>
          <c:x val="0.15239234980104788"/>
          <c:y val="2.01781945668225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7.6723240688963787E-2"/>
          <c:y val="0.14258712504821172"/>
          <c:w val="0.87400203446791369"/>
          <c:h val="0.56460437074411818"/>
        </c:manualLayout>
      </c:layout>
      <c:lineChart>
        <c:grouping val="standard"/>
        <c:varyColors val="0"/>
        <c:ser>
          <c:idx val="0"/>
          <c:order val="0"/>
          <c:tx>
            <c:strRef>
              <c:f>'!GRAF &amp; TABULKA!'!$J$5</c:f>
              <c:strCache>
                <c:ptCount val="1"/>
                <c:pt idx="0">
                  <c:v>prediction of the end value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TABULKA!'!$J$6:$J$103</c:f>
              <c:numCache>
                <c:formatCode>0.00</c:formatCode>
                <c:ptCount val="9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12</c:v>
                </c:pt>
                <c:pt idx="5">
                  <c:v>12</c:v>
                </c:pt>
                <c:pt idx="6">
                  <c:v>136</c:v>
                </c:pt>
                <c:pt idx="7">
                  <c:v>136</c:v>
                </c:pt>
                <c:pt idx="8">
                  <c:v>140</c:v>
                </c:pt>
                <c:pt idx="9">
                  <c:v>146</c:v>
                </c:pt>
                <c:pt idx="10">
                  <c:v>162</c:v>
                </c:pt>
                <c:pt idx="11">
                  <c:v>255</c:v>
                </c:pt>
                <c:pt idx="12">
                  <c:v>387</c:v>
                </c:pt>
                <c:pt idx="13">
                  <c:v>387</c:v>
                </c:pt>
                <c:pt idx="14">
                  <c:v>393</c:v>
                </c:pt>
                <c:pt idx="15">
                  <c:v>393</c:v>
                </c:pt>
                <c:pt idx="16">
                  <c:v>411</c:v>
                </c:pt>
                <c:pt idx="17">
                  <c:v>472</c:v>
                </c:pt>
                <c:pt idx="18">
                  <c:v>523</c:v>
                </c:pt>
                <c:pt idx="19">
                  <c:v>523</c:v>
                </c:pt>
                <c:pt idx="20">
                  <c:v>523</c:v>
                </c:pt>
                <c:pt idx="21">
                  <c:v>523</c:v>
                </c:pt>
                <c:pt idx="22">
                  <c:v>523</c:v>
                </c:pt>
                <c:pt idx="23">
                  <c:v>523</c:v>
                </c:pt>
                <c:pt idx="24">
                  <c:v>645</c:v>
                </c:pt>
                <c:pt idx="25">
                  <c:v>645</c:v>
                </c:pt>
                <c:pt idx="26">
                  <c:v>645</c:v>
                </c:pt>
                <c:pt idx="27">
                  <c:v>667</c:v>
                </c:pt>
                <c:pt idx="28">
                  <c:v>667</c:v>
                </c:pt>
                <c:pt idx="29">
                  <c:v>667</c:v>
                </c:pt>
                <c:pt idx="30">
                  <c:v>907</c:v>
                </c:pt>
                <c:pt idx="31">
                  <c:v>907</c:v>
                </c:pt>
                <c:pt idx="32">
                  <c:v>910</c:v>
                </c:pt>
                <c:pt idx="33">
                  <c:v>921</c:v>
                </c:pt>
                <c:pt idx="34">
                  <c:v>921</c:v>
                </c:pt>
                <c:pt idx="35">
                  <c:v>921</c:v>
                </c:pt>
                <c:pt idx="36">
                  <c:v>921</c:v>
                </c:pt>
                <c:pt idx="37">
                  <c:v>939.87094318305378</c:v>
                </c:pt>
                <c:pt idx="38">
                  <c:v>954.04069780334919</c:v>
                </c:pt>
                <c:pt idx="39">
                  <c:v>968.2104524236446</c:v>
                </c:pt>
                <c:pt idx="40">
                  <c:v>982.38020704394</c:v>
                </c:pt>
                <c:pt idx="41">
                  <c:v>996.54996166423541</c:v>
                </c:pt>
                <c:pt idx="42">
                  <c:v>1010.7197162845308</c:v>
                </c:pt>
                <c:pt idx="43">
                  <c:v>1024.8894709048263</c:v>
                </c:pt>
                <c:pt idx="44">
                  <c:v>1039.0592255251217</c:v>
                </c:pt>
                <c:pt idx="45">
                  <c:v>1053.2289801454172</c:v>
                </c:pt>
                <c:pt idx="46">
                  <c:v>1067.3987347657126</c:v>
                </c:pt>
                <c:pt idx="47">
                  <c:v>1081.568489386008</c:v>
                </c:pt>
                <c:pt idx="48">
                  <c:v>1095.7382440063034</c:v>
                </c:pt>
                <c:pt idx="49">
                  <c:v>1122.4079986265988</c:v>
                </c:pt>
                <c:pt idx="50">
                  <c:v>1136.5777532468942</c:v>
                </c:pt>
                <c:pt idx="51">
                  <c:v>1150.7475078671896</c:v>
                </c:pt>
                <c:pt idx="52">
                  <c:v>1164.917262487485</c:v>
                </c:pt>
                <c:pt idx="53">
                  <c:v>1179.0870171077804</c:v>
                </c:pt>
                <c:pt idx="54">
                  <c:v>1193.2567717280758</c:v>
                </c:pt>
                <c:pt idx="55">
                  <c:v>1207.426526348371</c:v>
                </c:pt>
                <c:pt idx="56">
                  <c:v>1221.5962809686664</c:v>
                </c:pt>
                <c:pt idx="57">
                  <c:v>1235.7660355889618</c:v>
                </c:pt>
                <c:pt idx="58">
                  <c:v>1249.9357902092572</c:v>
                </c:pt>
                <c:pt idx="59">
                  <c:v>1264.1055448295526</c:v>
                </c:pt>
                <c:pt idx="60">
                  <c:v>1278.275299449848</c:v>
                </c:pt>
                <c:pt idx="61">
                  <c:v>1292.4450540701434</c:v>
                </c:pt>
                <c:pt idx="62">
                  <c:v>1306.6148086904388</c:v>
                </c:pt>
                <c:pt idx="63">
                  <c:v>1320.7845633107343</c:v>
                </c:pt>
                <c:pt idx="64">
                  <c:v>1334.9543179310297</c:v>
                </c:pt>
                <c:pt idx="65">
                  <c:v>1349.1240725513251</c:v>
                </c:pt>
                <c:pt idx="66">
                  <c:v>1363.2938271716205</c:v>
                </c:pt>
                <c:pt idx="67">
                  <c:v>1377.4635817919159</c:v>
                </c:pt>
                <c:pt idx="68">
                  <c:v>1391.6333364122113</c:v>
                </c:pt>
                <c:pt idx="69">
                  <c:v>1405.8030910325067</c:v>
                </c:pt>
                <c:pt idx="70">
                  <c:v>1419.9728456528021</c:v>
                </c:pt>
                <c:pt idx="71">
                  <c:v>1434.1426002730975</c:v>
                </c:pt>
                <c:pt idx="72">
                  <c:v>1448.3123548933929</c:v>
                </c:pt>
                <c:pt idx="73">
                  <c:v>1462.4821095136883</c:v>
                </c:pt>
                <c:pt idx="74">
                  <c:v>1476.6518641339837</c:v>
                </c:pt>
                <c:pt idx="75">
                  <c:v>1490.8216187542791</c:v>
                </c:pt>
                <c:pt idx="76">
                  <c:v>1504.9913733745746</c:v>
                </c:pt>
                <c:pt idx="77">
                  <c:v>1519.16112799487</c:v>
                </c:pt>
                <c:pt idx="78">
                  <c:v>1533.3308826151654</c:v>
                </c:pt>
                <c:pt idx="79">
                  <c:v>1547.5006372354608</c:v>
                </c:pt>
                <c:pt idx="80">
                  <c:v>1561.6703918557562</c:v>
                </c:pt>
                <c:pt idx="81">
                  <c:v>1575.8401464760516</c:v>
                </c:pt>
                <c:pt idx="82">
                  <c:v>1590.009901096347</c:v>
                </c:pt>
                <c:pt idx="83">
                  <c:v>1604.1796557166424</c:v>
                </c:pt>
                <c:pt idx="84">
                  <c:v>1618.3494103369378</c:v>
                </c:pt>
                <c:pt idx="85">
                  <c:v>1632.5191649572332</c:v>
                </c:pt>
                <c:pt idx="86">
                  <c:v>1646.6889195775286</c:v>
                </c:pt>
                <c:pt idx="87">
                  <c:v>1660.858674197824</c:v>
                </c:pt>
                <c:pt idx="88">
                  <c:v>1675.0284288181194</c:v>
                </c:pt>
                <c:pt idx="89">
                  <c:v>1689.1981834384148</c:v>
                </c:pt>
                <c:pt idx="90">
                  <c:v>1703.3679380587103</c:v>
                </c:pt>
                <c:pt idx="91">
                  <c:v>1717.5376926790057</c:v>
                </c:pt>
                <c:pt idx="92">
                  <c:v>1731.7074472993011</c:v>
                </c:pt>
                <c:pt idx="93">
                  <c:v>1745.8772019195965</c:v>
                </c:pt>
                <c:pt idx="94">
                  <c:v>1760.0469565398919</c:v>
                </c:pt>
                <c:pt idx="95">
                  <c:v>1774.2167111601873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7B-477C-AE1F-315978FF9FF8}"/>
            </c:ext>
          </c:extLst>
        </c:ser>
        <c:ser>
          <c:idx val="3"/>
          <c:order val="3"/>
          <c:tx>
            <c:strRef>
              <c:f>'!GRAF &amp; TABULKA!'!$M$5</c:f>
              <c:strCache>
                <c:ptCount val="1"/>
                <c:pt idx="0">
                  <c:v>current development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TABULKA!'!$M$6:$M$103</c:f>
              <c:numCache>
                <c:formatCode>0.00</c:formatCode>
                <c:ptCount val="9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12</c:v>
                </c:pt>
                <c:pt idx="5">
                  <c:v>12</c:v>
                </c:pt>
                <c:pt idx="6">
                  <c:v>136</c:v>
                </c:pt>
                <c:pt idx="7">
                  <c:v>136</c:v>
                </c:pt>
                <c:pt idx="8">
                  <c:v>140</c:v>
                </c:pt>
                <c:pt idx="9">
                  <c:v>146</c:v>
                </c:pt>
                <c:pt idx="10">
                  <c:v>162</c:v>
                </c:pt>
                <c:pt idx="11">
                  <c:v>255</c:v>
                </c:pt>
                <c:pt idx="12">
                  <c:v>387</c:v>
                </c:pt>
                <c:pt idx="13">
                  <c:v>387</c:v>
                </c:pt>
                <c:pt idx="14">
                  <c:v>393</c:v>
                </c:pt>
                <c:pt idx="15">
                  <c:v>393</c:v>
                </c:pt>
                <c:pt idx="16">
                  <c:v>411</c:v>
                </c:pt>
                <c:pt idx="17">
                  <c:v>472</c:v>
                </c:pt>
                <c:pt idx="18">
                  <c:v>523</c:v>
                </c:pt>
                <c:pt idx="19">
                  <c:v>523</c:v>
                </c:pt>
                <c:pt idx="20">
                  <c:v>523</c:v>
                </c:pt>
                <c:pt idx="21">
                  <c:v>523</c:v>
                </c:pt>
                <c:pt idx="22">
                  <c:v>523</c:v>
                </c:pt>
                <c:pt idx="23">
                  <c:v>523</c:v>
                </c:pt>
                <c:pt idx="24">
                  <c:v>645</c:v>
                </c:pt>
                <c:pt idx="25">
                  <c:v>645</c:v>
                </c:pt>
                <c:pt idx="26">
                  <c:v>645</c:v>
                </c:pt>
                <c:pt idx="27">
                  <c:v>667</c:v>
                </c:pt>
                <c:pt idx="28">
                  <c:v>667</c:v>
                </c:pt>
                <c:pt idx="29">
                  <c:v>667</c:v>
                </c:pt>
                <c:pt idx="30">
                  <c:v>907</c:v>
                </c:pt>
                <c:pt idx="31">
                  <c:v>907</c:v>
                </c:pt>
                <c:pt idx="32">
                  <c:v>910</c:v>
                </c:pt>
                <c:pt idx="33">
                  <c:v>921</c:v>
                </c:pt>
                <c:pt idx="34">
                  <c:v>921</c:v>
                </c:pt>
                <c:pt idx="35">
                  <c:v>921</c:v>
                </c:pt>
                <c:pt idx="36">
                  <c:v>921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F7B-477C-AE1F-315978FF9FF8}"/>
            </c:ext>
          </c:extLst>
        </c:ser>
        <c:ser>
          <c:idx val="1"/>
          <c:order val="1"/>
          <c:tx>
            <c:strRef>
              <c:f>'!GRAF &amp; TABULKA!'!$K$5</c:f>
              <c:strCache>
                <c:ptCount val="1"/>
                <c:pt idx="0">
                  <c:v>beneficiaries' commitment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TABULKA!'!$K$6:$K$103</c:f>
              <c:numCache>
                <c:formatCode>0.00</c:formatCode>
                <c:ptCount val="98"/>
                <c:pt idx="0">
                  <c:v>200</c:v>
                </c:pt>
                <c:pt idx="1">
                  <c:v>1080</c:v>
                </c:pt>
                <c:pt idx="2">
                  <c:v>1080</c:v>
                </c:pt>
                <c:pt idx="3">
                  <c:v>1080</c:v>
                </c:pt>
                <c:pt idx="4">
                  <c:v>1100</c:v>
                </c:pt>
                <c:pt idx="5">
                  <c:v>1100</c:v>
                </c:pt>
                <c:pt idx="6">
                  <c:v>1183</c:v>
                </c:pt>
                <c:pt idx="7">
                  <c:v>1183</c:v>
                </c:pt>
                <c:pt idx="8">
                  <c:v>1183</c:v>
                </c:pt>
                <c:pt idx="9">
                  <c:v>1183</c:v>
                </c:pt>
                <c:pt idx="10">
                  <c:v>1183</c:v>
                </c:pt>
                <c:pt idx="11">
                  <c:v>1183</c:v>
                </c:pt>
                <c:pt idx="12">
                  <c:v>1183</c:v>
                </c:pt>
                <c:pt idx="13">
                  <c:v>1183</c:v>
                </c:pt>
                <c:pt idx="14">
                  <c:v>1183</c:v>
                </c:pt>
                <c:pt idx="15">
                  <c:v>1183</c:v>
                </c:pt>
                <c:pt idx="16">
                  <c:v>1057</c:v>
                </c:pt>
                <c:pt idx="17">
                  <c:v>1107</c:v>
                </c:pt>
                <c:pt idx="18">
                  <c:v>1035</c:v>
                </c:pt>
                <c:pt idx="19">
                  <c:v>1035</c:v>
                </c:pt>
                <c:pt idx="20">
                  <c:v>1035</c:v>
                </c:pt>
                <c:pt idx="21">
                  <c:v>1035</c:v>
                </c:pt>
                <c:pt idx="22">
                  <c:v>1035</c:v>
                </c:pt>
                <c:pt idx="23">
                  <c:v>1035</c:v>
                </c:pt>
                <c:pt idx="24">
                  <c:v>1035</c:v>
                </c:pt>
                <c:pt idx="25">
                  <c:v>1160</c:v>
                </c:pt>
                <c:pt idx="26">
                  <c:v>1162</c:v>
                </c:pt>
                <c:pt idx="27">
                  <c:v>1162</c:v>
                </c:pt>
                <c:pt idx="28">
                  <c:v>1162</c:v>
                </c:pt>
                <c:pt idx="29">
                  <c:v>1232</c:v>
                </c:pt>
                <c:pt idx="30">
                  <c:v>1233</c:v>
                </c:pt>
                <c:pt idx="31">
                  <c:v>1388</c:v>
                </c:pt>
                <c:pt idx="32">
                  <c:v>1388</c:v>
                </c:pt>
                <c:pt idx="33">
                  <c:v>1388</c:v>
                </c:pt>
                <c:pt idx="34">
                  <c:v>1388</c:v>
                </c:pt>
                <c:pt idx="35">
                  <c:v>1388</c:v>
                </c:pt>
                <c:pt idx="36">
                  <c:v>1388</c:v>
                </c:pt>
                <c:pt idx="37">
                  <c:v>1388</c:v>
                </c:pt>
                <c:pt idx="38">
                  <c:v>1388</c:v>
                </c:pt>
                <c:pt idx="39">
                  <c:v>1388</c:v>
                </c:pt>
                <c:pt idx="40">
                  <c:v>1388</c:v>
                </c:pt>
                <c:pt idx="41">
                  <c:v>1388</c:v>
                </c:pt>
                <c:pt idx="42">
                  <c:v>1388</c:v>
                </c:pt>
                <c:pt idx="43">
                  <c:v>1388</c:v>
                </c:pt>
                <c:pt idx="44">
                  <c:v>1388</c:v>
                </c:pt>
                <c:pt idx="45">
                  <c:v>1388</c:v>
                </c:pt>
                <c:pt idx="46">
                  <c:v>1388</c:v>
                </c:pt>
                <c:pt idx="47">
                  <c:v>1388</c:v>
                </c:pt>
                <c:pt idx="48">
                  <c:v>1388</c:v>
                </c:pt>
                <c:pt idx="49">
                  <c:v>1514</c:v>
                </c:pt>
                <c:pt idx="50">
                  <c:v>1514</c:v>
                </c:pt>
                <c:pt idx="51">
                  <c:v>1514</c:v>
                </c:pt>
                <c:pt idx="52">
                  <c:v>1514</c:v>
                </c:pt>
                <c:pt idx="53">
                  <c:v>1514</c:v>
                </c:pt>
                <c:pt idx="54">
                  <c:v>1514</c:v>
                </c:pt>
                <c:pt idx="55">
                  <c:v>1514</c:v>
                </c:pt>
                <c:pt idx="56">
                  <c:v>1514</c:v>
                </c:pt>
                <c:pt idx="57">
                  <c:v>1514</c:v>
                </c:pt>
                <c:pt idx="58">
                  <c:v>1514</c:v>
                </c:pt>
                <c:pt idx="59">
                  <c:v>1514</c:v>
                </c:pt>
                <c:pt idx="60">
                  <c:v>1514</c:v>
                </c:pt>
                <c:pt idx="61">
                  <c:v>1514</c:v>
                </c:pt>
                <c:pt idx="62">
                  <c:v>1514</c:v>
                </c:pt>
                <c:pt idx="63">
                  <c:v>1514</c:v>
                </c:pt>
                <c:pt idx="64">
                  <c:v>1514</c:v>
                </c:pt>
                <c:pt idx="65">
                  <c:v>1514</c:v>
                </c:pt>
                <c:pt idx="66">
                  <c:v>1514</c:v>
                </c:pt>
                <c:pt idx="67">
                  <c:v>1514</c:v>
                </c:pt>
                <c:pt idx="68">
                  <c:v>1514</c:v>
                </c:pt>
                <c:pt idx="69">
                  <c:v>1514</c:v>
                </c:pt>
                <c:pt idx="70">
                  <c:v>1514</c:v>
                </c:pt>
                <c:pt idx="71">
                  <c:v>1514</c:v>
                </c:pt>
                <c:pt idx="72">
                  <c:v>1514</c:v>
                </c:pt>
                <c:pt idx="73">
                  <c:v>1514</c:v>
                </c:pt>
                <c:pt idx="74">
                  <c:v>1514</c:v>
                </c:pt>
                <c:pt idx="75">
                  <c:v>1514</c:v>
                </c:pt>
                <c:pt idx="76">
                  <c:v>1514</c:v>
                </c:pt>
                <c:pt idx="77">
                  <c:v>1514</c:v>
                </c:pt>
                <c:pt idx="78">
                  <c:v>1514</c:v>
                </c:pt>
                <c:pt idx="79">
                  <c:v>1514</c:v>
                </c:pt>
                <c:pt idx="80">
                  <c:v>1514</c:v>
                </c:pt>
                <c:pt idx="81">
                  <c:v>1514</c:v>
                </c:pt>
                <c:pt idx="82">
                  <c:v>1514</c:v>
                </c:pt>
                <c:pt idx="83">
                  <c:v>1514</c:v>
                </c:pt>
                <c:pt idx="84">
                  <c:v>1514</c:v>
                </c:pt>
                <c:pt idx="85">
                  <c:v>1514</c:v>
                </c:pt>
                <c:pt idx="86">
                  <c:v>1514</c:v>
                </c:pt>
                <c:pt idx="87">
                  <c:v>1514</c:v>
                </c:pt>
                <c:pt idx="88">
                  <c:v>1514</c:v>
                </c:pt>
                <c:pt idx="89">
                  <c:v>1514</c:v>
                </c:pt>
                <c:pt idx="90">
                  <c:v>1514</c:v>
                </c:pt>
                <c:pt idx="91">
                  <c:v>1514</c:v>
                </c:pt>
                <c:pt idx="92">
                  <c:v>1514</c:v>
                </c:pt>
                <c:pt idx="93">
                  <c:v>1514</c:v>
                </c:pt>
                <c:pt idx="94">
                  <c:v>1514</c:v>
                </c:pt>
                <c:pt idx="95">
                  <c:v>1514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F7B-477C-AE1F-315978FF9FF8}"/>
            </c:ext>
          </c:extLst>
        </c:ser>
        <c:ser>
          <c:idx val="2"/>
          <c:order val="2"/>
          <c:tx>
            <c:strRef>
              <c:f>'!GRAF &amp; TABULKA!'!$L$5</c:f>
              <c:strCache>
                <c:ptCount val="1"/>
                <c:pt idx="0">
                  <c:v>end value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TABULKA!'!$L$6:$L$103</c:f>
              <c:numCache>
                <c:formatCode>0.00</c:formatCode>
                <c:ptCount val="98"/>
                <c:pt idx="0">
                  <c:v>2000</c:v>
                </c:pt>
                <c:pt idx="1">
                  <c:v>2000</c:v>
                </c:pt>
                <c:pt idx="2">
                  <c:v>2000</c:v>
                </c:pt>
                <c:pt idx="3">
                  <c:v>2000</c:v>
                </c:pt>
                <c:pt idx="4">
                  <c:v>2000</c:v>
                </c:pt>
                <c:pt idx="5">
                  <c:v>2000</c:v>
                </c:pt>
                <c:pt idx="6">
                  <c:v>2000</c:v>
                </c:pt>
                <c:pt idx="7">
                  <c:v>2000</c:v>
                </c:pt>
                <c:pt idx="8">
                  <c:v>2000</c:v>
                </c:pt>
                <c:pt idx="9">
                  <c:v>2000</c:v>
                </c:pt>
                <c:pt idx="10">
                  <c:v>2000</c:v>
                </c:pt>
                <c:pt idx="11">
                  <c:v>2000</c:v>
                </c:pt>
                <c:pt idx="12">
                  <c:v>2000</c:v>
                </c:pt>
                <c:pt idx="13">
                  <c:v>2000</c:v>
                </c:pt>
                <c:pt idx="14">
                  <c:v>2000</c:v>
                </c:pt>
                <c:pt idx="15">
                  <c:v>2000</c:v>
                </c:pt>
                <c:pt idx="16">
                  <c:v>2000</c:v>
                </c:pt>
                <c:pt idx="17">
                  <c:v>2000</c:v>
                </c:pt>
                <c:pt idx="18">
                  <c:v>2000</c:v>
                </c:pt>
                <c:pt idx="19">
                  <c:v>2000</c:v>
                </c:pt>
                <c:pt idx="20">
                  <c:v>2000</c:v>
                </c:pt>
                <c:pt idx="21">
                  <c:v>2000</c:v>
                </c:pt>
                <c:pt idx="22">
                  <c:v>2000</c:v>
                </c:pt>
                <c:pt idx="23">
                  <c:v>2000</c:v>
                </c:pt>
                <c:pt idx="24">
                  <c:v>2000</c:v>
                </c:pt>
                <c:pt idx="25">
                  <c:v>2000</c:v>
                </c:pt>
                <c:pt idx="26">
                  <c:v>2000</c:v>
                </c:pt>
                <c:pt idx="27">
                  <c:v>2000</c:v>
                </c:pt>
                <c:pt idx="28">
                  <c:v>2000</c:v>
                </c:pt>
                <c:pt idx="29">
                  <c:v>2000</c:v>
                </c:pt>
                <c:pt idx="30">
                  <c:v>2000</c:v>
                </c:pt>
                <c:pt idx="31">
                  <c:v>2000</c:v>
                </c:pt>
                <c:pt idx="32">
                  <c:v>2000</c:v>
                </c:pt>
                <c:pt idx="33">
                  <c:v>2000</c:v>
                </c:pt>
                <c:pt idx="34">
                  <c:v>2000</c:v>
                </c:pt>
                <c:pt idx="35">
                  <c:v>2000</c:v>
                </c:pt>
                <c:pt idx="36">
                  <c:v>2000</c:v>
                </c:pt>
                <c:pt idx="37">
                  <c:v>2000</c:v>
                </c:pt>
                <c:pt idx="38">
                  <c:v>2000</c:v>
                </c:pt>
                <c:pt idx="39">
                  <c:v>2000</c:v>
                </c:pt>
                <c:pt idx="40">
                  <c:v>2000</c:v>
                </c:pt>
                <c:pt idx="41">
                  <c:v>2000</c:v>
                </c:pt>
                <c:pt idx="42">
                  <c:v>2000</c:v>
                </c:pt>
                <c:pt idx="43">
                  <c:v>2000</c:v>
                </c:pt>
                <c:pt idx="44">
                  <c:v>2000</c:v>
                </c:pt>
                <c:pt idx="45">
                  <c:v>2000</c:v>
                </c:pt>
                <c:pt idx="46">
                  <c:v>2000</c:v>
                </c:pt>
                <c:pt idx="47">
                  <c:v>2000</c:v>
                </c:pt>
                <c:pt idx="48">
                  <c:v>2000</c:v>
                </c:pt>
                <c:pt idx="49">
                  <c:v>2000</c:v>
                </c:pt>
                <c:pt idx="50">
                  <c:v>2000</c:v>
                </c:pt>
                <c:pt idx="51">
                  <c:v>2000</c:v>
                </c:pt>
                <c:pt idx="52">
                  <c:v>2000</c:v>
                </c:pt>
                <c:pt idx="53">
                  <c:v>2000</c:v>
                </c:pt>
                <c:pt idx="54">
                  <c:v>2000</c:v>
                </c:pt>
                <c:pt idx="55">
                  <c:v>2000</c:v>
                </c:pt>
                <c:pt idx="56">
                  <c:v>2000</c:v>
                </c:pt>
                <c:pt idx="57">
                  <c:v>2000</c:v>
                </c:pt>
                <c:pt idx="58">
                  <c:v>2000</c:v>
                </c:pt>
                <c:pt idx="59">
                  <c:v>2000</c:v>
                </c:pt>
                <c:pt idx="60">
                  <c:v>2000</c:v>
                </c:pt>
                <c:pt idx="61">
                  <c:v>2000</c:v>
                </c:pt>
                <c:pt idx="62">
                  <c:v>2000</c:v>
                </c:pt>
                <c:pt idx="63">
                  <c:v>2000</c:v>
                </c:pt>
                <c:pt idx="64">
                  <c:v>2000</c:v>
                </c:pt>
                <c:pt idx="65">
                  <c:v>2000</c:v>
                </c:pt>
                <c:pt idx="66">
                  <c:v>2000</c:v>
                </c:pt>
                <c:pt idx="67">
                  <c:v>2000</c:v>
                </c:pt>
                <c:pt idx="68">
                  <c:v>2000</c:v>
                </c:pt>
                <c:pt idx="69">
                  <c:v>2000</c:v>
                </c:pt>
                <c:pt idx="70">
                  <c:v>2000</c:v>
                </c:pt>
                <c:pt idx="71">
                  <c:v>2000</c:v>
                </c:pt>
                <c:pt idx="72">
                  <c:v>2000</c:v>
                </c:pt>
                <c:pt idx="73">
                  <c:v>2000</c:v>
                </c:pt>
                <c:pt idx="74">
                  <c:v>2000</c:v>
                </c:pt>
                <c:pt idx="75">
                  <c:v>2000</c:v>
                </c:pt>
                <c:pt idx="76">
                  <c:v>2000</c:v>
                </c:pt>
                <c:pt idx="77">
                  <c:v>2000</c:v>
                </c:pt>
                <c:pt idx="78">
                  <c:v>2000</c:v>
                </c:pt>
                <c:pt idx="79">
                  <c:v>2000</c:v>
                </c:pt>
                <c:pt idx="80">
                  <c:v>2000</c:v>
                </c:pt>
                <c:pt idx="81">
                  <c:v>2000</c:v>
                </c:pt>
                <c:pt idx="82">
                  <c:v>2000</c:v>
                </c:pt>
                <c:pt idx="83">
                  <c:v>2000</c:v>
                </c:pt>
                <c:pt idx="84">
                  <c:v>2000</c:v>
                </c:pt>
                <c:pt idx="85">
                  <c:v>2000</c:v>
                </c:pt>
                <c:pt idx="86">
                  <c:v>2000</c:v>
                </c:pt>
                <c:pt idx="87">
                  <c:v>2000</c:v>
                </c:pt>
                <c:pt idx="88">
                  <c:v>2000</c:v>
                </c:pt>
                <c:pt idx="89">
                  <c:v>2000</c:v>
                </c:pt>
                <c:pt idx="90">
                  <c:v>2000</c:v>
                </c:pt>
                <c:pt idx="91">
                  <c:v>2000</c:v>
                </c:pt>
                <c:pt idx="92">
                  <c:v>2000</c:v>
                </c:pt>
                <c:pt idx="93">
                  <c:v>2000</c:v>
                </c:pt>
                <c:pt idx="94">
                  <c:v>2000</c:v>
                </c:pt>
                <c:pt idx="95">
                  <c:v>2000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F7B-477C-AE1F-315978FF9FF8}"/>
            </c:ext>
          </c:extLst>
        </c:ser>
        <c:ser>
          <c:idx val="4"/>
          <c:order val="4"/>
          <c:tx>
            <c:strRef>
              <c:f>'!GRAF &amp; TABULKA!'!$N$5</c:f>
              <c:strCache>
                <c:ptCount val="1"/>
                <c:pt idx="0">
                  <c:v>extrapolation</c:v>
                </c:pt>
              </c:strCache>
            </c:strRef>
          </c:tx>
          <c:spPr>
            <a:ln w="25400" cap="rnd">
              <a:solidFill>
                <a:schemeClr val="accent4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'!GRAF &amp; TABULKA!'!$H$6:$H$103</c:f>
              <c:numCache>
                <c:formatCode>m/d/yyyy</c:formatCode>
                <c:ptCount val="98"/>
                <c:pt idx="0">
                  <c:v>42339</c:v>
                </c:pt>
                <c:pt idx="1">
                  <c:v>42370</c:v>
                </c:pt>
                <c:pt idx="2">
                  <c:v>42401</c:v>
                </c:pt>
                <c:pt idx="3">
                  <c:v>42430</c:v>
                </c:pt>
                <c:pt idx="4">
                  <c:v>42461</c:v>
                </c:pt>
                <c:pt idx="5">
                  <c:v>42491</c:v>
                </c:pt>
                <c:pt idx="6">
                  <c:v>42522</c:v>
                </c:pt>
                <c:pt idx="7">
                  <c:v>42552</c:v>
                </c:pt>
                <c:pt idx="8">
                  <c:v>42583</c:v>
                </c:pt>
                <c:pt idx="9">
                  <c:v>42614</c:v>
                </c:pt>
                <c:pt idx="10">
                  <c:v>42644</c:v>
                </c:pt>
                <c:pt idx="11">
                  <c:v>42675</c:v>
                </c:pt>
                <c:pt idx="12">
                  <c:v>42705</c:v>
                </c:pt>
                <c:pt idx="13">
                  <c:v>42736</c:v>
                </c:pt>
                <c:pt idx="14">
                  <c:v>42767</c:v>
                </c:pt>
                <c:pt idx="15">
                  <c:v>42795</c:v>
                </c:pt>
                <c:pt idx="16">
                  <c:v>42826</c:v>
                </c:pt>
                <c:pt idx="17">
                  <c:v>42856</c:v>
                </c:pt>
                <c:pt idx="18">
                  <c:v>42887</c:v>
                </c:pt>
                <c:pt idx="19">
                  <c:v>42917</c:v>
                </c:pt>
                <c:pt idx="20">
                  <c:v>42948</c:v>
                </c:pt>
                <c:pt idx="21">
                  <c:v>42979</c:v>
                </c:pt>
                <c:pt idx="22">
                  <c:v>43009</c:v>
                </c:pt>
                <c:pt idx="23">
                  <c:v>43040</c:v>
                </c:pt>
                <c:pt idx="24">
                  <c:v>43070</c:v>
                </c:pt>
                <c:pt idx="25">
                  <c:v>43101</c:v>
                </c:pt>
                <c:pt idx="26">
                  <c:v>43132</c:v>
                </c:pt>
                <c:pt idx="27">
                  <c:v>43160</c:v>
                </c:pt>
                <c:pt idx="28">
                  <c:v>43191</c:v>
                </c:pt>
                <c:pt idx="29">
                  <c:v>43221</c:v>
                </c:pt>
                <c:pt idx="30">
                  <c:v>43252</c:v>
                </c:pt>
                <c:pt idx="31">
                  <c:v>43282</c:v>
                </c:pt>
                <c:pt idx="32">
                  <c:v>43313</c:v>
                </c:pt>
                <c:pt idx="33">
                  <c:v>43344</c:v>
                </c:pt>
                <c:pt idx="34">
                  <c:v>43374</c:v>
                </c:pt>
                <c:pt idx="35">
                  <c:v>43405</c:v>
                </c:pt>
                <c:pt idx="36">
                  <c:v>43435</c:v>
                </c:pt>
                <c:pt idx="37">
                  <c:v>43466</c:v>
                </c:pt>
                <c:pt idx="38">
                  <c:v>43497</c:v>
                </c:pt>
                <c:pt idx="39">
                  <c:v>43525</c:v>
                </c:pt>
                <c:pt idx="40">
                  <c:v>43556</c:v>
                </c:pt>
                <c:pt idx="41">
                  <c:v>43586</c:v>
                </c:pt>
                <c:pt idx="42">
                  <c:v>43617</c:v>
                </c:pt>
                <c:pt idx="43">
                  <c:v>43647</c:v>
                </c:pt>
                <c:pt idx="44">
                  <c:v>43678</c:v>
                </c:pt>
                <c:pt idx="45">
                  <c:v>43709</c:v>
                </c:pt>
                <c:pt idx="46">
                  <c:v>43739</c:v>
                </c:pt>
                <c:pt idx="47">
                  <c:v>43770</c:v>
                </c:pt>
                <c:pt idx="48">
                  <c:v>43800</c:v>
                </c:pt>
                <c:pt idx="49">
                  <c:v>43831</c:v>
                </c:pt>
                <c:pt idx="50">
                  <c:v>43862</c:v>
                </c:pt>
                <c:pt idx="51">
                  <c:v>43891</c:v>
                </c:pt>
                <c:pt idx="52">
                  <c:v>43922</c:v>
                </c:pt>
                <c:pt idx="53">
                  <c:v>43952</c:v>
                </c:pt>
                <c:pt idx="54">
                  <c:v>43983</c:v>
                </c:pt>
                <c:pt idx="55">
                  <c:v>44013</c:v>
                </c:pt>
                <c:pt idx="56">
                  <c:v>44044</c:v>
                </c:pt>
                <c:pt idx="57">
                  <c:v>44075</c:v>
                </c:pt>
                <c:pt idx="58">
                  <c:v>44105</c:v>
                </c:pt>
                <c:pt idx="59">
                  <c:v>44136</c:v>
                </c:pt>
                <c:pt idx="60">
                  <c:v>44166</c:v>
                </c:pt>
                <c:pt idx="61">
                  <c:v>44197</c:v>
                </c:pt>
                <c:pt idx="62">
                  <c:v>44228</c:v>
                </c:pt>
                <c:pt idx="63">
                  <c:v>44256</c:v>
                </c:pt>
                <c:pt idx="64">
                  <c:v>44287</c:v>
                </c:pt>
                <c:pt idx="65">
                  <c:v>44317</c:v>
                </c:pt>
                <c:pt idx="66">
                  <c:v>44348</c:v>
                </c:pt>
                <c:pt idx="67">
                  <c:v>44378</c:v>
                </c:pt>
                <c:pt idx="68">
                  <c:v>44409</c:v>
                </c:pt>
                <c:pt idx="69">
                  <c:v>44440</c:v>
                </c:pt>
                <c:pt idx="70">
                  <c:v>44470</c:v>
                </c:pt>
                <c:pt idx="71">
                  <c:v>44501</c:v>
                </c:pt>
                <c:pt idx="72">
                  <c:v>44531</c:v>
                </c:pt>
                <c:pt idx="73">
                  <c:v>44562</c:v>
                </c:pt>
                <c:pt idx="74">
                  <c:v>44593</c:v>
                </c:pt>
                <c:pt idx="75">
                  <c:v>44621</c:v>
                </c:pt>
                <c:pt idx="76">
                  <c:v>44652</c:v>
                </c:pt>
                <c:pt idx="77">
                  <c:v>44682</c:v>
                </c:pt>
                <c:pt idx="78">
                  <c:v>44713</c:v>
                </c:pt>
                <c:pt idx="79">
                  <c:v>44743</c:v>
                </c:pt>
                <c:pt idx="80">
                  <c:v>44774</c:v>
                </c:pt>
                <c:pt idx="81">
                  <c:v>44805</c:v>
                </c:pt>
                <c:pt idx="82">
                  <c:v>44835</c:v>
                </c:pt>
                <c:pt idx="83">
                  <c:v>44866</c:v>
                </c:pt>
                <c:pt idx="84">
                  <c:v>44896</c:v>
                </c:pt>
                <c:pt idx="85">
                  <c:v>44927</c:v>
                </c:pt>
                <c:pt idx="86">
                  <c:v>44958</c:v>
                </c:pt>
                <c:pt idx="87">
                  <c:v>44986</c:v>
                </c:pt>
                <c:pt idx="88">
                  <c:v>45017</c:v>
                </c:pt>
                <c:pt idx="89">
                  <c:v>45047</c:v>
                </c:pt>
                <c:pt idx="90">
                  <c:v>45078</c:v>
                </c:pt>
                <c:pt idx="91">
                  <c:v>45108</c:v>
                </c:pt>
                <c:pt idx="92">
                  <c:v>45139</c:v>
                </c:pt>
                <c:pt idx="93">
                  <c:v>45170</c:v>
                </c:pt>
                <c:pt idx="94">
                  <c:v>45200</c:v>
                </c:pt>
                <c:pt idx="95">
                  <c:v>45231</c:v>
                </c:pt>
              </c:numCache>
            </c:numRef>
          </c:cat>
          <c:val>
            <c:numRef>
              <c:f>'!GRAF &amp; TABULKA!'!$N$6:$N$103</c:f>
              <c:numCache>
                <c:formatCode>General</c:formatCode>
                <c:ptCount val="98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921</c:v>
                </c:pt>
                <c:pt idx="37">
                  <c:v>958.74188636610756</c:v>
                </c:pt>
                <c:pt idx="38">
                  <c:v>987.08139560669838</c:v>
                </c:pt>
                <c:pt idx="39">
                  <c:v>1015.4209048472892</c:v>
                </c:pt>
                <c:pt idx="40">
                  <c:v>1043.76041408788</c:v>
                </c:pt>
                <c:pt idx="41">
                  <c:v>1072.0999233284708</c:v>
                </c:pt>
                <c:pt idx="42">
                  <c:v>1100.4394325690616</c:v>
                </c:pt>
                <c:pt idx="43">
                  <c:v>1128.7789418096525</c:v>
                </c:pt>
                <c:pt idx="44">
                  <c:v>1157.1184510502433</c:v>
                </c:pt>
                <c:pt idx="45">
                  <c:v>1185.4579602908341</c:v>
                </c:pt>
                <c:pt idx="46">
                  <c:v>1213.7974695314249</c:v>
                </c:pt>
                <c:pt idx="47">
                  <c:v>1242.1369787720157</c:v>
                </c:pt>
                <c:pt idx="48">
                  <c:v>1270.4764880126065</c:v>
                </c:pt>
                <c:pt idx="49">
                  <c:v>1298.8159972531973</c:v>
                </c:pt>
                <c:pt idx="50">
                  <c:v>1327.1555064937882</c:v>
                </c:pt>
                <c:pt idx="51">
                  <c:v>1355.495015734379</c:v>
                </c:pt>
                <c:pt idx="52">
                  <c:v>1383.8345249749698</c:v>
                </c:pt>
                <c:pt idx="53">
                  <c:v>1412.1740342155606</c:v>
                </c:pt>
                <c:pt idx="54">
                  <c:v>1440.5135434561514</c:v>
                </c:pt>
                <c:pt idx="55">
                  <c:v>1468.853052696742</c:v>
                </c:pt>
                <c:pt idx="56">
                  <c:v>1497.1925619373328</c:v>
                </c:pt>
                <c:pt idx="57">
                  <c:v>1525.5320711779236</c:v>
                </c:pt>
                <c:pt idx="58">
                  <c:v>1553.8715804185144</c:v>
                </c:pt>
                <c:pt idx="59">
                  <c:v>1582.2110896591053</c:v>
                </c:pt>
                <c:pt idx="60">
                  <c:v>1610.5505988996961</c:v>
                </c:pt>
                <c:pt idx="61">
                  <c:v>1638.8901081402869</c:v>
                </c:pt>
                <c:pt idx="62">
                  <c:v>1667.2296173808777</c:v>
                </c:pt>
                <c:pt idx="63">
                  <c:v>1695.5691266214685</c:v>
                </c:pt>
                <c:pt idx="64">
                  <c:v>1723.9086358620593</c:v>
                </c:pt>
                <c:pt idx="65">
                  <c:v>1752.2481451026501</c:v>
                </c:pt>
                <c:pt idx="66">
                  <c:v>1780.587654343241</c:v>
                </c:pt>
                <c:pt idx="67">
                  <c:v>1808.9271635838318</c:v>
                </c:pt>
                <c:pt idx="68">
                  <c:v>1837.2666728244226</c:v>
                </c:pt>
                <c:pt idx="69">
                  <c:v>1865.6061820650134</c:v>
                </c:pt>
                <c:pt idx="70">
                  <c:v>1893.9456913056042</c:v>
                </c:pt>
                <c:pt idx="71">
                  <c:v>1922.285200546195</c:v>
                </c:pt>
                <c:pt idx="72">
                  <c:v>1950.6247097867858</c:v>
                </c:pt>
                <c:pt idx="73">
                  <c:v>1978.9642190273767</c:v>
                </c:pt>
                <c:pt idx="74">
                  <c:v>2007.3037282679675</c:v>
                </c:pt>
                <c:pt idx="75">
                  <c:v>2035.6432375085583</c:v>
                </c:pt>
                <c:pt idx="76">
                  <c:v>2063.9827467491491</c:v>
                </c:pt>
                <c:pt idx="77">
                  <c:v>2092.3222559897399</c:v>
                </c:pt>
                <c:pt idx="78">
                  <c:v>2120.6617652303307</c:v>
                </c:pt>
                <c:pt idx="79">
                  <c:v>2149.0012744709215</c:v>
                </c:pt>
                <c:pt idx="80">
                  <c:v>2177.3407837115124</c:v>
                </c:pt>
                <c:pt idx="81">
                  <c:v>2205.6802929521032</c:v>
                </c:pt>
                <c:pt idx="82">
                  <c:v>2234.019802192694</c:v>
                </c:pt>
                <c:pt idx="83">
                  <c:v>2262.3593114332848</c:v>
                </c:pt>
                <c:pt idx="84">
                  <c:v>2290.6988206738756</c:v>
                </c:pt>
                <c:pt idx="85">
                  <c:v>2319.0383299144664</c:v>
                </c:pt>
                <c:pt idx="86">
                  <c:v>2347.3778391550572</c:v>
                </c:pt>
                <c:pt idx="87">
                  <c:v>2375.7173483956481</c:v>
                </c:pt>
                <c:pt idx="88">
                  <c:v>2404.0568576362389</c:v>
                </c:pt>
                <c:pt idx="89">
                  <c:v>2432.3963668768297</c:v>
                </c:pt>
                <c:pt idx="90">
                  <c:v>2460.7358761174205</c:v>
                </c:pt>
                <c:pt idx="91">
                  <c:v>2489.0753853580113</c:v>
                </c:pt>
                <c:pt idx="92">
                  <c:v>2517.4148945986021</c:v>
                </c:pt>
                <c:pt idx="93">
                  <c:v>2545.7544038391929</c:v>
                </c:pt>
                <c:pt idx="94">
                  <c:v>2574.0939130797838</c:v>
                </c:pt>
                <c:pt idx="95">
                  <c:v>2602.4334223203746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F7B-477C-AE1F-315978FF9FF8}"/>
            </c:ext>
          </c:extLst>
        </c:ser>
        <c:ser>
          <c:idx val="7"/>
          <c:order val="7"/>
          <c:tx>
            <c:strRef>
              <c:f>'!GRAF &amp; TABULKA!'!$Q$5</c:f>
              <c:strCache>
                <c:ptCount val="1"/>
                <c:pt idx="0">
                  <c:v>lower confidence interval</c:v>
                </c:pt>
              </c:strCache>
            </c:strRef>
          </c:tx>
          <c:spPr>
            <a:ln w="15875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'!GRAF &amp; TABULKA!'!$Q$6:$Q$101</c:f>
              <c:numCache>
                <c:formatCode>General</c:formatCode>
                <c:ptCount val="96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921</c:v>
                </c:pt>
                <c:pt idx="37">
                  <c:v>921</c:v>
                </c:pt>
                <c:pt idx="38">
                  <c:v>921</c:v>
                </c:pt>
                <c:pt idx="39">
                  <c:v>921</c:v>
                </c:pt>
                <c:pt idx="40">
                  <c:v>921</c:v>
                </c:pt>
                <c:pt idx="41">
                  <c:v>921</c:v>
                </c:pt>
                <c:pt idx="42">
                  <c:v>921</c:v>
                </c:pt>
                <c:pt idx="43">
                  <c:v>921</c:v>
                </c:pt>
                <c:pt idx="44">
                  <c:v>921</c:v>
                </c:pt>
                <c:pt idx="45">
                  <c:v>921</c:v>
                </c:pt>
                <c:pt idx="46">
                  <c:v>921</c:v>
                </c:pt>
                <c:pt idx="47">
                  <c:v>921</c:v>
                </c:pt>
                <c:pt idx="48">
                  <c:v>921</c:v>
                </c:pt>
                <c:pt idx="49">
                  <c:v>921</c:v>
                </c:pt>
                <c:pt idx="50">
                  <c:v>921</c:v>
                </c:pt>
                <c:pt idx="51">
                  <c:v>921</c:v>
                </c:pt>
                <c:pt idx="52">
                  <c:v>921</c:v>
                </c:pt>
                <c:pt idx="53">
                  <c:v>921</c:v>
                </c:pt>
                <c:pt idx="54">
                  <c:v>921</c:v>
                </c:pt>
                <c:pt idx="55">
                  <c:v>921</c:v>
                </c:pt>
                <c:pt idx="56">
                  <c:v>921</c:v>
                </c:pt>
                <c:pt idx="57">
                  <c:v>927.23059547717241</c:v>
                </c:pt>
                <c:pt idx="58">
                  <c:v>934.49250196192304</c:v>
                </c:pt>
                <c:pt idx="59">
                  <c:v>941.88513526718316</c:v>
                </c:pt>
                <c:pt idx="60">
                  <c:v>949.40039164388963</c:v>
                </c:pt>
                <c:pt idx="61">
                  <c:v>957.03095105351201</c:v>
                </c:pt>
                <c:pt idx="62">
                  <c:v>964.77017532988202</c:v>
                </c:pt>
                <c:pt idx="63">
                  <c:v>972.61202273075833</c:v>
                </c:pt>
                <c:pt idx="64">
                  <c:v>980.55097576760318</c:v>
                </c:pt>
                <c:pt idx="65">
                  <c:v>988.58197987678022</c:v>
                </c:pt>
                <c:pt idx="66">
                  <c:v>996.70039100675149</c:v>
                </c:pt>
                <c:pt idx="67">
                  <c:v>1004.9019305872661</c:v>
                </c:pt>
                <c:pt idx="68">
                  <c:v>1013.1826466489358</c:v>
                </c:pt>
                <c:pt idx="69">
                  <c:v>1021.5388800972329</c:v>
                </c:pt>
                <c:pt idx="70">
                  <c:v>1029.9672353300598</c:v>
                </c:pt>
                <c:pt idx="71">
                  <c:v>1038.4645545345593</c:v>
                </c:pt>
                <c:pt idx="72">
                  <c:v>1047.027895115642</c:v>
                </c:pt>
                <c:pt idx="73">
                  <c:v>1055.6545098024299</c:v>
                </c:pt>
                <c:pt idx="74">
                  <c:v>1064.3418290545214</c:v>
                </c:pt>
                <c:pt idx="75">
                  <c:v>1073.0874454514683</c:v>
                </c:pt>
                <c:pt idx="76">
                  <c:v>1081.8890997990934</c:v>
                </c:pt>
                <c:pt idx="77">
                  <c:v>1090.7446687275426</c:v>
                </c:pt>
                <c:pt idx="78">
                  <c:v>1099.6521535900135</c:v>
                </c:pt>
                <c:pt idx="79">
                  <c:v>1108.6096704993652</c:v>
                </c:pt>
                <c:pt idx="80">
                  <c:v>1117.6154413633365</c:v>
                </c:pt>
                <c:pt idx="81">
                  <c:v>1126.667785798812</c:v>
                </c:pt>
                <c:pt idx="82">
                  <c:v>1135.7651138221147</c:v>
                </c:pt>
                <c:pt idx="83">
                  <c:v>1144.9059192262775</c:v>
                </c:pt>
                <c:pt idx="84">
                  <c:v>1154.0887735680631</c:v>
                </c:pt>
                <c:pt idx="85">
                  <c:v>1163.3123206975579</c:v>
                </c:pt>
                <c:pt idx="86">
                  <c:v>1172.5752717717319</c:v>
                </c:pt>
                <c:pt idx="87">
                  <c:v>1181.8764007006941</c:v>
                </c:pt>
                <c:pt idx="88">
                  <c:v>1191.2145399816627</c:v>
                </c:pt>
                <c:pt idx="89">
                  <c:v>1200.5885768810961</c:v>
                </c:pt>
                <c:pt idx="90">
                  <c:v>1209.9974499301052</c:v>
                </c:pt>
                <c:pt idx="91">
                  <c:v>1219.4401457023248</c:v>
                </c:pt>
                <c:pt idx="92">
                  <c:v>1228.9156958469375</c:v>
                </c:pt>
                <c:pt idx="93">
                  <c:v>1238.4231743526111</c:v>
                </c:pt>
                <c:pt idx="94">
                  <c:v>1247.961695020781</c:v>
                </c:pt>
                <c:pt idx="95">
                  <c:v>1257.5304091290513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F7B-477C-AE1F-315978FF9FF8}"/>
            </c:ext>
          </c:extLst>
        </c:ser>
        <c:ser>
          <c:idx val="8"/>
          <c:order val="8"/>
          <c:tx>
            <c:strRef>
              <c:f>'!GRAF &amp; TABULKA!'!$R$5</c:f>
              <c:strCache>
                <c:ptCount val="1"/>
                <c:pt idx="0">
                  <c:v>upper confidence interval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'!GRAF &amp; TABULKA!'!$R$6:$R$101</c:f>
              <c:numCache>
                <c:formatCode>General</c:formatCode>
                <c:ptCount val="96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921</c:v>
                </c:pt>
                <c:pt idx="37">
                  <c:v>1046.225841295166</c:v>
                </c:pt>
                <c:pt idx="38">
                  <c:v>1078.1425646941025</c:v>
                </c:pt>
                <c:pt idx="39">
                  <c:v>1107.8602538163314</c:v>
                </c:pt>
                <c:pt idx="40">
                  <c:v>1136.0478998320752</c:v>
                </c:pt>
                <c:pt idx="41">
                  <c:v>1163.0923471517046</c:v>
                </c:pt>
                <c:pt idx="42">
                  <c:v>1189.2411451516343</c:v>
                </c:pt>
                <c:pt idx="43">
                  <c:v>1214.6640147039516</c:v>
                </c:pt>
                <c:pt idx="44">
                  <c:v>1239.4833043099557</c:v>
                </c:pt>
                <c:pt idx="45">
                  <c:v>1263.7906496799101</c:v>
                </c:pt>
                <c:pt idx="46">
                  <c:v>1287.6567831998805</c:v>
                </c:pt>
                <c:pt idx="47">
                  <c:v>1311.1376499673588</c:v>
                </c:pt>
                <c:pt idx="48">
                  <c:v>1334.2783997700603</c:v>
                </c:pt>
                <c:pt idx="49">
                  <c:v>1369.6160924058952</c:v>
                </c:pt>
                <c:pt idx="50">
                  <c:v>1392.1815895038353</c:v>
                </c:pt>
                <c:pt idx="51">
                  <c:v>1414.5009131803035</c:v>
                </c:pt>
                <c:pt idx="52">
                  <c:v>1436.5962443937783</c:v>
                </c:pt>
                <c:pt idx="53">
                  <c:v>1458.4866712951921</c:v>
                </c:pt>
                <c:pt idx="54">
                  <c:v>1480.188760063518</c:v>
                </c:pt>
                <c:pt idx="55">
                  <c:v>1501.7169971158532</c:v>
                </c:pt>
                <c:pt idx="56">
                  <c:v>1523.0841364254732</c:v>
                </c:pt>
                <c:pt idx="57">
                  <c:v>1544.3014757007513</c:v>
                </c:pt>
                <c:pt idx="58">
                  <c:v>1565.3790784565913</c:v>
                </c:pt>
                <c:pt idx="59">
                  <c:v>1586.3259543919221</c:v>
                </c:pt>
                <c:pt idx="60">
                  <c:v>1607.1502072558064</c:v>
                </c:pt>
                <c:pt idx="61">
                  <c:v>1627.8591570867748</c:v>
                </c:pt>
                <c:pt idx="62">
                  <c:v>1648.4594420509957</c:v>
                </c:pt>
                <c:pt idx="63">
                  <c:v>1668.9571038907102</c:v>
                </c:pt>
                <c:pt idx="64">
                  <c:v>1689.3576600944562</c:v>
                </c:pt>
                <c:pt idx="65">
                  <c:v>1709.6661652258699</c:v>
                </c:pt>
                <c:pt idx="66">
                  <c:v>1729.8872633364895</c:v>
                </c:pt>
                <c:pt idx="67">
                  <c:v>1750.0252329965656</c:v>
                </c:pt>
                <c:pt idx="68">
                  <c:v>1770.0840261754868</c:v>
                </c:pt>
                <c:pt idx="69">
                  <c:v>1790.0673019677806</c:v>
                </c:pt>
                <c:pt idx="70">
                  <c:v>1809.9784559755444</c:v>
                </c:pt>
                <c:pt idx="71">
                  <c:v>1829.8206460116357</c:v>
                </c:pt>
                <c:pt idx="72">
                  <c:v>1849.5968146711439</c:v>
                </c:pt>
                <c:pt idx="73">
                  <c:v>1869.3097092249468</c:v>
                </c:pt>
                <c:pt idx="74">
                  <c:v>1888.961899213446</c:v>
                </c:pt>
                <c:pt idx="75">
                  <c:v>1908.55579205709</c:v>
                </c:pt>
                <c:pt idx="76">
                  <c:v>1928.0936469500557</c:v>
                </c:pt>
                <c:pt idx="77">
                  <c:v>1947.5775872621973</c:v>
                </c:pt>
                <c:pt idx="78">
                  <c:v>1967.0096116403172</c:v>
                </c:pt>
                <c:pt idx="79">
                  <c:v>1986.3916039715564</c:v>
                </c:pt>
                <c:pt idx="80">
                  <c:v>2005.7253423481759</c:v>
                </c:pt>
                <c:pt idx="81">
                  <c:v>2025.0125071532912</c:v>
                </c:pt>
                <c:pt idx="82">
                  <c:v>2044.2546883705793</c:v>
                </c:pt>
                <c:pt idx="83">
                  <c:v>2063.4533922070073</c:v>
                </c:pt>
                <c:pt idx="84">
                  <c:v>2082.6100471058126</c:v>
                </c:pt>
                <c:pt idx="85">
                  <c:v>2101.7260092169086</c:v>
                </c:pt>
                <c:pt idx="86">
                  <c:v>2120.8025673833254</c:v>
                </c:pt>
                <c:pt idx="87">
                  <c:v>2139.8409476949541</c:v>
                </c:pt>
                <c:pt idx="88">
                  <c:v>2158.8423176545762</c:v>
                </c:pt>
                <c:pt idx="89">
                  <c:v>2177.8077899957334</c:v>
                </c:pt>
                <c:pt idx="90">
                  <c:v>2196.7384261873153</c:v>
                </c:pt>
                <c:pt idx="91">
                  <c:v>2215.6352396556867</c:v>
                </c:pt>
                <c:pt idx="92">
                  <c:v>2234.4991987516646</c:v>
                </c:pt>
                <c:pt idx="93">
                  <c:v>2253.3312294865818</c:v>
                </c:pt>
                <c:pt idx="94">
                  <c:v>2272.1322180590028</c:v>
                </c:pt>
                <c:pt idx="95">
                  <c:v>2290.9030131913232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F7B-477C-AE1F-315978FF9F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3206840"/>
        <c:axId val="221509408"/>
        <c:extLst>
          <c:ext xmlns:c15="http://schemas.microsoft.com/office/drawing/2012/chart" uri="{02D57815-91ED-43cb-92C2-25804820EDAC}">
            <c15:filteredLineSeries>
              <c15:ser>
                <c:idx val="5"/>
                <c:order val="5"/>
                <c:tx>
                  <c:strRef>
                    <c:extLst>
                      <c:ext uri="{02D57815-91ED-43cb-92C2-25804820EDAC}">
                        <c15:formulaRef>
                          <c15:sqref>'!GRAF &amp; TABULKA!'!$O$5</c15:sqref>
                        </c15:formulaRef>
                      </c:ext>
                    </c:extLst>
                    <c:strCache>
                      <c:ptCount val="1"/>
                      <c:pt idx="0">
                        <c:v>lower confidence bound</c:v>
                      </c:pt>
                    </c:strCache>
                  </c:strRef>
                </c:tx>
                <c:spPr>
                  <a:ln w="12700" cap="rnd">
                    <a:solidFill>
                      <a:schemeClr val="accent6"/>
                    </a:solidFill>
                    <a:prstDash val="dash"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cat>
                  <c:numRef>
                    <c:extLst>
                      <c:ext uri="{02D57815-91ED-43cb-92C2-25804820EDAC}">
                        <c15:formulaRef>
                          <c15:sqref>'!GRAF &amp; TABULKA!'!$H$6:$H$103</c15:sqref>
                        </c15:formulaRef>
                      </c:ext>
                    </c:extLst>
                    <c:numCache>
                      <c:formatCode>m/d/yyyy</c:formatCode>
                      <c:ptCount val="98"/>
                      <c:pt idx="0">
                        <c:v>42339</c:v>
                      </c:pt>
                      <c:pt idx="1">
                        <c:v>42370</c:v>
                      </c:pt>
                      <c:pt idx="2">
                        <c:v>42401</c:v>
                      </c:pt>
                      <c:pt idx="3">
                        <c:v>42430</c:v>
                      </c:pt>
                      <c:pt idx="4">
                        <c:v>42461</c:v>
                      </c:pt>
                      <c:pt idx="5">
                        <c:v>42491</c:v>
                      </c:pt>
                      <c:pt idx="6">
                        <c:v>42522</c:v>
                      </c:pt>
                      <c:pt idx="7">
                        <c:v>42552</c:v>
                      </c:pt>
                      <c:pt idx="8">
                        <c:v>42583</c:v>
                      </c:pt>
                      <c:pt idx="9">
                        <c:v>42614</c:v>
                      </c:pt>
                      <c:pt idx="10">
                        <c:v>42644</c:v>
                      </c:pt>
                      <c:pt idx="11">
                        <c:v>42675</c:v>
                      </c:pt>
                      <c:pt idx="12">
                        <c:v>42705</c:v>
                      </c:pt>
                      <c:pt idx="13">
                        <c:v>42736</c:v>
                      </c:pt>
                      <c:pt idx="14">
                        <c:v>42767</c:v>
                      </c:pt>
                      <c:pt idx="15">
                        <c:v>42795</c:v>
                      </c:pt>
                      <c:pt idx="16">
                        <c:v>42826</c:v>
                      </c:pt>
                      <c:pt idx="17">
                        <c:v>42856</c:v>
                      </c:pt>
                      <c:pt idx="18">
                        <c:v>42887</c:v>
                      </c:pt>
                      <c:pt idx="19">
                        <c:v>42917</c:v>
                      </c:pt>
                      <c:pt idx="20">
                        <c:v>42948</c:v>
                      </c:pt>
                      <c:pt idx="21">
                        <c:v>42979</c:v>
                      </c:pt>
                      <c:pt idx="22">
                        <c:v>43009</c:v>
                      </c:pt>
                      <c:pt idx="23">
                        <c:v>43040</c:v>
                      </c:pt>
                      <c:pt idx="24">
                        <c:v>43070</c:v>
                      </c:pt>
                      <c:pt idx="25">
                        <c:v>43101</c:v>
                      </c:pt>
                      <c:pt idx="26">
                        <c:v>43132</c:v>
                      </c:pt>
                      <c:pt idx="27">
                        <c:v>43160</c:v>
                      </c:pt>
                      <c:pt idx="28">
                        <c:v>43191</c:v>
                      </c:pt>
                      <c:pt idx="29">
                        <c:v>43221</c:v>
                      </c:pt>
                      <c:pt idx="30">
                        <c:v>43252</c:v>
                      </c:pt>
                      <c:pt idx="31">
                        <c:v>43282</c:v>
                      </c:pt>
                      <c:pt idx="32">
                        <c:v>43313</c:v>
                      </c:pt>
                      <c:pt idx="33">
                        <c:v>43344</c:v>
                      </c:pt>
                      <c:pt idx="34">
                        <c:v>43374</c:v>
                      </c:pt>
                      <c:pt idx="35">
                        <c:v>43405</c:v>
                      </c:pt>
                      <c:pt idx="36">
                        <c:v>43435</c:v>
                      </c:pt>
                      <c:pt idx="37">
                        <c:v>43466</c:v>
                      </c:pt>
                      <c:pt idx="38">
                        <c:v>43497</c:v>
                      </c:pt>
                      <c:pt idx="39">
                        <c:v>43525</c:v>
                      </c:pt>
                      <c:pt idx="40">
                        <c:v>43556</c:v>
                      </c:pt>
                      <c:pt idx="41">
                        <c:v>43586</c:v>
                      </c:pt>
                      <c:pt idx="42">
                        <c:v>43617</c:v>
                      </c:pt>
                      <c:pt idx="43">
                        <c:v>43647</c:v>
                      </c:pt>
                      <c:pt idx="44">
                        <c:v>43678</c:v>
                      </c:pt>
                      <c:pt idx="45">
                        <c:v>43709</c:v>
                      </c:pt>
                      <c:pt idx="46">
                        <c:v>43739</c:v>
                      </c:pt>
                      <c:pt idx="47">
                        <c:v>43770</c:v>
                      </c:pt>
                      <c:pt idx="48">
                        <c:v>43800</c:v>
                      </c:pt>
                      <c:pt idx="49">
                        <c:v>43831</c:v>
                      </c:pt>
                      <c:pt idx="50">
                        <c:v>43862</c:v>
                      </c:pt>
                      <c:pt idx="51">
                        <c:v>43891</c:v>
                      </c:pt>
                      <c:pt idx="52">
                        <c:v>43922</c:v>
                      </c:pt>
                      <c:pt idx="53">
                        <c:v>43952</c:v>
                      </c:pt>
                      <c:pt idx="54">
                        <c:v>43983</c:v>
                      </c:pt>
                      <c:pt idx="55">
                        <c:v>44013</c:v>
                      </c:pt>
                      <c:pt idx="56">
                        <c:v>44044</c:v>
                      </c:pt>
                      <c:pt idx="57">
                        <c:v>44075</c:v>
                      </c:pt>
                      <c:pt idx="58">
                        <c:v>44105</c:v>
                      </c:pt>
                      <c:pt idx="59">
                        <c:v>44136</c:v>
                      </c:pt>
                      <c:pt idx="60">
                        <c:v>44166</c:v>
                      </c:pt>
                      <c:pt idx="61">
                        <c:v>44197</c:v>
                      </c:pt>
                      <c:pt idx="62">
                        <c:v>44228</c:v>
                      </c:pt>
                      <c:pt idx="63">
                        <c:v>44256</c:v>
                      </c:pt>
                      <c:pt idx="64">
                        <c:v>44287</c:v>
                      </c:pt>
                      <c:pt idx="65">
                        <c:v>44317</c:v>
                      </c:pt>
                      <c:pt idx="66">
                        <c:v>44348</c:v>
                      </c:pt>
                      <c:pt idx="67">
                        <c:v>44378</c:v>
                      </c:pt>
                      <c:pt idx="68">
                        <c:v>44409</c:v>
                      </c:pt>
                      <c:pt idx="69">
                        <c:v>44440</c:v>
                      </c:pt>
                      <c:pt idx="70">
                        <c:v>44470</c:v>
                      </c:pt>
                      <c:pt idx="71">
                        <c:v>44501</c:v>
                      </c:pt>
                      <c:pt idx="72">
                        <c:v>44531</c:v>
                      </c:pt>
                      <c:pt idx="73">
                        <c:v>44562</c:v>
                      </c:pt>
                      <c:pt idx="74">
                        <c:v>44593</c:v>
                      </c:pt>
                      <c:pt idx="75">
                        <c:v>44621</c:v>
                      </c:pt>
                      <c:pt idx="76">
                        <c:v>44652</c:v>
                      </c:pt>
                      <c:pt idx="77">
                        <c:v>44682</c:v>
                      </c:pt>
                      <c:pt idx="78">
                        <c:v>44713</c:v>
                      </c:pt>
                      <c:pt idx="79">
                        <c:v>44743</c:v>
                      </c:pt>
                      <c:pt idx="80">
                        <c:v>44774</c:v>
                      </c:pt>
                      <c:pt idx="81">
                        <c:v>44805</c:v>
                      </c:pt>
                      <c:pt idx="82">
                        <c:v>44835</c:v>
                      </c:pt>
                      <c:pt idx="83">
                        <c:v>44866</c:v>
                      </c:pt>
                      <c:pt idx="84">
                        <c:v>44896</c:v>
                      </c:pt>
                      <c:pt idx="85">
                        <c:v>44927</c:v>
                      </c:pt>
                      <c:pt idx="86">
                        <c:v>44958</c:v>
                      </c:pt>
                      <c:pt idx="87">
                        <c:v>44986</c:v>
                      </c:pt>
                      <c:pt idx="88">
                        <c:v>45017</c:v>
                      </c:pt>
                      <c:pt idx="89">
                        <c:v>45047</c:v>
                      </c:pt>
                      <c:pt idx="90">
                        <c:v>45078</c:v>
                      </c:pt>
                      <c:pt idx="91">
                        <c:v>45108</c:v>
                      </c:pt>
                      <c:pt idx="92">
                        <c:v>45139</c:v>
                      </c:pt>
                      <c:pt idx="93">
                        <c:v>45170</c:v>
                      </c:pt>
                      <c:pt idx="94">
                        <c:v>45200</c:v>
                      </c:pt>
                      <c:pt idx="95">
                        <c:v>45231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'!GRAF &amp; TABULKA!'!$O$6:$O$103</c15:sqref>
                        </c15:formulaRef>
                      </c:ext>
                    </c:extLst>
                    <c:numCache>
                      <c:formatCode>General</c:formatCode>
                      <c:ptCount val="98"/>
                      <c:pt idx="0">
                        <c:v>#N/A</c:v>
                      </c:pt>
                      <c:pt idx="1">
                        <c:v>#N/A</c:v>
                      </c:pt>
                      <c:pt idx="2">
                        <c:v>#N/A</c:v>
                      </c:pt>
                      <c:pt idx="3">
                        <c:v>#N/A</c:v>
                      </c:pt>
                      <c:pt idx="4">
                        <c:v>#N/A</c:v>
                      </c:pt>
                      <c:pt idx="5">
                        <c:v>#N/A</c:v>
                      </c:pt>
                      <c:pt idx="6">
                        <c:v>#N/A</c:v>
                      </c:pt>
                      <c:pt idx="7">
                        <c:v>#N/A</c:v>
                      </c:pt>
                      <c:pt idx="8">
                        <c:v>#N/A</c:v>
                      </c:pt>
                      <c:pt idx="9">
                        <c:v>#N/A</c:v>
                      </c:pt>
                      <c:pt idx="10">
                        <c:v>#N/A</c:v>
                      </c:pt>
                      <c:pt idx="11">
                        <c:v>#N/A</c:v>
                      </c:pt>
                      <c:pt idx="12">
                        <c:v>#N/A</c:v>
                      </c:pt>
                      <c:pt idx="13">
                        <c:v>#N/A</c:v>
                      </c:pt>
                      <c:pt idx="14">
                        <c:v>#N/A</c:v>
                      </c:pt>
                      <c:pt idx="15">
                        <c:v>#N/A</c:v>
                      </c:pt>
                      <c:pt idx="16">
                        <c:v>#N/A</c:v>
                      </c:pt>
                      <c:pt idx="17">
                        <c:v>#N/A</c:v>
                      </c:pt>
                      <c:pt idx="18">
                        <c:v>#N/A</c:v>
                      </c:pt>
                      <c:pt idx="19">
                        <c:v>#N/A</c:v>
                      </c:pt>
                      <c:pt idx="20">
                        <c:v>#N/A</c:v>
                      </c:pt>
                      <c:pt idx="21">
                        <c:v>#N/A</c:v>
                      </c:pt>
                      <c:pt idx="22">
                        <c:v>#N/A</c:v>
                      </c:pt>
                      <c:pt idx="23">
                        <c:v>#N/A</c:v>
                      </c:pt>
                      <c:pt idx="24">
                        <c:v>#N/A</c:v>
                      </c:pt>
                      <c:pt idx="25">
                        <c:v>#N/A</c:v>
                      </c:pt>
                      <c:pt idx="26">
                        <c:v>#N/A</c:v>
                      </c:pt>
                      <c:pt idx="27">
                        <c:v>#N/A</c:v>
                      </c:pt>
                      <c:pt idx="28">
                        <c:v>#N/A</c:v>
                      </c:pt>
                      <c:pt idx="29">
                        <c:v>#N/A</c:v>
                      </c:pt>
                      <c:pt idx="30">
                        <c:v>#N/A</c:v>
                      </c:pt>
                      <c:pt idx="31">
                        <c:v>#N/A</c:v>
                      </c:pt>
                      <c:pt idx="32">
                        <c:v>#N/A</c:v>
                      </c:pt>
                      <c:pt idx="33">
                        <c:v>#N/A</c:v>
                      </c:pt>
                      <c:pt idx="34">
                        <c:v>#N/A</c:v>
                      </c:pt>
                      <c:pt idx="35">
                        <c:v>#N/A</c:v>
                      </c:pt>
                      <c:pt idx="36">
                        <c:v>921</c:v>
                      </c:pt>
                      <c:pt idx="37">
                        <c:v>852.38698825399536</c:v>
                      </c:pt>
                      <c:pt idx="38">
                        <c:v>862.97952871594521</c:v>
                      </c:pt>
                      <c:pt idx="39">
                        <c:v>875.77110345460244</c:v>
                      </c:pt>
                      <c:pt idx="40">
                        <c:v>890.09272129974477</c:v>
                      </c:pt>
                      <c:pt idx="41">
                        <c:v>905.55753784100148</c:v>
                      </c:pt>
                      <c:pt idx="42">
                        <c:v>921.91800370195824</c:v>
                      </c:pt>
                      <c:pt idx="43">
                        <c:v>939.00439801052732</c:v>
                      </c:pt>
                      <c:pt idx="44">
                        <c:v>956.69437226540936</c:v>
                      </c:pt>
                      <c:pt idx="45">
                        <c:v>974.89629075634116</c:v>
                      </c:pt>
                      <c:pt idx="46">
                        <c:v>993.53942109725699</c:v>
                      </c:pt>
                      <c:pt idx="47">
                        <c:v>1012.567818190665</c:v>
                      </c:pt>
                      <c:pt idx="48">
                        <c:v>1031.9363322488498</c:v>
                      </c:pt>
                      <c:pt idx="49">
                        <c:v>1051.6079034739009</c:v>
                      </c:pt>
                      <c:pt idx="50">
                        <c:v>1071.551670236847</c:v>
                      </c:pt>
                      <c:pt idx="51">
                        <c:v>1091.741610421265</c:v>
                      </c:pt>
                      <c:pt idx="52">
                        <c:v>1112.1555430686765</c:v>
                      </c:pt>
                      <c:pt idx="53">
                        <c:v>1132.7743800281489</c:v>
                      </c:pt>
                      <c:pt idx="54">
                        <c:v>1153.5815551207093</c:v>
                      </c:pt>
                      <c:pt idx="55">
                        <c:v>1174.5625819292595</c:v>
                      </c:pt>
                      <c:pt idx="56">
                        <c:v>1195.7047064805261</c:v>
                      </c:pt>
                      <c:pt idx="57">
                        <c:v>1216.9966310661343</c:v>
                      </c:pt>
                      <c:pt idx="58">
                        <c:v>1238.4282921711801</c:v>
                      </c:pt>
                      <c:pt idx="59">
                        <c:v>1259.9906800967358</c:v>
                      </c:pt>
                      <c:pt idx="60">
                        <c:v>1281.6756910937377</c:v>
                      </c:pt>
                      <c:pt idx="61">
                        <c:v>1303.4760051236553</c:v>
                      </c:pt>
                      <c:pt idx="62">
                        <c:v>1325.3849840203209</c:v>
                      </c:pt>
                      <c:pt idx="63">
                        <c:v>1347.3965860414926</c:v>
                      </c:pt>
                      <c:pt idx="64">
                        <c:v>1369.5052936986328</c:v>
                      </c:pt>
                      <c:pt idx="65">
                        <c:v>1391.7060524281053</c:v>
                      </c:pt>
                      <c:pt idx="66">
                        <c:v>1413.994218178372</c:v>
                      </c:pt>
                      <c:pt idx="67">
                        <c:v>1436.3655123791818</c:v>
                      </c:pt>
                      <c:pt idx="68">
                        <c:v>1458.8159830611471</c:v>
                      </c:pt>
                      <c:pt idx="69">
                        <c:v>1481.3419711297397</c:v>
                      </c:pt>
                      <c:pt idx="70">
                        <c:v>1503.9400809828617</c:v>
                      </c:pt>
                      <c:pt idx="71">
                        <c:v>1526.6071548076568</c:v>
                      </c:pt>
                      <c:pt idx="72">
                        <c:v>1549.3402500090349</c:v>
                      </c:pt>
                      <c:pt idx="73">
                        <c:v>1572.1366193161182</c:v>
                      </c:pt>
                      <c:pt idx="74">
                        <c:v>1594.9936931885052</c:v>
                      </c:pt>
                      <c:pt idx="75">
                        <c:v>1617.9090642057474</c:v>
                      </c:pt>
                      <c:pt idx="76">
                        <c:v>1640.8804731736682</c:v>
                      </c:pt>
                      <c:pt idx="77">
                        <c:v>1663.9057967224126</c:v>
                      </c:pt>
                      <c:pt idx="78">
                        <c:v>1686.9830362051789</c:v>
                      </c:pt>
                      <c:pt idx="79">
                        <c:v>1710.1103077348259</c:v>
                      </c:pt>
                      <c:pt idx="80">
                        <c:v>1733.2858332190926</c:v>
                      </c:pt>
                      <c:pt idx="81">
                        <c:v>1756.5079322748634</c:v>
                      </c:pt>
                      <c:pt idx="82">
                        <c:v>1779.7750149184617</c:v>
                      </c:pt>
                      <c:pt idx="83">
                        <c:v>1803.0855749429199</c:v>
                      </c:pt>
                      <c:pt idx="84">
                        <c:v>1826.4381839050009</c:v>
                      </c:pt>
                      <c:pt idx="85">
                        <c:v>1849.8314856547909</c:v>
                      </c:pt>
                      <c:pt idx="86">
                        <c:v>1873.2641913492605</c:v>
                      </c:pt>
                      <c:pt idx="87">
                        <c:v>1896.7350748985182</c:v>
                      </c:pt>
                      <c:pt idx="88">
                        <c:v>1920.2429687997821</c:v>
                      </c:pt>
                      <c:pt idx="89">
                        <c:v>1943.7867603195109</c:v>
                      </c:pt>
                      <c:pt idx="90">
                        <c:v>1967.3653879888157</c:v>
                      </c:pt>
                      <c:pt idx="91">
                        <c:v>1990.9778383813305</c:v>
                      </c:pt>
                      <c:pt idx="92">
                        <c:v>2014.6231431462384</c:v>
                      </c:pt>
                      <c:pt idx="93">
                        <c:v>2038.3003762722074</c:v>
                      </c:pt>
                      <c:pt idx="94">
                        <c:v>2062.0086515606727</c:v>
                      </c:pt>
                      <c:pt idx="95">
                        <c:v>2085.7471202892384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8-AF7B-477C-AE1F-315978FF9FF8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'!GRAF &amp; TABULKA!'!$P$5</c15:sqref>
                        </c15:formulaRef>
                      </c:ext>
                    </c:extLst>
                    <c:strCache>
                      <c:ptCount val="1"/>
                      <c:pt idx="0">
                        <c:v>upper confidence bound</c:v>
                      </c:pt>
                    </c:strCache>
                  </c:strRef>
                </c:tx>
                <c:spPr>
                  <a:ln w="12700" cap="rnd">
                    <a:solidFill>
                      <a:schemeClr val="accent6"/>
                    </a:solidFill>
                    <a:prstDash val="dash"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'!GRAF &amp; TABULKA!'!$H$6:$H$103</c15:sqref>
                        </c15:formulaRef>
                      </c:ext>
                    </c:extLst>
                    <c:numCache>
                      <c:formatCode>m/d/yyyy</c:formatCode>
                      <c:ptCount val="98"/>
                      <c:pt idx="0">
                        <c:v>42339</c:v>
                      </c:pt>
                      <c:pt idx="1">
                        <c:v>42370</c:v>
                      </c:pt>
                      <c:pt idx="2">
                        <c:v>42401</c:v>
                      </c:pt>
                      <c:pt idx="3">
                        <c:v>42430</c:v>
                      </c:pt>
                      <c:pt idx="4">
                        <c:v>42461</c:v>
                      </c:pt>
                      <c:pt idx="5">
                        <c:v>42491</c:v>
                      </c:pt>
                      <c:pt idx="6">
                        <c:v>42522</c:v>
                      </c:pt>
                      <c:pt idx="7">
                        <c:v>42552</c:v>
                      </c:pt>
                      <c:pt idx="8">
                        <c:v>42583</c:v>
                      </c:pt>
                      <c:pt idx="9">
                        <c:v>42614</c:v>
                      </c:pt>
                      <c:pt idx="10">
                        <c:v>42644</c:v>
                      </c:pt>
                      <c:pt idx="11">
                        <c:v>42675</c:v>
                      </c:pt>
                      <c:pt idx="12">
                        <c:v>42705</c:v>
                      </c:pt>
                      <c:pt idx="13">
                        <c:v>42736</c:v>
                      </c:pt>
                      <c:pt idx="14">
                        <c:v>42767</c:v>
                      </c:pt>
                      <c:pt idx="15">
                        <c:v>42795</c:v>
                      </c:pt>
                      <c:pt idx="16">
                        <c:v>42826</c:v>
                      </c:pt>
                      <c:pt idx="17">
                        <c:v>42856</c:v>
                      </c:pt>
                      <c:pt idx="18">
                        <c:v>42887</c:v>
                      </c:pt>
                      <c:pt idx="19">
                        <c:v>42917</c:v>
                      </c:pt>
                      <c:pt idx="20">
                        <c:v>42948</c:v>
                      </c:pt>
                      <c:pt idx="21">
                        <c:v>42979</c:v>
                      </c:pt>
                      <c:pt idx="22">
                        <c:v>43009</c:v>
                      </c:pt>
                      <c:pt idx="23">
                        <c:v>43040</c:v>
                      </c:pt>
                      <c:pt idx="24">
                        <c:v>43070</c:v>
                      </c:pt>
                      <c:pt idx="25">
                        <c:v>43101</c:v>
                      </c:pt>
                      <c:pt idx="26">
                        <c:v>43132</c:v>
                      </c:pt>
                      <c:pt idx="27">
                        <c:v>43160</c:v>
                      </c:pt>
                      <c:pt idx="28">
                        <c:v>43191</c:v>
                      </c:pt>
                      <c:pt idx="29">
                        <c:v>43221</c:v>
                      </c:pt>
                      <c:pt idx="30">
                        <c:v>43252</c:v>
                      </c:pt>
                      <c:pt idx="31">
                        <c:v>43282</c:v>
                      </c:pt>
                      <c:pt idx="32">
                        <c:v>43313</c:v>
                      </c:pt>
                      <c:pt idx="33">
                        <c:v>43344</c:v>
                      </c:pt>
                      <c:pt idx="34">
                        <c:v>43374</c:v>
                      </c:pt>
                      <c:pt idx="35">
                        <c:v>43405</c:v>
                      </c:pt>
                      <c:pt idx="36">
                        <c:v>43435</c:v>
                      </c:pt>
                      <c:pt idx="37">
                        <c:v>43466</c:v>
                      </c:pt>
                      <c:pt idx="38">
                        <c:v>43497</c:v>
                      </c:pt>
                      <c:pt idx="39">
                        <c:v>43525</c:v>
                      </c:pt>
                      <c:pt idx="40">
                        <c:v>43556</c:v>
                      </c:pt>
                      <c:pt idx="41">
                        <c:v>43586</c:v>
                      </c:pt>
                      <c:pt idx="42">
                        <c:v>43617</c:v>
                      </c:pt>
                      <c:pt idx="43">
                        <c:v>43647</c:v>
                      </c:pt>
                      <c:pt idx="44">
                        <c:v>43678</c:v>
                      </c:pt>
                      <c:pt idx="45">
                        <c:v>43709</c:v>
                      </c:pt>
                      <c:pt idx="46">
                        <c:v>43739</c:v>
                      </c:pt>
                      <c:pt idx="47">
                        <c:v>43770</c:v>
                      </c:pt>
                      <c:pt idx="48">
                        <c:v>43800</c:v>
                      </c:pt>
                      <c:pt idx="49">
                        <c:v>43831</c:v>
                      </c:pt>
                      <c:pt idx="50">
                        <c:v>43862</c:v>
                      </c:pt>
                      <c:pt idx="51">
                        <c:v>43891</c:v>
                      </c:pt>
                      <c:pt idx="52">
                        <c:v>43922</c:v>
                      </c:pt>
                      <c:pt idx="53">
                        <c:v>43952</c:v>
                      </c:pt>
                      <c:pt idx="54">
                        <c:v>43983</c:v>
                      </c:pt>
                      <c:pt idx="55">
                        <c:v>44013</c:v>
                      </c:pt>
                      <c:pt idx="56">
                        <c:v>44044</c:v>
                      </c:pt>
                      <c:pt idx="57">
                        <c:v>44075</c:v>
                      </c:pt>
                      <c:pt idx="58">
                        <c:v>44105</c:v>
                      </c:pt>
                      <c:pt idx="59">
                        <c:v>44136</c:v>
                      </c:pt>
                      <c:pt idx="60">
                        <c:v>44166</c:v>
                      </c:pt>
                      <c:pt idx="61">
                        <c:v>44197</c:v>
                      </c:pt>
                      <c:pt idx="62">
                        <c:v>44228</c:v>
                      </c:pt>
                      <c:pt idx="63">
                        <c:v>44256</c:v>
                      </c:pt>
                      <c:pt idx="64">
                        <c:v>44287</c:v>
                      </c:pt>
                      <c:pt idx="65">
                        <c:v>44317</c:v>
                      </c:pt>
                      <c:pt idx="66">
                        <c:v>44348</c:v>
                      </c:pt>
                      <c:pt idx="67">
                        <c:v>44378</c:v>
                      </c:pt>
                      <c:pt idx="68">
                        <c:v>44409</c:v>
                      </c:pt>
                      <c:pt idx="69">
                        <c:v>44440</c:v>
                      </c:pt>
                      <c:pt idx="70">
                        <c:v>44470</c:v>
                      </c:pt>
                      <c:pt idx="71">
                        <c:v>44501</c:v>
                      </c:pt>
                      <c:pt idx="72">
                        <c:v>44531</c:v>
                      </c:pt>
                      <c:pt idx="73">
                        <c:v>44562</c:v>
                      </c:pt>
                      <c:pt idx="74">
                        <c:v>44593</c:v>
                      </c:pt>
                      <c:pt idx="75">
                        <c:v>44621</c:v>
                      </c:pt>
                      <c:pt idx="76">
                        <c:v>44652</c:v>
                      </c:pt>
                      <c:pt idx="77">
                        <c:v>44682</c:v>
                      </c:pt>
                      <c:pt idx="78">
                        <c:v>44713</c:v>
                      </c:pt>
                      <c:pt idx="79">
                        <c:v>44743</c:v>
                      </c:pt>
                      <c:pt idx="80">
                        <c:v>44774</c:v>
                      </c:pt>
                      <c:pt idx="81">
                        <c:v>44805</c:v>
                      </c:pt>
                      <c:pt idx="82">
                        <c:v>44835</c:v>
                      </c:pt>
                      <c:pt idx="83">
                        <c:v>44866</c:v>
                      </c:pt>
                      <c:pt idx="84">
                        <c:v>44896</c:v>
                      </c:pt>
                      <c:pt idx="85">
                        <c:v>44927</c:v>
                      </c:pt>
                      <c:pt idx="86">
                        <c:v>44958</c:v>
                      </c:pt>
                      <c:pt idx="87">
                        <c:v>44986</c:v>
                      </c:pt>
                      <c:pt idx="88">
                        <c:v>45017</c:v>
                      </c:pt>
                      <c:pt idx="89">
                        <c:v>45047</c:v>
                      </c:pt>
                      <c:pt idx="90">
                        <c:v>45078</c:v>
                      </c:pt>
                      <c:pt idx="91">
                        <c:v>45108</c:v>
                      </c:pt>
                      <c:pt idx="92">
                        <c:v>45139</c:v>
                      </c:pt>
                      <c:pt idx="93">
                        <c:v>45170</c:v>
                      </c:pt>
                      <c:pt idx="94">
                        <c:v>45200</c:v>
                      </c:pt>
                      <c:pt idx="95">
                        <c:v>45231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'!GRAF &amp; TABULKA!'!$P$6:$P$103</c15:sqref>
                        </c15:formulaRef>
                      </c:ext>
                    </c:extLst>
                    <c:numCache>
                      <c:formatCode>General</c:formatCode>
                      <c:ptCount val="98"/>
                      <c:pt idx="0">
                        <c:v>#N/A</c:v>
                      </c:pt>
                      <c:pt idx="1">
                        <c:v>#N/A</c:v>
                      </c:pt>
                      <c:pt idx="2">
                        <c:v>#N/A</c:v>
                      </c:pt>
                      <c:pt idx="3">
                        <c:v>#N/A</c:v>
                      </c:pt>
                      <c:pt idx="4">
                        <c:v>#N/A</c:v>
                      </c:pt>
                      <c:pt idx="5">
                        <c:v>#N/A</c:v>
                      </c:pt>
                      <c:pt idx="6">
                        <c:v>#N/A</c:v>
                      </c:pt>
                      <c:pt idx="7">
                        <c:v>#N/A</c:v>
                      </c:pt>
                      <c:pt idx="8">
                        <c:v>#N/A</c:v>
                      </c:pt>
                      <c:pt idx="9">
                        <c:v>#N/A</c:v>
                      </c:pt>
                      <c:pt idx="10">
                        <c:v>#N/A</c:v>
                      </c:pt>
                      <c:pt idx="11">
                        <c:v>#N/A</c:v>
                      </c:pt>
                      <c:pt idx="12">
                        <c:v>#N/A</c:v>
                      </c:pt>
                      <c:pt idx="13">
                        <c:v>#N/A</c:v>
                      </c:pt>
                      <c:pt idx="14">
                        <c:v>#N/A</c:v>
                      </c:pt>
                      <c:pt idx="15">
                        <c:v>#N/A</c:v>
                      </c:pt>
                      <c:pt idx="16">
                        <c:v>#N/A</c:v>
                      </c:pt>
                      <c:pt idx="17">
                        <c:v>#N/A</c:v>
                      </c:pt>
                      <c:pt idx="18">
                        <c:v>#N/A</c:v>
                      </c:pt>
                      <c:pt idx="19">
                        <c:v>#N/A</c:v>
                      </c:pt>
                      <c:pt idx="20">
                        <c:v>#N/A</c:v>
                      </c:pt>
                      <c:pt idx="21">
                        <c:v>#N/A</c:v>
                      </c:pt>
                      <c:pt idx="22">
                        <c:v>#N/A</c:v>
                      </c:pt>
                      <c:pt idx="23">
                        <c:v>#N/A</c:v>
                      </c:pt>
                      <c:pt idx="24">
                        <c:v>#N/A</c:v>
                      </c:pt>
                      <c:pt idx="25">
                        <c:v>#N/A</c:v>
                      </c:pt>
                      <c:pt idx="26">
                        <c:v>#N/A</c:v>
                      </c:pt>
                      <c:pt idx="27">
                        <c:v>#N/A</c:v>
                      </c:pt>
                      <c:pt idx="28">
                        <c:v>#N/A</c:v>
                      </c:pt>
                      <c:pt idx="29">
                        <c:v>#N/A</c:v>
                      </c:pt>
                      <c:pt idx="30">
                        <c:v>#N/A</c:v>
                      </c:pt>
                      <c:pt idx="31">
                        <c:v>#N/A</c:v>
                      </c:pt>
                      <c:pt idx="32">
                        <c:v>#N/A</c:v>
                      </c:pt>
                      <c:pt idx="33">
                        <c:v>#N/A</c:v>
                      </c:pt>
                      <c:pt idx="34">
                        <c:v>#N/A</c:v>
                      </c:pt>
                      <c:pt idx="35">
                        <c:v>#N/A</c:v>
                      </c:pt>
                      <c:pt idx="36">
                        <c:v>921</c:v>
                      </c:pt>
                      <c:pt idx="37">
                        <c:v>1065.0967844782199</c:v>
                      </c:pt>
                      <c:pt idx="38">
                        <c:v>1111.1832624974516</c:v>
                      </c:pt>
                      <c:pt idx="39">
                        <c:v>1155.0707062399761</c:v>
                      </c:pt>
                      <c:pt idx="40">
                        <c:v>1197.4281068760151</c:v>
                      </c:pt>
                      <c:pt idx="41">
                        <c:v>1238.6423088159402</c:v>
                      </c:pt>
                      <c:pt idx="42">
                        <c:v>1278.960861436165</c:v>
                      </c:pt>
                      <c:pt idx="43">
                        <c:v>1318.5534856087777</c:v>
                      </c:pt>
                      <c:pt idx="44">
                        <c:v>1357.5425298350772</c:v>
                      </c:pt>
                      <c:pt idx="45">
                        <c:v>1396.019629825327</c:v>
                      </c:pt>
                      <c:pt idx="46">
                        <c:v>1434.0555179655928</c:v>
                      </c:pt>
                      <c:pt idx="47">
                        <c:v>1471.7061393533666</c:v>
                      </c:pt>
                      <c:pt idx="48">
                        <c:v>1509.0166437763633</c:v>
                      </c:pt>
                      <c:pt idx="49">
                        <c:v>1546.0240910324937</c:v>
                      </c:pt>
                      <c:pt idx="50">
                        <c:v>1582.7593427507293</c:v>
                      </c:pt>
                      <c:pt idx="51">
                        <c:v>1619.2484210474929</c:v>
                      </c:pt>
                      <c:pt idx="52">
                        <c:v>1655.5135068812631</c:v>
                      </c:pt>
                      <c:pt idx="53">
                        <c:v>1691.5736884029723</c:v>
                      </c:pt>
                      <c:pt idx="54">
                        <c:v>1727.4455317915936</c:v>
                      </c:pt>
                      <c:pt idx="55">
                        <c:v>1763.1435234642245</c:v>
                      </c:pt>
                      <c:pt idx="56">
                        <c:v>1798.6804173941396</c:v>
                      </c:pt>
                      <c:pt idx="57">
                        <c:v>1834.0675112897129</c:v>
                      </c:pt>
                      <c:pt idx="58">
                        <c:v>1869.3148686658487</c:v>
                      </c:pt>
                      <c:pt idx="59">
                        <c:v>1904.4314992214747</c:v>
                      </c:pt>
                      <c:pt idx="60">
                        <c:v>1939.4255067056545</c:v>
                      </c:pt>
                      <c:pt idx="61">
                        <c:v>1974.3042111569184</c:v>
                      </c:pt>
                      <c:pt idx="62">
                        <c:v>2009.0742507414345</c:v>
                      </c:pt>
                      <c:pt idx="63">
                        <c:v>2043.7416672014444</c:v>
                      </c:pt>
                      <c:pt idx="64">
                        <c:v>2078.311978025486</c:v>
                      </c:pt>
                      <c:pt idx="65">
                        <c:v>2112.7902377771952</c:v>
                      </c:pt>
                      <c:pt idx="66">
                        <c:v>2147.1810905081097</c:v>
                      </c:pt>
                      <c:pt idx="67">
                        <c:v>2181.4888147884817</c:v>
                      </c:pt>
                      <c:pt idx="68">
                        <c:v>2215.7173625876981</c:v>
                      </c:pt>
                      <c:pt idx="69">
                        <c:v>2249.8703930002871</c:v>
                      </c:pt>
                      <c:pt idx="70">
                        <c:v>2283.9513016283468</c:v>
                      </c:pt>
                      <c:pt idx="71">
                        <c:v>2317.963246284733</c:v>
                      </c:pt>
                      <c:pt idx="72">
                        <c:v>2351.909169564537</c:v>
                      </c:pt>
                      <c:pt idx="73">
                        <c:v>2385.7918187386354</c:v>
                      </c:pt>
                      <c:pt idx="74">
                        <c:v>2419.61376334743</c:v>
                      </c:pt>
                      <c:pt idx="75">
                        <c:v>2453.3774108113694</c:v>
                      </c:pt>
                      <c:pt idx="76">
                        <c:v>2487.08502032463</c:v>
                      </c:pt>
                      <c:pt idx="77">
                        <c:v>2520.7387152570673</c:v>
                      </c:pt>
                      <c:pt idx="78">
                        <c:v>2554.3404942554826</c:v>
                      </c:pt>
                      <c:pt idx="79">
                        <c:v>2587.8922412070174</c:v>
                      </c:pt>
                      <c:pt idx="80">
                        <c:v>2621.3957342039321</c:v>
                      </c:pt>
                      <c:pt idx="81">
                        <c:v>2654.852653629343</c:v>
                      </c:pt>
                      <c:pt idx="82">
                        <c:v>2688.2645894669263</c:v>
                      </c:pt>
                      <c:pt idx="83">
                        <c:v>2721.6330479236494</c:v>
                      </c:pt>
                      <c:pt idx="84">
                        <c:v>2754.9594574427501</c:v>
                      </c:pt>
                      <c:pt idx="85">
                        <c:v>2788.245174174142</c:v>
                      </c:pt>
                      <c:pt idx="86">
                        <c:v>2821.4914869608538</c:v>
                      </c:pt>
                      <c:pt idx="87">
                        <c:v>2854.6996218927779</c:v>
                      </c:pt>
                      <c:pt idx="88">
                        <c:v>2887.8707464726958</c:v>
                      </c:pt>
                      <c:pt idx="89">
                        <c:v>2921.0059734341485</c:v>
                      </c:pt>
                      <c:pt idx="90">
                        <c:v>2954.1063642460254</c:v>
                      </c:pt>
                      <c:pt idx="91">
                        <c:v>2987.1729323346922</c:v>
                      </c:pt>
                      <c:pt idx="92">
                        <c:v>3020.2066460509659</c:v>
                      </c:pt>
                      <c:pt idx="93">
                        <c:v>3053.2084314061785</c:v>
                      </c:pt>
                      <c:pt idx="94">
                        <c:v>3086.1791745988949</c:v>
                      </c:pt>
                      <c:pt idx="95">
                        <c:v>3119.1197243515107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AF7B-477C-AE1F-315978FF9FF8}"/>
                  </c:ext>
                </c:extLst>
              </c15:ser>
            </c15:filteredLineSeries>
          </c:ext>
        </c:extLst>
      </c:lineChart>
      <c:scatterChart>
        <c:scatterStyle val="smoothMarker"/>
        <c:varyColors val="0"/>
        <c:ser>
          <c:idx val="9"/>
          <c:order val="9"/>
          <c:tx>
            <c:v>predikce 1/2021</c:v>
          </c:tx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percentage"/>
            <c:noEndCap val="1"/>
            <c:val val="100"/>
            <c:spPr>
              <a:noFill/>
              <a:ln w="19050" cap="flat" cmpd="sng" algn="ctr">
                <a:solidFill>
                  <a:srgbClr val="996633"/>
                </a:solidFill>
                <a:prstDash val="dash"/>
                <a:round/>
              </a:ln>
              <a:effectLst/>
            </c:spPr>
          </c:errBars>
          <c:xVal>
            <c:numRef>
              <c:f>'!GRAF &amp; TABULKA!'!$X$36</c:f>
              <c:numCache>
                <c:formatCode>m/d/yyyy</c:formatCode>
                <c:ptCount val="1"/>
                <c:pt idx="0">
                  <c:v>44197</c:v>
                </c:pt>
              </c:numCache>
            </c:numRef>
          </c:xVal>
          <c:yVal>
            <c:numLit>
              <c:formatCode>General</c:formatCode>
              <c:ptCount val="1"/>
              <c:pt idx="0">
                <c:v>1000000000</c:v>
              </c:pt>
            </c:numLit>
          </c:yVal>
          <c:smooth val="1"/>
          <c:extLst>
            <c:ext xmlns:c16="http://schemas.microsoft.com/office/drawing/2014/chart" uri="{C3380CC4-5D6E-409C-BE32-E72D297353CC}">
              <c16:uniqueId val="{00000007-AF7B-477C-AE1F-315978FF9F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206840"/>
        <c:axId val="221509408"/>
      </c:scatterChart>
      <c:dateAx>
        <c:axId val="173206840"/>
        <c:scaling>
          <c:orientation val="minMax"/>
          <c:min val="42278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221509408"/>
        <c:crosses val="autoZero"/>
        <c:auto val="1"/>
        <c:lblOffset val="100"/>
        <c:baseTimeUnit val="months"/>
        <c:majorUnit val="3"/>
        <c:majorTimeUnit val="months"/>
      </c:dateAx>
      <c:valAx>
        <c:axId val="221509408"/>
        <c:scaling>
          <c:orientation val="minMax"/>
          <c:max val="3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73206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4007589329111639E-2"/>
          <c:y val="0.86575333196498527"/>
          <c:w val="0.87897242011415244"/>
          <c:h val="0.134246668035014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5A85089-C692-4DEA-AC49-04CF34D4FE14}" type="datetimeFigureOut">
              <a:rPr lang="en-GB" smtClean="0">
                <a:latin typeface="Arial" pitchFamily="34" charset="0"/>
              </a:rPr>
              <a:pPr/>
              <a:t>16/05/2019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3A5C721-4BB5-4DB6-AD65-4BA2A62B05B6}" type="slidenum">
              <a:rPr lang="en-GB" smtClean="0">
                <a:latin typeface="Arial" pitchFamily="34" charset="0"/>
              </a:rPr>
              <a:pPr/>
              <a:t>‹#›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32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fld id="{8045EBA9-A28D-4849-BFEA-AA04F6A21B63}" type="datetimeFigureOut">
              <a:rPr lang="en-GB" smtClean="0"/>
              <a:pPr/>
              <a:t>16/05/2019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fld id="{5B43D19E-BFDB-4C92-8EDD-32EDDA8F41D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270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08038" y="703263"/>
            <a:ext cx="4699000" cy="3524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576674" y="8924913"/>
            <a:ext cx="2736687" cy="469984"/>
          </a:xfrm>
          <a:prstGeom prst="rect">
            <a:avLst/>
          </a:prstGeom>
        </p:spPr>
        <p:txBody>
          <a:bodyPr lIns="88980" tIns="44488" rIns="88980" bIns="44488"/>
          <a:lstStyle/>
          <a:p>
            <a:fld id="{DE774FB9-1973-4BAF-A366-CC47B7B651E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463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emf"/><Relationship Id="rId4" Type="http://schemas.openxmlformats.org/officeDocument/2006/relationships/image" Target="../media/image5.w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sp>
        <p:nvSpPr>
          <p:cNvPr id="7" name="Freeform 5"/>
          <p:cNvSpPr>
            <a:spLocks noChangeAspect="1"/>
          </p:cNvSpPr>
          <p:nvPr userDrawn="1"/>
        </p:nvSpPr>
        <p:spPr bwMode="gray">
          <a:xfrm rot="10800000">
            <a:off x="43572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715785" y="2054656"/>
            <a:ext cx="3969232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5784" y="3315540"/>
            <a:ext cx="3969232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GB" dirty="0">
                <a:latin typeface="EYInterstate" panose="02000503020000020004" pitchFamily="2" charset="0"/>
              </a:rPr>
              <a:t>XX Month 200X (bold 16 point)</a:t>
            </a:r>
          </a:p>
        </p:txBody>
      </p:sp>
    </p:spTree>
    <p:extLst>
      <p:ext uri="{BB962C8B-B14F-4D97-AF65-F5344CB8AC3E}">
        <p14:creationId xmlns:p14="http://schemas.microsoft.com/office/powerpoint/2010/main" val="200962289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- pictur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787414" cy="685799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418" y="294200"/>
            <a:ext cx="6665528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020417" y="1137921"/>
            <a:ext cx="2056091" cy="5018184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93076" y="1137921"/>
            <a:ext cx="2101787" cy="501818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FD13F91-AFC9-4CB0-B48E-B4031BDF7D7E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661FBF-9B0D-493C-BE46-3C702E0F65A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1FE654FB-261F-44E5-8EF9-237DB835D7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23353" y="907750"/>
            <a:ext cx="669263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60084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137918"/>
            <a:ext cx="4038600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137918"/>
            <a:ext cx="4038600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0C976817-4856-4880-A98A-B5A5C7C554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B2D722-DDE7-4179-BC15-25906CAE0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5967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9247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304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1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7304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Line 10">
            <a:extLst>
              <a:ext uri="{FF2B5EF4-FFF2-40B4-BE49-F238E27FC236}">
                <a16:creationId xmlns:a16="http://schemas.microsoft.com/office/drawing/2014/main" id="{04B06CAE-5FB1-4603-B59C-091CBDD47D4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37EFC1-5CA0-4BFB-8363-27F8F3D2336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38143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57200" y="1137921"/>
            <a:ext cx="3716193" cy="4267457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IN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64" y="381328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41864" y="4055931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00A15EA9-2372-4E06-83C2-1E13AB1FA62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89864" y="3578084"/>
            <a:ext cx="777600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89866" y="1137921"/>
            <a:ext cx="409693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89866" y="1635009"/>
            <a:ext cx="4096935" cy="1611554"/>
          </a:xfrm>
        </p:spPr>
        <p:txBody>
          <a:bodyPr/>
          <a:lstStyle>
            <a:lvl1pPr marL="0" indent="0">
              <a:buNone/>
              <a:defRPr sz="1199"/>
            </a:lvl1pPr>
          </a:lstStyle>
          <a:p>
            <a:pPr lvl="0"/>
            <a:r>
              <a:rPr lang="en-US" dirty="0"/>
              <a:t>Content EY Interstate Light, 16pt,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16" name="Line 10">
            <a:extLst>
              <a:ext uri="{FF2B5EF4-FFF2-40B4-BE49-F238E27FC236}">
                <a16:creationId xmlns:a16="http://schemas.microsoft.com/office/drawing/2014/main" id="{C37BF1DE-E4E1-40C4-B510-30A0AC8ABDB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2191FF-C540-403B-944B-8EC413F39BA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37772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D7B1EAA-D62E-426F-9D29-F674CEB29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26000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C43D8C34-69FC-4DEE-BC95-D2F629475E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6000" y="551683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FFE600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78FCBB-C01D-4FF8-828E-0E27552CA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6000" y="582887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AD41D48-C813-4F78-A2C8-0758D2B7DC18}"/>
              </a:ext>
            </a:extLst>
          </p:cNvPr>
          <p:cNvSpPr txBox="1">
            <a:spLocks/>
          </p:cNvSpPr>
          <p:nvPr userDrawn="1"/>
        </p:nvSpPr>
        <p:spPr>
          <a:xfrm>
            <a:off x="3402806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088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FBE9395-9BF1-4306-9F29-1F8E92C9F8DB}"/>
              </a:ext>
            </a:extLst>
          </p:cNvPr>
          <p:cNvSpPr txBox="1">
            <a:spLocks/>
          </p:cNvSpPr>
          <p:nvPr userDrawn="1"/>
        </p:nvSpPr>
        <p:spPr>
          <a:xfrm>
            <a:off x="375751" y="2650184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7DD12F9-AC78-4784-A2C0-5FB6EC5AA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526765"/>
            <a:ext cx="5292000" cy="1800000"/>
          </a:xfrm>
        </p:spPr>
        <p:txBody>
          <a:bodyPr lIns="0" tIns="0" rIns="0" bIns="0"/>
          <a:lstStyle>
            <a:lvl1pPr marL="0" indent="0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BB2527F-4DCE-4CB5-A96D-2E432FD5A0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4632765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7DFFB3C-E689-440E-8EDB-465853B34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4971442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439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94A337-C481-46B0-A487-BEEC61FC34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57747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28F8CDB-776D-4811-AE2C-217236ECDE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67954" y="0"/>
            <a:ext cx="4476046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6E96BA-E9E4-496B-8CA5-6DA27B8AD7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050889"/>
            <a:ext cx="3401698" cy="1055708"/>
          </a:xfrm>
        </p:spPr>
        <p:txBody>
          <a:bodyPr/>
          <a:lstStyle>
            <a:lvl1pPr marL="0" indent="0">
              <a:buNone/>
              <a:defRPr sz="3000"/>
            </a:lvl1pPr>
          </a:lstStyle>
          <a:p>
            <a:pPr lvl="0"/>
            <a:r>
              <a:rPr lang="en-IN" dirty="0"/>
              <a:t>Chapter Title</a:t>
            </a:r>
          </a:p>
          <a:p>
            <a:pPr lvl="0"/>
            <a:r>
              <a:rPr lang="en-IN" dirty="0"/>
              <a:t>EY Interstate Light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173C8A3-BA2F-497B-A214-45B02D73AF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3312530"/>
            <a:ext cx="3401698" cy="1055708"/>
          </a:xfrm>
        </p:spPr>
        <p:txBody>
          <a:bodyPr/>
          <a:lstStyle>
            <a:lvl1pPr marL="0" indent="0">
              <a:buNone/>
              <a:defRPr sz="1199"/>
            </a:lvl1pPr>
          </a:lstStyle>
          <a:p>
            <a:pPr lvl="0"/>
            <a:r>
              <a:rPr lang="en-IN" dirty="0"/>
              <a:t>text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F2117D-1604-45F6-B4EC-F3C188119CD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85451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/ 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14935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4001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/ Chapter slide - tranparen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08050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0917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 with aut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/>
        </p:nvCxnSpPr>
        <p:spPr>
          <a:xfrm>
            <a:off x="1129705" y="5863586"/>
            <a:ext cx="6088405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/>
        </p:nvSpPr>
        <p:spPr>
          <a:xfrm>
            <a:off x="476645" y="5759727"/>
            <a:ext cx="783397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900" dirty="0">
                <a:solidFill>
                  <a:srgbClr val="828290"/>
                </a:solidFill>
                <a:latin typeface="Arial" panose="020B0604020202020204" pitchFamily="34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9705" y="6173715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rgbClr val="FFE600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9705" y="6371333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29A5E1BC-8F6B-43EF-9FF6-8242E7708BD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6643" y="6069168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6661E04-62F9-49DE-9D93-2EA0C4C0A7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008882"/>
            <a:ext cx="987552" cy="1156968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017BE7DF-E067-42BE-86C9-5E49A33A0BAF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5BDD25-228C-421A-BA27-E07AC1CA18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038" y="2050308"/>
            <a:ext cx="3813414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7BD2205D-98B4-4946-A01D-362BEB8CC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7038" y="3284364"/>
            <a:ext cx="3813414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(bold 16 point)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540683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1" y="2460739"/>
            <a:ext cx="41402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22516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31800" y="0"/>
            <a:ext cx="4392613" cy="4918075"/>
          </a:xfrm>
        </p:spPr>
        <p:txBody>
          <a:bodyPr/>
          <a:lstStyle>
            <a:lvl1pPr marL="0" marR="0" indent="0" algn="l" defTabSz="7555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 lang="en-US" sz="41000" b="1" kern="1200" dirty="0" smtClean="0">
                <a:solidFill>
                  <a:srgbClr val="747480">
                    <a:alpha val="50000"/>
                  </a:srgb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799" y="2459854"/>
            <a:ext cx="4736101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lang="en-IN" sz="36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215498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0" y="246580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789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C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1" y="236306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7408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88220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809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5">
            <a:extLst>
              <a:ext uri="{FF2B5EF4-FFF2-40B4-BE49-F238E27FC236}">
                <a16:creationId xmlns:a16="http://schemas.microsoft.com/office/drawing/2014/main" id="{160A7550-5D67-4923-A7BC-21E832215440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7A982A-5252-472B-BD55-97D5153213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8072" y="1927448"/>
            <a:ext cx="3813414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F809C9F7-7674-4F00-8A7B-4EBDB5F94FB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072" y="3161504"/>
            <a:ext cx="3813414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(bold 16 point)</a:t>
            </a:r>
            <a:endParaRPr lang="en-GB" sz="1600" dirty="0"/>
          </a:p>
        </p:txBody>
      </p:sp>
      <p:grpSp>
        <p:nvGrpSpPr>
          <p:cNvPr id="22" name="Group 4">
            <a:extLst>
              <a:ext uri="{FF2B5EF4-FFF2-40B4-BE49-F238E27FC236}">
                <a16:creationId xmlns:a16="http://schemas.microsoft.com/office/drawing/2014/main" id="{2FBA4DFB-2D74-4887-91FA-9FE36EADD25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0488" y="5511800"/>
            <a:ext cx="987425" cy="1157288"/>
            <a:chOff x="4857" y="3364"/>
            <a:chExt cx="622" cy="7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B223B0E3-13DC-4092-840F-C19C33D0170D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720F86E7-783D-48A5-9A99-BBE51AD8B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EA618E4-F6E6-47C9-85C3-E1EF97EB6D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0866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with aut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/>
        </p:nvCxnSpPr>
        <p:spPr>
          <a:xfrm>
            <a:off x="1084861" y="5840209"/>
            <a:ext cx="6088405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/>
        </p:nvSpPr>
        <p:spPr>
          <a:xfrm>
            <a:off x="431801" y="5736350"/>
            <a:ext cx="783397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900" dirty="0">
                <a:solidFill>
                  <a:srgbClr val="828290"/>
                </a:solidFill>
                <a:latin typeface="Arial" panose="020B0604020202020204" pitchFamily="34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4861" y="615033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4861" y="6347956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F898568-1B78-454B-9FE7-9E37EEF85A89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105A121-2DA3-4610-BC32-EBB7F8ABAF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8072" y="1927448"/>
            <a:ext cx="3923928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(EY Interstate Light 30 point)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1BB2EE4-E5D4-4DD9-97C5-CF16A0A232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072" y="3265899"/>
            <a:ext cx="3923927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(EY Interstate 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(EY Interstate bold 16 point)</a:t>
            </a:r>
            <a:endParaRPr lang="en-GB" sz="1600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403A0AAB-2D99-480E-8BCB-0300B2E4CA7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0488" y="5008562"/>
            <a:ext cx="987425" cy="1157288"/>
            <a:chOff x="4857" y="3364"/>
            <a:chExt cx="622" cy="729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136D971F-E278-4FE8-BAE4-2AD4D04270F6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954568E-D3F2-4EA1-8901-CBA2FF03D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E19C9D94-B5B9-4323-A444-8300077366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14F1DE27-AD0C-4A9A-9D8D-4F823ECEAD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1799" y="6045791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87393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tter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>
            <a:extLst>
              <a:ext uri="{FF2B5EF4-FFF2-40B4-BE49-F238E27FC236}">
                <a16:creationId xmlns:a16="http://schemas.microsoft.com/office/drawing/2014/main" id="{7204B28E-7010-45B1-9A81-2C543F9490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6753225" cy="3400425"/>
          </a:xfrm>
          <a:prstGeom prst="rect">
            <a:avLst/>
          </a:prstGeom>
        </p:spPr>
      </p:pic>
      <p:sp>
        <p:nvSpPr>
          <p:cNvPr id="75" name="Subtitle 2">
            <a:extLst>
              <a:ext uri="{FF2B5EF4-FFF2-40B4-BE49-F238E27FC236}">
                <a16:creationId xmlns:a16="http://schemas.microsoft.com/office/drawing/2014/main" id="{24F2EA79-0822-4B81-90D8-1FA02CFB9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2791" y="3389339"/>
            <a:ext cx="594343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bg2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FFFFFF"/>
                </a:solidFill>
              </a:defRPr>
            </a:lvl2pPr>
            <a:lvl3pPr marL="0" indent="0" algn="l">
              <a:buNone/>
              <a:defRPr sz="1600"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EC2B6F8E-BD78-40B0-B08A-973D85359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791" y="2418893"/>
            <a:ext cx="594343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2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0AFF6A-D70F-482C-ACA4-D71330481F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50338"/>
            <a:ext cx="3780000" cy="618750"/>
          </a:xfrm>
          <a:prstGeom prst="rect">
            <a:avLst/>
          </a:prstGeom>
        </p:spPr>
      </p:pic>
      <p:grpSp>
        <p:nvGrpSpPr>
          <p:cNvPr id="8" name="Group 4">
            <a:extLst>
              <a:ext uri="{FF2B5EF4-FFF2-40B4-BE49-F238E27FC236}">
                <a16:creationId xmlns:a16="http://schemas.microsoft.com/office/drawing/2014/main" id="{A159D8C9-C19B-4DF7-9C5A-22EDB8A5FB9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24775" y="5471694"/>
            <a:ext cx="987425" cy="1157288"/>
            <a:chOff x="4857" y="3364"/>
            <a:chExt cx="622" cy="729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D95FB310-FD8D-4315-8C3A-8966DC1515AB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0F72F2B-2B88-4D56-A5C3-5C83787BA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900DB62A-8F2A-4742-9C40-2FC7AA1823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1399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etter ques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5">
            <a:extLst>
              <a:ext uri="{FF2B5EF4-FFF2-40B4-BE49-F238E27FC236}">
                <a16:creationId xmlns:a16="http://schemas.microsoft.com/office/drawing/2014/main" id="{7FDAC7B4-6A01-49C4-9730-BF8572B13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2" b="593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BCCB2E-3515-42EB-B2C6-FB7D701D1793}"/>
              </a:ext>
            </a:extLst>
          </p:cNvPr>
          <p:cNvSpPr/>
          <p:nvPr userDrawn="1"/>
        </p:nvSpPr>
        <p:spPr>
          <a:xfrm>
            <a:off x="0" y="5340096"/>
            <a:ext cx="9144000" cy="151790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2">
                  <a:alpha val="34000"/>
                </a:schemeClr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9C231702-C029-4BB5-90D1-8311DD931D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451607B-CAB5-4136-AB12-1BF3A1C448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4654295" cy="3930900"/>
          </a:xfrm>
          <a:prstGeom prst="rect">
            <a:avLst/>
          </a:prstGeom>
        </p:spPr>
      </p:pic>
      <p:sp>
        <p:nvSpPr>
          <p:cNvPr id="74" name="Title 1">
            <a:extLst>
              <a:ext uri="{FF2B5EF4-FFF2-40B4-BE49-F238E27FC236}">
                <a16:creationId xmlns:a16="http://schemas.microsoft.com/office/drawing/2014/main" id="{01B1427F-F1DB-442D-870C-2543A78EC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1568" y="2249980"/>
            <a:ext cx="359359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97E0F9BC-39E2-4ADF-93B9-735857771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568" y="3220426"/>
            <a:ext cx="359359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727C5A3D-F97A-4F85-9F88-240C243986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61" y="6050338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034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88EA5E8-D5CE-4885-9BCF-B4EBD80973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1" r="2240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45AD81-9D09-493D-94B8-1CAA625F68C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sp>
        <p:nvSpPr>
          <p:cNvPr id="7" name="Freeform 5">
            <a:extLst>
              <a:ext uri="{FF2B5EF4-FFF2-40B4-BE49-F238E27FC236}">
                <a16:creationId xmlns:a16="http://schemas.microsoft.com/office/drawing/2014/main" id="{B7F2A12E-7729-47A0-BC4C-937A569C1503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6414" y="911431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06FE6B-2888-42EC-9409-22E0C44C3E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6187" y="2025722"/>
            <a:ext cx="3868513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2FC3DF6-2861-4293-9E33-F3E405EF9F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6188" y="2971989"/>
            <a:ext cx="3868513" cy="3912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(bold 16 point)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-2793856" y="0"/>
            <a:ext cx="2603356" cy="1438649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3600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b="1" noProof="0" dirty="0">
                <a:latin typeface="Arial" panose="020B0604020202020204" pitchFamily="34" charset="0"/>
              </a:rPr>
              <a:t>DARK THEME X LIGHT THEME</a:t>
            </a: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noProof="0" dirty="0">
                <a:latin typeface="Arial" panose="020B0604020202020204" pitchFamily="34" charset="0"/>
              </a:rPr>
              <a:t>With one click you can change color theme of the presentation (colors for the background, graphics, text, highlights and other elements).</a:t>
            </a: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noProof="0" dirty="0">
                <a:latin typeface="Arial" panose="020B0604020202020204" pitchFamily="34" charset="0"/>
              </a:rPr>
              <a:t>Ribbon „EY Templates“ </a:t>
            </a:r>
            <a:r>
              <a:rPr lang="en-US" sz="1200" noProof="0" dirty="0">
                <a:latin typeface="Arial" panose="020B0604020202020204" pitchFamily="34" charset="0"/>
                <a:sym typeface="Wingdings" panose="05000000000000000000" pitchFamily="2" charset="2"/>
              </a:rPr>
              <a:t> Themes</a:t>
            </a:r>
            <a:endParaRPr lang="en-US" sz="1200" noProof="0" dirty="0">
              <a:latin typeface="Arial" panose="020B0604020202020204" pitchFamily="34" charset="0"/>
            </a:endParaRP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endParaRPr lang="en-US" sz="1200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/>
          <a:srcRect r="77955" b="75999"/>
          <a:stretch/>
        </p:blipFill>
        <p:spPr>
          <a:xfrm>
            <a:off x="-2725666" y="1314450"/>
            <a:ext cx="2350053" cy="143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7846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slide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0356C28-34FC-48BD-943E-82B485EB0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0"/>
            <a:ext cx="8280400" cy="50279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13335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804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137920"/>
            <a:ext cx="8280400" cy="502793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1811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1800" y="294200"/>
            <a:ext cx="8280399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Standard slide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5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1903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- pictur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6139" y="1"/>
            <a:ext cx="2997862" cy="61561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560581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1800" y="1137921"/>
            <a:ext cx="5497282" cy="873760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31800" y="2311401"/>
            <a:ext cx="2709091" cy="384470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245392" y="2311402"/>
            <a:ext cx="2683690" cy="1254759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245392" y="4236721"/>
            <a:ext cx="2683690" cy="1944160"/>
          </a:xfrm>
        </p:spPr>
        <p:txBody>
          <a:bodyPr numCol="1"/>
          <a:lstStyle>
            <a:lvl1pPr marL="0" indent="0">
              <a:buNone/>
              <a:defRPr sz="1349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E820DC59-E206-4DC0-9012-584F8EBAF73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907750"/>
            <a:ext cx="5789875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988026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- pictur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787414" cy="685799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418" y="294200"/>
            <a:ext cx="6665528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020417" y="1137921"/>
            <a:ext cx="2056091" cy="5018184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93076" y="1137921"/>
            <a:ext cx="2101787" cy="501818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FD13F91-AFC9-4CB0-B48E-B4031BDF7D7E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661FBF-9B0D-493C-BE46-3C702E0F65A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1FE654FB-261F-44E5-8EF9-237DB835D7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23353" y="907750"/>
            <a:ext cx="669263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3701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137918"/>
            <a:ext cx="4064001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137918"/>
            <a:ext cx="4038600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9254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9247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304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1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7304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9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5344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31800" y="1137921"/>
            <a:ext cx="3741593" cy="4267457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IN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64" y="381328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41864" y="4055931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89866" y="1137921"/>
            <a:ext cx="409693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89866" y="1635009"/>
            <a:ext cx="4096935" cy="1611554"/>
          </a:xfrm>
        </p:spPr>
        <p:txBody>
          <a:bodyPr/>
          <a:lstStyle>
            <a:lvl1pPr marL="0" indent="0">
              <a:buNone/>
              <a:defRPr sz="1199"/>
            </a:lvl1pPr>
          </a:lstStyle>
          <a:p>
            <a:pPr lvl="0"/>
            <a:r>
              <a:rPr lang="en-US" dirty="0"/>
              <a:t>Content EY Interstate Light, 12pt,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70E81591-07D5-438D-AAD4-4B9A889F44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89864" y="3578084"/>
            <a:ext cx="777600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9194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D7B1EAA-D62E-426F-9D29-F674CEB29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26000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C43D8C34-69FC-4DEE-BC95-D2F629475E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6000" y="551683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78FCBB-C01D-4FF8-828E-0E27552CA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6000" y="582887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AD41D48-C813-4F78-A2C8-0758D2B7DC18}"/>
              </a:ext>
            </a:extLst>
          </p:cNvPr>
          <p:cNvSpPr txBox="1">
            <a:spLocks/>
          </p:cNvSpPr>
          <p:nvPr userDrawn="1"/>
        </p:nvSpPr>
        <p:spPr>
          <a:xfrm>
            <a:off x="3402806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Evaluation of the OP TA system of indicators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294515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FBE9395-9BF1-4306-9F29-1F8E92C9F8DB}"/>
              </a:ext>
            </a:extLst>
          </p:cNvPr>
          <p:cNvSpPr txBox="1">
            <a:spLocks/>
          </p:cNvSpPr>
          <p:nvPr userDrawn="1"/>
        </p:nvSpPr>
        <p:spPr>
          <a:xfrm>
            <a:off x="375751" y="1488927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7DD12F9-AC78-4784-A2C0-5FB6EC5AA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526765"/>
            <a:ext cx="5292000" cy="1800000"/>
          </a:xfrm>
        </p:spPr>
        <p:txBody>
          <a:bodyPr lIns="0" tIns="0" rIns="0" bIns="0"/>
          <a:lstStyle>
            <a:lvl1pPr marL="0" indent="0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BB2527F-4DCE-4CB5-A96D-2E432FD5A0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4632765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7DFFB3C-E689-440E-8EDB-465853B34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4971442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Evaluation of the OP TA system of indicators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15054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tter ques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5">
            <a:extLst>
              <a:ext uri="{FF2B5EF4-FFF2-40B4-BE49-F238E27FC236}">
                <a16:creationId xmlns:a16="http://schemas.microsoft.com/office/drawing/2014/main" id="{7FDAC7B4-6A01-49C4-9730-BF8572B13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2" b="5936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BCCB2E-3515-42EB-B2C6-FB7D701D1793}"/>
              </a:ext>
            </a:extLst>
          </p:cNvPr>
          <p:cNvSpPr/>
          <p:nvPr userDrawn="1"/>
        </p:nvSpPr>
        <p:spPr>
          <a:xfrm>
            <a:off x="0" y="5340096"/>
            <a:ext cx="9144000" cy="151790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2">
                  <a:alpha val="34000"/>
                </a:schemeClr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9C231702-C029-4BB5-90D1-8311DD931D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451607B-CAB5-4136-AB12-1BF3A1C448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4654295" cy="3930900"/>
          </a:xfrm>
          <a:prstGeom prst="rect">
            <a:avLst/>
          </a:prstGeom>
        </p:spPr>
      </p:pic>
      <p:sp>
        <p:nvSpPr>
          <p:cNvPr id="74" name="Title 1">
            <a:extLst>
              <a:ext uri="{FF2B5EF4-FFF2-40B4-BE49-F238E27FC236}">
                <a16:creationId xmlns:a16="http://schemas.microsoft.com/office/drawing/2014/main" id="{01B1427F-F1DB-442D-870C-2543A78EC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1568" y="2249980"/>
            <a:ext cx="359359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97E0F9BC-39E2-4ADF-93B9-735857771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568" y="3220426"/>
            <a:ext cx="359359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727C5A3D-F97A-4F85-9F88-240C243986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61" y="6050338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1131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271794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/ Chapter slide - tranparen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23319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23702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504281"/>
            <a:ext cx="41402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93764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0"/>
            <a:ext cx="4392000" cy="4917600"/>
          </a:xfrm>
        </p:spPr>
        <p:txBody>
          <a:bodyPr/>
          <a:lstStyle>
            <a:lvl1pPr marL="0" indent="0">
              <a:buNone/>
              <a:defRPr lang="en-US" sz="41000" b="1" kern="1200" dirty="0" smtClean="0">
                <a:solidFill>
                  <a:srgbClr val="747480">
                    <a:alpha val="50000"/>
                  </a:srgb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l" defTabSz="7555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495653"/>
            <a:ext cx="51308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618219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ENG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0" y="257175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3221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CZ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-9163" y="266700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6962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 userDrawn="1"/>
        </p:nvSpPr>
        <p:spPr bwMode="auto">
          <a:xfrm>
            <a:off x="-14287" y="257175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2666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 C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auto">
          <a:xfrm>
            <a:off x="-9524" y="257175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9937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01810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610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tter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>
            <a:extLst>
              <a:ext uri="{FF2B5EF4-FFF2-40B4-BE49-F238E27FC236}">
                <a16:creationId xmlns:a16="http://schemas.microsoft.com/office/drawing/2014/main" id="{581C513F-D0C9-46EE-93E2-83D5128319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7204B28E-7010-45B1-9A81-2C543F9490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6753225" cy="3400425"/>
          </a:xfrm>
          <a:prstGeom prst="rect">
            <a:avLst/>
          </a:prstGeom>
        </p:spPr>
      </p:pic>
      <p:sp>
        <p:nvSpPr>
          <p:cNvPr id="75" name="Subtitle 2">
            <a:extLst>
              <a:ext uri="{FF2B5EF4-FFF2-40B4-BE49-F238E27FC236}">
                <a16:creationId xmlns:a16="http://schemas.microsoft.com/office/drawing/2014/main" id="{24F2EA79-0822-4B81-90D8-1FA02CFB9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2791" y="3389339"/>
            <a:ext cx="594343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FFFFFF"/>
                </a:solidFill>
              </a:defRPr>
            </a:lvl2pPr>
            <a:lvl3pPr marL="0" indent="0" algn="l">
              <a:buNone/>
              <a:defRPr sz="1600"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EC2B6F8E-BD78-40B0-B08A-973D85359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791" y="2418893"/>
            <a:ext cx="594343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279" name="Picture 278">
            <a:extLst>
              <a:ext uri="{FF2B5EF4-FFF2-40B4-BE49-F238E27FC236}">
                <a16:creationId xmlns:a16="http://schemas.microsoft.com/office/drawing/2014/main" id="{5A33645C-A5C8-4EA5-A3D8-D74C0FE66CD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50338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3394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 indent="-360000">
              <a:spcBef>
                <a:spcPts val="3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CA1676-DD01-4FCD-B96F-35B7D26DF78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Evaluation of the OP TA system of indicators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4182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5">
            <a:extLst>
              <a:ext uri="{FF2B5EF4-FFF2-40B4-BE49-F238E27FC236}">
                <a16:creationId xmlns:a16="http://schemas.microsoft.com/office/drawing/2014/main" id="{160A7550-5D67-4923-A7BC-21E832215440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7A982A-5252-472B-BD55-97D5153213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8072" y="1927448"/>
            <a:ext cx="3813414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(30 point)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F809C9F7-7674-4F00-8A7B-4EBDB5F94FB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072" y="3161504"/>
            <a:ext cx="3813414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(bold 16 point)</a:t>
            </a:r>
            <a:endParaRPr lang="en-GB" sz="1600" dirty="0"/>
          </a:p>
        </p:txBody>
      </p:sp>
      <p:grpSp>
        <p:nvGrpSpPr>
          <p:cNvPr id="22" name="Group 4">
            <a:extLst>
              <a:ext uri="{FF2B5EF4-FFF2-40B4-BE49-F238E27FC236}">
                <a16:creationId xmlns:a16="http://schemas.microsoft.com/office/drawing/2014/main" id="{2FBA4DFB-2D74-4887-91FA-9FE36EADD25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0488" y="5511800"/>
            <a:ext cx="987425" cy="1157288"/>
            <a:chOff x="4857" y="3364"/>
            <a:chExt cx="622" cy="7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B223B0E3-13DC-4092-840F-C19C33D0170D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720F86E7-783D-48A5-9A99-BBE51AD8B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EA618E4-F6E6-47C9-85C3-E1EF97EB6DF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1775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with aut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/>
        </p:nvCxnSpPr>
        <p:spPr>
          <a:xfrm>
            <a:off x="1084861" y="5840209"/>
            <a:ext cx="6088405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/>
        </p:nvSpPr>
        <p:spPr>
          <a:xfrm>
            <a:off x="431801" y="5736350"/>
            <a:ext cx="783397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900" dirty="0">
                <a:solidFill>
                  <a:srgbClr val="828290"/>
                </a:solidFill>
                <a:latin typeface="Arial" panose="020B0604020202020204" pitchFamily="34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4861" y="615033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4861" y="6347956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F898568-1B78-454B-9FE7-9E37EEF85A89}"/>
              </a:ext>
            </a:extLst>
          </p:cNvPr>
          <p:cNvSpPr>
            <a:spLocks noChangeAspect="1"/>
          </p:cNvSpPr>
          <p:nvPr userDrawn="1"/>
        </p:nvSpPr>
        <p:spPr bwMode="gray">
          <a:xfrm rot="10800000">
            <a:off x="431800" y="908050"/>
            <a:ext cx="4507059" cy="3805316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rgbClr val="FFE6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105A121-2DA3-4610-BC32-EBB7F8ABAF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8072" y="1927448"/>
            <a:ext cx="3923928" cy="860400"/>
          </a:xfrm>
        </p:spPr>
        <p:txBody>
          <a:bodyPr/>
          <a:lstStyle>
            <a:lvl1pPr>
              <a:defRPr sz="3000" b="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GB" dirty="0"/>
              <a:t>Title (EY Interstate Light 30 point)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1BB2EE4-E5D4-4DD9-97C5-CF16A0A232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072" y="3265899"/>
            <a:ext cx="3923927" cy="64574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 sz="1600">
                <a:solidFill>
                  <a:srgbClr val="404040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1600" dirty="0"/>
              <a:t>Subtitle (EY Interstate 16 point)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>
                <a:schemeClr val="accent2"/>
              </a:buClr>
              <a:buSzPct val="70000"/>
              <a:buFont typeface="Arial" pitchFamily="34" charset="0"/>
              <a:buNone/>
              <a:tabLst/>
              <a:defRPr/>
            </a:pPr>
            <a:r>
              <a:rPr lang="en-IN" b="1" dirty="0"/>
              <a:t>XX Month 200X (EY Interstate bold 16 point)</a:t>
            </a:r>
            <a:endParaRPr lang="en-GB" sz="1600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403A0AAB-2D99-480E-8BCB-0300B2E4CA7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0488" y="5008562"/>
            <a:ext cx="987425" cy="1157288"/>
            <a:chOff x="4857" y="3364"/>
            <a:chExt cx="622" cy="729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136D971F-E278-4FE8-BAE4-2AD4D04270F6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954568E-D3F2-4EA1-8901-CBA2FF03D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E19C9D94-B5B9-4323-A444-8300077366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14F1DE27-AD0C-4A9A-9D8D-4F823ECEAD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1799" y="6045791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13313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tter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>
            <a:extLst>
              <a:ext uri="{FF2B5EF4-FFF2-40B4-BE49-F238E27FC236}">
                <a16:creationId xmlns:a16="http://schemas.microsoft.com/office/drawing/2014/main" id="{7204B28E-7010-45B1-9A81-2C543F9490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6753225" cy="3400425"/>
          </a:xfrm>
          <a:prstGeom prst="rect">
            <a:avLst/>
          </a:prstGeom>
        </p:spPr>
      </p:pic>
      <p:sp>
        <p:nvSpPr>
          <p:cNvPr id="75" name="Subtitle 2">
            <a:extLst>
              <a:ext uri="{FF2B5EF4-FFF2-40B4-BE49-F238E27FC236}">
                <a16:creationId xmlns:a16="http://schemas.microsoft.com/office/drawing/2014/main" id="{24F2EA79-0822-4B81-90D8-1FA02CFB9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2791" y="3389339"/>
            <a:ext cx="594343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bg2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FFFFFF"/>
                </a:solidFill>
              </a:defRPr>
            </a:lvl2pPr>
            <a:lvl3pPr marL="0" indent="0" algn="l">
              <a:buNone/>
              <a:defRPr sz="1600"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EC2B6F8E-BD78-40B0-B08A-973D85359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791" y="2418893"/>
            <a:ext cx="594343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2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0AFF6A-D70F-482C-ACA4-D71330481F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50338"/>
            <a:ext cx="3780000" cy="618750"/>
          </a:xfrm>
          <a:prstGeom prst="rect">
            <a:avLst/>
          </a:prstGeom>
        </p:spPr>
      </p:pic>
      <p:grpSp>
        <p:nvGrpSpPr>
          <p:cNvPr id="8" name="Group 4">
            <a:extLst>
              <a:ext uri="{FF2B5EF4-FFF2-40B4-BE49-F238E27FC236}">
                <a16:creationId xmlns:a16="http://schemas.microsoft.com/office/drawing/2014/main" id="{A159D8C9-C19B-4DF7-9C5A-22EDB8A5FB9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24775" y="5471694"/>
            <a:ext cx="987425" cy="1157288"/>
            <a:chOff x="4857" y="3364"/>
            <a:chExt cx="622" cy="729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D95FB310-FD8D-4315-8C3A-8966DC1515AB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57" y="3364"/>
              <a:ext cx="622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0F72F2B-2B88-4D56-A5C3-5C83787BA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" y="3364"/>
              <a:ext cx="498" cy="182"/>
            </a:xfrm>
            <a:custGeom>
              <a:avLst/>
              <a:gdLst>
                <a:gd name="T0" fmla="*/ 2491 w 2491"/>
                <a:gd name="T1" fmla="*/ 0 h 910"/>
                <a:gd name="T2" fmla="*/ 0 w 2491"/>
                <a:gd name="T3" fmla="*/ 910 h 910"/>
                <a:gd name="T4" fmla="*/ 2491 w 2491"/>
                <a:gd name="T5" fmla="*/ 469 h 910"/>
                <a:gd name="T6" fmla="*/ 2491 w 2491"/>
                <a:gd name="T7" fmla="*/ 0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1" h="910">
                  <a:moveTo>
                    <a:pt x="2491" y="0"/>
                  </a:moveTo>
                  <a:lnTo>
                    <a:pt x="0" y="910"/>
                  </a:lnTo>
                  <a:lnTo>
                    <a:pt x="2491" y="469"/>
                  </a:lnTo>
                  <a:lnTo>
                    <a:pt x="2491" y="0"/>
                  </a:ln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900DB62A-8F2A-4742-9C40-2FC7AA1823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57" y="3622"/>
              <a:ext cx="622" cy="471"/>
            </a:xfrm>
            <a:custGeom>
              <a:avLst/>
              <a:gdLst>
                <a:gd name="T0" fmla="*/ 235 w 3110"/>
                <a:gd name="T1" fmla="*/ 1600 h 2357"/>
                <a:gd name="T2" fmla="*/ 255 w 3110"/>
                <a:gd name="T3" fmla="*/ 1809 h 2357"/>
                <a:gd name="T4" fmla="*/ 152 w 3110"/>
                <a:gd name="T5" fmla="*/ 1823 h 2357"/>
                <a:gd name="T6" fmla="*/ 353 w 3110"/>
                <a:gd name="T7" fmla="*/ 1774 h 2357"/>
                <a:gd name="T8" fmla="*/ 419 w 3110"/>
                <a:gd name="T9" fmla="*/ 1871 h 2357"/>
                <a:gd name="T10" fmla="*/ 1148 w 3110"/>
                <a:gd name="T11" fmla="*/ 1664 h 2357"/>
                <a:gd name="T12" fmla="*/ 1225 w 3110"/>
                <a:gd name="T13" fmla="*/ 1751 h 2357"/>
                <a:gd name="T14" fmla="*/ 701 w 3110"/>
                <a:gd name="T15" fmla="*/ 1558 h 2357"/>
                <a:gd name="T16" fmla="*/ 744 w 3110"/>
                <a:gd name="T17" fmla="*/ 1723 h 2357"/>
                <a:gd name="T18" fmla="*/ 866 w 3110"/>
                <a:gd name="T19" fmla="*/ 1868 h 2357"/>
                <a:gd name="T20" fmla="*/ 838 w 3110"/>
                <a:gd name="T21" fmla="*/ 1696 h 2357"/>
                <a:gd name="T22" fmla="*/ 2035 w 3110"/>
                <a:gd name="T23" fmla="*/ 1874 h 2357"/>
                <a:gd name="T24" fmla="*/ 2173 w 3110"/>
                <a:gd name="T25" fmla="*/ 1760 h 2357"/>
                <a:gd name="T26" fmla="*/ 2115 w 3110"/>
                <a:gd name="T27" fmla="*/ 1743 h 2357"/>
                <a:gd name="T28" fmla="*/ 2074 w 3110"/>
                <a:gd name="T29" fmla="*/ 1696 h 2357"/>
                <a:gd name="T30" fmla="*/ 1318 w 3110"/>
                <a:gd name="T31" fmla="*/ 1748 h 2357"/>
                <a:gd name="T32" fmla="*/ 1455 w 3110"/>
                <a:gd name="T33" fmla="*/ 1858 h 2357"/>
                <a:gd name="T34" fmla="*/ 1484 w 3110"/>
                <a:gd name="T35" fmla="*/ 1938 h 2357"/>
                <a:gd name="T36" fmla="*/ 1378 w 3110"/>
                <a:gd name="T37" fmla="*/ 1794 h 2357"/>
                <a:gd name="T38" fmla="*/ 1740 w 3110"/>
                <a:gd name="T39" fmla="*/ 1690 h 2357"/>
                <a:gd name="T40" fmla="*/ 1644 w 3110"/>
                <a:gd name="T41" fmla="*/ 1791 h 2357"/>
                <a:gd name="T42" fmla="*/ 1835 w 3110"/>
                <a:gd name="T43" fmla="*/ 1723 h 2357"/>
                <a:gd name="T44" fmla="*/ 1698 w 3110"/>
                <a:gd name="T45" fmla="*/ 1800 h 2357"/>
                <a:gd name="T46" fmla="*/ 1721 w 3110"/>
                <a:gd name="T47" fmla="*/ 1831 h 2357"/>
                <a:gd name="T48" fmla="*/ 2256 w 3110"/>
                <a:gd name="T49" fmla="*/ 1780 h 2357"/>
                <a:gd name="T50" fmla="*/ 2243 w 3110"/>
                <a:gd name="T51" fmla="*/ 1665 h 2357"/>
                <a:gd name="T52" fmla="*/ 2306 w 3110"/>
                <a:gd name="T53" fmla="*/ 1880 h 2357"/>
                <a:gd name="T54" fmla="*/ 2338 w 3110"/>
                <a:gd name="T55" fmla="*/ 1722 h 2357"/>
                <a:gd name="T56" fmla="*/ 2929 w 3110"/>
                <a:gd name="T57" fmla="*/ 1763 h 2357"/>
                <a:gd name="T58" fmla="*/ 2750 w 3110"/>
                <a:gd name="T59" fmla="*/ 1695 h 2357"/>
                <a:gd name="T60" fmla="*/ 2872 w 3110"/>
                <a:gd name="T61" fmla="*/ 1874 h 2357"/>
                <a:gd name="T62" fmla="*/ 2658 w 3110"/>
                <a:gd name="T63" fmla="*/ 1797 h 2357"/>
                <a:gd name="T64" fmla="*/ 2623 w 3110"/>
                <a:gd name="T65" fmla="*/ 1867 h 2357"/>
                <a:gd name="T66" fmla="*/ 2482 w 3110"/>
                <a:gd name="T67" fmla="*/ 1876 h 2357"/>
                <a:gd name="T68" fmla="*/ 2513 w 3110"/>
                <a:gd name="T69" fmla="*/ 1825 h 2357"/>
                <a:gd name="T70" fmla="*/ 3019 w 3110"/>
                <a:gd name="T71" fmla="*/ 1651 h 2357"/>
                <a:gd name="T72" fmla="*/ 981 w 3110"/>
                <a:gd name="T73" fmla="*/ 1874 h 2357"/>
                <a:gd name="T74" fmla="*/ 2433 w 3110"/>
                <a:gd name="T75" fmla="*/ 2085 h 2357"/>
                <a:gd name="T76" fmla="*/ 2528 w 3110"/>
                <a:gd name="T77" fmla="*/ 2268 h 2357"/>
                <a:gd name="T78" fmla="*/ 2503 w 3110"/>
                <a:gd name="T79" fmla="*/ 2090 h 2357"/>
                <a:gd name="T80" fmla="*/ 631 w 3110"/>
                <a:gd name="T81" fmla="*/ 2093 h 2357"/>
                <a:gd name="T82" fmla="*/ 677 w 3110"/>
                <a:gd name="T83" fmla="*/ 2105 h 2357"/>
                <a:gd name="T84" fmla="*/ 203 w 3110"/>
                <a:gd name="T85" fmla="*/ 2151 h 2357"/>
                <a:gd name="T86" fmla="*/ 312 w 3110"/>
                <a:gd name="T87" fmla="*/ 2190 h 2357"/>
                <a:gd name="T88" fmla="*/ 507 w 3110"/>
                <a:gd name="T89" fmla="*/ 2190 h 2357"/>
                <a:gd name="T90" fmla="*/ 377 w 3110"/>
                <a:gd name="T91" fmla="*/ 2201 h 2357"/>
                <a:gd name="T92" fmla="*/ 442 w 3110"/>
                <a:gd name="T93" fmla="*/ 2201 h 2357"/>
                <a:gd name="T94" fmla="*/ 2213 w 3110"/>
                <a:gd name="T95" fmla="*/ 2056 h 2357"/>
                <a:gd name="T96" fmla="*/ 1608 w 3110"/>
                <a:gd name="T97" fmla="*/ 2042 h 2357"/>
                <a:gd name="T98" fmla="*/ 1951 w 3110"/>
                <a:gd name="T99" fmla="*/ 2062 h 2357"/>
                <a:gd name="T100" fmla="*/ 2016 w 3110"/>
                <a:gd name="T101" fmla="*/ 2271 h 2357"/>
                <a:gd name="T102" fmla="*/ 2075 w 3110"/>
                <a:gd name="T103" fmla="*/ 2057 h 2357"/>
                <a:gd name="T104" fmla="*/ 2016 w 3110"/>
                <a:gd name="T105" fmla="*/ 2089 h 2357"/>
                <a:gd name="T106" fmla="*/ 772 w 3110"/>
                <a:gd name="T107" fmla="*/ 1949 h 2357"/>
                <a:gd name="T108" fmla="*/ 1210 w 3110"/>
                <a:gd name="T109" fmla="*/ 2052 h 2357"/>
                <a:gd name="T110" fmla="*/ 1116 w 3110"/>
                <a:gd name="T111" fmla="*/ 2102 h 2357"/>
                <a:gd name="T112" fmla="*/ 1289 w 3110"/>
                <a:gd name="T113" fmla="*/ 2093 h 2357"/>
                <a:gd name="T114" fmla="*/ 1395 w 3110"/>
                <a:gd name="T115" fmla="*/ 2266 h 2357"/>
                <a:gd name="T116" fmla="*/ 1413 w 3110"/>
                <a:gd name="T117" fmla="*/ 2350 h 2357"/>
                <a:gd name="T118" fmla="*/ 1364 w 3110"/>
                <a:gd name="T119" fmla="*/ 2217 h 2357"/>
                <a:gd name="T120" fmla="*/ 1000 w 3110"/>
                <a:gd name="T121" fmla="*/ 2139 h 2357"/>
                <a:gd name="T122" fmla="*/ 400 w 3110"/>
                <a:gd name="T123" fmla="*/ 970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0" h="2357">
                  <a:moveTo>
                    <a:pt x="259" y="1777"/>
                  </a:moveTo>
                  <a:lnTo>
                    <a:pt x="259" y="1777"/>
                  </a:lnTo>
                  <a:lnTo>
                    <a:pt x="259" y="1769"/>
                  </a:lnTo>
                  <a:lnTo>
                    <a:pt x="258" y="1762"/>
                  </a:lnTo>
                  <a:lnTo>
                    <a:pt x="255" y="1749"/>
                  </a:lnTo>
                  <a:lnTo>
                    <a:pt x="249" y="1738"/>
                  </a:lnTo>
                  <a:lnTo>
                    <a:pt x="242" y="1729"/>
                  </a:lnTo>
                  <a:lnTo>
                    <a:pt x="235" y="1722"/>
                  </a:lnTo>
                  <a:lnTo>
                    <a:pt x="227" y="1717"/>
                  </a:lnTo>
                  <a:lnTo>
                    <a:pt x="220" y="1712"/>
                  </a:lnTo>
                  <a:lnTo>
                    <a:pt x="213" y="1709"/>
                  </a:lnTo>
                  <a:lnTo>
                    <a:pt x="213" y="1709"/>
                  </a:lnTo>
                  <a:lnTo>
                    <a:pt x="221" y="1703"/>
                  </a:lnTo>
                  <a:lnTo>
                    <a:pt x="228" y="1698"/>
                  </a:lnTo>
                  <a:lnTo>
                    <a:pt x="233" y="1691"/>
                  </a:lnTo>
                  <a:lnTo>
                    <a:pt x="239" y="1683"/>
                  </a:lnTo>
                  <a:lnTo>
                    <a:pt x="243" y="1675"/>
                  </a:lnTo>
                  <a:lnTo>
                    <a:pt x="246" y="1666"/>
                  </a:lnTo>
                  <a:lnTo>
                    <a:pt x="248" y="1658"/>
                  </a:lnTo>
                  <a:lnTo>
                    <a:pt x="248" y="1648"/>
                  </a:lnTo>
                  <a:lnTo>
                    <a:pt x="248" y="1648"/>
                  </a:lnTo>
                  <a:lnTo>
                    <a:pt x="248" y="1639"/>
                  </a:lnTo>
                  <a:lnTo>
                    <a:pt x="247" y="1630"/>
                  </a:lnTo>
                  <a:lnTo>
                    <a:pt x="245" y="1622"/>
                  </a:lnTo>
                  <a:lnTo>
                    <a:pt x="242" y="1614"/>
                  </a:lnTo>
                  <a:lnTo>
                    <a:pt x="239" y="1606"/>
                  </a:lnTo>
                  <a:lnTo>
                    <a:pt x="235" y="1600"/>
                  </a:lnTo>
                  <a:lnTo>
                    <a:pt x="229" y="1594"/>
                  </a:lnTo>
                  <a:lnTo>
                    <a:pt x="223" y="1589"/>
                  </a:lnTo>
                  <a:lnTo>
                    <a:pt x="217" y="1584"/>
                  </a:lnTo>
                  <a:lnTo>
                    <a:pt x="210" y="1580"/>
                  </a:lnTo>
                  <a:lnTo>
                    <a:pt x="202" y="1576"/>
                  </a:lnTo>
                  <a:lnTo>
                    <a:pt x="193" y="1573"/>
                  </a:lnTo>
                  <a:lnTo>
                    <a:pt x="185" y="1571"/>
                  </a:lnTo>
                  <a:lnTo>
                    <a:pt x="175" y="1569"/>
                  </a:lnTo>
                  <a:lnTo>
                    <a:pt x="165" y="1569"/>
                  </a:lnTo>
                  <a:lnTo>
                    <a:pt x="153" y="1568"/>
                  </a:lnTo>
                  <a:lnTo>
                    <a:pt x="22" y="1568"/>
                  </a:lnTo>
                  <a:lnTo>
                    <a:pt x="22" y="1874"/>
                  </a:lnTo>
                  <a:lnTo>
                    <a:pt x="152" y="1874"/>
                  </a:lnTo>
                  <a:lnTo>
                    <a:pt x="152" y="1874"/>
                  </a:lnTo>
                  <a:lnTo>
                    <a:pt x="165" y="1874"/>
                  </a:lnTo>
                  <a:lnTo>
                    <a:pt x="176" y="1873"/>
                  </a:lnTo>
                  <a:lnTo>
                    <a:pt x="187" y="1871"/>
                  </a:lnTo>
                  <a:lnTo>
                    <a:pt x="197" y="1868"/>
                  </a:lnTo>
                  <a:lnTo>
                    <a:pt x="207" y="1864"/>
                  </a:lnTo>
                  <a:lnTo>
                    <a:pt x="216" y="1860"/>
                  </a:lnTo>
                  <a:lnTo>
                    <a:pt x="223" y="1854"/>
                  </a:lnTo>
                  <a:lnTo>
                    <a:pt x="230" y="1849"/>
                  </a:lnTo>
                  <a:lnTo>
                    <a:pt x="237" y="1842"/>
                  </a:lnTo>
                  <a:lnTo>
                    <a:pt x="242" y="1834"/>
                  </a:lnTo>
                  <a:lnTo>
                    <a:pt x="248" y="1827"/>
                  </a:lnTo>
                  <a:lnTo>
                    <a:pt x="251" y="1818"/>
                  </a:lnTo>
                  <a:lnTo>
                    <a:pt x="255" y="1809"/>
                  </a:lnTo>
                  <a:lnTo>
                    <a:pt x="257" y="1799"/>
                  </a:lnTo>
                  <a:lnTo>
                    <a:pt x="258" y="1788"/>
                  </a:lnTo>
                  <a:lnTo>
                    <a:pt x="259" y="1777"/>
                  </a:lnTo>
                  <a:lnTo>
                    <a:pt x="259" y="1777"/>
                  </a:lnTo>
                  <a:close/>
                  <a:moveTo>
                    <a:pt x="152" y="1823"/>
                  </a:moveTo>
                  <a:lnTo>
                    <a:pt x="79" y="1823"/>
                  </a:lnTo>
                  <a:lnTo>
                    <a:pt x="79" y="1735"/>
                  </a:lnTo>
                  <a:lnTo>
                    <a:pt x="152" y="1735"/>
                  </a:lnTo>
                  <a:lnTo>
                    <a:pt x="152" y="1735"/>
                  </a:lnTo>
                  <a:lnTo>
                    <a:pt x="163" y="1737"/>
                  </a:lnTo>
                  <a:lnTo>
                    <a:pt x="172" y="1738"/>
                  </a:lnTo>
                  <a:lnTo>
                    <a:pt x="180" y="1741"/>
                  </a:lnTo>
                  <a:lnTo>
                    <a:pt x="187" y="1747"/>
                  </a:lnTo>
                  <a:lnTo>
                    <a:pt x="192" y="1752"/>
                  </a:lnTo>
                  <a:lnTo>
                    <a:pt x="196" y="1760"/>
                  </a:lnTo>
                  <a:lnTo>
                    <a:pt x="198" y="1769"/>
                  </a:lnTo>
                  <a:lnTo>
                    <a:pt x="199" y="1779"/>
                  </a:lnTo>
                  <a:lnTo>
                    <a:pt x="199" y="1779"/>
                  </a:lnTo>
                  <a:lnTo>
                    <a:pt x="198" y="1789"/>
                  </a:lnTo>
                  <a:lnTo>
                    <a:pt x="196" y="1798"/>
                  </a:lnTo>
                  <a:lnTo>
                    <a:pt x="191" y="1805"/>
                  </a:lnTo>
                  <a:lnTo>
                    <a:pt x="187" y="1811"/>
                  </a:lnTo>
                  <a:lnTo>
                    <a:pt x="180" y="1817"/>
                  </a:lnTo>
                  <a:lnTo>
                    <a:pt x="172" y="1820"/>
                  </a:lnTo>
                  <a:lnTo>
                    <a:pt x="162" y="1822"/>
                  </a:lnTo>
                  <a:lnTo>
                    <a:pt x="152" y="1823"/>
                  </a:lnTo>
                  <a:lnTo>
                    <a:pt x="152" y="1823"/>
                  </a:lnTo>
                  <a:close/>
                  <a:moveTo>
                    <a:pt x="151" y="1685"/>
                  </a:moveTo>
                  <a:lnTo>
                    <a:pt x="79" y="1685"/>
                  </a:lnTo>
                  <a:lnTo>
                    <a:pt x="79" y="1620"/>
                  </a:lnTo>
                  <a:lnTo>
                    <a:pt x="149" y="1620"/>
                  </a:lnTo>
                  <a:lnTo>
                    <a:pt x="149" y="1620"/>
                  </a:lnTo>
                  <a:lnTo>
                    <a:pt x="158" y="1621"/>
                  </a:lnTo>
                  <a:lnTo>
                    <a:pt x="167" y="1622"/>
                  </a:lnTo>
                  <a:lnTo>
                    <a:pt x="173" y="1624"/>
                  </a:lnTo>
                  <a:lnTo>
                    <a:pt x="179" y="1628"/>
                  </a:lnTo>
                  <a:lnTo>
                    <a:pt x="183" y="1633"/>
                  </a:lnTo>
                  <a:lnTo>
                    <a:pt x="187" y="1639"/>
                  </a:lnTo>
                  <a:lnTo>
                    <a:pt x="188" y="1645"/>
                  </a:lnTo>
                  <a:lnTo>
                    <a:pt x="189" y="1653"/>
                  </a:lnTo>
                  <a:lnTo>
                    <a:pt x="189" y="1653"/>
                  </a:lnTo>
                  <a:lnTo>
                    <a:pt x="189" y="1659"/>
                  </a:lnTo>
                  <a:lnTo>
                    <a:pt x="188" y="1664"/>
                  </a:lnTo>
                  <a:lnTo>
                    <a:pt x="186" y="1670"/>
                  </a:lnTo>
                  <a:lnTo>
                    <a:pt x="182" y="1674"/>
                  </a:lnTo>
                  <a:lnTo>
                    <a:pt x="177" y="1679"/>
                  </a:lnTo>
                  <a:lnTo>
                    <a:pt x="170" y="1682"/>
                  </a:lnTo>
                  <a:lnTo>
                    <a:pt x="162" y="1684"/>
                  </a:lnTo>
                  <a:lnTo>
                    <a:pt x="151" y="1685"/>
                  </a:lnTo>
                  <a:lnTo>
                    <a:pt x="151" y="1685"/>
                  </a:lnTo>
                  <a:close/>
                  <a:moveTo>
                    <a:pt x="298" y="1778"/>
                  </a:moveTo>
                  <a:lnTo>
                    <a:pt x="298" y="1651"/>
                  </a:lnTo>
                  <a:lnTo>
                    <a:pt x="353" y="1651"/>
                  </a:lnTo>
                  <a:lnTo>
                    <a:pt x="353" y="1774"/>
                  </a:lnTo>
                  <a:lnTo>
                    <a:pt x="353" y="1774"/>
                  </a:lnTo>
                  <a:lnTo>
                    <a:pt x="353" y="1787"/>
                  </a:lnTo>
                  <a:lnTo>
                    <a:pt x="356" y="1799"/>
                  </a:lnTo>
                  <a:lnTo>
                    <a:pt x="359" y="1808"/>
                  </a:lnTo>
                  <a:lnTo>
                    <a:pt x="363" y="1815"/>
                  </a:lnTo>
                  <a:lnTo>
                    <a:pt x="369" y="1821"/>
                  </a:lnTo>
                  <a:lnTo>
                    <a:pt x="376" y="1825"/>
                  </a:lnTo>
                  <a:lnTo>
                    <a:pt x="385" y="1828"/>
                  </a:lnTo>
                  <a:lnTo>
                    <a:pt x="395" y="1829"/>
                  </a:lnTo>
                  <a:lnTo>
                    <a:pt x="395" y="1829"/>
                  </a:lnTo>
                  <a:lnTo>
                    <a:pt x="405" y="1828"/>
                  </a:lnTo>
                  <a:lnTo>
                    <a:pt x="412" y="1825"/>
                  </a:lnTo>
                  <a:lnTo>
                    <a:pt x="420" y="1821"/>
                  </a:lnTo>
                  <a:lnTo>
                    <a:pt x="426" y="1815"/>
                  </a:lnTo>
                  <a:lnTo>
                    <a:pt x="430" y="1808"/>
                  </a:lnTo>
                  <a:lnTo>
                    <a:pt x="433" y="1798"/>
                  </a:lnTo>
                  <a:lnTo>
                    <a:pt x="436" y="1787"/>
                  </a:lnTo>
                  <a:lnTo>
                    <a:pt x="436" y="1774"/>
                  </a:lnTo>
                  <a:lnTo>
                    <a:pt x="436" y="1651"/>
                  </a:lnTo>
                  <a:lnTo>
                    <a:pt x="491" y="1651"/>
                  </a:lnTo>
                  <a:lnTo>
                    <a:pt x="491" y="1874"/>
                  </a:lnTo>
                  <a:lnTo>
                    <a:pt x="436" y="1874"/>
                  </a:lnTo>
                  <a:lnTo>
                    <a:pt x="436" y="1857"/>
                  </a:lnTo>
                  <a:lnTo>
                    <a:pt x="436" y="1857"/>
                  </a:lnTo>
                  <a:lnTo>
                    <a:pt x="431" y="1862"/>
                  </a:lnTo>
                  <a:lnTo>
                    <a:pt x="425" y="1867"/>
                  </a:lnTo>
                  <a:lnTo>
                    <a:pt x="419" y="1871"/>
                  </a:lnTo>
                  <a:lnTo>
                    <a:pt x="412" y="1873"/>
                  </a:lnTo>
                  <a:lnTo>
                    <a:pt x="406" y="1877"/>
                  </a:lnTo>
                  <a:lnTo>
                    <a:pt x="398" y="1878"/>
                  </a:lnTo>
                  <a:lnTo>
                    <a:pt x="390" y="1879"/>
                  </a:lnTo>
                  <a:lnTo>
                    <a:pt x="382" y="1880"/>
                  </a:lnTo>
                  <a:lnTo>
                    <a:pt x="382" y="1880"/>
                  </a:lnTo>
                  <a:lnTo>
                    <a:pt x="369" y="1879"/>
                  </a:lnTo>
                  <a:lnTo>
                    <a:pt x="358" y="1877"/>
                  </a:lnTo>
                  <a:lnTo>
                    <a:pt x="348" y="1873"/>
                  </a:lnTo>
                  <a:lnTo>
                    <a:pt x="338" y="1869"/>
                  </a:lnTo>
                  <a:lnTo>
                    <a:pt x="330" y="1863"/>
                  </a:lnTo>
                  <a:lnTo>
                    <a:pt x="323" y="1858"/>
                  </a:lnTo>
                  <a:lnTo>
                    <a:pt x="318" y="1850"/>
                  </a:lnTo>
                  <a:lnTo>
                    <a:pt x="312" y="1842"/>
                  </a:lnTo>
                  <a:lnTo>
                    <a:pt x="309" y="1834"/>
                  </a:lnTo>
                  <a:lnTo>
                    <a:pt x="306" y="1827"/>
                  </a:lnTo>
                  <a:lnTo>
                    <a:pt x="301" y="1809"/>
                  </a:lnTo>
                  <a:lnTo>
                    <a:pt x="299" y="1792"/>
                  </a:lnTo>
                  <a:lnTo>
                    <a:pt x="298" y="1778"/>
                  </a:lnTo>
                  <a:lnTo>
                    <a:pt x="298" y="1778"/>
                  </a:lnTo>
                  <a:close/>
                  <a:moveTo>
                    <a:pt x="1143" y="1874"/>
                  </a:moveTo>
                  <a:lnTo>
                    <a:pt x="1087" y="1874"/>
                  </a:lnTo>
                  <a:lnTo>
                    <a:pt x="1087" y="1651"/>
                  </a:lnTo>
                  <a:lnTo>
                    <a:pt x="1143" y="1651"/>
                  </a:lnTo>
                  <a:lnTo>
                    <a:pt x="1143" y="1670"/>
                  </a:lnTo>
                  <a:lnTo>
                    <a:pt x="1143" y="1670"/>
                  </a:lnTo>
                  <a:lnTo>
                    <a:pt x="1148" y="1664"/>
                  </a:lnTo>
                  <a:lnTo>
                    <a:pt x="1154" y="1659"/>
                  </a:lnTo>
                  <a:lnTo>
                    <a:pt x="1160" y="1655"/>
                  </a:lnTo>
                  <a:lnTo>
                    <a:pt x="1167" y="1652"/>
                  </a:lnTo>
                  <a:lnTo>
                    <a:pt x="1175" y="1649"/>
                  </a:lnTo>
                  <a:lnTo>
                    <a:pt x="1182" y="1648"/>
                  </a:lnTo>
                  <a:lnTo>
                    <a:pt x="1190" y="1646"/>
                  </a:lnTo>
                  <a:lnTo>
                    <a:pt x="1198" y="1645"/>
                  </a:lnTo>
                  <a:lnTo>
                    <a:pt x="1198" y="1645"/>
                  </a:lnTo>
                  <a:lnTo>
                    <a:pt x="1208" y="1646"/>
                  </a:lnTo>
                  <a:lnTo>
                    <a:pt x="1217" y="1648"/>
                  </a:lnTo>
                  <a:lnTo>
                    <a:pt x="1226" y="1650"/>
                  </a:lnTo>
                  <a:lnTo>
                    <a:pt x="1234" y="1652"/>
                  </a:lnTo>
                  <a:lnTo>
                    <a:pt x="1242" y="1655"/>
                  </a:lnTo>
                  <a:lnTo>
                    <a:pt x="1248" y="1661"/>
                  </a:lnTo>
                  <a:lnTo>
                    <a:pt x="1254" y="1665"/>
                  </a:lnTo>
                  <a:lnTo>
                    <a:pt x="1259" y="1672"/>
                  </a:lnTo>
                  <a:lnTo>
                    <a:pt x="1265" y="1679"/>
                  </a:lnTo>
                  <a:lnTo>
                    <a:pt x="1268" y="1686"/>
                  </a:lnTo>
                  <a:lnTo>
                    <a:pt x="1273" y="1694"/>
                  </a:lnTo>
                  <a:lnTo>
                    <a:pt x="1275" y="1703"/>
                  </a:lnTo>
                  <a:lnTo>
                    <a:pt x="1277" y="1713"/>
                  </a:lnTo>
                  <a:lnTo>
                    <a:pt x="1279" y="1724"/>
                  </a:lnTo>
                  <a:lnTo>
                    <a:pt x="1280" y="1735"/>
                  </a:lnTo>
                  <a:lnTo>
                    <a:pt x="1280" y="1748"/>
                  </a:lnTo>
                  <a:lnTo>
                    <a:pt x="1280" y="1874"/>
                  </a:lnTo>
                  <a:lnTo>
                    <a:pt x="1225" y="1874"/>
                  </a:lnTo>
                  <a:lnTo>
                    <a:pt x="1225" y="1751"/>
                  </a:lnTo>
                  <a:lnTo>
                    <a:pt x="1225" y="1751"/>
                  </a:lnTo>
                  <a:lnTo>
                    <a:pt x="1225" y="1738"/>
                  </a:lnTo>
                  <a:lnTo>
                    <a:pt x="1223" y="1727"/>
                  </a:lnTo>
                  <a:lnTo>
                    <a:pt x="1219" y="1718"/>
                  </a:lnTo>
                  <a:lnTo>
                    <a:pt x="1215" y="1710"/>
                  </a:lnTo>
                  <a:lnTo>
                    <a:pt x="1209" y="1704"/>
                  </a:lnTo>
                  <a:lnTo>
                    <a:pt x="1203" y="1700"/>
                  </a:lnTo>
                  <a:lnTo>
                    <a:pt x="1195" y="1698"/>
                  </a:lnTo>
                  <a:lnTo>
                    <a:pt x="1185" y="1696"/>
                  </a:lnTo>
                  <a:lnTo>
                    <a:pt x="1185" y="1696"/>
                  </a:lnTo>
                  <a:lnTo>
                    <a:pt x="1175" y="1698"/>
                  </a:lnTo>
                  <a:lnTo>
                    <a:pt x="1166" y="1700"/>
                  </a:lnTo>
                  <a:lnTo>
                    <a:pt x="1159" y="1704"/>
                  </a:lnTo>
                  <a:lnTo>
                    <a:pt x="1154" y="1710"/>
                  </a:lnTo>
                  <a:lnTo>
                    <a:pt x="1148" y="1718"/>
                  </a:lnTo>
                  <a:lnTo>
                    <a:pt x="1145" y="1728"/>
                  </a:lnTo>
                  <a:lnTo>
                    <a:pt x="1143" y="1739"/>
                  </a:lnTo>
                  <a:lnTo>
                    <a:pt x="1143" y="1751"/>
                  </a:lnTo>
                  <a:lnTo>
                    <a:pt x="1143" y="1874"/>
                  </a:lnTo>
                  <a:close/>
                  <a:moveTo>
                    <a:pt x="597" y="1755"/>
                  </a:moveTo>
                  <a:lnTo>
                    <a:pt x="597" y="1874"/>
                  </a:lnTo>
                  <a:lnTo>
                    <a:pt x="541" y="1874"/>
                  </a:lnTo>
                  <a:lnTo>
                    <a:pt x="541" y="1651"/>
                  </a:lnTo>
                  <a:lnTo>
                    <a:pt x="597" y="1651"/>
                  </a:lnTo>
                  <a:lnTo>
                    <a:pt x="597" y="1755"/>
                  </a:lnTo>
                  <a:close/>
                  <a:moveTo>
                    <a:pt x="646" y="1585"/>
                  </a:moveTo>
                  <a:lnTo>
                    <a:pt x="701" y="1558"/>
                  </a:lnTo>
                  <a:lnTo>
                    <a:pt x="701" y="1760"/>
                  </a:lnTo>
                  <a:lnTo>
                    <a:pt x="701" y="1874"/>
                  </a:lnTo>
                  <a:lnTo>
                    <a:pt x="646" y="1874"/>
                  </a:lnTo>
                  <a:lnTo>
                    <a:pt x="646" y="1585"/>
                  </a:lnTo>
                  <a:close/>
                  <a:moveTo>
                    <a:pt x="877" y="1666"/>
                  </a:moveTo>
                  <a:lnTo>
                    <a:pt x="877" y="1666"/>
                  </a:lnTo>
                  <a:lnTo>
                    <a:pt x="873" y="1661"/>
                  </a:lnTo>
                  <a:lnTo>
                    <a:pt x="867" y="1658"/>
                  </a:lnTo>
                  <a:lnTo>
                    <a:pt x="860" y="1653"/>
                  </a:lnTo>
                  <a:lnTo>
                    <a:pt x="855" y="1651"/>
                  </a:lnTo>
                  <a:lnTo>
                    <a:pt x="848" y="1649"/>
                  </a:lnTo>
                  <a:lnTo>
                    <a:pt x="841" y="1646"/>
                  </a:lnTo>
                  <a:lnTo>
                    <a:pt x="828" y="1645"/>
                  </a:lnTo>
                  <a:lnTo>
                    <a:pt x="828" y="1645"/>
                  </a:lnTo>
                  <a:lnTo>
                    <a:pt x="818" y="1646"/>
                  </a:lnTo>
                  <a:lnTo>
                    <a:pt x="808" y="1648"/>
                  </a:lnTo>
                  <a:lnTo>
                    <a:pt x="799" y="1650"/>
                  </a:lnTo>
                  <a:lnTo>
                    <a:pt x="791" y="1653"/>
                  </a:lnTo>
                  <a:lnTo>
                    <a:pt x="784" y="1658"/>
                  </a:lnTo>
                  <a:lnTo>
                    <a:pt x="776" y="1663"/>
                  </a:lnTo>
                  <a:lnTo>
                    <a:pt x="769" y="1670"/>
                  </a:lnTo>
                  <a:lnTo>
                    <a:pt x="764" y="1676"/>
                  </a:lnTo>
                  <a:lnTo>
                    <a:pt x="758" y="1684"/>
                  </a:lnTo>
                  <a:lnTo>
                    <a:pt x="754" y="1693"/>
                  </a:lnTo>
                  <a:lnTo>
                    <a:pt x="749" y="1702"/>
                  </a:lnTo>
                  <a:lnTo>
                    <a:pt x="746" y="1712"/>
                  </a:lnTo>
                  <a:lnTo>
                    <a:pt x="744" y="1723"/>
                  </a:lnTo>
                  <a:lnTo>
                    <a:pt x="741" y="1735"/>
                  </a:lnTo>
                  <a:lnTo>
                    <a:pt x="740" y="1748"/>
                  </a:lnTo>
                  <a:lnTo>
                    <a:pt x="740" y="1760"/>
                  </a:lnTo>
                  <a:lnTo>
                    <a:pt x="740" y="1760"/>
                  </a:lnTo>
                  <a:lnTo>
                    <a:pt x="740" y="1774"/>
                  </a:lnTo>
                  <a:lnTo>
                    <a:pt x="741" y="1787"/>
                  </a:lnTo>
                  <a:lnTo>
                    <a:pt x="744" y="1799"/>
                  </a:lnTo>
                  <a:lnTo>
                    <a:pt x="746" y="1810"/>
                  </a:lnTo>
                  <a:lnTo>
                    <a:pt x="749" y="1821"/>
                  </a:lnTo>
                  <a:lnTo>
                    <a:pt x="752" y="1831"/>
                  </a:lnTo>
                  <a:lnTo>
                    <a:pt x="757" y="1840"/>
                  </a:lnTo>
                  <a:lnTo>
                    <a:pt x="762" y="1848"/>
                  </a:lnTo>
                  <a:lnTo>
                    <a:pt x="769" y="1856"/>
                  </a:lnTo>
                  <a:lnTo>
                    <a:pt x="775" y="1861"/>
                  </a:lnTo>
                  <a:lnTo>
                    <a:pt x="783" y="1867"/>
                  </a:lnTo>
                  <a:lnTo>
                    <a:pt x="790" y="1871"/>
                  </a:lnTo>
                  <a:lnTo>
                    <a:pt x="798" y="1874"/>
                  </a:lnTo>
                  <a:lnTo>
                    <a:pt x="807" y="1878"/>
                  </a:lnTo>
                  <a:lnTo>
                    <a:pt x="817" y="1879"/>
                  </a:lnTo>
                  <a:lnTo>
                    <a:pt x="827" y="1880"/>
                  </a:lnTo>
                  <a:lnTo>
                    <a:pt x="827" y="1880"/>
                  </a:lnTo>
                  <a:lnTo>
                    <a:pt x="834" y="1879"/>
                  </a:lnTo>
                  <a:lnTo>
                    <a:pt x="840" y="1878"/>
                  </a:lnTo>
                  <a:lnTo>
                    <a:pt x="847" y="1877"/>
                  </a:lnTo>
                  <a:lnTo>
                    <a:pt x="854" y="1874"/>
                  </a:lnTo>
                  <a:lnTo>
                    <a:pt x="859" y="1871"/>
                  </a:lnTo>
                  <a:lnTo>
                    <a:pt x="866" y="1868"/>
                  </a:lnTo>
                  <a:lnTo>
                    <a:pt x="871" y="1863"/>
                  </a:lnTo>
                  <a:lnTo>
                    <a:pt x="877" y="1858"/>
                  </a:lnTo>
                  <a:lnTo>
                    <a:pt x="877" y="1874"/>
                  </a:lnTo>
                  <a:lnTo>
                    <a:pt x="933" y="1874"/>
                  </a:lnTo>
                  <a:lnTo>
                    <a:pt x="933" y="1558"/>
                  </a:lnTo>
                  <a:lnTo>
                    <a:pt x="877" y="1585"/>
                  </a:lnTo>
                  <a:lnTo>
                    <a:pt x="877" y="1666"/>
                  </a:lnTo>
                  <a:close/>
                  <a:moveTo>
                    <a:pt x="838" y="1829"/>
                  </a:moveTo>
                  <a:lnTo>
                    <a:pt x="838" y="1829"/>
                  </a:lnTo>
                  <a:lnTo>
                    <a:pt x="831" y="1828"/>
                  </a:lnTo>
                  <a:lnTo>
                    <a:pt x="824" y="1825"/>
                  </a:lnTo>
                  <a:lnTo>
                    <a:pt x="817" y="1822"/>
                  </a:lnTo>
                  <a:lnTo>
                    <a:pt x="810" y="1815"/>
                  </a:lnTo>
                  <a:lnTo>
                    <a:pt x="805" y="1807"/>
                  </a:lnTo>
                  <a:lnTo>
                    <a:pt x="800" y="1794"/>
                  </a:lnTo>
                  <a:lnTo>
                    <a:pt x="797" y="1779"/>
                  </a:lnTo>
                  <a:lnTo>
                    <a:pt x="796" y="1759"/>
                  </a:lnTo>
                  <a:lnTo>
                    <a:pt x="796" y="1759"/>
                  </a:lnTo>
                  <a:lnTo>
                    <a:pt x="797" y="1741"/>
                  </a:lnTo>
                  <a:lnTo>
                    <a:pt x="800" y="1728"/>
                  </a:lnTo>
                  <a:lnTo>
                    <a:pt x="805" y="1717"/>
                  </a:lnTo>
                  <a:lnTo>
                    <a:pt x="810" y="1709"/>
                  </a:lnTo>
                  <a:lnTo>
                    <a:pt x="816" y="1702"/>
                  </a:lnTo>
                  <a:lnTo>
                    <a:pt x="824" y="1699"/>
                  </a:lnTo>
                  <a:lnTo>
                    <a:pt x="830" y="1696"/>
                  </a:lnTo>
                  <a:lnTo>
                    <a:pt x="838" y="1696"/>
                  </a:lnTo>
                  <a:lnTo>
                    <a:pt x="838" y="1696"/>
                  </a:lnTo>
                  <a:lnTo>
                    <a:pt x="845" y="1696"/>
                  </a:lnTo>
                  <a:lnTo>
                    <a:pt x="851" y="1699"/>
                  </a:lnTo>
                  <a:lnTo>
                    <a:pt x="858" y="1701"/>
                  </a:lnTo>
                  <a:lnTo>
                    <a:pt x="863" y="1704"/>
                  </a:lnTo>
                  <a:lnTo>
                    <a:pt x="867" y="1708"/>
                  </a:lnTo>
                  <a:lnTo>
                    <a:pt x="871" y="1711"/>
                  </a:lnTo>
                  <a:lnTo>
                    <a:pt x="877" y="1719"/>
                  </a:lnTo>
                  <a:lnTo>
                    <a:pt x="877" y="1807"/>
                  </a:lnTo>
                  <a:lnTo>
                    <a:pt x="877" y="1807"/>
                  </a:lnTo>
                  <a:lnTo>
                    <a:pt x="870" y="1814"/>
                  </a:lnTo>
                  <a:lnTo>
                    <a:pt x="863" y="1821"/>
                  </a:lnTo>
                  <a:lnTo>
                    <a:pt x="858" y="1824"/>
                  </a:lnTo>
                  <a:lnTo>
                    <a:pt x="851" y="1827"/>
                  </a:lnTo>
                  <a:lnTo>
                    <a:pt x="846" y="1828"/>
                  </a:lnTo>
                  <a:lnTo>
                    <a:pt x="838" y="1829"/>
                  </a:lnTo>
                  <a:lnTo>
                    <a:pt x="838" y="1829"/>
                  </a:lnTo>
                  <a:close/>
                  <a:moveTo>
                    <a:pt x="2084" y="1645"/>
                  </a:moveTo>
                  <a:lnTo>
                    <a:pt x="2084" y="1645"/>
                  </a:lnTo>
                  <a:lnTo>
                    <a:pt x="2079" y="1646"/>
                  </a:lnTo>
                  <a:lnTo>
                    <a:pt x="2072" y="1648"/>
                  </a:lnTo>
                  <a:lnTo>
                    <a:pt x="2059" y="1651"/>
                  </a:lnTo>
                  <a:lnTo>
                    <a:pt x="2046" y="1658"/>
                  </a:lnTo>
                  <a:lnTo>
                    <a:pt x="2035" y="1666"/>
                  </a:lnTo>
                  <a:lnTo>
                    <a:pt x="2035" y="1563"/>
                  </a:lnTo>
                  <a:lnTo>
                    <a:pt x="1980" y="1591"/>
                  </a:lnTo>
                  <a:lnTo>
                    <a:pt x="1980" y="1874"/>
                  </a:lnTo>
                  <a:lnTo>
                    <a:pt x="2035" y="1874"/>
                  </a:lnTo>
                  <a:lnTo>
                    <a:pt x="2035" y="1858"/>
                  </a:lnTo>
                  <a:lnTo>
                    <a:pt x="2035" y="1858"/>
                  </a:lnTo>
                  <a:lnTo>
                    <a:pt x="2040" y="1863"/>
                  </a:lnTo>
                  <a:lnTo>
                    <a:pt x="2046" y="1868"/>
                  </a:lnTo>
                  <a:lnTo>
                    <a:pt x="2052" y="1871"/>
                  </a:lnTo>
                  <a:lnTo>
                    <a:pt x="2059" y="1874"/>
                  </a:lnTo>
                  <a:lnTo>
                    <a:pt x="2064" y="1877"/>
                  </a:lnTo>
                  <a:lnTo>
                    <a:pt x="2072" y="1878"/>
                  </a:lnTo>
                  <a:lnTo>
                    <a:pt x="2079" y="1879"/>
                  </a:lnTo>
                  <a:lnTo>
                    <a:pt x="2085" y="1880"/>
                  </a:lnTo>
                  <a:lnTo>
                    <a:pt x="2085" y="1880"/>
                  </a:lnTo>
                  <a:lnTo>
                    <a:pt x="2095" y="1879"/>
                  </a:lnTo>
                  <a:lnTo>
                    <a:pt x="2105" y="1878"/>
                  </a:lnTo>
                  <a:lnTo>
                    <a:pt x="2114" y="1876"/>
                  </a:lnTo>
                  <a:lnTo>
                    <a:pt x="2123" y="1871"/>
                  </a:lnTo>
                  <a:lnTo>
                    <a:pt x="2131" y="1867"/>
                  </a:lnTo>
                  <a:lnTo>
                    <a:pt x="2137" y="1862"/>
                  </a:lnTo>
                  <a:lnTo>
                    <a:pt x="2144" y="1856"/>
                  </a:lnTo>
                  <a:lnTo>
                    <a:pt x="2150" y="1849"/>
                  </a:lnTo>
                  <a:lnTo>
                    <a:pt x="2155" y="1840"/>
                  </a:lnTo>
                  <a:lnTo>
                    <a:pt x="2160" y="1831"/>
                  </a:lnTo>
                  <a:lnTo>
                    <a:pt x="2163" y="1821"/>
                  </a:lnTo>
                  <a:lnTo>
                    <a:pt x="2166" y="1811"/>
                  </a:lnTo>
                  <a:lnTo>
                    <a:pt x="2170" y="1800"/>
                  </a:lnTo>
                  <a:lnTo>
                    <a:pt x="2171" y="1788"/>
                  </a:lnTo>
                  <a:lnTo>
                    <a:pt x="2172" y="1774"/>
                  </a:lnTo>
                  <a:lnTo>
                    <a:pt x="2173" y="1760"/>
                  </a:lnTo>
                  <a:lnTo>
                    <a:pt x="2173" y="1760"/>
                  </a:lnTo>
                  <a:lnTo>
                    <a:pt x="2172" y="1748"/>
                  </a:lnTo>
                  <a:lnTo>
                    <a:pt x="2171" y="1735"/>
                  </a:lnTo>
                  <a:lnTo>
                    <a:pt x="2169" y="1723"/>
                  </a:lnTo>
                  <a:lnTo>
                    <a:pt x="2166" y="1712"/>
                  </a:lnTo>
                  <a:lnTo>
                    <a:pt x="2163" y="1702"/>
                  </a:lnTo>
                  <a:lnTo>
                    <a:pt x="2159" y="1693"/>
                  </a:lnTo>
                  <a:lnTo>
                    <a:pt x="2154" y="1684"/>
                  </a:lnTo>
                  <a:lnTo>
                    <a:pt x="2149" y="1676"/>
                  </a:lnTo>
                  <a:lnTo>
                    <a:pt x="2143" y="1670"/>
                  </a:lnTo>
                  <a:lnTo>
                    <a:pt x="2136" y="1663"/>
                  </a:lnTo>
                  <a:lnTo>
                    <a:pt x="2129" y="1658"/>
                  </a:lnTo>
                  <a:lnTo>
                    <a:pt x="2121" y="1653"/>
                  </a:lnTo>
                  <a:lnTo>
                    <a:pt x="2113" y="1650"/>
                  </a:lnTo>
                  <a:lnTo>
                    <a:pt x="2104" y="1648"/>
                  </a:lnTo>
                  <a:lnTo>
                    <a:pt x="2094" y="1646"/>
                  </a:lnTo>
                  <a:lnTo>
                    <a:pt x="2084" y="1645"/>
                  </a:lnTo>
                  <a:lnTo>
                    <a:pt x="2084" y="1645"/>
                  </a:lnTo>
                  <a:close/>
                  <a:moveTo>
                    <a:pt x="2074" y="1696"/>
                  </a:moveTo>
                  <a:lnTo>
                    <a:pt x="2074" y="1696"/>
                  </a:lnTo>
                  <a:lnTo>
                    <a:pt x="2082" y="1698"/>
                  </a:lnTo>
                  <a:lnTo>
                    <a:pt x="2090" y="1700"/>
                  </a:lnTo>
                  <a:lnTo>
                    <a:pt x="2096" y="1704"/>
                  </a:lnTo>
                  <a:lnTo>
                    <a:pt x="2103" y="1711"/>
                  </a:lnTo>
                  <a:lnTo>
                    <a:pt x="2109" y="1719"/>
                  </a:lnTo>
                  <a:lnTo>
                    <a:pt x="2112" y="1730"/>
                  </a:lnTo>
                  <a:lnTo>
                    <a:pt x="2115" y="1743"/>
                  </a:lnTo>
                  <a:lnTo>
                    <a:pt x="2116" y="1759"/>
                  </a:lnTo>
                  <a:lnTo>
                    <a:pt x="2116" y="1759"/>
                  </a:lnTo>
                  <a:lnTo>
                    <a:pt x="2115" y="1775"/>
                  </a:lnTo>
                  <a:lnTo>
                    <a:pt x="2113" y="1790"/>
                  </a:lnTo>
                  <a:lnTo>
                    <a:pt x="2111" y="1801"/>
                  </a:lnTo>
                  <a:lnTo>
                    <a:pt x="2106" y="1811"/>
                  </a:lnTo>
                  <a:lnTo>
                    <a:pt x="2100" y="1819"/>
                  </a:lnTo>
                  <a:lnTo>
                    <a:pt x="2093" y="1824"/>
                  </a:lnTo>
                  <a:lnTo>
                    <a:pt x="2085" y="1828"/>
                  </a:lnTo>
                  <a:lnTo>
                    <a:pt x="2075" y="1829"/>
                  </a:lnTo>
                  <a:lnTo>
                    <a:pt x="2075" y="1829"/>
                  </a:lnTo>
                  <a:lnTo>
                    <a:pt x="2067" y="1828"/>
                  </a:lnTo>
                  <a:lnTo>
                    <a:pt x="2061" y="1827"/>
                  </a:lnTo>
                  <a:lnTo>
                    <a:pt x="2055" y="1823"/>
                  </a:lnTo>
                  <a:lnTo>
                    <a:pt x="2050" y="1821"/>
                  </a:lnTo>
                  <a:lnTo>
                    <a:pt x="2041" y="1813"/>
                  </a:lnTo>
                  <a:lnTo>
                    <a:pt x="2035" y="1808"/>
                  </a:lnTo>
                  <a:lnTo>
                    <a:pt x="2035" y="1719"/>
                  </a:lnTo>
                  <a:lnTo>
                    <a:pt x="2035" y="1719"/>
                  </a:lnTo>
                  <a:lnTo>
                    <a:pt x="2039" y="1714"/>
                  </a:lnTo>
                  <a:lnTo>
                    <a:pt x="2043" y="1710"/>
                  </a:lnTo>
                  <a:lnTo>
                    <a:pt x="2047" y="1705"/>
                  </a:lnTo>
                  <a:lnTo>
                    <a:pt x="2052" y="1702"/>
                  </a:lnTo>
                  <a:lnTo>
                    <a:pt x="2057" y="1700"/>
                  </a:lnTo>
                  <a:lnTo>
                    <a:pt x="2063" y="1698"/>
                  </a:lnTo>
                  <a:lnTo>
                    <a:pt x="2069" y="1696"/>
                  </a:lnTo>
                  <a:lnTo>
                    <a:pt x="2074" y="1696"/>
                  </a:lnTo>
                  <a:lnTo>
                    <a:pt x="2074" y="1696"/>
                  </a:lnTo>
                  <a:close/>
                  <a:moveTo>
                    <a:pt x="1455" y="1666"/>
                  </a:moveTo>
                  <a:lnTo>
                    <a:pt x="1455" y="1666"/>
                  </a:lnTo>
                  <a:lnTo>
                    <a:pt x="1451" y="1662"/>
                  </a:lnTo>
                  <a:lnTo>
                    <a:pt x="1445" y="1658"/>
                  </a:lnTo>
                  <a:lnTo>
                    <a:pt x="1438" y="1654"/>
                  </a:lnTo>
                  <a:lnTo>
                    <a:pt x="1433" y="1651"/>
                  </a:lnTo>
                  <a:lnTo>
                    <a:pt x="1426" y="1649"/>
                  </a:lnTo>
                  <a:lnTo>
                    <a:pt x="1419" y="1646"/>
                  </a:lnTo>
                  <a:lnTo>
                    <a:pt x="1413" y="1646"/>
                  </a:lnTo>
                  <a:lnTo>
                    <a:pt x="1406" y="1645"/>
                  </a:lnTo>
                  <a:lnTo>
                    <a:pt x="1406" y="1645"/>
                  </a:lnTo>
                  <a:lnTo>
                    <a:pt x="1396" y="1646"/>
                  </a:lnTo>
                  <a:lnTo>
                    <a:pt x="1386" y="1648"/>
                  </a:lnTo>
                  <a:lnTo>
                    <a:pt x="1377" y="1650"/>
                  </a:lnTo>
                  <a:lnTo>
                    <a:pt x="1369" y="1653"/>
                  </a:lnTo>
                  <a:lnTo>
                    <a:pt x="1362" y="1658"/>
                  </a:lnTo>
                  <a:lnTo>
                    <a:pt x="1354" y="1663"/>
                  </a:lnTo>
                  <a:lnTo>
                    <a:pt x="1347" y="1670"/>
                  </a:lnTo>
                  <a:lnTo>
                    <a:pt x="1342" y="1676"/>
                  </a:lnTo>
                  <a:lnTo>
                    <a:pt x="1336" y="1684"/>
                  </a:lnTo>
                  <a:lnTo>
                    <a:pt x="1332" y="1693"/>
                  </a:lnTo>
                  <a:lnTo>
                    <a:pt x="1327" y="1702"/>
                  </a:lnTo>
                  <a:lnTo>
                    <a:pt x="1324" y="1712"/>
                  </a:lnTo>
                  <a:lnTo>
                    <a:pt x="1322" y="1723"/>
                  </a:lnTo>
                  <a:lnTo>
                    <a:pt x="1319" y="1735"/>
                  </a:lnTo>
                  <a:lnTo>
                    <a:pt x="1318" y="1748"/>
                  </a:lnTo>
                  <a:lnTo>
                    <a:pt x="1318" y="1760"/>
                  </a:lnTo>
                  <a:lnTo>
                    <a:pt x="1318" y="1760"/>
                  </a:lnTo>
                  <a:lnTo>
                    <a:pt x="1318" y="1774"/>
                  </a:lnTo>
                  <a:lnTo>
                    <a:pt x="1319" y="1787"/>
                  </a:lnTo>
                  <a:lnTo>
                    <a:pt x="1322" y="1799"/>
                  </a:lnTo>
                  <a:lnTo>
                    <a:pt x="1324" y="1810"/>
                  </a:lnTo>
                  <a:lnTo>
                    <a:pt x="1327" y="1821"/>
                  </a:lnTo>
                  <a:lnTo>
                    <a:pt x="1330" y="1831"/>
                  </a:lnTo>
                  <a:lnTo>
                    <a:pt x="1336" y="1840"/>
                  </a:lnTo>
                  <a:lnTo>
                    <a:pt x="1340" y="1848"/>
                  </a:lnTo>
                  <a:lnTo>
                    <a:pt x="1347" y="1856"/>
                  </a:lnTo>
                  <a:lnTo>
                    <a:pt x="1353" y="1861"/>
                  </a:lnTo>
                  <a:lnTo>
                    <a:pt x="1360" y="1867"/>
                  </a:lnTo>
                  <a:lnTo>
                    <a:pt x="1368" y="1871"/>
                  </a:lnTo>
                  <a:lnTo>
                    <a:pt x="1376" y="1874"/>
                  </a:lnTo>
                  <a:lnTo>
                    <a:pt x="1385" y="1878"/>
                  </a:lnTo>
                  <a:lnTo>
                    <a:pt x="1395" y="1879"/>
                  </a:lnTo>
                  <a:lnTo>
                    <a:pt x="1405" y="1879"/>
                  </a:lnTo>
                  <a:lnTo>
                    <a:pt x="1405" y="1879"/>
                  </a:lnTo>
                  <a:lnTo>
                    <a:pt x="1412" y="1879"/>
                  </a:lnTo>
                  <a:lnTo>
                    <a:pt x="1418" y="1878"/>
                  </a:lnTo>
                  <a:lnTo>
                    <a:pt x="1425" y="1877"/>
                  </a:lnTo>
                  <a:lnTo>
                    <a:pt x="1432" y="1874"/>
                  </a:lnTo>
                  <a:lnTo>
                    <a:pt x="1438" y="1871"/>
                  </a:lnTo>
                  <a:lnTo>
                    <a:pt x="1444" y="1867"/>
                  </a:lnTo>
                  <a:lnTo>
                    <a:pt x="1449" y="1863"/>
                  </a:lnTo>
                  <a:lnTo>
                    <a:pt x="1455" y="1858"/>
                  </a:lnTo>
                  <a:lnTo>
                    <a:pt x="1455" y="1863"/>
                  </a:lnTo>
                  <a:lnTo>
                    <a:pt x="1455" y="1863"/>
                  </a:lnTo>
                  <a:lnTo>
                    <a:pt x="1455" y="1872"/>
                  </a:lnTo>
                  <a:lnTo>
                    <a:pt x="1454" y="1882"/>
                  </a:lnTo>
                  <a:lnTo>
                    <a:pt x="1452" y="1892"/>
                  </a:lnTo>
                  <a:lnTo>
                    <a:pt x="1449" y="1897"/>
                  </a:lnTo>
                  <a:lnTo>
                    <a:pt x="1446" y="1901"/>
                  </a:lnTo>
                  <a:lnTo>
                    <a:pt x="1443" y="1906"/>
                  </a:lnTo>
                  <a:lnTo>
                    <a:pt x="1438" y="1910"/>
                  </a:lnTo>
                  <a:lnTo>
                    <a:pt x="1432" y="1913"/>
                  </a:lnTo>
                  <a:lnTo>
                    <a:pt x="1425" y="1916"/>
                  </a:lnTo>
                  <a:lnTo>
                    <a:pt x="1417" y="1919"/>
                  </a:lnTo>
                  <a:lnTo>
                    <a:pt x="1407" y="1920"/>
                  </a:lnTo>
                  <a:lnTo>
                    <a:pt x="1396" y="1922"/>
                  </a:lnTo>
                  <a:lnTo>
                    <a:pt x="1384" y="1922"/>
                  </a:lnTo>
                  <a:lnTo>
                    <a:pt x="1382" y="1922"/>
                  </a:lnTo>
                  <a:lnTo>
                    <a:pt x="1401" y="1966"/>
                  </a:lnTo>
                  <a:lnTo>
                    <a:pt x="1402" y="1966"/>
                  </a:lnTo>
                  <a:lnTo>
                    <a:pt x="1402" y="1966"/>
                  </a:lnTo>
                  <a:lnTo>
                    <a:pt x="1415" y="1966"/>
                  </a:lnTo>
                  <a:lnTo>
                    <a:pt x="1427" y="1963"/>
                  </a:lnTo>
                  <a:lnTo>
                    <a:pt x="1439" y="1961"/>
                  </a:lnTo>
                  <a:lnTo>
                    <a:pt x="1449" y="1958"/>
                  </a:lnTo>
                  <a:lnTo>
                    <a:pt x="1459" y="1954"/>
                  </a:lnTo>
                  <a:lnTo>
                    <a:pt x="1468" y="1950"/>
                  </a:lnTo>
                  <a:lnTo>
                    <a:pt x="1476" y="1943"/>
                  </a:lnTo>
                  <a:lnTo>
                    <a:pt x="1484" y="1938"/>
                  </a:lnTo>
                  <a:lnTo>
                    <a:pt x="1491" y="1930"/>
                  </a:lnTo>
                  <a:lnTo>
                    <a:pt x="1495" y="1921"/>
                  </a:lnTo>
                  <a:lnTo>
                    <a:pt x="1501" y="1912"/>
                  </a:lnTo>
                  <a:lnTo>
                    <a:pt x="1504" y="1902"/>
                  </a:lnTo>
                  <a:lnTo>
                    <a:pt x="1507" y="1891"/>
                  </a:lnTo>
                  <a:lnTo>
                    <a:pt x="1509" y="1880"/>
                  </a:lnTo>
                  <a:lnTo>
                    <a:pt x="1511" y="1868"/>
                  </a:lnTo>
                  <a:lnTo>
                    <a:pt x="1511" y="1853"/>
                  </a:lnTo>
                  <a:lnTo>
                    <a:pt x="1511" y="1651"/>
                  </a:lnTo>
                  <a:lnTo>
                    <a:pt x="1455" y="1651"/>
                  </a:lnTo>
                  <a:lnTo>
                    <a:pt x="1455" y="1666"/>
                  </a:lnTo>
                  <a:close/>
                  <a:moveTo>
                    <a:pt x="1455" y="1719"/>
                  </a:moveTo>
                  <a:lnTo>
                    <a:pt x="1455" y="1807"/>
                  </a:lnTo>
                  <a:lnTo>
                    <a:pt x="1455" y="1807"/>
                  </a:lnTo>
                  <a:lnTo>
                    <a:pt x="1448" y="1814"/>
                  </a:lnTo>
                  <a:lnTo>
                    <a:pt x="1439" y="1822"/>
                  </a:lnTo>
                  <a:lnTo>
                    <a:pt x="1435" y="1824"/>
                  </a:lnTo>
                  <a:lnTo>
                    <a:pt x="1429" y="1827"/>
                  </a:lnTo>
                  <a:lnTo>
                    <a:pt x="1423" y="1828"/>
                  </a:lnTo>
                  <a:lnTo>
                    <a:pt x="1416" y="1829"/>
                  </a:lnTo>
                  <a:lnTo>
                    <a:pt x="1416" y="1829"/>
                  </a:lnTo>
                  <a:lnTo>
                    <a:pt x="1408" y="1828"/>
                  </a:lnTo>
                  <a:lnTo>
                    <a:pt x="1402" y="1825"/>
                  </a:lnTo>
                  <a:lnTo>
                    <a:pt x="1394" y="1821"/>
                  </a:lnTo>
                  <a:lnTo>
                    <a:pt x="1388" y="1815"/>
                  </a:lnTo>
                  <a:lnTo>
                    <a:pt x="1383" y="1807"/>
                  </a:lnTo>
                  <a:lnTo>
                    <a:pt x="1378" y="1794"/>
                  </a:lnTo>
                  <a:lnTo>
                    <a:pt x="1375" y="1779"/>
                  </a:lnTo>
                  <a:lnTo>
                    <a:pt x="1374" y="1759"/>
                  </a:lnTo>
                  <a:lnTo>
                    <a:pt x="1374" y="1759"/>
                  </a:lnTo>
                  <a:lnTo>
                    <a:pt x="1375" y="1741"/>
                  </a:lnTo>
                  <a:lnTo>
                    <a:pt x="1378" y="1728"/>
                  </a:lnTo>
                  <a:lnTo>
                    <a:pt x="1383" y="1717"/>
                  </a:lnTo>
                  <a:lnTo>
                    <a:pt x="1388" y="1709"/>
                  </a:lnTo>
                  <a:lnTo>
                    <a:pt x="1394" y="1702"/>
                  </a:lnTo>
                  <a:lnTo>
                    <a:pt x="1402" y="1699"/>
                  </a:lnTo>
                  <a:lnTo>
                    <a:pt x="1408" y="1696"/>
                  </a:lnTo>
                  <a:lnTo>
                    <a:pt x="1416" y="1696"/>
                  </a:lnTo>
                  <a:lnTo>
                    <a:pt x="1416" y="1696"/>
                  </a:lnTo>
                  <a:lnTo>
                    <a:pt x="1423" y="1696"/>
                  </a:lnTo>
                  <a:lnTo>
                    <a:pt x="1429" y="1699"/>
                  </a:lnTo>
                  <a:lnTo>
                    <a:pt x="1436" y="1701"/>
                  </a:lnTo>
                  <a:lnTo>
                    <a:pt x="1441" y="1703"/>
                  </a:lnTo>
                  <a:lnTo>
                    <a:pt x="1445" y="1708"/>
                  </a:lnTo>
                  <a:lnTo>
                    <a:pt x="1449" y="1711"/>
                  </a:lnTo>
                  <a:lnTo>
                    <a:pt x="1455" y="1719"/>
                  </a:lnTo>
                  <a:lnTo>
                    <a:pt x="1455" y="1719"/>
                  </a:lnTo>
                  <a:close/>
                  <a:moveTo>
                    <a:pt x="1683" y="1705"/>
                  </a:moveTo>
                  <a:lnTo>
                    <a:pt x="1683" y="1705"/>
                  </a:lnTo>
                  <a:lnTo>
                    <a:pt x="1696" y="1699"/>
                  </a:lnTo>
                  <a:lnTo>
                    <a:pt x="1709" y="1694"/>
                  </a:lnTo>
                  <a:lnTo>
                    <a:pt x="1724" y="1691"/>
                  </a:lnTo>
                  <a:lnTo>
                    <a:pt x="1740" y="1690"/>
                  </a:lnTo>
                  <a:lnTo>
                    <a:pt x="1740" y="1690"/>
                  </a:lnTo>
                  <a:lnTo>
                    <a:pt x="1750" y="1691"/>
                  </a:lnTo>
                  <a:lnTo>
                    <a:pt x="1757" y="1692"/>
                  </a:lnTo>
                  <a:lnTo>
                    <a:pt x="1764" y="1694"/>
                  </a:lnTo>
                  <a:lnTo>
                    <a:pt x="1770" y="1699"/>
                  </a:lnTo>
                  <a:lnTo>
                    <a:pt x="1774" y="1703"/>
                  </a:lnTo>
                  <a:lnTo>
                    <a:pt x="1777" y="1709"/>
                  </a:lnTo>
                  <a:lnTo>
                    <a:pt x="1780" y="1714"/>
                  </a:lnTo>
                  <a:lnTo>
                    <a:pt x="1780" y="1722"/>
                  </a:lnTo>
                  <a:lnTo>
                    <a:pt x="1780" y="1738"/>
                  </a:lnTo>
                  <a:lnTo>
                    <a:pt x="1780" y="1738"/>
                  </a:lnTo>
                  <a:lnTo>
                    <a:pt x="1770" y="1733"/>
                  </a:lnTo>
                  <a:lnTo>
                    <a:pt x="1757" y="1730"/>
                  </a:lnTo>
                  <a:lnTo>
                    <a:pt x="1745" y="1728"/>
                  </a:lnTo>
                  <a:lnTo>
                    <a:pt x="1732" y="1727"/>
                  </a:lnTo>
                  <a:lnTo>
                    <a:pt x="1732" y="1727"/>
                  </a:lnTo>
                  <a:lnTo>
                    <a:pt x="1716" y="1728"/>
                  </a:lnTo>
                  <a:lnTo>
                    <a:pt x="1701" y="1731"/>
                  </a:lnTo>
                  <a:lnTo>
                    <a:pt x="1686" y="1735"/>
                  </a:lnTo>
                  <a:lnTo>
                    <a:pt x="1678" y="1739"/>
                  </a:lnTo>
                  <a:lnTo>
                    <a:pt x="1672" y="1743"/>
                  </a:lnTo>
                  <a:lnTo>
                    <a:pt x="1666" y="1748"/>
                  </a:lnTo>
                  <a:lnTo>
                    <a:pt x="1661" y="1753"/>
                  </a:lnTo>
                  <a:lnTo>
                    <a:pt x="1655" y="1759"/>
                  </a:lnTo>
                  <a:lnTo>
                    <a:pt x="1651" y="1765"/>
                  </a:lnTo>
                  <a:lnTo>
                    <a:pt x="1647" y="1773"/>
                  </a:lnTo>
                  <a:lnTo>
                    <a:pt x="1645" y="1782"/>
                  </a:lnTo>
                  <a:lnTo>
                    <a:pt x="1644" y="1791"/>
                  </a:lnTo>
                  <a:lnTo>
                    <a:pt x="1643" y="1800"/>
                  </a:lnTo>
                  <a:lnTo>
                    <a:pt x="1643" y="1800"/>
                  </a:lnTo>
                  <a:lnTo>
                    <a:pt x="1644" y="1811"/>
                  </a:lnTo>
                  <a:lnTo>
                    <a:pt x="1645" y="1821"/>
                  </a:lnTo>
                  <a:lnTo>
                    <a:pt x="1647" y="1829"/>
                  </a:lnTo>
                  <a:lnTo>
                    <a:pt x="1651" y="1838"/>
                  </a:lnTo>
                  <a:lnTo>
                    <a:pt x="1654" y="1844"/>
                  </a:lnTo>
                  <a:lnTo>
                    <a:pt x="1659" y="1851"/>
                  </a:lnTo>
                  <a:lnTo>
                    <a:pt x="1664" y="1857"/>
                  </a:lnTo>
                  <a:lnTo>
                    <a:pt x="1671" y="1862"/>
                  </a:lnTo>
                  <a:lnTo>
                    <a:pt x="1676" y="1867"/>
                  </a:lnTo>
                  <a:lnTo>
                    <a:pt x="1683" y="1870"/>
                  </a:lnTo>
                  <a:lnTo>
                    <a:pt x="1697" y="1876"/>
                  </a:lnTo>
                  <a:lnTo>
                    <a:pt x="1712" y="1879"/>
                  </a:lnTo>
                  <a:lnTo>
                    <a:pt x="1726" y="1880"/>
                  </a:lnTo>
                  <a:lnTo>
                    <a:pt x="1726" y="1880"/>
                  </a:lnTo>
                  <a:lnTo>
                    <a:pt x="1738" y="1878"/>
                  </a:lnTo>
                  <a:lnTo>
                    <a:pt x="1746" y="1877"/>
                  </a:lnTo>
                  <a:lnTo>
                    <a:pt x="1753" y="1874"/>
                  </a:lnTo>
                  <a:lnTo>
                    <a:pt x="1761" y="1871"/>
                  </a:lnTo>
                  <a:lnTo>
                    <a:pt x="1767" y="1867"/>
                  </a:lnTo>
                  <a:lnTo>
                    <a:pt x="1774" y="1862"/>
                  </a:lnTo>
                  <a:lnTo>
                    <a:pt x="1780" y="1857"/>
                  </a:lnTo>
                  <a:lnTo>
                    <a:pt x="1780" y="1874"/>
                  </a:lnTo>
                  <a:lnTo>
                    <a:pt x="1835" y="1874"/>
                  </a:lnTo>
                  <a:lnTo>
                    <a:pt x="1835" y="1723"/>
                  </a:lnTo>
                  <a:lnTo>
                    <a:pt x="1835" y="1723"/>
                  </a:lnTo>
                  <a:lnTo>
                    <a:pt x="1835" y="1714"/>
                  </a:lnTo>
                  <a:lnTo>
                    <a:pt x="1834" y="1707"/>
                  </a:lnTo>
                  <a:lnTo>
                    <a:pt x="1832" y="1699"/>
                  </a:lnTo>
                  <a:lnTo>
                    <a:pt x="1830" y="1691"/>
                  </a:lnTo>
                  <a:lnTo>
                    <a:pt x="1825" y="1684"/>
                  </a:lnTo>
                  <a:lnTo>
                    <a:pt x="1822" y="1678"/>
                  </a:lnTo>
                  <a:lnTo>
                    <a:pt x="1816" y="1672"/>
                  </a:lnTo>
                  <a:lnTo>
                    <a:pt x="1811" y="1666"/>
                  </a:lnTo>
                  <a:lnTo>
                    <a:pt x="1805" y="1662"/>
                  </a:lnTo>
                  <a:lnTo>
                    <a:pt x="1798" y="1658"/>
                  </a:lnTo>
                  <a:lnTo>
                    <a:pt x="1791" y="1654"/>
                  </a:lnTo>
                  <a:lnTo>
                    <a:pt x="1783" y="1651"/>
                  </a:lnTo>
                  <a:lnTo>
                    <a:pt x="1774" y="1649"/>
                  </a:lnTo>
                  <a:lnTo>
                    <a:pt x="1765" y="1648"/>
                  </a:lnTo>
                  <a:lnTo>
                    <a:pt x="1755" y="1646"/>
                  </a:lnTo>
                  <a:lnTo>
                    <a:pt x="1745" y="1645"/>
                  </a:lnTo>
                  <a:lnTo>
                    <a:pt x="1745" y="1645"/>
                  </a:lnTo>
                  <a:lnTo>
                    <a:pt x="1733" y="1646"/>
                  </a:lnTo>
                  <a:lnTo>
                    <a:pt x="1723" y="1646"/>
                  </a:lnTo>
                  <a:lnTo>
                    <a:pt x="1712" y="1649"/>
                  </a:lnTo>
                  <a:lnTo>
                    <a:pt x="1701" y="1651"/>
                  </a:lnTo>
                  <a:lnTo>
                    <a:pt x="1691" y="1654"/>
                  </a:lnTo>
                  <a:lnTo>
                    <a:pt x="1681" y="1658"/>
                  </a:lnTo>
                  <a:lnTo>
                    <a:pt x="1671" y="1662"/>
                  </a:lnTo>
                  <a:lnTo>
                    <a:pt x="1661" y="1668"/>
                  </a:lnTo>
                  <a:lnTo>
                    <a:pt x="1683" y="1705"/>
                  </a:lnTo>
                  <a:close/>
                  <a:moveTo>
                    <a:pt x="1698" y="1800"/>
                  </a:moveTo>
                  <a:lnTo>
                    <a:pt x="1698" y="1800"/>
                  </a:lnTo>
                  <a:lnTo>
                    <a:pt x="1698" y="1793"/>
                  </a:lnTo>
                  <a:lnTo>
                    <a:pt x="1701" y="1787"/>
                  </a:lnTo>
                  <a:lnTo>
                    <a:pt x="1704" y="1781"/>
                  </a:lnTo>
                  <a:lnTo>
                    <a:pt x="1708" y="1777"/>
                  </a:lnTo>
                  <a:lnTo>
                    <a:pt x="1714" y="1773"/>
                  </a:lnTo>
                  <a:lnTo>
                    <a:pt x="1721" y="1771"/>
                  </a:lnTo>
                  <a:lnTo>
                    <a:pt x="1728" y="1769"/>
                  </a:lnTo>
                  <a:lnTo>
                    <a:pt x="1736" y="1769"/>
                  </a:lnTo>
                  <a:lnTo>
                    <a:pt x="1736" y="1769"/>
                  </a:lnTo>
                  <a:lnTo>
                    <a:pt x="1748" y="1769"/>
                  </a:lnTo>
                  <a:lnTo>
                    <a:pt x="1760" y="1771"/>
                  </a:lnTo>
                  <a:lnTo>
                    <a:pt x="1770" y="1774"/>
                  </a:lnTo>
                  <a:lnTo>
                    <a:pt x="1780" y="1780"/>
                  </a:lnTo>
                  <a:lnTo>
                    <a:pt x="1780" y="1810"/>
                  </a:lnTo>
                  <a:lnTo>
                    <a:pt x="1780" y="1810"/>
                  </a:lnTo>
                  <a:lnTo>
                    <a:pt x="1777" y="1814"/>
                  </a:lnTo>
                  <a:lnTo>
                    <a:pt x="1773" y="1819"/>
                  </a:lnTo>
                  <a:lnTo>
                    <a:pt x="1768" y="1823"/>
                  </a:lnTo>
                  <a:lnTo>
                    <a:pt x="1763" y="1827"/>
                  </a:lnTo>
                  <a:lnTo>
                    <a:pt x="1757" y="1830"/>
                  </a:lnTo>
                  <a:lnTo>
                    <a:pt x="1751" y="1832"/>
                  </a:lnTo>
                  <a:lnTo>
                    <a:pt x="1744" y="1833"/>
                  </a:lnTo>
                  <a:lnTo>
                    <a:pt x="1736" y="1834"/>
                  </a:lnTo>
                  <a:lnTo>
                    <a:pt x="1736" y="1834"/>
                  </a:lnTo>
                  <a:lnTo>
                    <a:pt x="1728" y="1833"/>
                  </a:lnTo>
                  <a:lnTo>
                    <a:pt x="1721" y="1831"/>
                  </a:lnTo>
                  <a:lnTo>
                    <a:pt x="1714" y="1829"/>
                  </a:lnTo>
                  <a:lnTo>
                    <a:pt x="1708" y="1824"/>
                  </a:lnTo>
                  <a:lnTo>
                    <a:pt x="1704" y="1820"/>
                  </a:lnTo>
                  <a:lnTo>
                    <a:pt x="1701" y="1814"/>
                  </a:lnTo>
                  <a:lnTo>
                    <a:pt x="1699" y="1808"/>
                  </a:lnTo>
                  <a:lnTo>
                    <a:pt x="1698" y="1800"/>
                  </a:lnTo>
                  <a:lnTo>
                    <a:pt x="1698" y="1800"/>
                  </a:lnTo>
                  <a:close/>
                  <a:moveTo>
                    <a:pt x="2350" y="1810"/>
                  </a:moveTo>
                  <a:lnTo>
                    <a:pt x="2350" y="1810"/>
                  </a:lnTo>
                  <a:lnTo>
                    <a:pt x="2342" y="1817"/>
                  </a:lnTo>
                  <a:lnTo>
                    <a:pt x="2332" y="1822"/>
                  </a:lnTo>
                  <a:lnTo>
                    <a:pt x="2326" y="1824"/>
                  </a:lnTo>
                  <a:lnTo>
                    <a:pt x="2320" y="1827"/>
                  </a:lnTo>
                  <a:lnTo>
                    <a:pt x="2313" y="1828"/>
                  </a:lnTo>
                  <a:lnTo>
                    <a:pt x="2306" y="1829"/>
                  </a:lnTo>
                  <a:lnTo>
                    <a:pt x="2306" y="1829"/>
                  </a:lnTo>
                  <a:lnTo>
                    <a:pt x="2301" y="1828"/>
                  </a:lnTo>
                  <a:lnTo>
                    <a:pt x="2294" y="1828"/>
                  </a:lnTo>
                  <a:lnTo>
                    <a:pt x="2286" y="1825"/>
                  </a:lnTo>
                  <a:lnTo>
                    <a:pt x="2277" y="1821"/>
                  </a:lnTo>
                  <a:lnTo>
                    <a:pt x="2270" y="1815"/>
                  </a:lnTo>
                  <a:lnTo>
                    <a:pt x="2266" y="1811"/>
                  </a:lnTo>
                  <a:lnTo>
                    <a:pt x="2263" y="1807"/>
                  </a:lnTo>
                  <a:lnTo>
                    <a:pt x="2261" y="1801"/>
                  </a:lnTo>
                  <a:lnTo>
                    <a:pt x="2259" y="1794"/>
                  </a:lnTo>
                  <a:lnTo>
                    <a:pt x="2257" y="1788"/>
                  </a:lnTo>
                  <a:lnTo>
                    <a:pt x="2256" y="1780"/>
                  </a:lnTo>
                  <a:lnTo>
                    <a:pt x="2393" y="1780"/>
                  </a:lnTo>
                  <a:lnTo>
                    <a:pt x="2393" y="1780"/>
                  </a:lnTo>
                  <a:lnTo>
                    <a:pt x="2394" y="1763"/>
                  </a:lnTo>
                  <a:lnTo>
                    <a:pt x="2394" y="1763"/>
                  </a:lnTo>
                  <a:lnTo>
                    <a:pt x="2394" y="1750"/>
                  </a:lnTo>
                  <a:lnTo>
                    <a:pt x="2392" y="1738"/>
                  </a:lnTo>
                  <a:lnTo>
                    <a:pt x="2391" y="1725"/>
                  </a:lnTo>
                  <a:lnTo>
                    <a:pt x="2388" y="1714"/>
                  </a:lnTo>
                  <a:lnTo>
                    <a:pt x="2384" y="1704"/>
                  </a:lnTo>
                  <a:lnTo>
                    <a:pt x="2380" y="1694"/>
                  </a:lnTo>
                  <a:lnTo>
                    <a:pt x="2374" y="1685"/>
                  </a:lnTo>
                  <a:lnTo>
                    <a:pt x="2369" y="1678"/>
                  </a:lnTo>
                  <a:lnTo>
                    <a:pt x="2362" y="1670"/>
                  </a:lnTo>
                  <a:lnTo>
                    <a:pt x="2355" y="1664"/>
                  </a:lnTo>
                  <a:lnTo>
                    <a:pt x="2348" y="1659"/>
                  </a:lnTo>
                  <a:lnTo>
                    <a:pt x="2339" y="1654"/>
                  </a:lnTo>
                  <a:lnTo>
                    <a:pt x="2330" y="1651"/>
                  </a:lnTo>
                  <a:lnTo>
                    <a:pt x="2321" y="1648"/>
                  </a:lnTo>
                  <a:lnTo>
                    <a:pt x="2311" y="1646"/>
                  </a:lnTo>
                  <a:lnTo>
                    <a:pt x="2300" y="1645"/>
                  </a:lnTo>
                  <a:lnTo>
                    <a:pt x="2300" y="1645"/>
                  </a:lnTo>
                  <a:lnTo>
                    <a:pt x="2290" y="1646"/>
                  </a:lnTo>
                  <a:lnTo>
                    <a:pt x="2280" y="1648"/>
                  </a:lnTo>
                  <a:lnTo>
                    <a:pt x="2270" y="1651"/>
                  </a:lnTo>
                  <a:lnTo>
                    <a:pt x="2260" y="1654"/>
                  </a:lnTo>
                  <a:lnTo>
                    <a:pt x="2251" y="1659"/>
                  </a:lnTo>
                  <a:lnTo>
                    <a:pt x="2243" y="1665"/>
                  </a:lnTo>
                  <a:lnTo>
                    <a:pt x="2235" y="1671"/>
                  </a:lnTo>
                  <a:lnTo>
                    <a:pt x="2229" y="1679"/>
                  </a:lnTo>
                  <a:lnTo>
                    <a:pt x="2222" y="1686"/>
                  </a:lnTo>
                  <a:lnTo>
                    <a:pt x="2216" y="1695"/>
                  </a:lnTo>
                  <a:lnTo>
                    <a:pt x="2212" y="1705"/>
                  </a:lnTo>
                  <a:lnTo>
                    <a:pt x="2207" y="1715"/>
                  </a:lnTo>
                  <a:lnTo>
                    <a:pt x="2204" y="1727"/>
                  </a:lnTo>
                  <a:lnTo>
                    <a:pt x="2202" y="1739"/>
                  </a:lnTo>
                  <a:lnTo>
                    <a:pt x="2201" y="1750"/>
                  </a:lnTo>
                  <a:lnTo>
                    <a:pt x="2200" y="1763"/>
                  </a:lnTo>
                  <a:lnTo>
                    <a:pt x="2200" y="1763"/>
                  </a:lnTo>
                  <a:lnTo>
                    <a:pt x="2201" y="1775"/>
                  </a:lnTo>
                  <a:lnTo>
                    <a:pt x="2202" y="1788"/>
                  </a:lnTo>
                  <a:lnTo>
                    <a:pt x="2204" y="1800"/>
                  </a:lnTo>
                  <a:lnTo>
                    <a:pt x="2207" y="1811"/>
                  </a:lnTo>
                  <a:lnTo>
                    <a:pt x="2212" y="1821"/>
                  </a:lnTo>
                  <a:lnTo>
                    <a:pt x="2216" y="1831"/>
                  </a:lnTo>
                  <a:lnTo>
                    <a:pt x="2222" y="1840"/>
                  </a:lnTo>
                  <a:lnTo>
                    <a:pt x="2229" y="1848"/>
                  </a:lnTo>
                  <a:lnTo>
                    <a:pt x="2236" y="1854"/>
                  </a:lnTo>
                  <a:lnTo>
                    <a:pt x="2244" y="1861"/>
                  </a:lnTo>
                  <a:lnTo>
                    <a:pt x="2253" y="1867"/>
                  </a:lnTo>
                  <a:lnTo>
                    <a:pt x="2262" y="1871"/>
                  </a:lnTo>
                  <a:lnTo>
                    <a:pt x="2272" y="1874"/>
                  </a:lnTo>
                  <a:lnTo>
                    <a:pt x="2283" y="1878"/>
                  </a:lnTo>
                  <a:lnTo>
                    <a:pt x="2294" y="1879"/>
                  </a:lnTo>
                  <a:lnTo>
                    <a:pt x="2306" y="1880"/>
                  </a:lnTo>
                  <a:lnTo>
                    <a:pt x="2306" y="1880"/>
                  </a:lnTo>
                  <a:lnTo>
                    <a:pt x="2317" y="1879"/>
                  </a:lnTo>
                  <a:lnTo>
                    <a:pt x="2327" y="1878"/>
                  </a:lnTo>
                  <a:lnTo>
                    <a:pt x="2339" y="1874"/>
                  </a:lnTo>
                  <a:lnTo>
                    <a:pt x="2349" y="1871"/>
                  </a:lnTo>
                  <a:lnTo>
                    <a:pt x="2359" y="1866"/>
                  </a:lnTo>
                  <a:lnTo>
                    <a:pt x="2368" y="1860"/>
                  </a:lnTo>
                  <a:lnTo>
                    <a:pt x="2376" y="1852"/>
                  </a:lnTo>
                  <a:lnTo>
                    <a:pt x="2385" y="1844"/>
                  </a:lnTo>
                  <a:lnTo>
                    <a:pt x="2350" y="1810"/>
                  </a:lnTo>
                  <a:close/>
                  <a:moveTo>
                    <a:pt x="2257" y="1739"/>
                  </a:moveTo>
                  <a:lnTo>
                    <a:pt x="2257" y="1739"/>
                  </a:lnTo>
                  <a:lnTo>
                    <a:pt x="2259" y="1729"/>
                  </a:lnTo>
                  <a:lnTo>
                    <a:pt x="2261" y="1720"/>
                  </a:lnTo>
                  <a:lnTo>
                    <a:pt x="2264" y="1712"/>
                  </a:lnTo>
                  <a:lnTo>
                    <a:pt x="2270" y="1705"/>
                  </a:lnTo>
                  <a:lnTo>
                    <a:pt x="2275" y="1700"/>
                  </a:lnTo>
                  <a:lnTo>
                    <a:pt x="2282" y="1696"/>
                  </a:lnTo>
                  <a:lnTo>
                    <a:pt x="2290" y="1693"/>
                  </a:lnTo>
                  <a:lnTo>
                    <a:pt x="2299" y="1693"/>
                  </a:lnTo>
                  <a:lnTo>
                    <a:pt x="2299" y="1693"/>
                  </a:lnTo>
                  <a:lnTo>
                    <a:pt x="2309" y="1694"/>
                  </a:lnTo>
                  <a:lnTo>
                    <a:pt x="2317" y="1696"/>
                  </a:lnTo>
                  <a:lnTo>
                    <a:pt x="2324" y="1701"/>
                  </a:lnTo>
                  <a:lnTo>
                    <a:pt x="2330" y="1708"/>
                  </a:lnTo>
                  <a:lnTo>
                    <a:pt x="2334" y="1714"/>
                  </a:lnTo>
                  <a:lnTo>
                    <a:pt x="2338" y="1722"/>
                  </a:lnTo>
                  <a:lnTo>
                    <a:pt x="2340" y="1731"/>
                  </a:lnTo>
                  <a:lnTo>
                    <a:pt x="2341" y="1739"/>
                  </a:lnTo>
                  <a:lnTo>
                    <a:pt x="2257" y="1739"/>
                  </a:lnTo>
                  <a:close/>
                  <a:moveTo>
                    <a:pt x="2884" y="1810"/>
                  </a:moveTo>
                  <a:lnTo>
                    <a:pt x="2884" y="1810"/>
                  </a:lnTo>
                  <a:lnTo>
                    <a:pt x="2875" y="1817"/>
                  </a:lnTo>
                  <a:lnTo>
                    <a:pt x="2867" y="1822"/>
                  </a:lnTo>
                  <a:lnTo>
                    <a:pt x="2860" y="1824"/>
                  </a:lnTo>
                  <a:lnTo>
                    <a:pt x="2854" y="1827"/>
                  </a:lnTo>
                  <a:lnTo>
                    <a:pt x="2848" y="1828"/>
                  </a:lnTo>
                  <a:lnTo>
                    <a:pt x="2840" y="1829"/>
                  </a:lnTo>
                  <a:lnTo>
                    <a:pt x="2840" y="1829"/>
                  </a:lnTo>
                  <a:lnTo>
                    <a:pt x="2834" y="1828"/>
                  </a:lnTo>
                  <a:lnTo>
                    <a:pt x="2828" y="1828"/>
                  </a:lnTo>
                  <a:lnTo>
                    <a:pt x="2820" y="1825"/>
                  </a:lnTo>
                  <a:lnTo>
                    <a:pt x="2812" y="1821"/>
                  </a:lnTo>
                  <a:lnTo>
                    <a:pt x="2804" y="1815"/>
                  </a:lnTo>
                  <a:lnTo>
                    <a:pt x="2801" y="1811"/>
                  </a:lnTo>
                  <a:lnTo>
                    <a:pt x="2798" y="1807"/>
                  </a:lnTo>
                  <a:lnTo>
                    <a:pt x="2795" y="1801"/>
                  </a:lnTo>
                  <a:lnTo>
                    <a:pt x="2793" y="1794"/>
                  </a:lnTo>
                  <a:lnTo>
                    <a:pt x="2791" y="1788"/>
                  </a:lnTo>
                  <a:lnTo>
                    <a:pt x="2790" y="1780"/>
                  </a:lnTo>
                  <a:lnTo>
                    <a:pt x="2928" y="1780"/>
                  </a:lnTo>
                  <a:lnTo>
                    <a:pt x="2928" y="1780"/>
                  </a:lnTo>
                  <a:lnTo>
                    <a:pt x="2929" y="1763"/>
                  </a:lnTo>
                  <a:lnTo>
                    <a:pt x="2929" y="1763"/>
                  </a:lnTo>
                  <a:lnTo>
                    <a:pt x="2928" y="1750"/>
                  </a:lnTo>
                  <a:lnTo>
                    <a:pt x="2927" y="1738"/>
                  </a:lnTo>
                  <a:lnTo>
                    <a:pt x="2924" y="1725"/>
                  </a:lnTo>
                  <a:lnTo>
                    <a:pt x="2922" y="1714"/>
                  </a:lnTo>
                  <a:lnTo>
                    <a:pt x="2918" y="1704"/>
                  </a:lnTo>
                  <a:lnTo>
                    <a:pt x="2913" y="1694"/>
                  </a:lnTo>
                  <a:lnTo>
                    <a:pt x="2909" y="1685"/>
                  </a:lnTo>
                  <a:lnTo>
                    <a:pt x="2903" y="1678"/>
                  </a:lnTo>
                  <a:lnTo>
                    <a:pt x="2897" y="1670"/>
                  </a:lnTo>
                  <a:lnTo>
                    <a:pt x="2889" y="1664"/>
                  </a:lnTo>
                  <a:lnTo>
                    <a:pt x="2881" y="1659"/>
                  </a:lnTo>
                  <a:lnTo>
                    <a:pt x="2873" y="1654"/>
                  </a:lnTo>
                  <a:lnTo>
                    <a:pt x="2864" y="1651"/>
                  </a:lnTo>
                  <a:lnTo>
                    <a:pt x="2854" y="1648"/>
                  </a:lnTo>
                  <a:lnTo>
                    <a:pt x="2844" y="1646"/>
                  </a:lnTo>
                  <a:lnTo>
                    <a:pt x="2834" y="1645"/>
                  </a:lnTo>
                  <a:lnTo>
                    <a:pt x="2834" y="1645"/>
                  </a:lnTo>
                  <a:lnTo>
                    <a:pt x="2823" y="1646"/>
                  </a:lnTo>
                  <a:lnTo>
                    <a:pt x="2813" y="1648"/>
                  </a:lnTo>
                  <a:lnTo>
                    <a:pt x="2803" y="1651"/>
                  </a:lnTo>
                  <a:lnTo>
                    <a:pt x="2794" y="1654"/>
                  </a:lnTo>
                  <a:lnTo>
                    <a:pt x="2785" y="1659"/>
                  </a:lnTo>
                  <a:lnTo>
                    <a:pt x="2777" y="1665"/>
                  </a:lnTo>
                  <a:lnTo>
                    <a:pt x="2770" y="1671"/>
                  </a:lnTo>
                  <a:lnTo>
                    <a:pt x="2762" y="1679"/>
                  </a:lnTo>
                  <a:lnTo>
                    <a:pt x="2755" y="1686"/>
                  </a:lnTo>
                  <a:lnTo>
                    <a:pt x="2750" y="1695"/>
                  </a:lnTo>
                  <a:lnTo>
                    <a:pt x="2745" y="1705"/>
                  </a:lnTo>
                  <a:lnTo>
                    <a:pt x="2741" y="1715"/>
                  </a:lnTo>
                  <a:lnTo>
                    <a:pt x="2739" y="1727"/>
                  </a:lnTo>
                  <a:lnTo>
                    <a:pt x="2735" y="1739"/>
                  </a:lnTo>
                  <a:lnTo>
                    <a:pt x="2734" y="1750"/>
                  </a:lnTo>
                  <a:lnTo>
                    <a:pt x="2734" y="1763"/>
                  </a:lnTo>
                  <a:lnTo>
                    <a:pt x="2734" y="1763"/>
                  </a:lnTo>
                  <a:lnTo>
                    <a:pt x="2734" y="1775"/>
                  </a:lnTo>
                  <a:lnTo>
                    <a:pt x="2735" y="1788"/>
                  </a:lnTo>
                  <a:lnTo>
                    <a:pt x="2738" y="1800"/>
                  </a:lnTo>
                  <a:lnTo>
                    <a:pt x="2741" y="1811"/>
                  </a:lnTo>
                  <a:lnTo>
                    <a:pt x="2745" y="1821"/>
                  </a:lnTo>
                  <a:lnTo>
                    <a:pt x="2751" y="1831"/>
                  </a:lnTo>
                  <a:lnTo>
                    <a:pt x="2757" y="1840"/>
                  </a:lnTo>
                  <a:lnTo>
                    <a:pt x="2763" y="1848"/>
                  </a:lnTo>
                  <a:lnTo>
                    <a:pt x="2770" y="1854"/>
                  </a:lnTo>
                  <a:lnTo>
                    <a:pt x="2778" y="1861"/>
                  </a:lnTo>
                  <a:lnTo>
                    <a:pt x="2787" y="1867"/>
                  </a:lnTo>
                  <a:lnTo>
                    <a:pt x="2797" y="1871"/>
                  </a:lnTo>
                  <a:lnTo>
                    <a:pt x="2807" y="1874"/>
                  </a:lnTo>
                  <a:lnTo>
                    <a:pt x="2817" y="1878"/>
                  </a:lnTo>
                  <a:lnTo>
                    <a:pt x="2829" y="1879"/>
                  </a:lnTo>
                  <a:lnTo>
                    <a:pt x="2840" y="1880"/>
                  </a:lnTo>
                  <a:lnTo>
                    <a:pt x="2840" y="1880"/>
                  </a:lnTo>
                  <a:lnTo>
                    <a:pt x="2851" y="1879"/>
                  </a:lnTo>
                  <a:lnTo>
                    <a:pt x="2862" y="1878"/>
                  </a:lnTo>
                  <a:lnTo>
                    <a:pt x="2872" y="1874"/>
                  </a:lnTo>
                  <a:lnTo>
                    <a:pt x="2882" y="1871"/>
                  </a:lnTo>
                  <a:lnTo>
                    <a:pt x="2892" y="1866"/>
                  </a:lnTo>
                  <a:lnTo>
                    <a:pt x="2902" y="1860"/>
                  </a:lnTo>
                  <a:lnTo>
                    <a:pt x="2911" y="1852"/>
                  </a:lnTo>
                  <a:lnTo>
                    <a:pt x="2919" y="1844"/>
                  </a:lnTo>
                  <a:lnTo>
                    <a:pt x="2884" y="1810"/>
                  </a:lnTo>
                  <a:close/>
                  <a:moveTo>
                    <a:pt x="2791" y="1739"/>
                  </a:moveTo>
                  <a:lnTo>
                    <a:pt x="2791" y="1739"/>
                  </a:lnTo>
                  <a:lnTo>
                    <a:pt x="2792" y="1729"/>
                  </a:lnTo>
                  <a:lnTo>
                    <a:pt x="2795" y="1720"/>
                  </a:lnTo>
                  <a:lnTo>
                    <a:pt x="2799" y="1712"/>
                  </a:lnTo>
                  <a:lnTo>
                    <a:pt x="2803" y="1705"/>
                  </a:lnTo>
                  <a:lnTo>
                    <a:pt x="2810" y="1700"/>
                  </a:lnTo>
                  <a:lnTo>
                    <a:pt x="2817" y="1696"/>
                  </a:lnTo>
                  <a:lnTo>
                    <a:pt x="2824" y="1693"/>
                  </a:lnTo>
                  <a:lnTo>
                    <a:pt x="2833" y="1693"/>
                  </a:lnTo>
                  <a:lnTo>
                    <a:pt x="2833" y="1693"/>
                  </a:lnTo>
                  <a:lnTo>
                    <a:pt x="2843" y="1694"/>
                  </a:lnTo>
                  <a:lnTo>
                    <a:pt x="2851" y="1696"/>
                  </a:lnTo>
                  <a:lnTo>
                    <a:pt x="2859" y="1701"/>
                  </a:lnTo>
                  <a:lnTo>
                    <a:pt x="2864" y="1708"/>
                  </a:lnTo>
                  <a:lnTo>
                    <a:pt x="2869" y="1714"/>
                  </a:lnTo>
                  <a:lnTo>
                    <a:pt x="2872" y="1722"/>
                  </a:lnTo>
                  <a:lnTo>
                    <a:pt x="2874" y="1731"/>
                  </a:lnTo>
                  <a:lnTo>
                    <a:pt x="2875" y="1739"/>
                  </a:lnTo>
                  <a:lnTo>
                    <a:pt x="2791" y="1739"/>
                  </a:lnTo>
                  <a:close/>
                  <a:moveTo>
                    <a:pt x="2658" y="1797"/>
                  </a:moveTo>
                  <a:lnTo>
                    <a:pt x="2658" y="1797"/>
                  </a:lnTo>
                  <a:lnTo>
                    <a:pt x="2658" y="1804"/>
                  </a:lnTo>
                  <a:lnTo>
                    <a:pt x="2659" y="1810"/>
                  </a:lnTo>
                  <a:lnTo>
                    <a:pt x="2661" y="1815"/>
                  </a:lnTo>
                  <a:lnTo>
                    <a:pt x="2663" y="1820"/>
                  </a:lnTo>
                  <a:lnTo>
                    <a:pt x="2667" y="1823"/>
                  </a:lnTo>
                  <a:lnTo>
                    <a:pt x="2671" y="1825"/>
                  </a:lnTo>
                  <a:lnTo>
                    <a:pt x="2675" y="1827"/>
                  </a:lnTo>
                  <a:lnTo>
                    <a:pt x="2682" y="1827"/>
                  </a:lnTo>
                  <a:lnTo>
                    <a:pt x="2682" y="1827"/>
                  </a:lnTo>
                  <a:lnTo>
                    <a:pt x="2690" y="1827"/>
                  </a:lnTo>
                  <a:lnTo>
                    <a:pt x="2699" y="1824"/>
                  </a:lnTo>
                  <a:lnTo>
                    <a:pt x="2708" y="1821"/>
                  </a:lnTo>
                  <a:lnTo>
                    <a:pt x="2715" y="1817"/>
                  </a:lnTo>
                  <a:lnTo>
                    <a:pt x="2709" y="1869"/>
                  </a:lnTo>
                  <a:lnTo>
                    <a:pt x="2709" y="1869"/>
                  </a:lnTo>
                  <a:lnTo>
                    <a:pt x="2699" y="1873"/>
                  </a:lnTo>
                  <a:lnTo>
                    <a:pt x="2687" y="1877"/>
                  </a:lnTo>
                  <a:lnTo>
                    <a:pt x="2674" y="1879"/>
                  </a:lnTo>
                  <a:lnTo>
                    <a:pt x="2662" y="1880"/>
                  </a:lnTo>
                  <a:lnTo>
                    <a:pt x="2662" y="1880"/>
                  </a:lnTo>
                  <a:lnTo>
                    <a:pt x="2654" y="1879"/>
                  </a:lnTo>
                  <a:lnTo>
                    <a:pt x="2647" y="1878"/>
                  </a:lnTo>
                  <a:lnTo>
                    <a:pt x="2640" y="1876"/>
                  </a:lnTo>
                  <a:lnTo>
                    <a:pt x="2634" y="1873"/>
                  </a:lnTo>
                  <a:lnTo>
                    <a:pt x="2629" y="1870"/>
                  </a:lnTo>
                  <a:lnTo>
                    <a:pt x="2623" y="1867"/>
                  </a:lnTo>
                  <a:lnTo>
                    <a:pt x="2620" y="1862"/>
                  </a:lnTo>
                  <a:lnTo>
                    <a:pt x="2615" y="1857"/>
                  </a:lnTo>
                  <a:lnTo>
                    <a:pt x="2610" y="1847"/>
                  </a:lnTo>
                  <a:lnTo>
                    <a:pt x="2605" y="1834"/>
                  </a:lnTo>
                  <a:lnTo>
                    <a:pt x="2603" y="1823"/>
                  </a:lnTo>
                  <a:lnTo>
                    <a:pt x="2602" y="1811"/>
                  </a:lnTo>
                  <a:lnTo>
                    <a:pt x="2602" y="1702"/>
                  </a:lnTo>
                  <a:lnTo>
                    <a:pt x="2568" y="1702"/>
                  </a:lnTo>
                  <a:lnTo>
                    <a:pt x="2568" y="1651"/>
                  </a:lnTo>
                  <a:lnTo>
                    <a:pt x="2602" y="1651"/>
                  </a:lnTo>
                  <a:lnTo>
                    <a:pt x="2602" y="1593"/>
                  </a:lnTo>
                  <a:lnTo>
                    <a:pt x="2658" y="1565"/>
                  </a:lnTo>
                  <a:lnTo>
                    <a:pt x="2658" y="1651"/>
                  </a:lnTo>
                  <a:lnTo>
                    <a:pt x="2708" y="1651"/>
                  </a:lnTo>
                  <a:lnTo>
                    <a:pt x="2708" y="1702"/>
                  </a:lnTo>
                  <a:lnTo>
                    <a:pt x="2658" y="1702"/>
                  </a:lnTo>
                  <a:lnTo>
                    <a:pt x="2658" y="1797"/>
                  </a:lnTo>
                  <a:close/>
                  <a:moveTo>
                    <a:pt x="2550" y="1869"/>
                  </a:moveTo>
                  <a:lnTo>
                    <a:pt x="2550" y="1869"/>
                  </a:lnTo>
                  <a:lnTo>
                    <a:pt x="2540" y="1873"/>
                  </a:lnTo>
                  <a:lnTo>
                    <a:pt x="2529" y="1877"/>
                  </a:lnTo>
                  <a:lnTo>
                    <a:pt x="2516" y="1879"/>
                  </a:lnTo>
                  <a:lnTo>
                    <a:pt x="2504" y="1880"/>
                  </a:lnTo>
                  <a:lnTo>
                    <a:pt x="2504" y="1880"/>
                  </a:lnTo>
                  <a:lnTo>
                    <a:pt x="2495" y="1879"/>
                  </a:lnTo>
                  <a:lnTo>
                    <a:pt x="2489" y="1878"/>
                  </a:lnTo>
                  <a:lnTo>
                    <a:pt x="2482" y="1876"/>
                  </a:lnTo>
                  <a:lnTo>
                    <a:pt x="2475" y="1873"/>
                  </a:lnTo>
                  <a:lnTo>
                    <a:pt x="2471" y="1870"/>
                  </a:lnTo>
                  <a:lnTo>
                    <a:pt x="2465" y="1867"/>
                  </a:lnTo>
                  <a:lnTo>
                    <a:pt x="2461" y="1862"/>
                  </a:lnTo>
                  <a:lnTo>
                    <a:pt x="2458" y="1857"/>
                  </a:lnTo>
                  <a:lnTo>
                    <a:pt x="2451" y="1847"/>
                  </a:lnTo>
                  <a:lnTo>
                    <a:pt x="2448" y="1834"/>
                  </a:lnTo>
                  <a:lnTo>
                    <a:pt x="2444" y="1823"/>
                  </a:lnTo>
                  <a:lnTo>
                    <a:pt x="2444" y="1811"/>
                  </a:lnTo>
                  <a:lnTo>
                    <a:pt x="2444" y="1702"/>
                  </a:lnTo>
                  <a:lnTo>
                    <a:pt x="2410" y="1702"/>
                  </a:lnTo>
                  <a:lnTo>
                    <a:pt x="2410" y="1651"/>
                  </a:lnTo>
                  <a:lnTo>
                    <a:pt x="2444" y="1651"/>
                  </a:lnTo>
                  <a:lnTo>
                    <a:pt x="2444" y="1593"/>
                  </a:lnTo>
                  <a:lnTo>
                    <a:pt x="2500" y="1565"/>
                  </a:lnTo>
                  <a:lnTo>
                    <a:pt x="2500" y="1651"/>
                  </a:lnTo>
                  <a:lnTo>
                    <a:pt x="2546" y="1651"/>
                  </a:lnTo>
                  <a:lnTo>
                    <a:pt x="2546" y="1702"/>
                  </a:lnTo>
                  <a:lnTo>
                    <a:pt x="2500" y="1702"/>
                  </a:lnTo>
                  <a:lnTo>
                    <a:pt x="2500" y="1797"/>
                  </a:lnTo>
                  <a:lnTo>
                    <a:pt x="2500" y="1797"/>
                  </a:lnTo>
                  <a:lnTo>
                    <a:pt x="2500" y="1804"/>
                  </a:lnTo>
                  <a:lnTo>
                    <a:pt x="2501" y="1810"/>
                  </a:lnTo>
                  <a:lnTo>
                    <a:pt x="2503" y="1815"/>
                  </a:lnTo>
                  <a:lnTo>
                    <a:pt x="2505" y="1820"/>
                  </a:lnTo>
                  <a:lnTo>
                    <a:pt x="2509" y="1823"/>
                  </a:lnTo>
                  <a:lnTo>
                    <a:pt x="2513" y="1825"/>
                  </a:lnTo>
                  <a:lnTo>
                    <a:pt x="2518" y="1827"/>
                  </a:lnTo>
                  <a:lnTo>
                    <a:pt x="2523" y="1827"/>
                  </a:lnTo>
                  <a:lnTo>
                    <a:pt x="2523" y="1827"/>
                  </a:lnTo>
                  <a:lnTo>
                    <a:pt x="2532" y="1827"/>
                  </a:lnTo>
                  <a:lnTo>
                    <a:pt x="2541" y="1824"/>
                  </a:lnTo>
                  <a:lnTo>
                    <a:pt x="2549" y="1821"/>
                  </a:lnTo>
                  <a:lnTo>
                    <a:pt x="2556" y="1817"/>
                  </a:lnTo>
                  <a:lnTo>
                    <a:pt x="2550" y="1869"/>
                  </a:lnTo>
                  <a:close/>
                  <a:moveTo>
                    <a:pt x="3096" y="1713"/>
                  </a:moveTo>
                  <a:lnTo>
                    <a:pt x="3096" y="1713"/>
                  </a:lnTo>
                  <a:lnTo>
                    <a:pt x="3088" y="1708"/>
                  </a:lnTo>
                  <a:lnTo>
                    <a:pt x="3079" y="1704"/>
                  </a:lnTo>
                  <a:lnTo>
                    <a:pt x="3069" y="1702"/>
                  </a:lnTo>
                  <a:lnTo>
                    <a:pt x="3059" y="1701"/>
                  </a:lnTo>
                  <a:lnTo>
                    <a:pt x="3059" y="1701"/>
                  </a:lnTo>
                  <a:lnTo>
                    <a:pt x="3050" y="1702"/>
                  </a:lnTo>
                  <a:lnTo>
                    <a:pt x="3041" y="1704"/>
                  </a:lnTo>
                  <a:lnTo>
                    <a:pt x="3034" y="1709"/>
                  </a:lnTo>
                  <a:lnTo>
                    <a:pt x="3029" y="1714"/>
                  </a:lnTo>
                  <a:lnTo>
                    <a:pt x="3024" y="1721"/>
                  </a:lnTo>
                  <a:lnTo>
                    <a:pt x="3022" y="1730"/>
                  </a:lnTo>
                  <a:lnTo>
                    <a:pt x="3020" y="1741"/>
                  </a:lnTo>
                  <a:lnTo>
                    <a:pt x="3019" y="1753"/>
                  </a:lnTo>
                  <a:lnTo>
                    <a:pt x="3019" y="1874"/>
                  </a:lnTo>
                  <a:lnTo>
                    <a:pt x="2964" y="1874"/>
                  </a:lnTo>
                  <a:lnTo>
                    <a:pt x="2964" y="1651"/>
                  </a:lnTo>
                  <a:lnTo>
                    <a:pt x="3019" y="1651"/>
                  </a:lnTo>
                  <a:lnTo>
                    <a:pt x="3019" y="1670"/>
                  </a:lnTo>
                  <a:lnTo>
                    <a:pt x="3019" y="1670"/>
                  </a:lnTo>
                  <a:lnTo>
                    <a:pt x="3024" y="1664"/>
                  </a:lnTo>
                  <a:lnTo>
                    <a:pt x="3030" y="1659"/>
                  </a:lnTo>
                  <a:lnTo>
                    <a:pt x="3036" y="1655"/>
                  </a:lnTo>
                  <a:lnTo>
                    <a:pt x="3042" y="1652"/>
                  </a:lnTo>
                  <a:lnTo>
                    <a:pt x="3048" y="1649"/>
                  </a:lnTo>
                  <a:lnTo>
                    <a:pt x="3054" y="1648"/>
                  </a:lnTo>
                  <a:lnTo>
                    <a:pt x="3061" y="1646"/>
                  </a:lnTo>
                  <a:lnTo>
                    <a:pt x="3069" y="1645"/>
                  </a:lnTo>
                  <a:lnTo>
                    <a:pt x="3069" y="1645"/>
                  </a:lnTo>
                  <a:lnTo>
                    <a:pt x="3080" y="1646"/>
                  </a:lnTo>
                  <a:lnTo>
                    <a:pt x="3091" y="1650"/>
                  </a:lnTo>
                  <a:lnTo>
                    <a:pt x="3101" y="1653"/>
                  </a:lnTo>
                  <a:lnTo>
                    <a:pt x="3110" y="1659"/>
                  </a:lnTo>
                  <a:lnTo>
                    <a:pt x="3096" y="1713"/>
                  </a:lnTo>
                  <a:close/>
                  <a:moveTo>
                    <a:pt x="597" y="1591"/>
                  </a:moveTo>
                  <a:lnTo>
                    <a:pt x="597" y="1619"/>
                  </a:lnTo>
                  <a:lnTo>
                    <a:pt x="541" y="1619"/>
                  </a:lnTo>
                  <a:lnTo>
                    <a:pt x="541" y="1563"/>
                  </a:lnTo>
                  <a:lnTo>
                    <a:pt x="597" y="1563"/>
                  </a:lnTo>
                  <a:lnTo>
                    <a:pt x="597" y="1591"/>
                  </a:lnTo>
                  <a:close/>
                  <a:moveTo>
                    <a:pt x="981" y="1651"/>
                  </a:moveTo>
                  <a:lnTo>
                    <a:pt x="1037" y="1651"/>
                  </a:lnTo>
                  <a:lnTo>
                    <a:pt x="1037" y="1751"/>
                  </a:lnTo>
                  <a:lnTo>
                    <a:pt x="1037" y="1874"/>
                  </a:lnTo>
                  <a:lnTo>
                    <a:pt x="981" y="1874"/>
                  </a:lnTo>
                  <a:lnTo>
                    <a:pt x="981" y="1651"/>
                  </a:lnTo>
                  <a:close/>
                  <a:moveTo>
                    <a:pt x="1037" y="1591"/>
                  </a:moveTo>
                  <a:lnTo>
                    <a:pt x="1037" y="1619"/>
                  </a:lnTo>
                  <a:lnTo>
                    <a:pt x="981" y="1619"/>
                  </a:lnTo>
                  <a:lnTo>
                    <a:pt x="981" y="1563"/>
                  </a:lnTo>
                  <a:lnTo>
                    <a:pt x="1037" y="1563"/>
                  </a:lnTo>
                  <a:lnTo>
                    <a:pt x="1037" y="1591"/>
                  </a:lnTo>
                  <a:close/>
                  <a:moveTo>
                    <a:pt x="2558" y="2058"/>
                  </a:moveTo>
                  <a:lnTo>
                    <a:pt x="2558" y="2058"/>
                  </a:lnTo>
                  <a:lnTo>
                    <a:pt x="2552" y="2053"/>
                  </a:lnTo>
                  <a:lnTo>
                    <a:pt x="2546" y="2049"/>
                  </a:lnTo>
                  <a:lnTo>
                    <a:pt x="2541" y="2046"/>
                  </a:lnTo>
                  <a:lnTo>
                    <a:pt x="2534" y="2042"/>
                  </a:lnTo>
                  <a:lnTo>
                    <a:pt x="2529" y="2040"/>
                  </a:lnTo>
                  <a:lnTo>
                    <a:pt x="2522" y="2039"/>
                  </a:lnTo>
                  <a:lnTo>
                    <a:pt x="2508" y="2037"/>
                  </a:lnTo>
                  <a:lnTo>
                    <a:pt x="2508" y="2037"/>
                  </a:lnTo>
                  <a:lnTo>
                    <a:pt x="2498" y="2038"/>
                  </a:lnTo>
                  <a:lnTo>
                    <a:pt x="2489" y="2039"/>
                  </a:lnTo>
                  <a:lnTo>
                    <a:pt x="2480" y="2042"/>
                  </a:lnTo>
                  <a:lnTo>
                    <a:pt x="2471" y="2046"/>
                  </a:lnTo>
                  <a:lnTo>
                    <a:pt x="2463" y="2050"/>
                  </a:lnTo>
                  <a:lnTo>
                    <a:pt x="2456" y="2055"/>
                  </a:lnTo>
                  <a:lnTo>
                    <a:pt x="2450" y="2061"/>
                  </a:lnTo>
                  <a:lnTo>
                    <a:pt x="2443" y="2068"/>
                  </a:lnTo>
                  <a:lnTo>
                    <a:pt x="2439" y="2076"/>
                  </a:lnTo>
                  <a:lnTo>
                    <a:pt x="2433" y="2085"/>
                  </a:lnTo>
                  <a:lnTo>
                    <a:pt x="2430" y="2093"/>
                  </a:lnTo>
                  <a:lnTo>
                    <a:pt x="2426" y="2105"/>
                  </a:lnTo>
                  <a:lnTo>
                    <a:pt x="2423" y="2115"/>
                  </a:lnTo>
                  <a:lnTo>
                    <a:pt x="2422" y="2127"/>
                  </a:lnTo>
                  <a:lnTo>
                    <a:pt x="2421" y="2139"/>
                  </a:lnTo>
                  <a:lnTo>
                    <a:pt x="2420" y="2152"/>
                  </a:lnTo>
                  <a:lnTo>
                    <a:pt x="2420" y="2152"/>
                  </a:lnTo>
                  <a:lnTo>
                    <a:pt x="2421" y="2166"/>
                  </a:lnTo>
                  <a:lnTo>
                    <a:pt x="2422" y="2178"/>
                  </a:lnTo>
                  <a:lnTo>
                    <a:pt x="2423" y="2190"/>
                  </a:lnTo>
                  <a:lnTo>
                    <a:pt x="2426" y="2202"/>
                  </a:lnTo>
                  <a:lnTo>
                    <a:pt x="2429" y="2212"/>
                  </a:lnTo>
                  <a:lnTo>
                    <a:pt x="2433" y="2222"/>
                  </a:lnTo>
                  <a:lnTo>
                    <a:pt x="2438" y="2231"/>
                  </a:lnTo>
                  <a:lnTo>
                    <a:pt x="2443" y="2239"/>
                  </a:lnTo>
                  <a:lnTo>
                    <a:pt x="2449" y="2247"/>
                  </a:lnTo>
                  <a:lnTo>
                    <a:pt x="2455" y="2252"/>
                  </a:lnTo>
                  <a:lnTo>
                    <a:pt x="2462" y="2258"/>
                  </a:lnTo>
                  <a:lnTo>
                    <a:pt x="2470" y="2262"/>
                  </a:lnTo>
                  <a:lnTo>
                    <a:pt x="2479" y="2267"/>
                  </a:lnTo>
                  <a:lnTo>
                    <a:pt x="2488" y="2269"/>
                  </a:lnTo>
                  <a:lnTo>
                    <a:pt x="2496" y="2270"/>
                  </a:lnTo>
                  <a:lnTo>
                    <a:pt x="2506" y="2271"/>
                  </a:lnTo>
                  <a:lnTo>
                    <a:pt x="2506" y="2271"/>
                  </a:lnTo>
                  <a:lnTo>
                    <a:pt x="2513" y="2270"/>
                  </a:lnTo>
                  <a:lnTo>
                    <a:pt x="2521" y="2269"/>
                  </a:lnTo>
                  <a:lnTo>
                    <a:pt x="2528" y="2268"/>
                  </a:lnTo>
                  <a:lnTo>
                    <a:pt x="2533" y="2266"/>
                  </a:lnTo>
                  <a:lnTo>
                    <a:pt x="2540" y="2262"/>
                  </a:lnTo>
                  <a:lnTo>
                    <a:pt x="2546" y="2259"/>
                  </a:lnTo>
                  <a:lnTo>
                    <a:pt x="2552" y="2255"/>
                  </a:lnTo>
                  <a:lnTo>
                    <a:pt x="2558" y="2249"/>
                  </a:lnTo>
                  <a:lnTo>
                    <a:pt x="2558" y="2266"/>
                  </a:lnTo>
                  <a:lnTo>
                    <a:pt x="2613" y="2266"/>
                  </a:lnTo>
                  <a:lnTo>
                    <a:pt x="2613" y="1949"/>
                  </a:lnTo>
                  <a:lnTo>
                    <a:pt x="2558" y="1977"/>
                  </a:lnTo>
                  <a:lnTo>
                    <a:pt x="2558" y="2058"/>
                  </a:lnTo>
                  <a:close/>
                  <a:moveTo>
                    <a:pt x="2519" y="2220"/>
                  </a:moveTo>
                  <a:lnTo>
                    <a:pt x="2519" y="2220"/>
                  </a:lnTo>
                  <a:lnTo>
                    <a:pt x="2511" y="2219"/>
                  </a:lnTo>
                  <a:lnTo>
                    <a:pt x="2504" y="2217"/>
                  </a:lnTo>
                  <a:lnTo>
                    <a:pt x="2496" y="2214"/>
                  </a:lnTo>
                  <a:lnTo>
                    <a:pt x="2490" y="2207"/>
                  </a:lnTo>
                  <a:lnTo>
                    <a:pt x="2484" y="2198"/>
                  </a:lnTo>
                  <a:lnTo>
                    <a:pt x="2480" y="2186"/>
                  </a:lnTo>
                  <a:lnTo>
                    <a:pt x="2478" y="2170"/>
                  </a:lnTo>
                  <a:lnTo>
                    <a:pt x="2476" y="2150"/>
                  </a:lnTo>
                  <a:lnTo>
                    <a:pt x="2476" y="2150"/>
                  </a:lnTo>
                  <a:lnTo>
                    <a:pt x="2478" y="2133"/>
                  </a:lnTo>
                  <a:lnTo>
                    <a:pt x="2480" y="2119"/>
                  </a:lnTo>
                  <a:lnTo>
                    <a:pt x="2484" y="2108"/>
                  </a:lnTo>
                  <a:lnTo>
                    <a:pt x="2490" y="2100"/>
                  </a:lnTo>
                  <a:lnTo>
                    <a:pt x="2496" y="2095"/>
                  </a:lnTo>
                  <a:lnTo>
                    <a:pt x="2503" y="2090"/>
                  </a:lnTo>
                  <a:lnTo>
                    <a:pt x="2511" y="2089"/>
                  </a:lnTo>
                  <a:lnTo>
                    <a:pt x="2518" y="2088"/>
                  </a:lnTo>
                  <a:lnTo>
                    <a:pt x="2518" y="2088"/>
                  </a:lnTo>
                  <a:lnTo>
                    <a:pt x="2525" y="2089"/>
                  </a:lnTo>
                  <a:lnTo>
                    <a:pt x="2532" y="2090"/>
                  </a:lnTo>
                  <a:lnTo>
                    <a:pt x="2538" y="2092"/>
                  </a:lnTo>
                  <a:lnTo>
                    <a:pt x="2543" y="2096"/>
                  </a:lnTo>
                  <a:lnTo>
                    <a:pt x="2548" y="2099"/>
                  </a:lnTo>
                  <a:lnTo>
                    <a:pt x="2552" y="2102"/>
                  </a:lnTo>
                  <a:lnTo>
                    <a:pt x="2558" y="2110"/>
                  </a:lnTo>
                  <a:lnTo>
                    <a:pt x="2558" y="2198"/>
                  </a:lnTo>
                  <a:lnTo>
                    <a:pt x="2558" y="2198"/>
                  </a:lnTo>
                  <a:lnTo>
                    <a:pt x="2551" y="2206"/>
                  </a:lnTo>
                  <a:lnTo>
                    <a:pt x="2543" y="2212"/>
                  </a:lnTo>
                  <a:lnTo>
                    <a:pt x="2538" y="2216"/>
                  </a:lnTo>
                  <a:lnTo>
                    <a:pt x="2532" y="2218"/>
                  </a:lnTo>
                  <a:lnTo>
                    <a:pt x="2525" y="2219"/>
                  </a:lnTo>
                  <a:lnTo>
                    <a:pt x="2519" y="2220"/>
                  </a:lnTo>
                  <a:lnTo>
                    <a:pt x="2519" y="2220"/>
                  </a:lnTo>
                  <a:close/>
                  <a:moveTo>
                    <a:pt x="677" y="2105"/>
                  </a:moveTo>
                  <a:lnTo>
                    <a:pt x="677" y="2105"/>
                  </a:lnTo>
                  <a:lnTo>
                    <a:pt x="669" y="2100"/>
                  </a:lnTo>
                  <a:lnTo>
                    <a:pt x="660" y="2096"/>
                  </a:lnTo>
                  <a:lnTo>
                    <a:pt x="650" y="2093"/>
                  </a:lnTo>
                  <a:lnTo>
                    <a:pt x="640" y="2092"/>
                  </a:lnTo>
                  <a:lnTo>
                    <a:pt x="640" y="2092"/>
                  </a:lnTo>
                  <a:lnTo>
                    <a:pt x="631" y="2093"/>
                  </a:lnTo>
                  <a:lnTo>
                    <a:pt x="622" y="2096"/>
                  </a:lnTo>
                  <a:lnTo>
                    <a:pt x="616" y="2100"/>
                  </a:lnTo>
                  <a:lnTo>
                    <a:pt x="610" y="2106"/>
                  </a:lnTo>
                  <a:lnTo>
                    <a:pt x="606" y="2112"/>
                  </a:lnTo>
                  <a:lnTo>
                    <a:pt x="604" y="2121"/>
                  </a:lnTo>
                  <a:lnTo>
                    <a:pt x="601" y="2132"/>
                  </a:lnTo>
                  <a:lnTo>
                    <a:pt x="600" y="2145"/>
                  </a:lnTo>
                  <a:lnTo>
                    <a:pt x="600" y="2266"/>
                  </a:lnTo>
                  <a:lnTo>
                    <a:pt x="546" y="2266"/>
                  </a:lnTo>
                  <a:lnTo>
                    <a:pt x="546" y="2042"/>
                  </a:lnTo>
                  <a:lnTo>
                    <a:pt x="600" y="2042"/>
                  </a:lnTo>
                  <a:lnTo>
                    <a:pt x="600" y="2061"/>
                  </a:lnTo>
                  <a:lnTo>
                    <a:pt x="600" y="2061"/>
                  </a:lnTo>
                  <a:lnTo>
                    <a:pt x="606" y="2056"/>
                  </a:lnTo>
                  <a:lnTo>
                    <a:pt x="611" y="2050"/>
                  </a:lnTo>
                  <a:lnTo>
                    <a:pt x="617" y="2047"/>
                  </a:lnTo>
                  <a:lnTo>
                    <a:pt x="624" y="2043"/>
                  </a:lnTo>
                  <a:lnTo>
                    <a:pt x="629" y="2040"/>
                  </a:lnTo>
                  <a:lnTo>
                    <a:pt x="636" y="2039"/>
                  </a:lnTo>
                  <a:lnTo>
                    <a:pt x="644" y="2038"/>
                  </a:lnTo>
                  <a:lnTo>
                    <a:pt x="650" y="2037"/>
                  </a:lnTo>
                  <a:lnTo>
                    <a:pt x="650" y="2037"/>
                  </a:lnTo>
                  <a:lnTo>
                    <a:pt x="661" y="2038"/>
                  </a:lnTo>
                  <a:lnTo>
                    <a:pt x="672" y="2041"/>
                  </a:lnTo>
                  <a:lnTo>
                    <a:pt x="684" y="2046"/>
                  </a:lnTo>
                  <a:lnTo>
                    <a:pt x="692" y="2051"/>
                  </a:lnTo>
                  <a:lnTo>
                    <a:pt x="677" y="2105"/>
                  </a:lnTo>
                  <a:close/>
                  <a:moveTo>
                    <a:pt x="242" y="2042"/>
                  </a:moveTo>
                  <a:lnTo>
                    <a:pt x="297" y="2042"/>
                  </a:lnTo>
                  <a:lnTo>
                    <a:pt x="233" y="2266"/>
                  </a:lnTo>
                  <a:lnTo>
                    <a:pt x="186" y="2266"/>
                  </a:lnTo>
                  <a:lnTo>
                    <a:pt x="161" y="2174"/>
                  </a:lnTo>
                  <a:lnTo>
                    <a:pt x="161" y="2174"/>
                  </a:lnTo>
                  <a:lnTo>
                    <a:pt x="149" y="2125"/>
                  </a:lnTo>
                  <a:lnTo>
                    <a:pt x="149" y="2125"/>
                  </a:lnTo>
                  <a:lnTo>
                    <a:pt x="143" y="2148"/>
                  </a:lnTo>
                  <a:lnTo>
                    <a:pt x="137" y="2175"/>
                  </a:lnTo>
                  <a:lnTo>
                    <a:pt x="111" y="2266"/>
                  </a:lnTo>
                  <a:lnTo>
                    <a:pt x="63" y="2266"/>
                  </a:lnTo>
                  <a:lnTo>
                    <a:pt x="63" y="2265"/>
                  </a:lnTo>
                  <a:lnTo>
                    <a:pt x="0" y="2042"/>
                  </a:lnTo>
                  <a:lnTo>
                    <a:pt x="58" y="2042"/>
                  </a:lnTo>
                  <a:lnTo>
                    <a:pt x="78" y="2126"/>
                  </a:lnTo>
                  <a:lnTo>
                    <a:pt x="78" y="2126"/>
                  </a:lnTo>
                  <a:lnTo>
                    <a:pt x="83" y="2152"/>
                  </a:lnTo>
                  <a:lnTo>
                    <a:pt x="89" y="2180"/>
                  </a:lnTo>
                  <a:lnTo>
                    <a:pt x="89" y="2180"/>
                  </a:lnTo>
                  <a:lnTo>
                    <a:pt x="96" y="2152"/>
                  </a:lnTo>
                  <a:lnTo>
                    <a:pt x="102" y="2125"/>
                  </a:lnTo>
                  <a:lnTo>
                    <a:pt x="126" y="2042"/>
                  </a:lnTo>
                  <a:lnTo>
                    <a:pt x="173" y="2042"/>
                  </a:lnTo>
                  <a:lnTo>
                    <a:pt x="197" y="2125"/>
                  </a:lnTo>
                  <a:lnTo>
                    <a:pt x="197" y="2125"/>
                  </a:lnTo>
                  <a:lnTo>
                    <a:pt x="203" y="2151"/>
                  </a:lnTo>
                  <a:lnTo>
                    <a:pt x="210" y="2181"/>
                  </a:lnTo>
                  <a:lnTo>
                    <a:pt x="210" y="2181"/>
                  </a:lnTo>
                  <a:lnTo>
                    <a:pt x="215" y="2156"/>
                  </a:lnTo>
                  <a:lnTo>
                    <a:pt x="221" y="2125"/>
                  </a:lnTo>
                  <a:lnTo>
                    <a:pt x="242" y="2042"/>
                  </a:lnTo>
                  <a:close/>
                  <a:moveTo>
                    <a:pt x="409" y="2037"/>
                  </a:moveTo>
                  <a:lnTo>
                    <a:pt x="409" y="2037"/>
                  </a:lnTo>
                  <a:lnTo>
                    <a:pt x="399" y="2038"/>
                  </a:lnTo>
                  <a:lnTo>
                    <a:pt x="388" y="2039"/>
                  </a:lnTo>
                  <a:lnTo>
                    <a:pt x="378" y="2042"/>
                  </a:lnTo>
                  <a:lnTo>
                    <a:pt x="369" y="2046"/>
                  </a:lnTo>
                  <a:lnTo>
                    <a:pt x="360" y="2050"/>
                  </a:lnTo>
                  <a:lnTo>
                    <a:pt x="351" y="2056"/>
                  </a:lnTo>
                  <a:lnTo>
                    <a:pt x="343" y="2062"/>
                  </a:lnTo>
                  <a:lnTo>
                    <a:pt x="337" y="2070"/>
                  </a:lnTo>
                  <a:lnTo>
                    <a:pt x="330" y="2078"/>
                  </a:lnTo>
                  <a:lnTo>
                    <a:pt x="325" y="2087"/>
                  </a:lnTo>
                  <a:lnTo>
                    <a:pt x="319" y="2097"/>
                  </a:lnTo>
                  <a:lnTo>
                    <a:pt x="316" y="2107"/>
                  </a:lnTo>
                  <a:lnTo>
                    <a:pt x="312" y="2118"/>
                  </a:lnTo>
                  <a:lnTo>
                    <a:pt x="310" y="2129"/>
                  </a:lnTo>
                  <a:lnTo>
                    <a:pt x="308" y="2141"/>
                  </a:lnTo>
                  <a:lnTo>
                    <a:pt x="308" y="2155"/>
                  </a:lnTo>
                  <a:lnTo>
                    <a:pt x="308" y="2155"/>
                  </a:lnTo>
                  <a:lnTo>
                    <a:pt x="308" y="2167"/>
                  </a:lnTo>
                  <a:lnTo>
                    <a:pt x="310" y="2179"/>
                  </a:lnTo>
                  <a:lnTo>
                    <a:pt x="312" y="2190"/>
                  </a:lnTo>
                  <a:lnTo>
                    <a:pt x="316" y="2201"/>
                  </a:lnTo>
                  <a:lnTo>
                    <a:pt x="319" y="2211"/>
                  </a:lnTo>
                  <a:lnTo>
                    <a:pt x="325" y="2221"/>
                  </a:lnTo>
                  <a:lnTo>
                    <a:pt x="330" y="2230"/>
                  </a:lnTo>
                  <a:lnTo>
                    <a:pt x="337" y="2238"/>
                  </a:lnTo>
                  <a:lnTo>
                    <a:pt x="343" y="2246"/>
                  </a:lnTo>
                  <a:lnTo>
                    <a:pt x="351" y="2252"/>
                  </a:lnTo>
                  <a:lnTo>
                    <a:pt x="360" y="2258"/>
                  </a:lnTo>
                  <a:lnTo>
                    <a:pt x="369" y="2262"/>
                  </a:lnTo>
                  <a:lnTo>
                    <a:pt x="378" y="2266"/>
                  </a:lnTo>
                  <a:lnTo>
                    <a:pt x="388" y="2269"/>
                  </a:lnTo>
                  <a:lnTo>
                    <a:pt x="399" y="2270"/>
                  </a:lnTo>
                  <a:lnTo>
                    <a:pt x="409" y="2271"/>
                  </a:lnTo>
                  <a:lnTo>
                    <a:pt x="409" y="2271"/>
                  </a:lnTo>
                  <a:lnTo>
                    <a:pt x="420" y="2270"/>
                  </a:lnTo>
                  <a:lnTo>
                    <a:pt x="431" y="2269"/>
                  </a:lnTo>
                  <a:lnTo>
                    <a:pt x="441" y="2266"/>
                  </a:lnTo>
                  <a:lnTo>
                    <a:pt x="450" y="2262"/>
                  </a:lnTo>
                  <a:lnTo>
                    <a:pt x="459" y="2258"/>
                  </a:lnTo>
                  <a:lnTo>
                    <a:pt x="468" y="2252"/>
                  </a:lnTo>
                  <a:lnTo>
                    <a:pt x="476" y="2246"/>
                  </a:lnTo>
                  <a:lnTo>
                    <a:pt x="482" y="2238"/>
                  </a:lnTo>
                  <a:lnTo>
                    <a:pt x="489" y="2230"/>
                  </a:lnTo>
                  <a:lnTo>
                    <a:pt x="495" y="2221"/>
                  </a:lnTo>
                  <a:lnTo>
                    <a:pt x="499" y="2211"/>
                  </a:lnTo>
                  <a:lnTo>
                    <a:pt x="504" y="2201"/>
                  </a:lnTo>
                  <a:lnTo>
                    <a:pt x="507" y="2190"/>
                  </a:lnTo>
                  <a:lnTo>
                    <a:pt x="509" y="2179"/>
                  </a:lnTo>
                  <a:lnTo>
                    <a:pt x="511" y="2167"/>
                  </a:lnTo>
                  <a:lnTo>
                    <a:pt x="511" y="2155"/>
                  </a:lnTo>
                  <a:lnTo>
                    <a:pt x="511" y="2155"/>
                  </a:lnTo>
                  <a:lnTo>
                    <a:pt x="511" y="2141"/>
                  </a:lnTo>
                  <a:lnTo>
                    <a:pt x="509" y="2129"/>
                  </a:lnTo>
                  <a:lnTo>
                    <a:pt x="507" y="2118"/>
                  </a:lnTo>
                  <a:lnTo>
                    <a:pt x="504" y="2107"/>
                  </a:lnTo>
                  <a:lnTo>
                    <a:pt x="499" y="2097"/>
                  </a:lnTo>
                  <a:lnTo>
                    <a:pt x="495" y="2087"/>
                  </a:lnTo>
                  <a:lnTo>
                    <a:pt x="489" y="2078"/>
                  </a:lnTo>
                  <a:lnTo>
                    <a:pt x="482" y="2070"/>
                  </a:lnTo>
                  <a:lnTo>
                    <a:pt x="476" y="2062"/>
                  </a:lnTo>
                  <a:lnTo>
                    <a:pt x="468" y="2056"/>
                  </a:lnTo>
                  <a:lnTo>
                    <a:pt x="459" y="2050"/>
                  </a:lnTo>
                  <a:lnTo>
                    <a:pt x="450" y="2046"/>
                  </a:lnTo>
                  <a:lnTo>
                    <a:pt x="441" y="2042"/>
                  </a:lnTo>
                  <a:lnTo>
                    <a:pt x="431" y="2039"/>
                  </a:lnTo>
                  <a:lnTo>
                    <a:pt x="420" y="2038"/>
                  </a:lnTo>
                  <a:lnTo>
                    <a:pt x="409" y="2037"/>
                  </a:lnTo>
                  <a:lnTo>
                    <a:pt x="409" y="2037"/>
                  </a:lnTo>
                  <a:close/>
                  <a:moveTo>
                    <a:pt x="409" y="2219"/>
                  </a:moveTo>
                  <a:lnTo>
                    <a:pt x="409" y="2219"/>
                  </a:lnTo>
                  <a:lnTo>
                    <a:pt x="399" y="2218"/>
                  </a:lnTo>
                  <a:lnTo>
                    <a:pt x="390" y="2215"/>
                  </a:lnTo>
                  <a:lnTo>
                    <a:pt x="383" y="2209"/>
                  </a:lnTo>
                  <a:lnTo>
                    <a:pt x="377" y="2201"/>
                  </a:lnTo>
                  <a:lnTo>
                    <a:pt x="371" y="2192"/>
                  </a:lnTo>
                  <a:lnTo>
                    <a:pt x="367" y="2181"/>
                  </a:lnTo>
                  <a:lnTo>
                    <a:pt x="365" y="2168"/>
                  </a:lnTo>
                  <a:lnTo>
                    <a:pt x="365" y="2155"/>
                  </a:lnTo>
                  <a:lnTo>
                    <a:pt x="365" y="2155"/>
                  </a:lnTo>
                  <a:lnTo>
                    <a:pt x="365" y="2140"/>
                  </a:lnTo>
                  <a:lnTo>
                    <a:pt x="367" y="2127"/>
                  </a:lnTo>
                  <a:lnTo>
                    <a:pt x="371" y="2117"/>
                  </a:lnTo>
                  <a:lnTo>
                    <a:pt x="377" y="2107"/>
                  </a:lnTo>
                  <a:lnTo>
                    <a:pt x="383" y="2099"/>
                  </a:lnTo>
                  <a:lnTo>
                    <a:pt x="390" y="2093"/>
                  </a:lnTo>
                  <a:lnTo>
                    <a:pt x="399" y="2090"/>
                  </a:lnTo>
                  <a:lnTo>
                    <a:pt x="409" y="2089"/>
                  </a:lnTo>
                  <a:lnTo>
                    <a:pt x="409" y="2089"/>
                  </a:lnTo>
                  <a:lnTo>
                    <a:pt x="419" y="2090"/>
                  </a:lnTo>
                  <a:lnTo>
                    <a:pt x="428" y="2093"/>
                  </a:lnTo>
                  <a:lnTo>
                    <a:pt x="436" y="2099"/>
                  </a:lnTo>
                  <a:lnTo>
                    <a:pt x="442" y="2107"/>
                  </a:lnTo>
                  <a:lnTo>
                    <a:pt x="448" y="2117"/>
                  </a:lnTo>
                  <a:lnTo>
                    <a:pt x="451" y="2127"/>
                  </a:lnTo>
                  <a:lnTo>
                    <a:pt x="453" y="2140"/>
                  </a:lnTo>
                  <a:lnTo>
                    <a:pt x="455" y="2155"/>
                  </a:lnTo>
                  <a:lnTo>
                    <a:pt x="455" y="2155"/>
                  </a:lnTo>
                  <a:lnTo>
                    <a:pt x="453" y="2168"/>
                  </a:lnTo>
                  <a:lnTo>
                    <a:pt x="451" y="2181"/>
                  </a:lnTo>
                  <a:lnTo>
                    <a:pt x="448" y="2192"/>
                  </a:lnTo>
                  <a:lnTo>
                    <a:pt x="442" y="2201"/>
                  </a:lnTo>
                  <a:lnTo>
                    <a:pt x="436" y="2209"/>
                  </a:lnTo>
                  <a:lnTo>
                    <a:pt x="428" y="2215"/>
                  </a:lnTo>
                  <a:lnTo>
                    <a:pt x="419" y="2218"/>
                  </a:lnTo>
                  <a:lnTo>
                    <a:pt x="409" y="2219"/>
                  </a:lnTo>
                  <a:lnTo>
                    <a:pt x="409" y="2219"/>
                  </a:lnTo>
                  <a:close/>
                  <a:moveTo>
                    <a:pt x="2285" y="2105"/>
                  </a:moveTo>
                  <a:lnTo>
                    <a:pt x="2285" y="2105"/>
                  </a:lnTo>
                  <a:lnTo>
                    <a:pt x="2276" y="2100"/>
                  </a:lnTo>
                  <a:lnTo>
                    <a:pt x="2267" y="2096"/>
                  </a:lnTo>
                  <a:lnTo>
                    <a:pt x="2257" y="2093"/>
                  </a:lnTo>
                  <a:lnTo>
                    <a:pt x="2249" y="2092"/>
                  </a:lnTo>
                  <a:lnTo>
                    <a:pt x="2249" y="2092"/>
                  </a:lnTo>
                  <a:lnTo>
                    <a:pt x="2239" y="2093"/>
                  </a:lnTo>
                  <a:lnTo>
                    <a:pt x="2231" y="2096"/>
                  </a:lnTo>
                  <a:lnTo>
                    <a:pt x="2224" y="2100"/>
                  </a:lnTo>
                  <a:lnTo>
                    <a:pt x="2219" y="2106"/>
                  </a:lnTo>
                  <a:lnTo>
                    <a:pt x="2214" y="2112"/>
                  </a:lnTo>
                  <a:lnTo>
                    <a:pt x="2211" y="2121"/>
                  </a:lnTo>
                  <a:lnTo>
                    <a:pt x="2209" y="2132"/>
                  </a:lnTo>
                  <a:lnTo>
                    <a:pt x="2209" y="2145"/>
                  </a:lnTo>
                  <a:lnTo>
                    <a:pt x="2209" y="2266"/>
                  </a:lnTo>
                  <a:lnTo>
                    <a:pt x="2153" y="2266"/>
                  </a:lnTo>
                  <a:lnTo>
                    <a:pt x="2153" y="2042"/>
                  </a:lnTo>
                  <a:lnTo>
                    <a:pt x="2209" y="2042"/>
                  </a:lnTo>
                  <a:lnTo>
                    <a:pt x="2209" y="2061"/>
                  </a:lnTo>
                  <a:lnTo>
                    <a:pt x="2209" y="2061"/>
                  </a:lnTo>
                  <a:lnTo>
                    <a:pt x="2213" y="2056"/>
                  </a:lnTo>
                  <a:lnTo>
                    <a:pt x="2219" y="2050"/>
                  </a:lnTo>
                  <a:lnTo>
                    <a:pt x="2224" y="2047"/>
                  </a:lnTo>
                  <a:lnTo>
                    <a:pt x="2231" y="2043"/>
                  </a:lnTo>
                  <a:lnTo>
                    <a:pt x="2237" y="2040"/>
                  </a:lnTo>
                  <a:lnTo>
                    <a:pt x="2244" y="2039"/>
                  </a:lnTo>
                  <a:lnTo>
                    <a:pt x="2251" y="2038"/>
                  </a:lnTo>
                  <a:lnTo>
                    <a:pt x="2257" y="2037"/>
                  </a:lnTo>
                  <a:lnTo>
                    <a:pt x="2257" y="2037"/>
                  </a:lnTo>
                  <a:lnTo>
                    <a:pt x="2269" y="2038"/>
                  </a:lnTo>
                  <a:lnTo>
                    <a:pt x="2280" y="2041"/>
                  </a:lnTo>
                  <a:lnTo>
                    <a:pt x="2291" y="2046"/>
                  </a:lnTo>
                  <a:lnTo>
                    <a:pt x="2300" y="2051"/>
                  </a:lnTo>
                  <a:lnTo>
                    <a:pt x="2285" y="2105"/>
                  </a:lnTo>
                  <a:close/>
                  <a:moveTo>
                    <a:pt x="1850" y="2042"/>
                  </a:moveTo>
                  <a:lnTo>
                    <a:pt x="1904" y="2042"/>
                  </a:lnTo>
                  <a:lnTo>
                    <a:pt x="1841" y="2266"/>
                  </a:lnTo>
                  <a:lnTo>
                    <a:pt x="1793" y="2266"/>
                  </a:lnTo>
                  <a:lnTo>
                    <a:pt x="1768" y="2174"/>
                  </a:lnTo>
                  <a:lnTo>
                    <a:pt x="1768" y="2174"/>
                  </a:lnTo>
                  <a:lnTo>
                    <a:pt x="1756" y="2125"/>
                  </a:lnTo>
                  <a:lnTo>
                    <a:pt x="1756" y="2125"/>
                  </a:lnTo>
                  <a:lnTo>
                    <a:pt x="1751" y="2148"/>
                  </a:lnTo>
                  <a:lnTo>
                    <a:pt x="1744" y="2175"/>
                  </a:lnTo>
                  <a:lnTo>
                    <a:pt x="1720" y="2266"/>
                  </a:lnTo>
                  <a:lnTo>
                    <a:pt x="1672" y="2266"/>
                  </a:lnTo>
                  <a:lnTo>
                    <a:pt x="1671" y="2265"/>
                  </a:lnTo>
                  <a:lnTo>
                    <a:pt x="1608" y="2042"/>
                  </a:lnTo>
                  <a:lnTo>
                    <a:pt x="1665" y="2042"/>
                  </a:lnTo>
                  <a:lnTo>
                    <a:pt x="1686" y="2126"/>
                  </a:lnTo>
                  <a:lnTo>
                    <a:pt x="1686" y="2126"/>
                  </a:lnTo>
                  <a:lnTo>
                    <a:pt x="1692" y="2152"/>
                  </a:lnTo>
                  <a:lnTo>
                    <a:pt x="1697" y="2180"/>
                  </a:lnTo>
                  <a:lnTo>
                    <a:pt x="1697" y="2180"/>
                  </a:lnTo>
                  <a:lnTo>
                    <a:pt x="1703" y="2152"/>
                  </a:lnTo>
                  <a:lnTo>
                    <a:pt x="1711" y="2125"/>
                  </a:lnTo>
                  <a:lnTo>
                    <a:pt x="1734" y="2042"/>
                  </a:lnTo>
                  <a:lnTo>
                    <a:pt x="1781" y="2042"/>
                  </a:lnTo>
                  <a:lnTo>
                    <a:pt x="1804" y="2125"/>
                  </a:lnTo>
                  <a:lnTo>
                    <a:pt x="1804" y="2125"/>
                  </a:lnTo>
                  <a:lnTo>
                    <a:pt x="1811" y="2151"/>
                  </a:lnTo>
                  <a:lnTo>
                    <a:pt x="1817" y="2181"/>
                  </a:lnTo>
                  <a:lnTo>
                    <a:pt x="1817" y="2181"/>
                  </a:lnTo>
                  <a:lnTo>
                    <a:pt x="1823" y="2156"/>
                  </a:lnTo>
                  <a:lnTo>
                    <a:pt x="1830" y="2125"/>
                  </a:lnTo>
                  <a:lnTo>
                    <a:pt x="1850" y="2042"/>
                  </a:lnTo>
                  <a:close/>
                  <a:moveTo>
                    <a:pt x="2016" y="2037"/>
                  </a:moveTo>
                  <a:lnTo>
                    <a:pt x="2016" y="2037"/>
                  </a:lnTo>
                  <a:lnTo>
                    <a:pt x="2006" y="2038"/>
                  </a:lnTo>
                  <a:lnTo>
                    <a:pt x="1995" y="2039"/>
                  </a:lnTo>
                  <a:lnTo>
                    <a:pt x="1985" y="2042"/>
                  </a:lnTo>
                  <a:lnTo>
                    <a:pt x="1976" y="2046"/>
                  </a:lnTo>
                  <a:lnTo>
                    <a:pt x="1967" y="2050"/>
                  </a:lnTo>
                  <a:lnTo>
                    <a:pt x="1958" y="2057"/>
                  </a:lnTo>
                  <a:lnTo>
                    <a:pt x="1951" y="2062"/>
                  </a:lnTo>
                  <a:lnTo>
                    <a:pt x="1944" y="2070"/>
                  </a:lnTo>
                  <a:lnTo>
                    <a:pt x="1937" y="2078"/>
                  </a:lnTo>
                  <a:lnTo>
                    <a:pt x="1932" y="2087"/>
                  </a:lnTo>
                  <a:lnTo>
                    <a:pt x="1926" y="2097"/>
                  </a:lnTo>
                  <a:lnTo>
                    <a:pt x="1923" y="2107"/>
                  </a:lnTo>
                  <a:lnTo>
                    <a:pt x="1920" y="2118"/>
                  </a:lnTo>
                  <a:lnTo>
                    <a:pt x="1916" y="2130"/>
                  </a:lnTo>
                  <a:lnTo>
                    <a:pt x="1915" y="2141"/>
                  </a:lnTo>
                  <a:lnTo>
                    <a:pt x="1915" y="2155"/>
                  </a:lnTo>
                  <a:lnTo>
                    <a:pt x="1915" y="2155"/>
                  </a:lnTo>
                  <a:lnTo>
                    <a:pt x="1915" y="2167"/>
                  </a:lnTo>
                  <a:lnTo>
                    <a:pt x="1916" y="2179"/>
                  </a:lnTo>
                  <a:lnTo>
                    <a:pt x="1920" y="2190"/>
                  </a:lnTo>
                  <a:lnTo>
                    <a:pt x="1923" y="2201"/>
                  </a:lnTo>
                  <a:lnTo>
                    <a:pt x="1926" y="2211"/>
                  </a:lnTo>
                  <a:lnTo>
                    <a:pt x="1932" y="2221"/>
                  </a:lnTo>
                  <a:lnTo>
                    <a:pt x="1937" y="2230"/>
                  </a:lnTo>
                  <a:lnTo>
                    <a:pt x="1944" y="2238"/>
                  </a:lnTo>
                  <a:lnTo>
                    <a:pt x="1951" y="2246"/>
                  </a:lnTo>
                  <a:lnTo>
                    <a:pt x="1958" y="2252"/>
                  </a:lnTo>
                  <a:lnTo>
                    <a:pt x="1967" y="2258"/>
                  </a:lnTo>
                  <a:lnTo>
                    <a:pt x="1976" y="2262"/>
                  </a:lnTo>
                  <a:lnTo>
                    <a:pt x="1985" y="2266"/>
                  </a:lnTo>
                  <a:lnTo>
                    <a:pt x="1995" y="2269"/>
                  </a:lnTo>
                  <a:lnTo>
                    <a:pt x="2006" y="2270"/>
                  </a:lnTo>
                  <a:lnTo>
                    <a:pt x="2016" y="2271"/>
                  </a:lnTo>
                  <a:lnTo>
                    <a:pt x="2016" y="2271"/>
                  </a:lnTo>
                  <a:lnTo>
                    <a:pt x="2027" y="2270"/>
                  </a:lnTo>
                  <a:lnTo>
                    <a:pt x="2039" y="2269"/>
                  </a:lnTo>
                  <a:lnTo>
                    <a:pt x="2049" y="2266"/>
                  </a:lnTo>
                  <a:lnTo>
                    <a:pt x="2057" y="2262"/>
                  </a:lnTo>
                  <a:lnTo>
                    <a:pt x="2066" y="2258"/>
                  </a:lnTo>
                  <a:lnTo>
                    <a:pt x="2075" y="2252"/>
                  </a:lnTo>
                  <a:lnTo>
                    <a:pt x="2083" y="2246"/>
                  </a:lnTo>
                  <a:lnTo>
                    <a:pt x="2090" y="2238"/>
                  </a:lnTo>
                  <a:lnTo>
                    <a:pt x="2096" y="2230"/>
                  </a:lnTo>
                  <a:lnTo>
                    <a:pt x="2102" y="2221"/>
                  </a:lnTo>
                  <a:lnTo>
                    <a:pt x="2106" y="2211"/>
                  </a:lnTo>
                  <a:lnTo>
                    <a:pt x="2111" y="2201"/>
                  </a:lnTo>
                  <a:lnTo>
                    <a:pt x="2114" y="2190"/>
                  </a:lnTo>
                  <a:lnTo>
                    <a:pt x="2116" y="2179"/>
                  </a:lnTo>
                  <a:lnTo>
                    <a:pt x="2119" y="2167"/>
                  </a:lnTo>
                  <a:lnTo>
                    <a:pt x="2119" y="2155"/>
                  </a:lnTo>
                  <a:lnTo>
                    <a:pt x="2119" y="2155"/>
                  </a:lnTo>
                  <a:lnTo>
                    <a:pt x="2119" y="2141"/>
                  </a:lnTo>
                  <a:lnTo>
                    <a:pt x="2116" y="2130"/>
                  </a:lnTo>
                  <a:lnTo>
                    <a:pt x="2114" y="2118"/>
                  </a:lnTo>
                  <a:lnTo>
                    <a:pt x="2111" y="2107"/>
                  </a:lnTo>
                  <a:lnTo>
                    <a:pt x="2106" y="2097"/>
                  </a:lnTo>
                  <a:lnTo>
                    <a:pt x="2102" y="2087"/>
                  </a:lnTo>
                  <a:lnTo>
                    <a:pt x="2096" y="2078"/>
                  </a:lnTo>
                  <a:lnTo>
                    <a:pt x="2090" y="2070"/>
                  </a:lnTo>
                  <a:lnTo>
                    <a:pt x="2083" y="2062"/>
                  </a:lnTo>
                  <a:lnTo>
                    <a:pt x="2075" y="2057"/>
                  </a:lnTo>
                  <a:lnTo>
                    <a:pt x="2066" y="2050"/>
                  </a:lnTo>
                  <a:lnTo>
                    <a:pt x="2057" y="2046"/>
                  </a:lnTo>
                  <a:lnTo>
                    <a:pt x="2049" y="2042"/>
                  </a:lnTo>
                  <a:lnTo>
                    <a:pt x="2039" y="2039"/>
                  </a:lnTo>
                  <a:lnTo>
                    <a:pt x="2027" y="2038"/>
                  </a:lnTo>
                  <a:lnTo>
                    <a:pt x="2016" y="2037"/>
                  </a:lnTo>
                  <a:lnTo>
                    <a:pt x="2016" y="2037"/>
                  </a:lnTo>
                  <a:close/>
                  <a:moveTo>
                    <a:pt x="2016" y="2219"/>
                  </a:moveTo>
                  <a:lnTo>
                    <a:pt x="2016" y="2219"/>
                  </a:lnTo>
                  <a:lnTo>
                    <a:pt x="2006" y="2218"/>
                  </a:lnTo>
                  <a:lnTo>
                    <a:pt x="1998" y="2215"/>
                  </a:lnTo>
                  <a:lnTo>
                    <a:pt x="1991" y="2209"/>
                  </a:lnTo>
                  <a:lnTo>
                    <a:pt x="1984" y="2201"/>
                  </a:lnTo>
                  <a:lnTo>
                    <a:pt x="1978" y="2192"/>
                  </a:lnTo>
                  <a:lnTo>
                    <a:pt x="1974" y="2181"/>
                  </a:lnTo>
                  <a:lnTo>
                    <a:pt x="1972" y="2168"/>
                  </a:lnTo>
                  <a:lnTo>
                    <a:pt x="1972" y="2155"/>
                  </a:lnTo>
                  <a:lnTo>
                    <a:pt x="1972" y="2155"/>
                  </a:lnTo>
                  <a:lnTo>
                    <a:pt x="1972" y="2140"/>
                  </a:lnTo>
                  <a:lnTo>
                    <a:pt x="1974" y="2128"/>
                  </a:lnTo>
                  <a:lnTo>
                    <a:pt x="1978" y="2117"/>
                  </a:lnTo>
                  <a:lnTo>
                    <a:pt x="1984" y="2107"/>
                  </a:lnTo>
                  <a:lnTo>
                    <a:pt x="1991" y="2099"/>
                  </a:lnTo>
                  <a:lnTo>
                    <a:pt x="1998" y="2093"/>
                  </a:lnTo>
                  <a:lnTo>
                    <a:pt x="2006" y="2090"/>
                  </a:lnTo>
                  <a:lnTo>
                    <a:pt x="2016" y="2089"/>
                  </a:lnTo>
                  <a:lnTo>
                    <a:pt x="2016" y="2089"/>
                  </a:lnTo>
                  <a:lnTo>
                    <a:pt x="2026" y="2090"/>
                  </a:lnTo>
                  <a:lnTo>
                    <a:pt x="2035" y="2093"/>
                  </a:lnTo>
                  <a:lnTo>
                    <a:pt x="2043" y="2099"/>
                  </a:lnTo>
                  <a:lnTo>
                    <a:pt x="2050" y="2107"/>
                  </a:lnTo>
                  <a:lnTo>
                    <a:pt x="2055" y="2117"/>
                  </a:lnTo>
                  <a:lnTo>
                    <a:pt x="2059" y="2128"/>
                  </a:lnTo>
                  <a:lnTo>
                    <a:pt x="2061" y="2140"/>
                  </a:lnTo>
                  <a:lnTo>
                    <a:pt x="2062" y="2155"/>
                  </a:lnTo>
                  <a:lnTo>
                    <a:pt x="2062" y="2155"/>
                  </a:lnTo>
                  <a:lnTo>
                    <a:pt x="2061" y="2168"/>
                  </a:lnTo>
                  <a:lnTo>
                    <a:pt x="2059" y="2181"/>
                  </a:lnTo>
                  <a:lnTo>
                    <a:pt x="2055" y="2192"/>
                  </a:lnTo>
                  <a:lnTo>
                    <a:pt x="2050" y="2201"/>
                  </a:lnTo>
                  <a:lnTo>
                    <a:pt x="2043" y="2209"/>
                  </a:lnTo>
                  <a:lnTo>
                    <a:pt x="2035" y="2215"/>
                  </a:lnTo>
                  <a:lnTo>
                    <a:pt x="2026" y="2218"/>
                  </a:lnTo>
                  <a:lnTo>
                    <a:pt x="2016" y="2219"/>
                  </a:lnTo>
                  <a:lnTo>
                    <a:pt x="2016" y="2219"/>
                  </a:lnTo>
                  <a:close/>
                  <a:moveTo>
                    <a:pt x="843" y="2116"/>
                  </a:moveTo>
                  <a:lnTo>
                    <a:pt x="910" y="2266"/>
                  </a:lnTo>
                  <a:lnTo>
                    <a:pt x="849" y="2266"/>
                  </a:lnTo>
                  <a:lnTo>
                    <a:pt x="803" y="2162"/>
                  </a:lnTo>
                  <a:lnTo>
                    <a:pt x="772" y="2199"/>
                  </a:lnTo>
                  <a:lnTo>
                    <a:pt x="772" y="2266"/>
                  </a:lnTo>
                  <a:lnTo>
                    <a:pt x="718" y="2266"/>
                  </a:lnTo>
                  <a:lnTo>
                    <a:pt x="718" y="1977"/>
                  </a:lnTo>
                  <a:lnTo>
                    <a:pt x="772" y="1949"/>
                  </a:lnTo>
                  <a:lnTo>
                    <a:pt x="772" y="2128"/>
                  </a:lnTo>
                  <a:lnTo>
                    <a:pt x="772" y="2128"/>
                  </a:lnTo>
                  <a:lnTo>
                    <a:pt x="794" y="2099"/>
                  </a:lnTo>
                  <a:lnTo>
                    <a:pt x="838" y="2042"/>
                  </a:lnTo>
                  <a:lnTo>
                    <a:pt x="903" y="2042"/>
                  </a:lnTo>
                  <a:lnTo>
                    <a:pt x="843" y="2116"/>
                  </a:lnTo>
                  <a:close/>
                  <a:moveTo>
                    <a:pt x="1105" y="2266"/>
                  </a:moveTo>
                  <a:lnTo>
                    <a:pt x="1049" y="2266"/>
                  </a:lnTo>
                  <a:lnTo>
                    <a:pt x="1049" y="2042"/>
                  </a:lnTo>
                  <a:lnTo>
                    <a:pt x="1105" y="2042"/>
                  </a:lnTo>
                  <a:lnTo>
                    <a:pt x="1105" y="2061"/>
                  </a:lnTo>
                  <a:lnTo>
                    <a:pt x="1105" y="2061"/>
                  </a:lnTo>
                  <a:lnTo>
                    <a:pt x="1110" y="2056"/>
                  </a:lnTo>
                  <a:lnTo>
                    <a:pt x="1116" y="2051"/>
                  </a:lnTo>
                  <a:lnTo>
                    <a:pt x="1123" y="2047"/>
                  </a:lnTo>
                  <a:lnTo>
                    <a:pt x="1129" y="2043"/>
                  </a:lnTo>
                  <a:lnTo>
                    <a:pt x="1137" y="2041"/>
                  </a:lnTo>
                  <a:lnTo>
                    <a:pt x="1145" y="2039"/>
                  </a:lnTo>
                  <a:lnTo>
                    <a:pt x="1153" y="2038"/>
                  </a:lnTo>
                  <a:lnTo>
                    <a:pt x="1162" y="2037"/>
                  </a:lnTo>
                  <a:lnTo>
                    <a:pt x="1162" y="2037"/>
                  </a:lnTo>
                  <a:lnTo>
                    <a:pt x="1172" y="2038"/>
                  </a:lnTo>
                  <a:lnTo>
                    <a:pt x="1180" y="2039"/>
                  </a:lnTo>
                  <a:lnTo>
                    <a:pt x="1188" y="2041"/>
                  </a:lnTo>
                  <a:lnTo>
                    <a:pt x="1197" y="2043"/>
                  </a:lnTo>
                  <a:lnTo>
                    <a:pt x="1204" y="2048"/>
                  </a:lnTo>
                  <a:lnTo>
                    <a:pt x="1210" y="2052"/>
                  </a:lnTo>
                  <a:lnTo>
                    <a:pt x="1217" y="2057"/>
                  </a:lnTo>
                  <a:lnTo>
                    <a:pt x="1223" y="2063"/>
                  </a:lnTo>
                  <a:lnTo>
                    <a:pt x="1227" y="2070"/>
                  </a:lnTo>
                  <a:lnTo>
                    <a:pt x="1232" y="2078"/>
                  </a:lnTo>
                  <a:lnTo>
                    <a:pt x="1235" y="2086"/>
                  </a:lnTo>
                  <a:lnTo>
                    <a:pt x="1238" y="2096"/>
                  </a:lnTo>
                  <a:lnTo>
                    <a:pt x="1240" y="2106"/>
                  </a:lnTo>
                  <a:lnTo>
                    <a:pt x="1242" y="2116"/>
                  </a:lnTo>
                  <a:lnTo>
                    <a:pt x="1243" y="2127"/>
                  </a:lnTo>
                  <a:lnTo>
                    <a:pt x="1244" y="2139"/>
                  </a:lnTo>
                  <a:lnTo>
                    <a:pt x="1244" y="2266"/>
                  </a:lnTo>
                  <a:lnTo>
                    <a:pt x="1188" y="2266"/>
                  </a:lnTo>
                  <a:lnTo>
                    <a:pt x="1188" y="2142"/>
                  </a:lnTo>
                  <a:lnTo>
                    <a:pt x="1188" y="2142"/>
                  </a:lnTo>
                  <a:lnTo>
                    <a:pt x="1187" y="2130"/>
                  </a:lnTo>
                  <a:lnTo>
                    <a:pt x="1186" y="2118"/>
                  </a:lnTo>
                  <a:lnTo>
                    <a:pt x="1183" y="2109"/>
                  </a:lnTo>
                  <a:lnTo>
                    <a:pt x="1178" y="2101"/>
                  </a:lnTo>
                  <a:lnTo>
                    <a:pt x="1173" y="2096"/>
                  </a:lnTo>
                  <a:lnTo>
                    <a:pt x="1166" y="2091"/>
                  </a:lnTo>
                  <a:lnTo>
                    <a:pt x="1157" y="2089"/>
                  </a:lnTo>
                  <a:lnTo>
                    <a:pt x="1147" y="2088"/>
                  </a:lnTo>
                  <a:lnTo>
                    <a:pt x="1147" y="2088"/>
                  </a:lnTo>
                  <a:lnTo>
                    <a:pt x="1138" y="2089"/>
                  </a:lnTo>
                  <a:lnTo>
                    <a:pt x="1129" y="2091"/>
                  </a:lnTo>
                  <a:lnTo>
                    <a:pt x="1122" y="2096"/>
                  </a:lnTo>
                  <a:lnTo>
                    <a:pt x="1116" y="2102"/>
                  </a:lnTo>
                  <a:lnTo>
                    <a:pt x="1112" y="2109"/>
                  </a:lnTo>
                  <a:lnTo>
                    <a:pt x="1108" y="2119"/>
                  </a:lnTo>
                  <a:lnTo>
                    <a:pt x="1106" y="2130"/>
                  </a:lnTo>
                  <a:lnTo>
                    <a:pt x="1105" y="2142"/>
                  </a:lnTo>
                  <a:lnTo>
                    <a:pt x="1105" y="2266"/>
                  </a:lnTo>
                  <a:close/>
                  <a:moveTo>
                    <a:pt x="1418" y="2058"/>
                  </a:moveTo>
                  <a:lnTo>
                    <a:pt x="1418" y="2058"/>
                  </a:lnTo>
                  <a:lnTo>
                    <a:pt x="1413" y="2053"/>
                  </a:lnTo>
                  <a:lnTo>
                    <a:pt x="1407" y="2049"/>
                  </a:lnTo>
                  <a:lnTo>
                    <a:pt x="1402" y="2046"/>
                  </a:lnTo>
                  <a:lnTo>
                    <a:pt x="1395" y="2042"/>
                  </a:lnTo>
                  <a:lnTo>
                    <a:pt x="1388" y="2040"/>
                  </a:lnTo>
                  <a:lnTo>
                    <a:pt x="1382" y="2039"/>
                  </a:lnTo>
                  <a:lnTo>
                    <a:pt x="1375" y="2038"/>
                  </a:lnTo>
                  <a:lnTo>
                    <a:pt x="1368" y="2037"/>
                  </a:lnTo>
                  <a:lnTo>
                    <a:pt x="1368" y="2037"/>
                  </a:lnTo>
                  <a:lnTo>
                    <a:pt x="1358" y="2038"/>
                  </a:lnTo>
                  <a:lnTo>
                    <a:pt x="1349" y="2039"/>
                  </a:lnTo>
                  <a:lnTo>
                    <a:pt x="1340" y="2041"/>
                  </a:lnTo>
                  <a:lnTo>
                    <a:pt x="1332" y="2046"/>
                  </a:lnTo>
                  <a:lnTo>
                    <a:pt x="1324" y="2049"/>
                  </a:lnTo>
                  <a:lnTo>
                    <a:pt x="1317" y="2055"/>
                  </a:lnTo>
                  <a:lnTo>
                    <a:pt x="1310" y="2061"/>
                  </a:lnTo>
                  <a:lnTo>
                    <a:pt x="1304" y="2068"/>
                  </a:lnTo>
                  <a:lnTo>
                    <a:pt x="1298" y="2076"/>
                  </a:lnTo>
                  <a:lnTo>
                    <a:pt x="1294" y="2085"/>
                  </a:lnTo>
                  <a:lnTo>
                    <a:pt x="1289" y="2093"/>
                  </a:lnTo>
                  <a:lnTo>
                    <a:pt x="1286" y="2105"/>
                  </a:lnTo>
                  <a:lnTo>
                    <a:pt x="1284" y="2115"/>
                  </a:lnTo>
                  <a:lnTo>
                    <a:pt x="1282" y="2127"/>
                  </a:lnTo>
                  <a:lnTo>
                    <a:pt x="1280" y="2139"/>
                  </a:lnTo>
                  <a:lnTo>
                    <a:pt x="1280" y="2151"/>
                  </a:lnTo>
                  <a:lnTo>
                    <a:pt x="1280" y="2151"/>
                  </a:lnTo>
                  <a:lnTo>
                    <a:pt x="1280" y="2166"/>
                  </a:lnTo>
                  <a:lnTo>
                    <a:pt x="1282" y="2178"/>
                  </a:lnTo>
                  <a:lnTo>
                    <a:pt x="1284" y="2190"/>
                  </a:lnTo>
                  <a:lnTo>
                    <a:pt x="1286" y="2202"/>
                  </a:lnTo>
                  <a:lnTo>
                    <a:pt x="1289" y="2212"/>
                  </a:lnTo>
                  <a:lnTo>
                    <a:pt x="1294" y="2222"/>
                  </a:lnTo>
                  <a:lnTo>
                    <a:pt x="1298" y="2231"/>
                  </a:lnTo>
                  <a:lnTo>
                    <a:pt x="1304" y="2239"/>
                  </a:lnTo>
                  <a:lnTo>
                    <a:pt x="1309" y="2247"/>
                  </a:lnTo>
                  <a:lnTo>
                    <a:pt x="1316" y="2252"/>
                  </a:lnTo>
                  <a:lnTo>
                    <a:pt x="1323" y="2258"/>
                  </a:lnTo>
                  <a:lnTo>
                    <a:pt x="1330" y="2262"/>
                  </a:lnTo>
                  <a:lnTo>
                    <a:pt x="1339" y="2266"/>
                  </a:lnTo>
                  <a:lnTo>
                    <a:pt x="1348" y="2269"/>
                  </a:lnTo>
                  <a:lnTo>
                    <a:pt x="1357" y="2270"/>
                  </a:lnTo>
                  <a:lnTo>
                    <a:pt x="1367" y="2271"/>
                  </a:lnTo>
                  <a:lnTo>
                    <a:pt x="1367" y="2271"/>
                  </a:lnTo>
                  <a:lnTo>
                    <a:pt x="1374" y="2270"/>
                  </a:lnTo>
                  <a:lnTo>
                    <a:pt x="1382" y="2269"/>
                  </a:lnTo>
                  <a:lnTo>
                    <a:pt x="1388" y="2268"/>
                  </a:lnTo>
                  <a:lnTo>
                    <a:pt x="1395" y="2266"/>
                  </a:lnTo>
                  <a:lnTo>
                    <a:pt x="1401" y="2262"/>
                  </a:lnTo>
                  <a:lnTo>
                    <a:pt x="1407" y="2259"/>
                  </a:lnTo>
                  <a:lnTo>
                    <a:pt x="1413" y="2255"/>
                  </a:lnTo>
                  <a:lnTo>
                    <a:pt x="1418" y="2249"/>
                  </a:lnTo>
                  <a:lnTo>
                    <a:pt x="1418" y="2255"/>
                  </a:lnTo>
                  <a:lnTo>
                    <a:pt x="1418" y="2255"/>
                  </a:lnTo>
                  <a:lnTo>
                    <a:pt x="1418" y="2264"/>
                  </a:lnTo>
                  <a:lnTo>
                    <a:pt x="1417" y="2274"/>
                  </a:lnTo>
                  <a:lnTo>
                    <a:pt x="1414" y="2284"/>
                  </a:lnTo>
                  <a:lnTo>
                    <a:pt x="1412" y="2288"/>
                  </a:lnTo>
                  <a:lnTo>
                    <a:pt x="1409" y="2293"/>
                  </a:lnTo>
                  <a:lnTo>
                    <a:pt x="1405" y="2297"/>
                  </a:lnTo>
                  <a:lnTo>
                    <a:pt x="1401" y="2301"/>
                  </a:lnTo>
                  <a:lnTo>
                    <a:pt x="1395" y="2305"/>
                  </a:lnTo>
                  <a:lnTo>
                    <a:pt x="1388" y="2308"/>
                  </a:lnTo>
                  <a:lnTo>
                    <a:pt x="1379" y="2310"/>
                  </a:lnTo>
                  <a:lnTo>
                    <a:pt x="1370" y="2313"/>
                  </a:lnTo>
                  <a:lnTo>
                    <a:pt x="1359" y="2314"/>
                  </a:lnTo>
                  <a:lnTo>
                    <a:pt x="1346" y="2314"/>
                  </a:lnTo>
                  <a:lnTo>
                    <a:pt x="1344" y="2314"/>
                  </a:lnTo>
                  <a:lnTo>
                    <a:pt x="1364" y="2357"/>
                  </a:lnTo>
                  <a:lnTo>
                    <a:pt x="1365" y="2357"/>
                  </a:lnTo>
                  <a:lnTo>
                    <a:pt x="1365" y="2357"/>
                  </a:lnTo>
                  <a:lnTo>
                    <a:pt x="1378" y="2357"/>
                  </a:lnTo>
                  <a:lnTo>
                    <a:pt x="1390" y="2356"/>
                  </a:lnTo>
                  <a:lnTo>
                    <a:pt x="1402" y="2353"/>
                  </a:lnTo>
                  <a:lnTo>
                    <a:pt x="1413" y="2350"/>
                  </a:lnTo>
                  <a:lnTo>
                    <a:pt x="1423" y="2346"/>
                  </a:lnTo>
                  <a:lnTo>
                    <a:pt x="1432" y="2341"/>
                  </a:lnTo>
                  <a:lnTo>
                    <a:pt x="1439" y="2336"/>
                  </a:lnTo>
                  <a:lnTo>
                    <a:pt x="1446" y="2329"/>
                  </a:lnTo>
                  <a:lnTo>
                    <a:pt x="1453" y="2321"/>
                  </a:lnTo>
                  <a:lnTo>
                    <a:pt x="1458" y="2314"/>
                  </a:lnTo>
                  <a:lnTo>
                    <a:pt x="1463" y="2304"/>
                  </a:lnTo>
                  <a:lnTo>
                    <a:pt x="1466" y="2294"/>
                  </a:lnTo>
                  <a:lnTo>
                    <a:pt x="1469" y="2284"/>
                  </a:lnTo>
                  <a:lnTo>
                    <a:pt x="1472" y="2271"/>
                  </a:lnTo>
                  <a:lnTo>
                    <a:pt x="1473" y="2259"/>
                  </a:lnTo>
                  <a:lnTo>
                    <a:pt x="1473" y="2246"/>
                  </a:lnTo>
                  <a:lnTo>
                    <a:pt x="1473" y="2042"/>
                  </a:lnTo>
                  <a:lnTo>
                    <a:pt x="1418" y="2042"/>
                  </a:lnTo>
                  <a:lnTo>
                    <a:pt x="1418" y="2058"/>
                  </a:lnTo>
                  <a:close/>
                  <a:moveTo>
                    <a:pt x="1418" y="2110"/>
                  </a:moveTo>
                  <a:lnTo>
                    <a:pt x="1418" y="2198"/>
                  </a:lnTo>
                  <a:lnTo>
                    <a:pt x="1418" y="2198"/>
                  </a:lnTo>
                  <a:lnTo>
                    <a:pt x="1411" y="2206"/>
                  </a:lnTo>
                  <a:lnTo>
                    <a:pt x="1403" y="2214"/>
                  </a:lnTo>
                  <a:lnTo>
                    <a:pt x="1397" y="2216"/>
                  </a:lnTo>
                  <a:lnTo>
                    <a:pt x="1392" y="2218"/>
                  </a:lnTo>
                  <a:lnTo>
                    <a:pt x="1386" y="2219"/>
                  </a:lnTo>
                  <a:lnTo>
                    <a:pt x="1378" y="2220"/>
                  </a:lnTo>
                  <a:lnTo>
                    <a:pt x="1378" y="2220"/>
                  </a:lnTo>
                  <a:lnTo>
                    <a:pt x="1372" y="2219"/>
                  </a:lnTo>
                  <a:lnTo>
                    <a:pt x="1364" y="2217"/>
                  </a:lnTo>
                  <a:lnTo>
                    <a:pt x="1357" y="2214"/>
                  </a:lnTo>
                  <a:lnTo>
                    <a:pt x="1350" y="2207"/>
                  </a:lnTo>
                  <a:lnTo>
                    <a:pt x="1345" y="2198"/>
                  </a:lnTo>
                  <a:lnTo>
                    <a:pt x="1340" y="2186"/>
                  </a:lnTo>
                  <a:lnTo>
                    <a:pt x="1338" y="2170"/>
                  </a:lnTo>
                  <a:lnTo>
                    <a:pt x="1337" y="2150"/>
                  </a:lnTo>
                  <a:lnTo>
                    <a:pt x="1337" y="2150"/>
                  </a:lnTo>
                  <a:lnTo>
                    <a:pt x="1338" y="2133"/>
                  </a:lnTo>
                  <a:lnTo>
                    <a:pt x="1340" y="2119"/>
                  </a:lnTo>
                  <a:lnTo>
                    <a:pt x="1345" y="2108"/>
                  </a:lnTo>
                  <a:lnTo>
                    <a:pt x="1350" y="2100"/>
                  </a:lnTo>
                  <a:lnTo>
                    <a:pt x="1357" y="2095"/>
                  </a:lnTo>
                  <a:lnTo>
                    <a:pt x="1364" y="2090"/>
                  </a:lnTo>
                  <a:lnTo>
                    <a:pt x="1372" y="2089"/>
                  </a:lnTo>
                  <a:lnTo>
                    <a:pt x="1378" y="2088"/>
                  </a:lnTo>
                  <a:lnTo>
                    <a:pt x="1378" y="2088"/>
                  </a:lnTo>
                  <a:lnTo>
                    <a:pt x="1386" y="2089"/>
                  </a:lnTo>
                  <a:lnTo>
                    <a:pt x="1393" y="2090"/>
                  </a:lnTo>
                  <a:lnTo>
                    <a:pt x="1398" y="2092"/>
                  </a:lnTo>
                  <a:lnTo>
                    <a:pt x="1404" y="2096"/>
                  </a:lnTo>
                  <a:lnTo>
                    <a:pt x="1408" y="2099"/>
                  </a:lnTo>
                  <a:lnTo>
                    <a:pt x="1412" y="2102"/>
                  </a:lnTo>
                  <a:lnTo>
                    <a:pt x="1418" y="2110"/>
                  </a:lnTo>
                  <a:lnTo>
                    <a:pt x="1418" y="2110"/>
                  </a:lnTo>
                  <a:close/>
                  <a:moveTo>
                    <a:pt x="945" y="2042"/>
                  </a:moveTo>
                  <a:lnTo>
                    <a:pt x="1000" y="2042"/>
                  </a:lnTo>
                  <a:lnTo>
                    <a:pt x="1000" y="2139"/>
                  </a:lnTo>
                  <a:lnTo>
                    <a:pt x="1000" y="2266"/>
                  </a:lnTo>
                  <a:lnTo>
                    <a:pt x="945" y="2266"/>
                  </a:lnTo>
                  <a:lnTo>
                    <a:pt x="945" y="2042"/>
                  </a:lnTo>
                  <a:close/>
                  <a:moveTo>
                    <a:pt x="1000" y="1982"/>
                  </a:moveTo>
                  <a:lnTo>
                    <a:pt x="1000" y="2010"/>
                  </a:lnTo>
                  <a:lnTo>
                    <a:pt x="945" y="2010"/>
                  </a:lnTo>
                  <a:lnTo>
                    <a:pt x="945" y="1954"/>
                  </a:lnTo>
                  <a:lnTo>
                    <a:pt x="1000" y="1954"/>
                  </a:lnTo>
                  <a:lnTo>
                    <a:pt x="1000" y="1982"/>
                  </a:lnTo>
                  <a:close/>
                  <a:moveTo>
                    <a:pt x="2325" y="1977"/>
                  </a:moveTo>
                  <a:lnTo>
                    <a:pt x="2381" y="1949"/>
                  </a:lnTo>
                  <a:lnTo>
                    <a:pt x="2381" y="2144"/>
                  </a:lnTo>
                  <a:lnTo>
                    <a:pt x="2381" y="2266"/>
                  </a:lnTo>
                  <a:lnTo>
                    <a:pt x="2325" y="2266"/>
                  </a:lnTo>
                  <a:lnTo>
                    <a:pt x="2325" y="1977"/>
                  </a:lnTo>
                  <a:close/>
                  <a:moveTo>
                    <a:pt x="400" y="762"/>
                  </a:moveTo>
                  <a:lnTo>
                    <a:pt x="856" y="762"/>
                  </a:lnTo>
                  <a:lnTo>
                    <a:pt x="856" y="498"/>
                  </a:lnTo>
                  <a:lnTo>
                    <a:pt x="400" y="498"/>
                  </a:lnTo>
                  <a:lnTo>
                    <a:pt x="400" y="290"/>
                  </a:lnTo>
                  <a:lnTo>
                    <a:pt x="905" y="290"/>
                  </a:lnTo>
                  <a:lnTo>
                    <a:pt x="737" y="0"/>
                  </a:lnTo>
                  <a:lnTo>
                    <a:pt x="22" y="0"/>
                  </a:lnTo>
                  <a:lnTo>
                    <a:pt x="22" y="1261"/>
                  </a:lnTo>
                  <a:lnTo>
                    <a:pt x="1030" y="1261"/>
                  </a:lnTo>
                  <a:lnTo>
                    <a:pt x="1030" y="970"/>
                  </a:lnTo>
                  <a:lnTo>
                    <a:pt x="400" y="970"/>
                  </a:lnTo>
                  <a:lnTo>
                    <a:pt x="400" y="762"/>
                  </a:lnTo>
                  <a:close/>
                  <a:moveTo>
                    <a:pt x="1702" y="0"/>
                  </a:moveTo>
                  <a:lnTo>
                    <a:pt x="1487" y="411"/>
                  </a:lnTo>
                  <a:lnTo>
                    <a:pt x="1274" y="0"/>
                  </a:lnTo>
                  <a:lnTo>
                    <a:pt x="856" y="0"/>
                  </a:lnTo>
                  <a:lnTo>
                    <a:pt x="1296" y="762"/>
                  </a:lnTo>
                  <a:lnTo>
                    <a:pt x="1296" y="1261"/>
                  </a:lnTo>
                  <a:lnTo>
                    <a:pt x="1673" y="1261"/>
                  </a:lnTo>
                  <a:lnTo>
                    <a:pt x="1673" y="762"/>
                  </a:lnTo>
                  <a:lnTo>
                    <a:pt x="2114" y="0"/>
                  </a:lnTo>
                  <a:lnTo>
                    <a:pt x="1702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9173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etter ques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5">
            <a:extLst>
              <a:ext uri="{FF2B5EF4-FFF2-40B4-BE49-F238E27FC236}">
                <a16:creationId xmlns:a16="http://schemas.microsoft.com/office/drawing/2014/main" id="{7FDAC7B4-6A01-49C4-9730-BF8572B13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2" b="593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BCCB2E-3515-42EB-B2C6-FB7D701D1793}"/>
              </a:ext>
            </a:extLst>
          </p:cNvPr>
          <p:cNvSpPr/>
          <p:nvPr userDrawn="1"/>
        </p:nvSpPr>
        <p:spPr>
          <a:xfrm>
            <a:off x="0" y="5340096"/>
            <a:ext cx="9144000" cy="151790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2">
                  <a:alpha val="34000"/>
                </a:schemeClr>
              </a:gs>
              <a:gs pos="100000">
                <a:schemeClr val="bg2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9C231702-C029-4BB5-90D1-8311DD931D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361" y="5511802"/>
            <a:ext cx="987552" cy="115696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451607B-CAB5-4136-AB12-1BF3A1C448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908050"/>
            <a:ext cx="4654295" cy="3930900"/>
          </a:xfrm>
          <a:prstGeom prst="rect">
            <a:avLst/>
          </a:prstGeom>
        </p:spPr>
      </p:pic>
      <p:sp>
        <p:nvSpPr>
          <p:cNvPr id="74" name="Title 1">
            <a:extLst>
              <a:ext uri="{FF2B5EF4-FFF2-40B4-BE49-F238E27FC236}">
                <a16:creationId xmlns:a16="http://schemas.microsoft.com/office/drawing/2014/main" id="{01B1427F-F1DB-442D-870C-2543A78EC3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1568" y="2249980"/>
            <a:ext cx="359359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97E0F9BC-39E2-4ADF-93B9-735857771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568" y="3220426"/>
            <a:ext cx="3593592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727C5A3D-F97A-4F85-9F88-240C243986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61" y="6050338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94214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slide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0356C28-34FC-48BD-943E-82B485EB0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0"/>
            <a:ext cx="8280400" cy="50279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198451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804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137920"/>
            <a:ext cx="8280400" cy="502793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6703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1800" y="294200"/>
            <a:ext cx="8280399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Standard slide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5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639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- pictur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6139" y="1"/>
            <a:ext cx="2997862" cy="61561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560581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1800" y="1137921"/>
            <a:ext cx="5497282" cy="873760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31800" y="2311401"/>
            <a:ext cx="2709091" cy="384470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245392" y="2311402"/>
            <a:ext cx="2683690" cy="1254759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245392" y="4236721"/>
            <a:ext cx="2683690" cy="1944160"/>
          </a:xfrm>
        </p:spPr>
        <p:txBody>
          <a:bodyPr numCol="1"/>
          <a:lstStyle>
            <a:lvl1pPr marL="0" indent="0">
              <a:buNone/>
              <a:defRPr sz="1349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E820DC59-E206-4DC0-9012-584F8EBAF73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907750"/>
            <a:ext cx="5789875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407598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- pictur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787414" cy="685799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418" y="294200"/>
            <a:ext cx="6665528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020417" y="1137921"/>
            <a:ext cx="2056091" cy="5018184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293076" y="1137921"/>
            <a:ext cx="2101787" cy="501818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FD13F91-AFC9-4CB0-B48E-B4031BDF7D7E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611431" y="1137922"/>
            <a:ext cx="2075369" cy="2796151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661FBF-9B0D-493C-BE46-3C702E0F65A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1FE654FB-261F-44E5-8EF9-237DB835D7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23353" y="907750"/>
            <a:ext cx="669263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51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70E64C6A-78AE-4547-94F4-A7E658DB2EF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3A21D-493F-4B42-85B4-BCE5E8F92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FC3EC46-D295-425C-8ED2-70D3C9462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7920"/>
            <a:ext cx="8229600" cy="50279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126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137918"/>
            <a:ext cx="4064001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137918"/>
            <a:ext cx="4038600" cy="502793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6214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9247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304" y="1869441"/>
            <a:ext cx="4042800" cy="4296409"/>
          </a:xfrm>
        </p:spPr>
        <p:txBody>
          <a:bodyPr/>
          <a:lstStyle>
            <a:lvl1pPr>
              <a:defRPr sz="1499">
                <a:solidFill>
                  <a:schemeClr val="bg1"/>
                </a:solidFill>
              </a:defRPr>
            </a:lvl1pPr>
            <a:lvl2pPr>
              <a:defRPr sz="1349">
                <a:solidFill>
                  <a:schemeClr val="bg1"/>
                </a:solidFill>
              </a:defRPr>
            </a:lvl2pPr>
            <a:lvl3pPr>
              <a:defRPr sz="1199">
                <a:solidFill>
                  <a:schemeClr val="bg1"/>
                </a:solidFill>
              </a:defRPr>
            </a:lvl3pPr>
            <a:lvl4pPr>
              <a:defRPr sz="1049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1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7304" y="1137920"/>
            <a:ext cx="4042800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9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663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55001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31800" y="1137921"/>
            <a:ext cx="3741593" cy="4267457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IN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64" y="3813288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41864" y="4055931"/>
            <a:ext cx="2315750" cy="1800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89866" y="1137921"/>
            <a:ext cx="409693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89866" y="1635009"/>
            <a:ext cx="4096935" cy="1611554"/>
          </a:xfrm>
        </p:spPr>
        <p:txBody>
          <a:bodyPr/>
          <a:lstStyle>
            <a:lvl1pPr marL="0" indent="0">
              <a:buNone/>
              <a:defRPr sz="1199"/>
            </a:lvl1pPr>
          </a:lstStyle>
          <a:p>
            <a:pPr lvl="0"/>
            <a:r>
              <a:rPr lang="en-US" dirty="0"/>
              <a:t>Content EY Interstate Light, 12pt,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70E81591-07D5-438D-AAD4-4B9A889F44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89864" y="3578084"/>
            <a:ext cx="777600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675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31800" y="907750"/>
            <a:ext cx="82804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49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376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D7B1EAA-D62E-426F-9D29-F674CEB29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26000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C43D8C34-69FC-4DEE-BC95-D2F629475E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6000" y="551683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78FCBB-C01D-4FF8-828E-0E27552CA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6000" y="582887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Arial" panose="020B0604020202020204" pitchFamily="34" charset="0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AD41D48-C813-4F78-A2C8-0758D2B7DC18}"/>
              </a:ext>
            </a:extLst>
          </p:cNvPr>
          <p:cNvSpPr txBox="1">
            <a:spLocks/>
          </p:cNvSpPr>
          <p:nvPr userDrawn="1"/>
        </p:nvSpPr>
        <p:spPr>
          <a:xfrm>
            <a:off x="3402806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Evaluation of the OP TA system of indicators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431754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slide -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FBE9395-9BF1-4306-9F29-1F8E92C9F8DB}"/>
              </a:ext>
            </a:extLst>
          </p:cNvPr>
          <p:cNvSpPr txBox="1">
            <a:spLocks/>
          </p:cNvSpPr>
          <p:nvPr userDrawn="1"/>
        </p:nvSpPr>
        <p:spPr>
          <a:xfrm>
            <a:off x="430171" y="475905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Georgia" panose="02040502050405020303" pitchFamily="18" charset="0"/>
              </a:rPr>
              <a:t>“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7DD12F9-AC78-4784-A2C0-5FB6EC5AA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2526765"/>
            <a:ext cx="5292000" cy="1800000"/>
          </a:xfrm>
        </p:spPr>
        <p:txBody>
          <a:bodyPr lIns="0" tIns="0" rIns="0" bIns="0"/>
          <a:lstStyle>
            <a:lvl1pPr marL="0" indent="0">
              <a:buNone/>
              <a:defRPr lang="en-US" sz="2800" dirty="0" smtClean="0">
                <a:latin typeface="Georgia" panose="02040502050405020303" pitchFamily="18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BB2527F-4DCE-4CB5-A96D-2E432FD5A0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4632765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7DFFB3C-E689-440E-8EDB-465853B34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4971442"/>
            <a:ext cx="5292000" cy="316838"/>
          </a:xfr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Evaluation of the OP TA system of indicators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024955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04124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/ 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18859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63945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/ Chapter slide - tranparen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23319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298451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/ Chapter slide - tranparen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39A50-9EF9-4531-9496-997ED3A26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F035323-7C4A-4F1C-9DE0-8F00C50A28BE}"/>
              </a:ext>
            </a:extLst>
          </p:cNvPr>
          <p:cNvSpPr>
            <a:spLocks/>
          </p:cNvSpPr>
          <p:nvPr userDrawn="1"/>
        </p:nvSpPr>
        <p:spPr bwMode="gray">
          <a:xfrm>
            <a:off x="-1" y="-5011"/>
            <a:ext cx="5298907" cy="469275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19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19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9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31800" y="923319"/>
            <a:ext cx="4196992" cy="120173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300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8486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504281"/>
            <a:ext cx="41402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26214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137920"/>
            <a:ext cx="8258782" cy="502793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349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199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049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EAD7805E-FA43-4FE6-B59E-9A440183B7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5268C3-3843-40FF-9263-125A8E57D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Evaluation of the OP TA system of indicators</a:t>
            </a:r>
          </a:p>
        </p:txBody>
      </p:sp>
    </p:spTree>
    <p:extLst>
      <p:ext uri="{BB962C8B-B14F-4D97-AF65-F5344CB8AC3E}">
        <p14:creationId xmlns:p14="http://schemas.microsoft.com/office/powerpoint/2010/main" val="353920360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0"/>
            <a:ext cx="4392000" cy="4917600"/>
          </a:xfrm>
        </p:spPr>
        <p:txBody>
          <a:bodyPr/>
          <a:lstStyle>
            <a:lvl1pPr marL="0" indent="0">
              <a:buNone/>
              <a:defRPr lang="en-US" sz="41000" b="1" kern="1200" dirty="0" smtClean="0">
                <a:solidFill>
                  <a:srgbClr val="747480">
                    <a:alpha val="50000"/>
                  </a:srgb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l" defTabSz="7555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2495653"/>
            <a:ext cx="51308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67319" marR="0" lvl="0" indent="-267319" defTabSz="755512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77F6EB-21D5-4EE8-8A81-25BDB5A28BA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748959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ENG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0" y="257175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794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 CZ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ABFE52-8B9C-459B-B350-E3ADCFE74B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-9163" y="266700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593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 userDrawn="1"/>
        </p:nvSpPr>
        <p:spPr bwMode="auto">
          <a:xfrm>
            <a:off x="-14287" y="257175"/>
            <a:ext cx="46624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About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is a global leader in assurance, tax, transaction and advisory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services. The insights and quality services we deliver help build trust and 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confidence in the capital markets and in economies the world over. We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develop outstanding leaders who team to deliver on our promises to all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of our stakeholders. In so doing, we play a critical role in building a better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working world for our people, for our clients and for our communities.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refers to the global organization and may refer to one or more of the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member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firms of Ernst &amp; Young Global Limited, each of which is a separate legal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entity. Ernst &amp; Young Global Limited, a UK company limited by guarantee,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does not provide services to clients. For more information about our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organization, please visit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 201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Ernst &amp; Young, s.r.o. | Ernst &amp; Young Audit,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| E &amp; Y Valuations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s.r.o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Rights Reserved.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material has been prepared for general informational purposes only and is not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intended to be relied upon as accounting, tax, or other professional advice. Please refer </a:t>
            </a:r>
            <a:b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your advisors for specific advice</a:t>
            </a:r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en-GB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2511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sclaimer C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auto">
          <a:xfrm>
            <a:off x="-9524" y="257175"/>
            <a:ext cx="4143736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0" tIns="468000" rIns="3096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 | Assurance | Tax | Transactions | Advisory</a:t>
            </a: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-Light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cs-CZ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Informace o EY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EY je předním celosvětovým poskytovatelem odborných poradenských služeb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oblasti auditu, daní, transakčního a podnikového poradenství. Znalost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problematiky a kvalita služeb, které poskytujeme, přispívají k posilování důvěry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kapitálové trhy i v ekonomiky celého světa. Výjimečný lidský a odborný potenciál nám umožňuje hrát významnou roli při vytváření lepšího prostředí pro naše zaměstnance, klienty i pro širší společnost.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Název EY zahrnuje celosvětovou organizaci a může zahrnovat jednu či více členských firem Ernst &amp; Young Global Limited, z nichž každá je samostatnou právnickou osobou. Ernst &amp; Young Global Limited, britská společnost s ručením omezeným garancí, služby klientům neposkytuje. Pro podrobnější informace o naší organizaci navštivte prosím naše webové stránky ey.com.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© 2019  Ernst &amp; Young,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Ernst &amp; Young Audit, s.r.o. </a:t>
            </a: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|</a:t>
            </a: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 E &amp; Y Valuations s.r.o.</a:t>
            </a:r>
            <a:b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0" lang="cs-CZ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Všechna práva vyhrazena.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13"/>
              </a:spcAft>
              <a:buClrTx/>
              <a:buSzTx/>
              <a:buFontTx/>
              <a:buNone/>
              <a:tabLst/>
              <a:defRPr/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r>
              <a:rPr kumimoji="0" lang="cs-CZ" sz="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Tento materiál má pouze všeobecný informační charakter, na který není možné spoléhat se jako na poskytnutí účetního, daňového ani jiného odborného poradenství. V případě potřeby se prosím obraťte na svého konkrétního poradce.</a:t>
            </a:r>
          </a:p>
          <a:p>
            <a:pPr>
              <a:spcAft>
                <a:spcPts val="525"/>
              </a:spcAft>
            </a:pP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ey.com</a:t>
            </a:r>
            <a:endParaRPr kumimoji="0" lang="cs-CZ" sz="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4932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190313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20677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Front cover_1_Beam (lega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1259" y="5747990"/>
            <a:ext cx="983483" cy="74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384" y="777600"/>
            <a:ext cx="5490000" cy="860400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77384" y="1753200"/>
            <a:ext cx="5490000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646464"/>
                </a:solidFill>
              </a:defRPr>
            </a:lvl1pPr>
            <a:lvl2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6532" y="2405084"/>
            <a:ext cx="9150532" cy="3349170"/>
            <a:chOff x="-6532" y="2405084"/>
            <a:chExt cx="9150532" cy="3349170"/>
          </a:xfrm>
        </p:grpSpPr>
        <p:sp>
          <p:nvSpPr>
            <p:cNvPr id="1032" name="Freeform 8"/>
            <p:cNvSpPr>
              <a:spLocks/>
            </p:cNvSpPr>
            <p:nvPr userDrawn="1"/>
          </p:nvSpPr>
          <p:spPr bwMode="gray">
            <a:xfrm>
              <a:off x="2273222" y="2405084"/>
              <a:ext cx="6870778" cy="2495225"/>
            </a:xfrm>
            <a:custGeom>
              <a:avLst/>
              <a:gdLst/>
              <a:ahLst/>
              <a:cxnLst>
                <a:cxn ang="0">
                  <a:pos x="0" y="1852"/>
                </a:cxn>
                <a:cxn ang="0">
                  <a:pos x="5081" y="0"/>
                </a:cxn>
                <a:cxn ang="0">
                  <a:pos x="5081" y="968"/>
                </a:cxn>
                <a:cxn ang="0">
                  <a:pos x="0" y="1852"/>
                </a:cxn>
              </a:cxnLst>
              <a:rect l="0" t="0" r="r" b="b"/>
              <a:pathLst>
                <a:path w="5081" h="1852">
                  <a:moveTo>
                    <a:pt x="0" y="1852"/>
                  </a:moveTo>
                  <a:lnTo>
                    <a:pt x="5081" y="0"/>
                  </a:lnTo>
                  <a:lnTo>
                    <a:pt x="5081" y="968"/>
                  </a:lnTo>
                  <a:lnTo>
                    <a:pt x="0" y="1852"/>
                  </a:lnTo>
                  <a:close/>
                </a:path>
              </a:pathLst>
            </a:custGeom>
            <a:solidFill>
              <a:srgbClr val="FFD2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6532" y="4411503"/>
              <a:ext cx="2289891" cy="1342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0492955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ENG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 userDrawn="1"/>
        </p:nvSpPr>
        <p:spPr bwMode="auto">
          <a:xfrm>
            <a:off x="0" y="-1"/>
            <a:ext cx="4019937" cy="458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9571" tIns="369571" rIns="295657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49"/>
              </a:spcAft>
              <a:buClrTx/>
              <a:buSzTx/>
              <a:buFontTx/>
              <a:buNone/>
              <a:tabLst/>
            </a:pPr>
            <a:r>
              <a:rPr kumimoji="0" lang="en-GB" sz="856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" pitchFamily="2" charset="0"/>
              </a:rPr>
              <a:t>EY</a:t>
            </a:r>
            <a:r>
              <a:rPr kumimoji="0" lang="en-GB" sz="856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Regular" charset="0"/>
              </a:rPr>
              <a:t> </a:t>
            </a:r>
            <a:r>
              <a:rPr kumimoji="0" lang="en-GB" sz="856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| Assurance | Tax | Transactions | Advisory</a:t>
            </a:r>
            <a:endParaRPr kumimoji="0" lang="en-GB" sz="856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EYInterstate-Light" charset="0"/>
            </a:endParaRP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56"/>
              </a:spcAft>
              <a:buClrTx/>
              <a:buSzTx/>
              <a:buFontTx/>
              <a:buNone/>
              <a:tabLst/>
            </a:pPr>
            <a:endParaRPr kumimoji="0" lang="cs-CZ" sz="856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6"/>
              </a:spcAft>
              <a:buClrTx/>
              <a:buSzTx/>
              <a:buFontTx/>
              <a:buNone/>
              <a:tabLst/>
            </a:pPr>
            <a:r>
              <a:rPr kumimoji="0" lang="en-GB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" pitchFamily="2" charset="0"/>
              </a:rPr>
              <a:t>About EY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EY is a global leader in assurance, tax, transaction and advisory 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services. The insights and quality services we deliver help build trust and </a:t>
            </a:r>
            <a:endParaRPr kumimoji="0" lang="cs-CZ" sz="684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EYInterstate Light" pitchFamily="2" charset="0"/>
            </a:endParaRP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confidence in the capital markets and in economies the world over. We 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develop outstanding leaders who team to deliver on our promises to all 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of our stakeholders. In so doing, we play a critical role in building a better 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working world for our people, for our clients and for our communities.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49"/>
              </a:spcAft>
              <a:buClrTx/>
              <a:buSzTx/>
              <a:buFontTx/>
              <a:buNone/>
              <a:tabLst/>
            </a:pPr>
            <a:endParaRPr kumimoji="0" lang="en-US" sz="684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EYInterstate Light" pitchFamily="2" charset="0"/>
            </a:endParaRP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itchFamily="2" charset="0"/>
                <a:ea typeface="+mn-ea"/>
                <a:cs typeface="+mn-cs"/>
              </a:rPr>
              <a:t>EY refers to the global organization</a:t>
            </a:r>
            <a:r>
              <a:rPr kumimoji="0" lang="cs-CZ" sz="684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itchFamily="2" charset="0"/>
                <a:ea typeface="+mn-ea"/>
                <a:cs typeface="+mn-cs"/>
              </a:rPr>
              <a:t>,</a:t>
            </a:r>
            <a:r>
              <a:rPr kumimoji="0" lang="en-US" sz="684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itchFamily="2" charset="0"/>
                <a:ea typeface="+mn-ea"/>
                <a:cs typeface="+mn-cs"/>
              </a:rPr>
              <a:t> and may refer to one or more</a:t>
            </a:r>
            <a:r>
              <a:rPr kumimoji="0" lang="cs-CZ" sz="684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itchFamily="2" charset="0"/>
                <a:ea typeface="+mn-ea"/>
                <a:cs typeface="+mn-cs"/>
              </a:rPr>
              <a:t>,</a:t>
            </a:r>
            <a:r>
              <a:rPr kumimoji="0" lang="en-US" sz="684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itchFamily="2" charset="0"/>
                <a:ea typeface="+mn-ea"/>
                <a:cs typeface="+mn-cs"/>
              </a:rPr>
              <a:t> of the</a:t>
            </a:r>
            <a:br>
              <a:rPr kumimoji="0" lang="cs-CZ" sz="684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itchFamily="2" charset="0"/>
                <a:ea typeface="+mn-ea"/>
                <a:cs typeface="+mn-cs"/>
              </a:rPr>
            </a:b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member firms of Ernst &amp; Young Global Limited, each of which is a separate legal 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entity. Ernst &amp; Young Global Limited, a UK company limited by guarantee, 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does not provide services to clients. For more information about our 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67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organization, please visit ey.com.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67"/>
              </a:spcAft>
              <a:buClrTx/>
              <a:buSzTx/>
              <a:buFontTx/>
              <a:buNone/>
              <a:tabLst/>
            </a:pPr>
            <a:endParaRPr kumimoji="0" lang="en-US" sz="684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EYInterstate Light" pitchFamily="2" charset="0"/>
            </a:endParaRP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67"/>
              </a:spcAft>
              <a:buClrTx/>
              <a:buSzTx/>
              <a:buFontTx/>
              <a:buNone/>
              <a:tabLst/>
            </a:pP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© 201</a:t>
            </a:r>
            <a:r>
              <a:rPr kumimoji="0" lang="cs-CZ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9</a:t>
            </a: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  Ernst &amp; Young, s.r.o. | Ernst &amp; Young Audit, </a:t>
            </a:r>
            <a:r>
              <a:rPr kumimoji="0" lang="en-US" sz="684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s.r.o</a:t>
            </a: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. | E &amp; Y Valuations </a:t>
            </a:r>
            <a:r>
              <a:rPr kumimoji="0" lang="en-US" sz="684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s.r.o</a:t>
            </a: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.</a:t>
            </a:r>
            <a:b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</a:br>
            <a:r>
              <a:rPr kumimoji="0" lang="en-US" sz="684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 Light" pitchFamily="2" charset="0"/>
              </a:rPr>
              <a:t>All Rights Reserved.</a:t>
            </a:r>
            <a:endParaRPr kumimoji="0" lang="cs-CZ" sz="684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EYInterstate Light" pitchFamily="2" charset="0"/>
            </a:endParaRP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67"/>
              </a:spcAft>
              <a:buClrTx/>
              <a:buSzTx/>
              <a:buFontTx/>
              <a:buNone/>
              <a:tabLst/>
              <a:defRPr/>
            </a:pPr>
            <a:endParaRPr kumimoji="0" lang="en-GB" sz="684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EYInterstate Light" pitchFamily="2" charset="0"/>
            </a:endParaRP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49"/>
              </a:spcAft>
              <a:buClrTx/>
              <a:buSzTx/>
              <a:buFontTx/>
              <a:buNone/>
              <a:tabLst/>
            </a:pPr>
            <a:r>
              <a:rPr kumimoji="0" lang="en-GB" sz="856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EYInterstate" pitchFamily="2" charset="0"/>
              </a:rPr>
              <a:t>ey.com</a:t>
            </a:r>
          </a:p>
          <a:p>
            <a:pPr marL="0" marR="0" lvl="0" indent="0" algn="l" defTabSz="7822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54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618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8E9B660A-29E5-49A2-9D87-2D7C78CC114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8258782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49782F-FB67-472E-B457-A8D4FC322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59328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- pictur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6139" y="1"/>
            <a:ext cx="2997862" cy="61561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558041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137921"/>
            <a:ext cx="5471882" cy="873760"/>
          </a:xfrm>
        </p:spPr>
        <p:txBody>
          <a:bodyPr/>
          <a:lstStyle>
            <a:lvl1pPr marL="0" indent="0">
              <a:buNone/>
              <a:defRPr sz="13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57201" y="2311401"/>
            <a:ext cx="2683690" cy="3844704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245392" y="2311402"/>
            <a:ext cx="2683690" cy="1254759"/>
          </a:xfrm>
        </p:spPr>
        <p:txBody>
          <a:bodyPr numCol="1"/>
          <a:lstStyle>
            <a:lvl1pPr marL="0" indent="0">
              <a:buNone/>
              <a:defRPr sz="1049">
                <a:solidFill>
                  <a:schemeClr val="bg1"/>
                </a:solidFill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230155" y="4211945"/>
            <a:ext cx="2683690" cy="1944160"/>
          </a:xfrm>
        </p:spPr>
        <p:txBody>
          <a:bodyPr numCol="1"/>
          <a:lstStyle>
            <a:lvl1pPr marL="0" indent="0">
              <a:buNone/>
              <a:defRPr sz="1349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267319" indent="0">
              <a:buNone/>
              <a:defRPr sz="1349">
                <a:solidFill>
                  <a:schemeClr val="bg1"/>
                </a:solidFill>
              </a:defRPr>
            </a:lvl2pPr>
            <a:lvl3pPr marL="534639" indent="0">
              <a:buNone/>
              <a:defRPr sz="1199">
                <a:solidFill>
                  <a:schemeClr val="bg1"/>
                </a:solidFill>
              </a:defRPr>
            </a:lvl3pPr>
            <a:lvl4pPr marL="801958" indent="0">
              <a:buNone/>
              <a:defRPr sz="1049">
                <a:solidFill>
                  <a:schemeClr val="bg1"/>
                </a:solidFill>
              </a:defRPr>
            </a:lvl4pPr>
            <a:lvl5pPr marL="1069277" indent="0">
              <a:buNone/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229C318B-FAE0-4A50-A714-607EF622AF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57201" y="907750"/>
            <a:ext cx="5593403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54475C-10CE-4EB1-B9D2-1AD083DB73E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88981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26" Type="http://schemas.openxmlformats.org/officeDocument/2006/relationships/slideLayout" Target="../slideLayouts/slideLayout76.xml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5" Type="http://schemas.openxmlformats.org/officeDocument/2006/relationships/slideLayout" Target="../slideLayouts/slideLayout75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29" Type="http://schemas.openxmlformats.org/officeDocument/2006/relationships/theme" Target="../theme/theme3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73.xml"/><Relationship Id="rId28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Relationship Id="rId27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94200"/>
            <a:ext cx="8229600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4500" y="1153848"/>
            <a:ext cx="8267700" cy="50120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0BE3A-850C-4403-A5AC-24F2FB2AC9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16125" y="6485681"/>
            <a:ext cx="3086100" cy="180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marL="0" algn="l" defTabSz="914400" rtl="0" eaLnBrk="1" latinLnBrk="0" hangingPunct="1">
              <a:defRPr lang="en-IN" sz="8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Evaluation of the OP TA system of indicators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ABA621AC-91DA-4716-A450-56540FA39C3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277542" y="6223052"/>
            <a:ext cx="434658" cy="446036"/>
            <a:chOff x="7110" y="4004"/>
            <a:chExt cx="191" cy="19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6E3EDA9-8EAC-419E-8C11-4E1E158AF7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ABC9458B-8C2C-486A-8ADE-F22CCDC7E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A4C4046-69B4-41DA-AA2E-E892AEC9A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42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6" r:id="rId7"/>
    <p:sldLayoutId id="2147483832" r:id="rId8"/>
    <p:sldLayoutId id="2147483824" r:id="rId9"/>
    <p:sldLayoutId id="2147483825" r:id="rId10"/>
    <p:sldLayoutId id="2147483833" r:id="rId11"/>
    <p:sldLayoutId id="2147483834" r:id="rId12"/>
    <p:sldLayoutId id="2147483829" r:id="rId13"/>
    <p:sldLayoutId id="2147483885" r:id="rId14"/>
    <p:sldLayoutId id="2147483883" r:id="rId15"/>
    <p:sldLayoutId id="2147483840" r:id="rId16"/>
    <p:sldLayoutId id="2147483900" r:id="rId17"/>
    <p:sldLayoutId id="2147483909" r:id="rId18"/>
    <p:sldLayoutId id="2147483917" r:id="rId19"/>
    <p:sldLayoutId id="2147483901" r:id="rId20"/>
    <p:sldLayoutId id="2147483913" r:id="rId21"/>
    <p:sldLayoutId id="2147483893" r:id="rId22"/>
    <p:sldLayoutId id="2147483903" r:id="rId23"/>
    <p:sldLayoutId id="2147483835" r:id="rId24"/>
    <p:sldLayoutId id="2147483839" r:id="rId25"/>
  </p:sldLayoutIdLst>
  <p:hf hdr="0"/>
  <p:txStyles>
    <p:titleStyle>
      <a:lvl1pPr algn="l" defTabSz="685434" rtl="0" eaLnBrk="1" latinLnBrk="0" hangingPunct="1">
        <a:lnSpc>
          <a:spcPct val="85000"/>
        </a:lnSpc>
        <a:spcBef>
          <a:spcPct val="0"/>
        </a:spcBef>
        <a:buNone/>
        <a:defRPr sz="2400" b="0" kern="1200">
          <a:solidFill>
            <a:schemeClr val="bg1"/>
          </a:solidFill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26731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1pPr>
      <a:lvl2pPr marL="53463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2pPr>
      <a:lvl3pPr marL="801958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3pPr>
      <a:lvl4pPr marL="106927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4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4pPr>
      <a:lvl5pPr marL="133659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2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5pPr>
      <a:lvl6pPr marL="1884944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227661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570378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2913096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1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434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151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0868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586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303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02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173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3884" userDrawn="1">
          <p15:clr>
            <a:srgbClr val="F26B43"/>
          </p15:clr>
        </p15:guide>
        <p15:guide id="4" orient="horz" pos="4201" userDrawn="1">
          <p15:clr>
            <a:srgbClr val="F26B43"/>
          </p15:clr>
        </p15:guide>
        <p15:guide id="5" orient="horz" pos="572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pos="272" userDrawn="1">
          <p15:clr>
            <a:srgbClr val="F26B43"/>
          </p15:clr>
        </p15:guide>
        <p15:guide id="8" pos="54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80400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137919"/>
            <a:ext cx="8280399" cy="501871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658F79CF-3FBE-4C25-8F3A-14054DB24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16125" y="6478757"/>
            <a:ext cx="3086100" cy="180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marL="0" algn="l" defTabSz="914400" rtl="0" eaLnBrk="1" latinLnBrk="0" hangingPunct="1">
              <a:defRPr lang="en-IN" sz="800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Evaluation of the OP TA system of indicators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37566" y="6516456"/>
            <a:ext cx="868165" cy="154658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0" indent="0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None/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</a:rPr>
              <a:t>Page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fld id="{A7D781EF-E1CD-4F34-87F0-5F8959006DBF}" type="slidenum">
              <a:rPr lang="en-US" sz="900" smtClean="0">
                <a:solidFill>
                  <a:schemeClr val="bg1"/>
                </a:solidFill>
                <a:latin typeface="Arial" panose="020B0604020202020204" pitchFamily="34" charset="0"/>
              </a:rPr>
              <a:t>‹#›</a:t>
            </a:fld>
            <a:endParaRPr lang="cs-CZ" sz="900" dirty="0" err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7E89FB01-0304-4B7A-83F4-087FD71058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277187" y="6222688"/>
            <a:ext cx="435013" cy="446400"/>
            <a:chOff x="7110" y="4004"/>
            <a:chExt cx="191" cy="19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DE1CE93-8A80-4A24-92CA-71C05E453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769AC85D-6BA0-4E5B-A206-FB7E85E0DD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5A99D1FF-A731-4C56-AEC5-4C61FAC748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659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1" r:id="rId2"/>
    <p:sldLayoutId id="2147483926" r:id="rId3"/>
    <p:sldLayoutId id="2147483923" r:id="rId4"/>
    <p:sldLayoutId id="2147483855" r:id="rId5"/>
    <p:sldLayoutId id="2147483859" r:id="rId6"/>
    <p:sldLayoutId id="2147483856" r:id="rId7"/>
    <p:sldLayoutId id="2147483857" r:id="rId8"/>
    <p:sldLayoutId id="2147483925" r:id="rId9"/>
    <p:sldLayoutId id="2147483867" r:id="rId10"/>
    <p:sldLayoutId id="2147483868" r:id="rId11"/>
    <p:sldLayoutId id="2147483863" r:id="rId12"/>
    <p:sldLayoutId id="2147483886" r:id="rId13"/>
    <p:sldLayoutId id="2147483884" r:id="rId14"/>
    <p:sldLayoutId id="2147483874" r:id="rId15"/>
    <p:sldLayoutId id="2147483924" r:id="rId16"/>
    <p:sldLayoutId id="2147483911" r:id="rId17"/>
    <p:sldLayoutId id="2147483914" r:id="rId18"/>
    <p:sldLayoutId id="2147483904" r:id="rId19"/>
    <p:sldLayoutId id="2147483905" r:id="rId20"/>
    <p:sldLayoutId id="2147483876" r:id="rId21"/>
    <p:sldLayoutId id="2147483919" r:id="rId22"/>
    <p:sldLayoutId id="2147483864" r:id="rId23"/>
    <p:sldLayoutId id="2147483918" r:id="rId24"/>
    <p:sldLayoutId id="2147483958" r:id="rId25"/>
  </p:sldLayoutIdLst>
  <p:hf hdr="0"/>
  <p:txStyles>
    <p:titleStyle>
      <a:lvl1pPr algn="l" defTabSz="685434" rtl="0" eaLnBrk="1" latinLnBrk="0" hangingPunct="1">
        <a:lnSpc>
          <a:spcPct val="85000"/>
        </a:lnSpc>
        <a:spcBef>
          <a:spcPct val="0"/>
        </a:spcBef>
        <a:buNone/>
        <a:defRPr sz="2400" b="0" kern="1200">
          <a:solidFill>
            <a:schemeClr val="bg1"/>
          </a:solidFill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26731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1pPr>
      <a:lvl2pPr marL="53463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2pPr>
      <a:lvl3pPr marL="801958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3pPr>
      <a:lvl4pPr marL="106927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4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4pPr>
      <a:lvl5pPr marL="133659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2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5pPr>
      <a:lvl6pPr marL="1884944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227661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570378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2913096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1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434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151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0868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586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303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02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173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201" userDrawn="1">
          <p15:clr>
            <a:srgbClr val="F26B43"/>
          </p15:clr>
        </p15:guide>
        <p15:guide id="4" orient="horz" pos="3884" userDrawn="1">
          <p15:clr>
            <a:srgbClr val="F26B43"/>
          </p15:clr>
        </p15:guide>
        <p15:guide id="5" orient="horz" pos="572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pos="5488" userDrawn="1">
          <p15:clr>
            <a:srgbClr val="F26B43"/>
          </p15:clr>
        </p15:guide>
        <p15:guide id="8" pos="27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800" y="294200"/>
            <a:ext cx="8280400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137919"/>
            <a:ext cx="8280399" cy="501871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658F79CF-3FBE-4C25-8F3A-14054DB24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16125" y="6478757"/>
            <a:ext cx="3086100" cy="180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marL="0" algn="l" defTabSz="914400" rtl="0" eaLnBrk="1" latinLnBrk="0" hangingPunct="1">
              <a:defRPr lang="en-IN" sz="800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US" noProof="0"/>
              <a:t>Evaluation of the OP TA system of indicators</a:t>
            </a:r>
            <a:endParaRPr lang="en-US" noProof="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437566" y="6516456"/>
            <a:ext cx="868165" cy="154658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0" indent="0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None/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</a:rPr>
              <a:t>Page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fld id="{A7D781EF-E1CD-4F34-87F0-5F8959006DBF}" type="slidenum">
              <a:rPr lang="en-US" sz="900" smtClean="0">
                <a:solidFill>
                  <a:schemeClr val="bg1"/>
                </a:solidFill>
                <a:latin typeface="Arial" panose="020B0604020202020204" pitchFamily="34" charset="0"/>
              </a:rPr>
              <a:t>‹#›</a:t>
            </a:fld>
            <a:endParaRPr lang="cs-CZ" sz="900" dirty="0" err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7E89FB01-0304-4B7A-83F4-087FD71058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277187" y="6222688"/>
            <a:ext cx="435013" cy="446400"/>
            <a:chOff x="7110" y="4004"/>
            <a:chExt cx="191" cy="19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DE1CE93-8A80-4A24-92CA-71C05E453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769AC85D-6BA0-4E5B-A206-FB7E85E0DD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5A99D1FF-A731-4C56-AEC5-4C61FAC748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8757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  <p:sldLayoutId id="2147483943" r:id="rId13"/>
    <p:sldLayoutId id="2147483944" r:id="rId14"/>
    <p:sldLayoutId id="2147483945" r:id="rId15"/>
    <p:sldLayoutId id="2147483946" r:id="rId16"/>
    <p:sldLayoutId id="2147483947" r:id="rId17"/>
    <p:sldLayoutId id="2147483948" r:id="rId18"/>
    <p:sldLayoutId id="2147483949" r:id="rId19"/>
    <p:sldLayoutId id="2147483950" r:id="rId20"/>
    <p:sldLayoutId id="2147483951" r:id="rId21"/>
    <p:sldLayoutId id="2147483952" r:id="rId22"/>
    <p:sldLayoutId id="2147483953" r:id="rId23"/>
    <p:sldLayoutId id="2147483954" r:id="rId24"/>
    <p:sldLayoutId id="2147483955" r:id="rId25"/>
    <p:sldLayoutId id="2147483956" r:id="rId26"/>
    <p:sldLayoutId id="2147483957" r:id="rId27"/>
    <p:sldLayoutId id="2147483959" r:id="rId28"/>
  </p:sldLayoutIdLst>
  <p:hf hdr="0"/>
  <p:txStyles>
    <p:titleStyle>
      <a:lvl1pPr algn="l" defTabSz="685434" rtl="0" eaLnBrk="1" latinLnBrk="0" hangingPunct="1">
        <a:lnSpc>
          <a:spcPct val="85000"/>
        </a:lnSpc>
        <a:spcBef>
          <a:spcPct val="0"/>
        </a:spcBef>
        <a:buNone/>
        <a:defRPr sz="2400" b="0" kern="1200">
          <a:solidFill>
            <a:schemeClr val="bg1"/>
          </a:solidFill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26731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1pPr>
      <a:lvl2pPr marL="534639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2pPr>
      <a:lvl3pPr marL="801958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6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3pPr>
      <a:lvl4pPr marL="106927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4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4pPr>
      <a:lvl5pPr marL="1336597" indent="-267319" algn="l" defTabSz="685434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200" kern="1200">
          <a:solidFill>
            <a:schemeClr val="bg1"/>
          </a:solidFill>
          <a:latin typeface="Arial" panose="020B0604020202020204" pitchFamily="34" charset="0"/>
          <a:ea typeface="+mn-ea"/>
          <a:cs typeface="+mn-cs"/>
        </a:defRPr>
      </a:lvl5pPr>
      <a:lvl6pPr marL="1884944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6pPr>
      <a:lvl7pPr marL="2227661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7pPr>
      <a:lvl8pPr marL="2570378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8pPr>
      <a:lvl9pPr marL="2913096" indent="-171359" algn="l" defTabSz="685434" rtl="0" eaLnBrk="1" latinLnBrk="0" hangingPunct="1">
        <a:spcBef>
          <a:spcPct val="20000"/>
        </a:spcBef>
        <a:buFont typeface="Arial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1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434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151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0868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586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303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020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1737" algn="l" defTabSz="685434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201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572">
          <p15:clr>
            <a:srgbClr val="F26B43"/>
          </p15:clr>
        </p15:guide>
        <p15:guide id="6" orient="horz" pos="709">
          <p15:clr>
            <a:srgbClr val="F26B43"/>
          </p15:clr>
        </p15:guide>
        <p15:guide id="7" pos="5488">
          <p15:clr>
            <a:srgbClr val="F26B43"/>
          </p15:clr>
        </p15:guide>
        <p15:guide id="8" pos="2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anna.krejcova@cz.ey.com" TargetMode="External"/><Relationship Id="rId2" Type="http://schemas.openxmlformats.org/officeDocument/2006/relationships/hyperlink" Target="mailto:michal.horacek@cz.ey.com" TargetMode="External"/><Relationship Id="rId1" Type="http://schemas.openxmlformats.org/officeDocument/2006/relationships/slideLayout" Target="../slideLayouts/slideLayout5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8072" y="2134481"/>
            <a:ext cx="4182720" cy="860400"/>
          </a:xfrm>
        </p:spPr>
        <p:txBody>
          <a:bodyPr/>
          <a:lstStyle/>
          <a:p>
            <a:r>
              <a:rPr lang="en-GB" dirty="0">
                <a:solidFill>
                  <a:srgbClr val="2E2E38"/>
                </a:solidFill>
              </a:rPr>
              <a:t>Evaluation of the OP TA </a:t>
            </a:r>
            <a:r>
              <a:rPr lang="en-US" dirty="0">
                <a:solidFill>
                  <a:srgbClr val="2E2E38"/>
                </a:solidFill>
              </a:rPr>
              <a:t>indicator</a:t>
            </a:r>
            <a:r>
              <a:rPr lang="cs-CZ" dirty="0">
                <a:solidFill>
                  <a:srgbClr val="2E2E38"/>
                </a:solidFill>
              </a:rPr>
              <a:t> </a:t>
            </a:r>
            <a:r>
              <a:rPr lang="en-US" dirty="0">
                <a:solidFill>
                  <a:srgbClr val="2E2E38"/>
                </a:solidFill>
              </a:rPr>
              <a:t>system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8072" y="3197525"/>
            <a:ext cx="3813414" cy="645742"/>
          </a:xfrm>
        </p:spPr>
        <p:txBody>
          <a:bodyPr/>
          <a:lstStyle/>
          <a:p>
            <a:r>
              <a:rPr lang="en-GB" dirty="0"/>
              <a:t>Presentation of key outcomes and recommendations</a:t>
            </a:r>
          </a:p>
          <a:p>
            <a:r>
              <a:rPr lang="en-GB" b="1" dirty="0"/>
              <a:t>Monitoring Committee meeting           21 May 2019</a:t>
            </a:r>
            <a:endParaRPr lang="en-GB" dirty="0"/>
          </a:p>
          <a:p>
            <a:endParaRPr lang="en-GB" dirty="0"/>
          </a:p>
        </p:txBody>
      </p:sp>
      <p:pic>
        <p:nvPicPr>
          <p:cNvPr id="5" name="Obrázek 2" descr="\\praha.mmr.cz\dfs\J\SF\NSRR\04_odd_271\23_Publicita\01_vzory logolinky 2014-2020\logolink\OPTP_EN_RO_B_C RGB.jpg">
            <a:extLst>
              <a:ext uri="{FF2B5EF4-FFF2-40B4-BE49-F238E27FC236}">
                <a16:creationId xmlns:a16="http://schemas.microsoft.com/office/drawing/2014/main" id="{E14AF41E-7BCA-42D0-A45B-BCBFF59512A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72" y="5782956"/>
            <a:ext cx="6018530" cy="985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4647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E1EF005-57A6-43D7-A985-F2830C806A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5" r="33795"/>
          <a:stretch/>
        </p:blipFill>
        <p:spPr>
          <a:xfrm>
            <a:off x="6146139" y="1"/>
            <a:ext cx="2997862" cy="6156104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EFEDB4-9C75-4A1E-8898-C37FFB74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Fulfilment of indicators</a:t>
            </a:r>
            <a:br>
              <a:rPr lang="en-GB" dirty="0"/>
            </a:br>
            <a:r>
              <a:rPr lang="en-GB" sz="2000" dirty="0"/>
              <a:t>1/3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52805-FEF9-4DC5-B796-1C6B8FC5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0"/>
            <a:ext cx="5497282" cy="5018185"/>
          </a:xfrm>
        </p:spPr>
        <p:txBody>
          <a:bodyPr/>
          <a:lstStyle/>
          <a:p>
            <a:pPr marL="267319" lvl="0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2000" dirty="0">
                <a:solidFill>
                  <a:srgbClr val="2E2E38"/>
                </a:solidFill>
              </a:rPr>
              <a:t>Output indicators are not being fulfilled equally </a:t>
            </a:r>
          </a:p>
          <a:p>
            <a:pPr marL="534638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1800" b="1" dirty="0">
                <a:solidFill>
                  <a:srgbClr val="2E2E38"/>
                </a:solidFill>
              </a:rPr>
              <a:t>Significant over-fulfilment </a:t>
            </a:r>
          </a:p>
          <a:p>
            <a:pPr marL="801958" lvl="2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1450" dirty="0">
                <a:solidFill>
                  <a:srgbClr val="2E2E38"/>
                </a:solidFill>
              </a:rPr>
              <a:t>Purchase of material, goods, and services is in SO 2.1 fulfilled at </a:t>
            </a:r>
            <a:r>
              <a:rPr lang="en-GB" sz="1450" b="1" dirty="0">
                <a:solidFill>
                  <a:srgbClr val="FF0000"/>
                </a:solidFill>
              </a:rPr>
              <a:t>1,453 %  </a:t>
            </a:r>
          </a:p>
          <a:p>
            <a:pPr marL="534638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1800" b="1" dirty="0">
                <a:solidFill>
                  <a:srgbClr val="2E2E38"/>
                </a:solidFill>
              </a:rPr>
              <a:t>Low fulfilment of some indicators </a:t>
            </a:r>
          </a:p>
          <a:p>
            <a:pPr marL="801958" lvl="2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1450" dirty="0">
                <a:solidFill>
                  <a:srgbClr val="2E2E38"/>
                </a:solidFill>
              </a:rPr>
              <a:t>Number of certifications given under specific objective 1.1, Number of participants in education under specific objective 1.1, or Purchase of material, goods, and services under specific objective 1.2 are </a:t>
            </a:r>
            <a:r>
              <a:rPr lang="en-GB" sz="1450" b="1" dirty="0">
                <a:solidFill>
                  <a:srgbClr val="FF0000"/>
                </a:solidFill>
              </a:rPr>
              <a:t>not being fulfilled </a:t>
            </a:r>
          </a:p>
          <a:p>
            <a:pPr marL="534638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2000" dirty="0">
                <a:solidFill>
                  <a:srgbClr val="2E2E38"/>
                </a:solidFill>
              </a:rPr>
              <a:t>Extreme values as a result of an inadequate supply of indicators (easy-to-control vs. very specific indicators) </a:t>
            </a:r>
          </a:p>
          <a:p>
            <a:pPr marL="534638" lvl="1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2000" dirty="0">
                <a:solidFill>
                  <a:srgbClr val="2E2E38"/>
                </a:solidFill>
              </a:rPr>
              <a:t>Frequent requests for a change </a:t>
            </a:r>
            <a:r>
              <a:rPr lang="cs-CZ" sz="2000" dirty="0" err="1">
                <a:solidFill>
                  <a:srgbClr val="2E2E38"/>
                </a:solidFill>
              </a:rPr>
              <a:t>of</a:t>
            </a:r>
            <a:r>
              <a:rPr lang="en-GB" sz="2000" dirty="0">
                <a:solidFill>
                  <a:srgbClr val="2E2E38"/>
                </a:solidFill>
              </a:rPr>
              <a:t> the target values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CFDFD1-5CC6-4EE9-AB8A-0280776FD41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1EDD113-F8F4-4FA0-A361-B2F9AF2D9F27}"/>
              </a:ext>
            </a:extLst>
          </p:cNvPr>
          <p:cNvCxnSpPr>
            <a:cxnSpLocks/>
          </p:cNvCxnSpPr>
          <p:nvPr/>
        </p:nvCxnSpPr>
        <p:spPr>
          <a:xfrm>
            <a:off x="431800" y="6147716"/>
            <a:ext cx="5714339" cy="0"/>
          </a:xfrm>
          <a:prstGeom prst="line">
            <a:avLst/>
          </a:prstGeom>
          <a:ln w="25400">
            <a:solidFill>
              <a:srgbClr val="FFE600"/>
            </a:solidFill>
            <a:headEnd w="lg" len="lg"/>
            <a:tailEnd type="none" w="lg" len="sm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652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7F2A1-AE1E-4AC3-9E42-F79273E56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Fulfilment of indicators</a:t>
            </a:r>
            <a:br>
              <a:rPr lang="cs-CZ" dirty="0"/>
            </a:br>
            <a:r>
              <a:rPr lang="cs-CZ" sz="2000" dirty="0">
                <a:solidFill>
                  <a:srgbClr val="2E2E38"/>
                </a:solidFill>
              </a:rPr>
              <a:t>2/3</a:t>
            </a:r>
            <a:endParaRPr lang="cs-C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117CC-664A-480D-BA88-6964B03F2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Prediction – indicator modelling example</a:t>
            </a:r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BD931-97FC-4813-BD87-96DAEB56F4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7C00DFE-D1AC-4B81-9216-5D88861826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9136993"/>
              </p:ext>
            </p:extLst>
          </p:nvPr>
        </p:nvGraphicFramePr>
        <p:xfrm>
          <a:off x="431800" y="1607127"/>
          <a:ext cx="8255001" cy="4405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6542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3814519-D3BD-4128-9B0B-B79753747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Fulfilment of indicators</a:t>
            </a:r>
            <a:br>
              <a:rPr lang="cs-CZ" dirty="0"/>
            </a:br>
            <a:r>
              <a:rPr lang="cs-CZ" sz="2000" dirty="0">
                <a:solidFill>
                  <a:srgbClr val="2E2E38"/>
                </a:solidFill>
              </a:rPr>
              <a:t>3/3</a:t>
            </a:r>
            <a:endParaRPr lang="cs-CZ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F694251-03F0-4C85-9042-5C278EF82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FFE600"/>
              </a:buClr>
            </a:pPr>
            <a:r>
              <a:rPr lang="en-GB" dirty="0">
                <a:solidFill>
                  <a:srgbClr val="2E2E38"/>
                </a:solidFill>
              </a:rPr>
              <a:t>Prediction until end of 2020 – the majority of indicators will either not reach the target value or will substantially exceed it </a:t>
            </a:r>
          </a:p>
          <a:p>
            <a:pPr lvl="1">
              <a:buClr>
                <a:srgbClr val="FFE600"/>
              </a:buClr>
            </a:pPr>
            <a:r>
              <a:rPr lang="en-GB" b="1" dirty="0">
                <a:solidFill>
                  <a:srgbClr val="2E2E38"/>
                </a:solidFill>
              </a:rPr>
              <a:t>Fulfilment between 40 - 160 % can be expected only with 9 indicators </a:t>
            </a:r>
            <a:r>
              <a:rPr lang="en-GB" dirty="0">
                <a:solidFill>
                  <a:srgbClr val="2E2E38"/>
                </a:solidFill>
              </a:rPr>
              <a:t>(out of 28)</a:t>
            </a:r>
            <a:endParaRPr lang="cs-CZ" dirty="0">
              <a:solidFill>
                <a:srgbClr val="2E2E38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927EBB-F8DF-442D-834D-D7725D4F10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BB829AD-2D4A-4B33-8346-CE0E23743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015978"/>
              </p:ext>
            </p:extLst>
          </p:nvPr>
        </p:nvGraphicFramePr>
        <p:xfrm>
          <a:off x="431800" y="2535818"/>
          <a:ext cx="8255000" cy="3029521"/>
        </p:xfrm>
        <a:graphic>
          <a:graphicData uri="http://schemas.openxmlformats.org/drawingml/2006/table">
            <a:tbl>
              <a:tblPr firstRow="1" firstCol="1" bandRow="1"/>
              <a:tblGrid>
                <a:gridCol w="1408849">
                  <a:extLst>
                    <a:ext uri="{9D8B030D-6E8A-4147-A177-3AD203B41FA5}">
                      <a16:colId xmlns:a16="http://schemas.microsoft.com/office/drawing/2014/main" val="1758377218"/>
                    </a:ext>
                  </a:extLst>
                </a:gridCol>
                <a:gridCol w="1328509">
                  <a:extLst>
                    <a:ext uri="{9D8B030D-6E8A-4147-A177-3AD203B41FA5}">
                      <a16:colId xmlns:a16="http://schemas.microsoft.com/office/drawing/2014/main" val="1420302308"/>
                    </a:ext>
                  </a:extLst>
                </a:gridCol>
                <a:gridCol w="1380236">
                  <a:extLst>
                    <a:ext uri="{9D8B030D-6E8A-4147-A177-3AD203B41FA5}">
                      <a16:colId xmlns:a16="http://schemas.microsoft.com/office/drawing/2014/main" val="151206844"/>
                    </a:ext>
                  </a:extLst>
                </a:gridCol>
                <a:gridCol w="1380236">
                  <a:extLst>
                    <a:ext uri="{9D8B030D-6E8A-4147-A177-3AD203B41FA5}">
                      <a16:colId xmlns:a16="http://schemas.microsoft.com/office/drawing/2014/main" val="1436277968"/>
                    </a:ext>
                  </a:extLst>
                </a:gridCol>
                <a:gridCol w="1380236">
                  <a:extLst>
                    <a:ext uri="{9D8B030D-6E8A-4147-A177-3AD203B41FA5}">
                      <a16:colId xmlns:a16="http://schemas.microsoft.com/office/drawing/2014/main" val="3831165958"/>
                    </a:ext>
                  </a:extLst>
                </a:gridCol>
                <a:gridCol w="1376934">
                  <a:extLst>
                    <a:ext uri="{9D8B030D-6E8A-4147-A177-3AD203B41FA5}">
                      <a16:colId xmlns:a16="http://schemas.microsoft.com/office/drawing/2014/main" val="1376438406"/>
                    </a:ext>
                  </a:extLst>
                </a:gridCol>
              </a:tblGrid>
              <a:tr h="526472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Specific objective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Predicted indicator fulfilment in relation to the agreed target value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000030"/>
                  </a:ext>
                </a:extLst>
              </a:tr>
              <a:tr h="397164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</a:t>
                      </a:r>
                      <a:r>
                        <a:rPr lang="cs-CZ" sz="1400" b="1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– 69 %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161 %</a:t>
                      </a:r>
                      <a:endParaRPr lang="cs-CZ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6194116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634829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914192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882799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540914"/>
                  </a:ext>
                </a:extLst>
              </a:tr>
              <a:tr h="421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448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251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65F7CF1-C691-4B6B-AC64-03D4B4D3C9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5" r="33795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36EFA9-086E-4367-BD5D-39C19D180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Outcome indicators</a:t>
            </a:r>
            <a:endParaRPr lang="cs-C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755DE9-EEC9-4135-BD3C-A962C0352D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125220"/>
            <a:ext cx="5093527" cy="3868189"/>
          </a:xfrm>
        </p:spPr>
        <p:txBody>
          <a:bodyPr/>
          <a:lstStyle/>
          <a:p>
            <a:pPr marL="19050"/>
            <a:r>
              <a:rPr lang="en-GB" sz="2000" dirty="0"/>
              <a:t>Fit well into the intervention logic and are related to the supported activities</a:t>
            </a:r>
            <a:endParaRPr lang="cs-CZ" sz="2000" dirty="0"/>
          </a:p>
          <a:p>
            <a:pPr marL="19050"/>
            <a:r>
              <a:rPr lang="en-GB" sz="2000" dirty="0"/>
              <a:t>Low level of MA control over the achieved value in most of the indicators</a:t>
            </a:r>
            <a:endParaRPr lang="en-US" sz="2000" dirty="0"/>
          </a:p>
          <a:p>
            <a:pPr marL="553069" lvl="1" indent="-266700">
              <a:buFont typeface="EYInterstate Light" panose="02000506000000020004" pitchFamily="2" charset="0"/>
              <a:buChar char="•"/>
            </a:pPr>
            <a:r>
              <a:rPr lang="en-US" sz="1800" dirty="0"/>
              <a:t>Indicator value is significantly affected by external factors</a:t>
            </a:r>
          </a:p>
          <a:p>
            <a:pPr marL="0" lvl="1"/>
            <a:r>
              <a:rPr lang="en-GB" sz="2000" dirty="0"/>
              <a:t>The measurability and validity of the retrieved values is high with most indicators</a:t>
            </a:r>
            <a:endParaRPr lang="cs-CZ" sz="2000" dirty="0"/>
          </a:p>
          <a:p>
            <a:pPr marL="553070" lvl="2" indent="-266700">
              <a:buFont typeface="EYInterstate Light" panose="02000506000000020004" pitchFamily="2" charset="0"/>
              <a:buChar char="•"/>
            </a:pPr>
            <a:r>
              <a:rPr lang="en-GB" sz="1800" dirty="0"/>
              <a:t>Though the frequency of data collection varies (e.g. Satisfaction and awareness levels are measured yearly; outcome indicators 2.1 only once so far</a:t>
            </a:r>
            <a:r>
              <a:rPr lang="cs-CZ" sz="1800" dirty="0"/>
              <a:t>)</a:t>
            </a:r>
          </a:p>
          <a:p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3FF75A-964F-4A59-90A6-4732BEA66F9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grpSp>
        <p:nvGrpSpPr>
          <p:cNvPr id="6" name="Gruppieren 27">
            <a:extLst>
              <a:ext uri="{FF2B5EF4-FFF2-40B4-BE49-F238E27FC236}">
                <a16:creationId xmlns:a16="http://schemas.microsoft.com/office/drawing/2014/main" id="{33C159BC-E6A2-41C1-B6AC-D91A1C7062A2}"/>
              </a:ext>
            </a:extLst>
          </p:cNvPr>
          <p:cNvGrpSpPr/>
          <p:nvPr/>
        </p:nvGrpSpPr>
        <p:grpSpPr bwMode="gray">
          <a:xfrm>
            <a:off x="210455" y="1080924"/>
            <a:ext cx="540000" cy="540000"/>
            <a:chOff x="324643" y="1554952"/>
            <a:chExt cx="860252" cy="1037548"/>
          </a:xfrm>
          <a:effectLst/>
        </p:grpSpPr>
        <p:sp>
          <p:nvSpPr>
            <p:cNvPr id="7" name="Ellipse 24">
              <a:extLst>
                <a:ext uri="{FF2B5EF4-FFF2-40B4-BE49-F238E27FC236}">
                  <a16:creationId xmlns:a16="http://schemas.microsoft.com/office/drawing/2014/main" id="{A36556A2-0847-481B-BF81-C7719873693E}"/>
                </a:ext>
              </a:extLst>
            </p:cNvPr>
            <p:cNvSpPr/>
            <p:nvPr/>
          </p:nvSpPr>
          <p:spPr bwMode="gray">
            <a:xfrm>
              <a:off x="504044" y="1640060"/>
              <a:ext cx="573501" cy="606591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chemeClr val="accent1"/>
                  </a:solidFill>
                  <a:sym typeface="Wingdings"/>
                </a:rPr>
                <a:t></a:t>
              </a:r>
              <a:endParaRPr lang="en-US" sz="5400" noProof="1">
                <a:solidFill>
                  <a:schemeClr val="accent1"/>
                </a:solidFill>
              </a:endParaRPr>
            </a:p>
          </p:txBody>
        </p:sp>
        <p:sp>
          <p:nvSpPr>
            <p:cNvPr id="8" name="Rad 15">
              <a:extLst>
                <a:ext uri="{FF2B5EF4-FFF2-40B4-BE49-F238E27FC236}">
                  <a16:creationId xmlns:a16="http://schemas.microsoft.com/office/drawing/2014/main" id="{54E28AB2-51D8-43C5-B28D-DB212A131BE0}"/>
                </a:ext>
              </a:extLst>
            </p:cNvPr>
            <p:cNvSpPr/>
            <p:nvPr/>
          </p:nvSpPr>
          <p:spPr bwMode="gray">
            <a:xfrm>
              <a:off x="324643" y="1554952"/>
              <a:ext cx="860252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uppieren 27">
            <a:extLst>
              <a:ext uri="{FF2B5EF4-FFF2-40B4-BE49-F238E27FC236}">
                <a16:creationId xmlns:a16="http://schemas.microsoft.com/office/drawing/2014/main" id="{78805558-1886-4483-B97F-E4B655F53C10}"/>
              </a:ext>
            </a:extLst>
          </p:cNvPr>
          <p:cNvGrpSpPr/>
          <p:nvPr/>
        </p:nvGrpSpPr>
        <p:grpSpPr bwMode="gray">
          <a:xfrm>
            <a:off x="210455" y="1785971"/>
            <a:ext cx="540000" cy="571277"/>
            <a:chOff x="324643" y="1494855"/>
            <a:chExt cx="860251" cy="1097645"/>
          </a:xfrm>
          <a:effectLst/>
        </p:grpSpPr>
        <p:sp>
          <p:nvSpPr>
            <p:cNvPr id="11" name="Ellipse 24">
              <a:extLst>
                <a:ext uri="{FF2B5EF4-FFF2-40B4-BE49-F238E27FC236}">
                  <a16:creationId xmlns:a16="http://schemas.microsoft.com/office/drawing/2014/main" id="{F1085073-DA2A-41B0-A791-D9D9702F3043}"/>
                </a:ext>
              </a:extLst>
            </p:cNvPr>
            <p:cNvSpPr/>
            <p:nvPr/>
          </p:nvSpPr>
          <p:spPr bwMode="gray">
            <a:xfrm>
              <a:off x="481941" y="1494855"/>
              <a:ext cx="624674" cy="835200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rgbClr val="F04C3E"/>
                  </a:solidFill>
                  <a:sym typeface="Wingdings"/>
                </a:rPr>
                <a:t></a:t>
              </a:r>
              <a:endParaRPr lang="en-US" sz="8000" noProof="1">
                <a:solidFill>
                  <a:srgbClr val="F04C3E"/>
                </a:solidFill>
              </a:endParaRPr>
            </a:p>
          </p:txBody>
        </p:sp>
        <p:sp>
          <p:nvSpPr>
            <p:cNvPr id="12" name="Rad 15">
              <a:extLst>
                <a:ext uri="{FF2B5EF4-FFF2-40B4-BE49-F238E27FC236}">
                  <a16:creationId xmlns:a16="http://schemas.microsoft.com/office/drawing/2014/main" id="{1ED02492-0218-4056-A409-7FD4A17857E2}"/>
                </a:ext>
              </a:extLst>
            </p:cNvPr>
            <p:cNvSpPr/>
            <p:nvPr/>
          </p:nvSpPr>
          <p:spPr bwMode="gray">
            <a:xfrm>
              <a:off x="324643" y="1554952"/>
              <a:ext cx="860251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Gruppieren 27">
            <a:extLst>
              <a:ext uri="{FF2B5EF4-FFF2-40B4-BE49-F238E27FC236}">
                <a16:creationId xmlns:a16="http://schemas.microsoft.com/office/drawing/2014/main" id="{A7B071FB-D5CF-4C8A-9515-14F99FFAF731}"/>
              </a:ext>
            </a:extLst>
          </p:cNvPr>
          <p:cNvGrpSpPr/>
          <p:nvPr/>
        </p:nvGrpSpPr>
        <p:grpSpPr bwMode="gray">
          <a:xfrm>
            <a:off x="233069" y="3072014"/>
            <a:ext cx="540000" cy="540000"/>
            <a:chOff x="324643" y="1554952"/>
            <a:chExt cx="860252" cy="1037548"/>
          </a:xfrm>
          <a:effectLst/>
        </p:grpSpPr>
        <p:sp>
          <p:nvSpPr>
            <p:cNvPr id="14" name="Ellipse 24">
              <a:extLst>
                <a:ext uri="{FF2B5EF4-FFF2-40B4-BE49-F238E27FC236}">
                  <a16:creationId xmlns:a16="http://schemas.microsoft.com/office/drawing/2014/main" id="{EA94C445-B6B7-41C6-9D9D-75193CF54F71}"/>
                </a:ext>
              </a:extLst>
            </p:cNvPr>
            <p:cNvSpPr/>
            <p:nvPr/>
          </p:nvSpPr>
          <p:spPr bwMode="gray">
            <a:xfrm>
              <a:off x="504044" y="1696860"/>
              <a:ext cx="537476" cy="549791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chemeClr val="accent1"/>
                  </a:solidFill>
                  <a:sym typeface="Wingdings"/>
                </a:rPr>
                <a:t></a:t>
              </a:r>
              <a:endParaRPr lang="en-US" sz="5400" noProof="1">
                <a:solidFill>
                  <a:schemeClr val="accent1"/>
                </a:solidFill>
              </a:endParaRPr>
            </a:p>
          </p:txBody>
        </p:sp>
        <p:sp>
          <p:nvSpPr>
            <p:cNvPr id="15" name="Rad 15">
              <a:extLst>
                <a:ext uri="{FF2B5EF4-FFF2-40B4-BE49-F238E27FC236}">
                  <a16:creationId xmlns:a16="http://schemas.microsoft.com/office/drawing/2014/main" id="{8D86DEEB-1B78-4A01-B235-F5723C630903}"/>
                </a:ext>
              </a:extLst>
            </p:cNvPr>
            <p:cNvSpPr/>
            <p:nvPr/>
          </p:nvSpPr>
          <p:spPr bwMode="gray">
            <a:xfrm>
              <a:off x="324643" y="1554952"/>
              <a:ext cx="860252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8D2448A-70AD-4D03-AA8D-6F20DD7F499E}"/>
              </a:ext>
            </a:extLst>
          </p:cNvPr>
          <p:cNvCxnSpPr>
            <a:cxnSpLocks/>
          </p:cNvCxnSpPr>
          <p:nvPr/>
        </p:nvCxnSpPr>
        <p:spPr>
          <a:xfrm>
            <a:off x="431800" y="6147716"/>
            <a:ext cx="5714339" cy="0"/>
          </a:xfrm>
          <a:prstGeom prst="line">
            <a:avLst/>
          </a:prstGeom>
          <a:ln w="25400">
            <a:solidFill>
              <a:srgbClr val="FFE600"/>
            </a:solidFill>
            <a:headEnd w="lg" len="lg"/>
            <a:tailEnd type="none" w="lg" len="sm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996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02AC7D-9519-4031-A671-0633F0028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FCE8F3-9F4B-4674-80F4-E33C4E46D3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Recommendations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5516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73D4AE-2D7F-4E62-B8BF-AD2B2093C2E2}"/>
              </a:ext>
            </a:extLst>
          </p:cNvPr>
          <p:cNvSpPr/>
          <p:nvPr/>
        </p:nvSpPr>
        <p:spPr>
          <a:xfrm>
            <a:off x="-8709" y="4996874"/>
            <a:ext cx="9144000" cy="1114846"/>
          </a:xfrm>
          <a:prstGeom prst="rect">
            <a:avLst/>
          </a:prstGeom>
          <a:solidFill>
            <a:schemeClr val="bg2">
              <a:alpha val="4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cs-CZ" sz="1200" dirty="0">
              <a:solidFill>
                <a:schemeClr val="tx1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D9FC46-A277-4974-AEC9-C9A0568566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10245"/>
            <a:ext cx="4462418" cy="3093946"/>
          </a:xfrm>
        </p:spPr>
        <p:txBody>
          <a:bodyPr/>
          <a:lstStyle/>
          <a:p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recommend that the setting of the traditional indicator system, which is fit for rather different operational programmes, is reconsidered taking into account specifics and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needs of the </a:t>
            </a:r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 TA. </a:t>
            </a:r>
            <a:endParaRPr lang="cs-CZ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60B44EB8-CB56-406A-8DFC-5B8A94522B6D}"/>
              </a:ext>
            </a:extLst>
          </p:cNvPr>
          <p:cNvSpPr txBox="1">
            <a:spLocks/>
          </p:cNvSpPr>
          <p:nvPr/>
        </p:nvSpPr>
        <p:spPr>
          <a:xfrm>
            <a:off x="542108" y="4966758"/>
            <a:ext cx="8389983" cy="117507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lang="en-US" sz="2800" kern="1200" dirty="0" smtClean="0">
                <a:solidFill>
                  <a:schemeClr val="bg1"/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marL="534639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01958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069277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336597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4944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661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378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096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indicator system of indicators should contribute to a better display of the benefits projects financed from this programme bring about. </a:t>
            </a:r>
            <a:endParaRPr lang="cs-CZ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D69CAE-A5D9-4BFA-BFE2-BFFCB83A4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5721" y="6213710"/>
            <a:ext cx="432854" cy="44504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3EA84-806F-40CF-9206-5B86035F28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Evaluation of the OP TA system of indicators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4654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5530D-EDEF-46CA-9BC6-7D9105F69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  <a:endParaRPr lang="cs-CZ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A3E13C-D399-4236-81CF-863D2E6B66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3C9DE994-634D-4500-BE1E-9AA45E7C4456}"/>
              </a:ext>
            </a:extLst>
          </p:cNvPr>
          <p:cNvSpPr>
            <a:spLocks/>
          </p:cNvSpPr>
          <p:nvPr/>
        </p:nvSpPr>
        <p:spPr bwMode="gray">
          <a:xfrm rot="19800000">
            <a:off x="409567" y="4843355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C23F0679-142C-4B81-A4E4-43B9AA55A352}"/>
              </a:ext>
            </a:extLst>
          </p:cNvPr>
          <p:cNvSpPr>
            <a:spLocks/>
          </p:cNvSpPr>
          <p:nvPr/>
        </p:nvSpPr>
        <p:spPr bwMode="gray">
          <a:xfrm rot="19800000">
            <a:off x="1138559" y="3872802"/>
            <a:ext cx="1975260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GB" b="1" dirty="0">
                <a:solidFill>
                  <a:srgbClr val="FFFFFF"/>
                </a:solidFill>
                <a:latin typeface="Arial" panose="020B0604020202020204" pitchFamily="34" charset="0"/>
              </a:rPr>
              <a:t>Indicator system</a:t>
            </a:r>
            <a:endParaRPr lang="cs-CZ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Bogen 54">
            <a:extLst>
              <a:ext uri="{FF2B5EF4-FFF2-40B4-BE49-F238E27FC236}">
                <a16:creationId xmlns:a16="http://schemas.microsoft.com/office/drawing/2014/main" id="{8142F33E-1685-4E32-99D9-A02969B05DC5}"/>
              </a:ext>
            </a:extLst>
          </p:cNvPr>
          <p:cNvSpPr/>
          <p:nvPr/>
        </p:nvSpPr>
        <p:spPr bwMode="gray">
          <a:xfrm rot="8069656">
            <a:off x="982356" y="3680925"/>
            <a:ext cx="2323958" cy="2323958"/>
          </a:xfrm>
          <a:prstGeom prst="arc">
            <a:avLst/>
          </a:prstGeom>
          <a:ln w="12700">
            <a:solidFill>
              <a:srgbClr val="808080"/>
            </a:solidFill>
            <a:prstDash val="dash"/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Ellipse 56">
            <a:extLst>
              <a:ext uri="{FF2B5EF4-FFF2-40B4-BE49-F238E27FC236}">
                <a16:creationId xmlns:a16="http://schemas.microsoft.com/office/drawing/2014/main" id="{37F3B613-1654-441C-A670-070849820F1E}"/>
              </a:ext>
            </a:extLst>
          </p:cNvPr>
          <p:cNvSpPr/>
          <p:nvPr/>
        </p:nvSpPr>
        <p:spPr bwMode="gray">
          <a:xfrm rot="20489304">
            <a:off x="1298507" y="5642221"/>
            <a:ext cx="99060" cy="9906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06FDFB30-C6DB-41DA-9293-1F5914EF743E}"/>
              </a:ext>
            </a:extLst>
          </p:cNvPr>
          <p:cNvSpPr>
            <a:spLocks/>
          </p:cNvSpPr>
          <p:nvPr/>
        </p:nvSpPr>
        <p:spPr bwMode="gray">
          <a:xfrm rot="19800000">
            <a:off x="3019774" y="4893248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452969AD-B923-43C8-89AD-D024A5268CD2}"/>
              </a:ext>
            </a:extLst>
          </p:cNvPr>
          <p:cNvSpPr>
            <a:spLocks/>
          </p:cNvSpPr>
          <p:nvPr/>
        </p:nvSpPr>
        <p:spPr bwMode="gray">
          <a:xfrm rot="19800000">
            <a:off x="3758626" y="3959492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GB" b="1" dirty="0">
                <a:solidFill>
                  <a:srgbClr val="FFFFFF"/>
                </a:solidFill>
                <a:latin typeface="Arial" panose="020B0604020202020204" pitchFamily="34" charset="0"/>
              </a:rPr>
              <a:t>Selection of indicators</a:t>
            </a:r>
            <a:endParaRPr lang="cs-CZ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A8705D77-BC90-4CBD-B64A-754AB6CA1146}"/>
              </a:ext>
            </a:extLst>
          </p:cNvPr>
          <p:cNvSpPr>
            <a:spLocks/>
          </p:cNvSpPr>
          <p:nvPr/>
        </p:nvSpPr>
        <p:spPr bwMode="gray">
          <a:xfrm rot="19800000">
            <a:off x="3750797" y="2737515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19A6089E-7743-4DC0-9E23-EE044DF6C5D8}"/>
              </a:ext>
            </a:extLst>
          </p:cNvPr>
          <p:cNvSpPr>
            <a:spLocks/>
          </p:cNvSpPr>
          <p:nvPr/>
        </p:nvSpPr>
        <p:spPr bwMode="gray">
          <a:xfrm rot="19800000">
            <a:off x="4489649" y="1803759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GB" b="1" dirty="0">
                <a:solidFill>
                  <a:srgbClr val="FFFFFF"/>
                </a:solidFill>
                <a:latin typeface="Arial" panose="020B0604020202020204" pitchFamily="34" charset="0"/>
              </a:rPr>
              <a:t>Fulfilment of indicators</a:t>
            </a:r>
            <a:endParaRPr lang="cs-CZ" sz="105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17C9520C-9B78-449D-B9F7-9F9AEA21FABD}"/>
              </a:ext>
            </a:extLst>
          </p:cNvPr>
          <p:cNvSpPr>
            <a:spLocks/>
          </p:cNvSpPr>
          <p:nvPr/>
        </p:nvSpPr>
        <p:spPr bwMode="gray">
          <a:xfrm rot="19800000">
            <a:off x="6416778" y="2508677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8CD63787-DEA4-46A1-A4B7-35A885802A6B}"/>
              </a:ext>
            </a:extLst>
          </p:cNvPr>
          <p:cNvSpPr>
            <a:spLocks/>
          </p:cNvSpPr>
          <p:nvPr/>
        </p:nvSpPr>
        <p:spPr bwMode="gray">
          <a:xfrm rot="19800000">
            <a:off x="7155630" y="1574921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GB" b="1" dirty="0">
                <a:solidFill>
                  <a:srgbClr val="FFFFFF"/>
                </a:solidFill>
                <a:latin typeface="Arial" panose="020B0604020202020204" pitchFamily="34" charset="0"/>
              </a:rPr>
              <a:t>Outcome indicators</a:t>
            </a:r>
            <a:endParaRPr lang="cs-CZ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Bogen 60">
            <a:extLst>
              <a:ext uri="{FF2B5EF4-FFF2-40B4-BE49-F238E27FC236}">
                <a16:creationId xmlns:a16="http://schemas.microsoft.com/office/drawing/2014/main" id="{7F8EC47F-1AB8-445A-88AD-D6251CDD1683}"/>
              </a:ext>
            </a:extLst>
          </p:cNvPr>
          <p:cNvSpPr/>
          <p:nvPr/>
        </p:nvSpPr>
        <p:spPr bwMode="gray">
          <a:xfrm rot="18857355">
            <a:off x="5555108" y="1225663"/>
            <a:ext cx="2323958" cy="2323958"/>
          </a:xfrm>
          <a:prstGeom prst="arc">
            <a:avLst>
              <a:gd name="adj1" fmla="val 16177703"/>
              <a:gd name="adj2" fmla="val 0"/>
            </a:avLst>
          </a:prstGeom>
          <a:ln w="12700">
            <a:solidFill>
              <a:srgbClr val="808080"/>
            </a:solidFill>
            <a:prstDash val="dash"/>
            <a:headEnd type="none"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Ellipse 61">
            <a:extLst>
              <a:ext uri="{FF2B5EF4-FFF2-40B4-BE49-F238E27FC236}">
                <a16:creationId xmlns:a16="http://schemas.microsoft.com/office/drawing/2014/main" id="{F87B4D3C-A8B0-401B-8D3F-D1B99226454E}"/>
              </a:ext>
            </a:extLst>
          </p:cNvPr>
          <p:cNvSpPr/>
          <p:nvPr/>
        </p:nvSpPr>
        <p:spPr bwMode="gray">
          <a:xfrm rot="9677003">
            <a:off x="5855082" y="1524525"/>
            <a:ext cx="99060" cy="9906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Bogen 63">
            <a:extLst>
              <a:ext uri="{FF2B5EF4-FFF2-40B4-BE49-F238E27FC236}">
                <a16:creationId xmlns:a16="http://schemas.microsoft.com/office/drawing/2014/main" id="{9FE6D2EF-AE23-4A72-A203-90170B3B5997}"/>
              </a:ext>
            </a:extLst>
          </p:cNvPr>
          <p:cNvSpPr/>
          <p:nvPr/>
        </p:nvSpPr>
        <p:spPr bwMode="gray">
          <a:xfrm rot="19888591" flipH="1">
            <a:off x="3188732" y="3313035"/>
            <a:ext cx="1691382" cy="1691382"/>
          </a:xfrm>
          <a:prstGeom prst="arc">
            <a:avLst/>
          </a:prstGeom>
          <a:ln w="12700">
            <a:solidFill>
              <a:srgbClr val="808080"/>
            </a:solidFill>
            <a:prstDash val="dash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Ellipse 64">
            <a:extLst>
              <a:ext uri="{FF2B5EF4-FFF2-40B4-BE49-F238E27FC236}">
                <a16:creationId xmlns:a16="http://schemas.microsoft.com/office/drawing/2014/main" id="{4A291234-6ECD-43B3-9E1D-8EDCB724C4FE}"/>
              </a:ext>
            </a:extLst>
          </p:cNvPr>
          <p:cNvSpPr/>
          <p:nvPr/>
        </p:nvSpPr>
        <p:spPr bwMode="gray">
          <a:xfrm rot="7468943" flipH="1">
            <a:off x="3233520" y="4491605"/>
            <a:ext cx="100800" cy="10080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900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6DE8CA9-97F6-4927-8141-7FF8E0B167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24" r="42824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B059ED-31A2-4364-A0F9-D04979EBD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  <a:r>
              <a:rPr lang="cs-CZ" dirty="0"/>
              <a:t> – </a:t>
            </a:r>
            <a:r>
              <a:rPr lang="en-GB" dirty="0"/>
              <a:t>system of indicators</a:t>
            </a:r>
            <a:br>
              <a:rPr lang="cs-CZ" dirty="0"/>
            </a:br>
            <a:r>
              <a:rPr lang="cs-CZ" dirty="0"/>
              <a:t>1/2</a:t>
            </a:r>
            <a:br>
              <a:rPr lang="cs-CZ" dirty="0"/>
            </a:br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289936-E243-4130-80CE-60B2B7BBC2A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3518C82-3E4B-431E-B843-4A7BF0937E4E}"/>
              </a:ext>
            </a:extLst>
          </p:cNvPr>
          <p:cNvGrpSpPr/>
          <p:nvPr/>
        </p:nvGrpSpPr>
        <p:grpSpPr>
          <a:xfrm>
            <a:off x="2094190" y="1268851"/>
            <a:ext cx="6558696" cy="3891657"/>
            <a:chOff x="463550" y="1439252"/>
            <a:chExt cx="4036441" cy="1657815"/>
          </a:xfrm>
        </p:grpSpPr>
        <p:grpSp>
          <p:nvGrpSpPr>
            <p:cNvPr id="7" name="Group 10">
              <a:extLst>
                <a:ext uri="{FF2B5EF4-FFF2-40B4-BE49-F238E27FC236}">
                  <a16:creationId xmlns:a16="http://schemas.microsoft.com/office/drawing/2014/main" id="{DACD9BC7-5E1D-45DF-B64F-6896ABBA04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50" y="1439252"/>
              <a:ext cx="4036441" cy="1657815"/>
              <a:chOff x="2224585" y="2838734"/>
              <a:chExt cx="4708224" cy="2387902"/>
            </a:xfrm>
          </p:grpSpPr>
          <p:sp>
            <p:nvSpPr>
              <p:cNvPr id="10" name="Freeform 74">
                <a:extLst>
                  <a:ext uri="{FF2B5EF4-FFF2-40B4-BE49-F238E27FC236}">
                    <a16:creationId xmlns:a16="http://schemas.microsoft.com/office/drawing/2014/main" id="{8267B08A-FE56-4F03-8534-26EF91E1B1DE}"/>
                  </a:ext>
                </a:extLst>
              </p:cNvPr>
              <p:cNvSpPr/>
              <p:nvPr/>
            </p:nvSpPr>
            <p:spPr bwMode="auto">
              <a:xfrm>
                <a:off x="3658005" y="2838734"/>
                <a:ext cx="3274804" cy="2293163"/>
              </a:xfrm>
              <a:custGeom>
                <a:avLst/>
                <a:gdLst>
                  <a:gd name="connsiteX0" fmla="*/ 0 w 3275209"/>
                  <a:gd name="connsiteY0" fmla="*/ 163773 h 2251881"/>
                  <a:gd name="connsiteX1" fmla="*/ 136478 w 3275209"/>
                  <a:gd name="connsiteY1" fmla="*/ 109182 h 2251881"/>
                  <a:gd name="connsiteX2" fmla="*/ 272955 w 3275209"/>
                  <a:gd name="connsiteY2" fmla="*/ 177421 h 2251881"/>
                  <a:gd name="connsiteX3" fmla="*/ 464024 w 3275209"/>
                  <a:gd name="connsiteY3" fmla="*/ 177421 h 2251881"/>
                  <a:gd name="connsiteX4" fmla="*/ 723331 w 3275209"/>
                  <a:gd name="connsiteY4" fmla="*/ 204717 h 2251881"/>
                  <a:gd name="connsiteX5" fmla="*/ 873457 w 3275209"/>
                  <a:gd name="connsiteY5" fmla="*/ 163773 h 2251881"/>
                  <a:gd name="connsiteX6" fmla="*/ 1037230 w 3275209"/>
                  <a:gd name="connsiteY6" fmla="*/ 81887 h 2251881"/>
                  <a:gd name="connsiteX7" fmla="*/ 1132764 w 3275209"/>
                  <a:gd name="connsiteY7" fmla="*/ 150126 h 2251881"/>
                  <a:gd name="connsiteX8" fmla="*/ 1296537 w 3275209"/>
                  <a:gd name="connsiteY8" fmla="*/ 95535 h 2251881"/>
                  <a:gd name="connsiteX9" fmla="*/ 1446663 w 3275209"/>
                  <a:gd name="connsiteY9" fmla="*/ 40944 h 2251881"/>
                  <a:gd name="connsiteX10" fmla="*/ 1610436 w 3275209"/>
                  <a:gd name="connsiteY10" fmla="*/ 136478 h 2251881"/>
                  <a:gd name="connsiteX11" fmla="*/ 1856096 w 3275209"/>
                  <a:gd name="connsiteY11" fmla="*/ 54591 h 2251881"/>
                  <a:gd name="connsiteX12" fmla="*/ 1978925 w 3275209"/>
                  <a:gd name="connsiteY12" fmla="*/ 0 h 2251881"/>
                  <a:gd name="connsiteX13" fmla="*/ 2265528 w 3275209"/>
                  <a:gd name="connsiteY13" fmla="*/ 0 h 2251881"/>
                  <a:gd name="connsiteX14" fmla="*/ 2442949 w 3275209"/>
                  <a:gd name="connsiteY14" fmla="*/ 27296 h 2251881"/>
                  <a:gd name="connsiteX15" fmla="*/ 2606722 w 3275209"/>
                  <a:gd name="connsiteY15" fmla="*/ 13648 h 2251881"/>
                  <a:gd name="connsiteX16" fmla="*/ 2866030 w 3275209"/>
                  <a:gd name="connsiteY16" fmla="*/ 54591 h 2251881"/>
                  <a:gd name="connsiteX17" fmla="*/ 3016155 w 3275209"/>
                  <a:gd name="connsiteY17" fmla="*/ 150126 h 2251881"/>
                  <a:gd name="connsiteX18" fmla="*/ 3029803 w 3275209"/>
                  <a:gd name="connsiteY18" fmla="*/ 272956 h 2251881"/>
                  <a:gd name="connsiteX19" fmla="*/ 3084394 w 3275209"/>
                  <a:gd name="connsiteY19" fmla="*/ 409433 h 2251881"/>
                  <a:gd name="connsiteX20" fmla="*/ 3084394 w 3275209"/>
                  <a:gd name="connsiteY20" fmla="*/ 477672 h 2251881"/>
                  <a:gd name="connsiteX21" fmla="*/ 3193576 w 3275209"/>
                  <a:gd name="connsiteY21" fmla="*/ 627797 h 2251881"/>
                  <a:gd name="connsiteX22" fmla="*/ 3098042 w 3275209"/>
                  <a:gd name="connsiteY22" fmla="*/ 723332 h 2251881"/>
                  <a:gd name="connsiteX23" fmla="*/ 3234519 w 3275209"/>
                  <a:gd name="connsiteY23" fmla="*/ 928048 h 2251881"/>
                  <a:gd name="connsiteX24" fmla="*/ 3248167 w 3275209"/>
                  <a:gd name="connsiteY24" fmla="*/ 1023582 h 2251881"/>
                  <a:gd name="connsiteX25" fmla="*/ 3248167 w 3275209"/>
                  <a:gd name="connsiteY25" fmla="*/ 1214651 h 2251881"/>
                  <a:gd name="connsiteX26" fmla="*/ 3207224 w 3275209"/>
                  <a:gd name="connsiteY26" fmla="*/ 1282890 h 2251881"/>
                  <a:gd name="connsiteX27" fmla="*/ 3234519 w 3275209"/>
                  <a:gd name="connsiteY27" fmla="*/ 1446663 h 2251881"/>
                  <a:gd name="connsiteX28" fmla="*/ 3220872 w 3275209"/>
                  <a:gd name="connsiteY28" fmla="*/ 1569493 h 2251881"/>
                  <a:gd name="connsiteX29" fmla="*/ 3234519 w 3275209"/>
                  <a:gd name="connsiteY29" fmla="*/ 1692323 h 2251881"/>
                  <a:gd name="connsiteX30" fmla="*/ 3207224 w 3275209"/>
                  <a:gd name="connsiteY30" fmla="*/ 1801505 h 2251881"/>
                  <a:gd name="connsiteX31" fmla="*/ 3043451 w 3275209"/>
                  <a:gd name="connsiteY31" fmla="*/ 1842448 h 2251881"/>
                  <a:gd name="connsiteX32" fmla="*/ 2866030 w 3275209"/>
                  <a:gd name="connsiteY32" fmla="*/ 1965278 h 2251881"/>
                  <a:gd name="connsiteX33" fmla="*/ 2634018 w 3275209"/>
                  <a:gd name="connsiteY33" fmla="*/ 2019869 h 2251881"/>
                  <a:gd name="connsiteX34" fmla="*/ 2538484 w 3275209"/>
                  <a:gd name="connsiteY34" fmla="*/ 2115403 h 2251881"/>
                  <a:gd name="connsiteX35" fmla="*/ 2347415 w 3275209"/>
                  <a:gd name="connsiteY35" fmla="*/ 2047165 h 2251881"/>
                  <a:gd name="connsiteX36" fmla="*/ 2129051 w 3275209"/>
                  <a:gd name="connsiteY36" fmla="*/ 2033517 h 2251881"/>
                  <a:gd name="connsiteX37" fmla="*/ 1992573 w 3275209"/>
                  <a:gd name="connsiteY37" fmla="*/ 2115403 h 2251881"/>
                  <a:gd name="connsiteX38" fmla="*/ 1883391 w 3275209"/>
                  <a:gd name="connsiteY38" fmla="*/ 2019869 h 2251881"/>
                  <a:gd name="connsiteX39" fmla="*/ 1733266 w 3275209"/>
                  <a:gd name="connsiteY39" fmla="*/ 2129051 h 2251881"/>
                  <a:gd name="connsiteX40" fmla="*/ 1692322 w 3275209"/>
                  <a:gd name="connsiteY40" fmla="*/ 2101756 h 2251881"/>
                  <a:gd name="connsiteX41" fmla="*/ 1692322 w 3275209"/>
                  <a:gd name="connsiteY41" fmla="*/ 2101756 h 2251881"/>
                  <a:gd name="connsiteX42" fmla="*/ 1569493 w 3275209"/>
                  <a:gd name="connsiteY42" fmla="*/ 2060812 h 2251881"/>
                  <a:gd name="connsiteX43" fmla="*/ 1528549 w 3275209"/>
                  <a:gd name="connsiteY43" fmla="*/ 2074460 h 2251881"/>
                  <a:gd name="connsiteX44" fmla="*/ 1473958 w 3275209"/>
                  <a:gd name="connsiteY44" fmla="*/ 2142699 h 2251881"/>
                  <a:gd name="connsiteX45" fmla="*/ 1378424 w 3275209"/>
                  <a:gd name="connsiteY45" fmla="*/ 2156347 h 2251881"/>
                  <a:gd name="connsiteX46" fmla="*/ 1310185 w 3275209"/>
                  <a:gd name="connsiteY46" fmla="*/ 2115403 h 2251881"/>
                  <a:gd name="connsiteX47" fmla="*/ 1241946 w 3275209"/>
                  <a:gd name="connsiteY47" fmla="*/ 2088108 h 2251881"/>
                  <a:gd name="connsiteX48" fmla="*/ 1241946 w 3275209"/>
                  <a:gd name="connsiteY48" fmla="*/ 2088108 h 2251881"/>
                  <a:gd name="connsiteX49" fmla="*/ 1132764 w 3275209"/>
                  <a:gd name="connsiteY49" fmla="*/ 2060812 h 2251881"/>
                  <a:gd name="connsiteX50" fmla="*/ 1023582 w 3275209"/>
                  <a:gd name="connsiteY50" fmla="*/ 2129051 h 2251881"/>
                  <a:gd name="connsiteX51" fmla="*/ 928048 w 3275209"/>
                  <a:gd name="connsiteY51" fmla="*/ 2142699 h 2251881"/>
                  <a:gd name="connsiteX52" fmla="*/ 914400 w 3275209"/>
                  <a:gd name="connsiteY52" fmla="*/ 2115403 h 2251881"/>
                  <a:gd name="connsiteX53" fmla="*/ 723331 w 3275209"/>
                  <a:gd name="connsiteY53" fmla="*/ 2224585 h 2251881"/>
                  <a:gd name="connsiteX54" fmla="*/ 682388 w 3275209"/>
                  <a:gd name="connsiteY54" fmla="*/ 2251881 h 2251881"/>
                  <a:gd name="connsiteX55" fmla="*/ 573206 w 3275209"/>
                  <a:gd name="connsiteY55" fmla="*/ 2224585 h 2251881"/>
                  <a:gd name="connsiteX56" fmla="*/ 395785 w 3275209"/>
                  <a:gd name="connsiteY56" fmla="*/ 2210938 h 2251881"/>
                  <a:gd name="connsiteX57" fmla="*/ 327546 w 3275209"/>
                  <a:gd name="connsiteY57" fmla="*/ 2224585 h 2251881"/>
                  <a:gd name="connsiteX58" fmla="*/ 313899 w 3275209"/>
                  <a:gd name="connsiteY58" fmla="*/ 2224585 h 2251881"/>
                  <a:gd name="connsiteX59" fmla="*/ 300251 w 3275209"/>
                  <a:gd name="connsiteY59" fmla="*/ 2224585 h 225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3275209" h="2251881">
                    <a:moveTo>
                      <a:pt x="0" y="163773"/>
                    </a:moveTo>
                    <a:lnTo>
                      <a:pt x="136478" y="109182"/>
                    </a:lnTo>
                    <a:cubicBezTo>
                      <a:pt x="263284" y="179630"/>
                      <a:pt x="212470" y="177421"/>
                      <a:pt x="272955" y="177421"/>
                    </a:cubicBezTo>
                    <a:lnTo>
                      <a:pt x="464024" y="177421"/>
                    </a:lnTo>
                    <a:cubicBezTo>
                      <a:pt x="727825" y="219075"/>
                      <a:pt x="723331" y="305872"/>
                      <a:pt x="723331" y="204717"/>
                    </a:cubicBezTo>
                    <a:lnTo>
                      <a:pt x="873457" y="163773"/>
                    </a:lnTo>
                    <a:lnTo>
                      <a:pt x="1037230" y="81887"/>
                    </a:lnTo>
                    <a:lnTo>
                      <a:pt x="1132764" y="150126"/>
                    </a:lnTo>
                    <a:lnTo>
                      <a:pt x="1296537" y="95535"/>
                    </a:lnTo>
                    <a:lnTo>
                      <a:pt x="1446663" y="40944"/>
                    </a:lnTo>
                    <a:cubicBezTo>
                      <a:pt x="1580266" y="144857"/>
                      <a:pt x="1517624" y="136478"/>
                      <a:pt x="1610436" y="136478"/>
                    </a:cubicBezTo>
                    <a:cubicBezTo>
                      <a:pt x="1848620" y="66424"/>
                      <a:pt x="1785446" y="125241"/>
                      <a:pt x="1856096" y="54591"/>
                    </a:cubicBezTo>
                    <a:lnTo>
                      <a:pt x="1978925" y="0"/>
                    </a:lnTo>
                    <a:lnTo>
                      <a:pt x="2265528" y="0"/>
                    </a:lnTo>
                    <a:cubicBezTo>
                      <a:pt x="2435543" y="42504"/>
                      <a:pt x="2389511" y="80734"/>
                      <a:pt x="2442949" y="27296"/>
                    </a:cubicBezTo>
                    <a:lnTo>
                      <a:pt x="2606722" y="13648"/>
                    </a:lnTo>
                    <a:cubicBezTo>
                      <a:pt x="2856869" y="55339"/>
                      <a:pt x="2769366" y="54591"/>
                      <a:pt x="2866030" y="54591"/>
                    </a:cubicBezTo>
                    <a:cubicBezTo>
                      <a:pt x="3020149" y="138656"/>
                      <a:pt x="3016155" y="79476"/>
                      <a:pt x="3016155" y="150126"/>
                    </a:cubicBezTo>
                    <a:lnTo>
                      <a:pt x="3029803" y="272956"/>
                    </a:lnTo>
                    <a:cubicBezTo>
                      <a:pt x="3101167" y="401409"/>
                      <a:pt x="3131161" y="362666"/>
                      <a:pt x="3084394" y="409433"/>
                    </a:cubicBezTo>
                    <a:lnTo>
                      <a:pt x="3084394" y="477672"/>
                    </a:lnTo>
                    <a:cubicBezTo>
                      <a:pt x="3170638" y="635784"/>
                      <a:pt x="3109279" y="627797"/>
                      <a:pt x="3193576" y="627797"/>
                    </a:cubicBezTo>
                    <a:cubicBezTo>
                      <a:pt x="3094588" y="712645"/>
                      <a:pt x="3098042" y="667742"/>
                      <a:pt x="3098042" y="723332"/>
                    </a:cubicBezTo>
                    <a:cubicBezTo>
                      <a:pt x="3275209" y="811915"/>
                      <a:pt x="3234519" y="740708"/>
                      <a:pt x="3234519" y="928048"/>
                    </a:cubicBezTo>
                    <a:lnTo>
                      <a:pt x="3248167" y="1023582"/>
                    </a:lnTo>
                    <a:lnTo>
                      <a:pt x="3248167" y="1214651"/>
                    </a:lnTo>
                    <a:lnTo>
                      <a:pt x="3207224" y="1282890"/>
                    </a:lnTo>
                    <a:cubicBezTo>
                      <a:pt x="3236303" y="1428289"/>
                      <a:pt x="3234519" y="1372974"/>
                      <a:pt x="3234519" y="1446663"/>
                    </a:cubicBezTo>
                    <a:lnTo>
                      <a:pt x="3220872" y="1569493"/>
                    </a:lnTo>
                    <a:cubicBezTo>
                      <a:pt x="3235083" y="1683189"/>
                      <a:pt x="3234519" y="1641998"/>
                      <a:pt x="3234519" y="1692323"/>
                    </a:cubicBezTo>
                    <a:lnTo>
                      <a:pt x="3207224" y="1801505"/>
                    </a:lnTo>
                    <a:lnTo>
                      <a:pt x="3043451" y="1842448"/>
                    </a:lnTo>
                    <a:lnTo>
                      <a:pt x="2866030" y="1965278"/>
                    </a:lnTo>
                    <a:lnTo>
                      <a:pt x="2634018" y="2019869"/>
                    </a:lnTo>
                    <a:cubicBezTo>
                      <a:pt x="2535030" y="2104716"/>
                      <a:pt x="2538484" y="2059814"/>
                      <a:pt x="2538484" y="2115403"/>
                    </a:cubicBezTo>
                    <a:cubicBezTo>
                      <a:pt x="2354914" y="2058920"/>
                      <a:pt x="2404818" y="2104564"/>
                      <a:pt x="2347415" y="2047165"/>
                    </a:cubicBezTo>
                    <a:cubicBezTo>
                      <a:pt x="2138160" y="2033214"/>
                      <a:pt x="2211089" y="2033517"/>
                      <a:pt x="2129051" y="2033517"/>
                    </a:cubicBezTo>
                    <a:cubicBezTo>
                      <a:pt x="2002436" y="2117927"/>
                      <a:pt x="2055429" y="2115403"/>
                      <a:pt x="1992573" y="2115403"/>
                    </a:cubicBezTo>
                    <a:cubicBezTo>
                      <a:pt x="1893822" y="2016652"/>
                      <a:pt x="1942074" y="2019869"/>
                      <a:pt x="1883391" y="2019869"/>
                    </a:cubicBezTo>
                    <a:cubicBezTo>
                      <a:pt x="1833349" y="2056263"/>
                      <a:pt x="1790139" y="2104677"/>
                      <a:pt x="1733266" y="2129051"/>
                    </a:cubicBezTo>
                    <a:cubicBezTo>
                      <a:pt x="1718190" y="2135512"/>
                      <a:pt x="1692322" y="2101756"/>
                      <a:pt x="1692322" y="2101756"/>
                    </a:cubicBezTo>
                    <a:lnTo>
                      <a:pt x="1692322" y="2101756"/>
                    </a:lnTo>
                    <a:cubicBezTo>
                      <a:pt x="1651379" y="2088108"/>
                      <a:pt x="1612064" y="2067907"/>
                      <a:pt x="1569493" y="2060812"/>
                    </a:cubicBezTo>
                    <a:cubicBezTo>
                      <a:pt x="1555302" y="2058447"/>
                      <a:pt x="1528549" y="2074460"/>
                      <a:pt x="1528549" y="2074460"/>
                    </a:cubicBezTo>
                    <a:cubicBezTo>
                      <a:pt x="1494116" y="2126109"/>
                      <a:pt x="1512852" y="2103805"/>
                      <a:pt x="1473958" y="2142699"/>
                    </a:cubicBezTo>
                    <a:lnTo>
                      <a:pt x="1378424" y="2156347"/>
                    </a:lnTo>
                    <a:cubicBezTo>
                      <a:pt x="1355678" y="2142699"/>
                      <a:pt x="1334425" y="2126176"/>
                      <a:pt x="1310185" y="2115403"/>
                    </a:cubicBezTo>
                    <a:cubicBezTo>
                      <a:pt x="1228060" y="2078903"/>
                      <a:pt x="1276161" y="2122323"/>
                      <a:pt x="1241946" y="2088108"/>
                    </a:cubicBezTo>
                    <a:lnTo>
                      <a:pt x="1241946" y="2088108"/>
                    </a:lnTo>
                    <a:cubicBezTo>
                      <a:pt x="1205552" y="2079009"/>
                      <a:pt x="1170124" y="2064208"/>
                      <a:pt x="1132764" y="2060812"/>
                    </a:cubicBezTo>
                    <a:cubicBezTo>
                      <a:pt x="1095232" y="2057400"/>
                      <a:pt x="1040192" y="2118670"/>
                      <a:pt x="1023582" y="2129051"/>
                    </a:cubicBezTo>
                    <a:cubicBezTo>
                      <a:pt x="992538" y="2148454"/>
                      <a:pt x="962667" y="2142699"/>
                      <a:pt x="928048" y="2142699"/>
                    </a:cubicBezTo>
                    <a:lnTo>
                      <a:pt x="914400" y="2115403"/>
                    </a:lnTo>
                    <a:lnTo>
                      <a:pt x="723331" y="2224585"/>
                    </a:lnTo>
                    <a:cubicBezTo>
                      <a:pt x="709193" y="2232901"/>
                      <a:pt x="682388" y="2251881"/>
                      <a:pt x="682388" y="2251881"/>
                    </a:cubicBezTo>
                    <a:lnTo>
                      <a:pt x="573206" y="2224585"/>
                    </a:lnTo>
                    <a:cubicBezTo>
                      <a:pt x="514066" y="2220036"/>
                      <a:pt x="455100" y="2210938"/>
                      <a:pt x="395785" y="2210938"/>
                    </a:cubicBezTo>
                    <a:cubicBezTo>
                      <a:pt x="372588" y="2210938"/>
                      <a:pt x="350427" y="2220772"/>
                      <a:pt x="327546" y="2224585"/>
                    </a:cubicBezTo>
                    <a:cubicBezTo>
                      <a:pt x="323059" y="2225333"/>
                      <a:pt x="318448" y="2224585"/>
                      <a:pt x="313899" y="2224585"/>
                    </a:cubicBezTo>
                    <a:lnTo>
                      <a:pt x="300251" y="2224585"/>
                    </a:lnTo>
                  </a:path>
                </a:pathLst>
              </a:custGeom>
              <a:solidFill>
                <a:srgbClr val="C0C0C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GB" ker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5">
                <a:extLst>
                  <a:ext uri="{FF2B5EF4-FFF2-40B4-BE49-F238E27FC236}">
                    <a16:creationId xmlns:a16="http://schemas.microsoft.com/office/drawing/2014/main" id="{98B015A7-49AC-4847-BE41-80C69CCD15EB}"/>
                  </a:ext>
                </a:extLst>
              </p:cNvPr>
              <p:cNvSpPr/>
              <p:nvPr/>
            </p:nvSpPr>
            <p:spPr bwMode="auto">
              <a:xfrm>
                <a:off x="2224585" y="2960946"/>
                <a:ext cx="1819159" cy="2265690"/>
              </a:xfrm>
              <a:custGeom>
                <a:avLst/>
                <a:gdLst>
                  <a:gd name="connsiteX0" fmla="*/ 136478 w 1815152"/>
                  <a:gd name="connsiteY0" fmla="*/ 136478 h 2224585"/>
                  <a:gd name="connsiteX1" fmla="*/ 0 w 1815152"/>
                  <a:gd name="connsiteY1" fmla="*/ 368490 h 2224585"/>
                  <a:gd name="connsiteX2" fmla="*/ 81887 w 1815152"/>
                  <a:gd name="connsiteY2" fmla="*/ 586854 h 2224585"/>
                  <a:gd name="connsiteX3" fmla="*/ 232012 w 1815152"/>
                  <a:gd name="connsiteY3" fmla="*/ 818866 h 2224585"/>
                  <a:gd name="connsiteX4" fmla="*/ 95534 w 1815152"/>
                  <a:gd name="connsiteY4" fmla="*/ 928048 h 2224585"/>
                  <a:gd name="connsiteX5" fmla="*/ 95534 w 1815152"/>
                  <a:gd name="connsiteY5" fmla="*/ 1064526 h 2224585"/>
                  <a:gd name="connsiteX6" fmla="*/ 95534 w 1815152"/>
                  <a:gd name="connsiteY6" fmla="*/ 1064526 h 2224585"/>
                  <a:gd name="connsiteX7" fmla="*/ 122830 w 1815152"/>
                  <a:gd name="connsiteY7" fmla="*/ 1201003 h 2224585"/>
                  <a:gd name="connsiteX8" fmla="*/ 218364 w 1815152"/>
                  <a:gd name="connsiteY8" fmla="*/ 1392072 h 2224585"/>
                  <a:gd name="connsiteX9" fmla="*/ 163773 w 1815152"/>
                  <a:gd name="connsiteY9" fmla="*/ 1473958 h 2224585"/>
                  <a:gd name="connsiteX10" fmla="*/ 218364 w 1815152"/>
                  <a:gd name="connsiteY10" fmla="*/ 1596788 h 2224585"/>
                  <a:gd name="connsiteX11" fmla="*/ 218364 w 1815152"/>
                  <a:gd name="connsiteY11" fmla="*/ 1801505 h 2224585"/>
                  <a:gd name="connsiteX12" fmla="*/ 272955 w 1815152"/>
                  <a:gd name="connsiteY12" fmla="*/ 1883391 h 2224585"/>
                  <a:gd name="connsiteX13" fmla="*/ 259308 w 1815152"/>
                  <a:gd name="connsiteY13" fmla="*/ 1937982 h 2224585"/>
                  <a:gd name="connsiteX14" fmla="*/ 286603 w 1815152"/>
                  <a:gd name="connsiteY14" fmla="*/ 2060812 h 2224585"/>
                  <a:gd name="connsiteX15" fmla="*/ 368490 w 1815152"/>
                  <a:gd name="connsiteY15" fmla="*/ 2156346 h 2224585"/>
                  <a:gd name="connsiteX16" fmla="*/ 382137 w 1815152"/>
                  <a:gd name="connsiteY16" fmla="*/ 2197290 h 2224585"/>
                  <a:gd name="connsiteX17" fmla="*/ 395785 w 1815152"/>
                  <a:gd name="connsiteY17" fmla="*/ 2224585 h 2224585"/>
                  <a:gd name="connsiteX18" fmla="*/ 491319 w 1815152"/>
                  <a:gd name="connsiteY18" fmla="*/ 2210937 h 2224585"/>
                  <a:gd name="connsiteX19" fmla="*/ 818866 w 1815152"/>
                  <a:gd name="connsiteY19" fmla="*/ 2169994 h 2224585"/>
                  <a:gd name="connsiteX20" fmla="*/ 955343 w 1815152"/>
                  <a:gd name="connsiteY20" fmla="*/ 2115403 h 2224585"/>
                  <a:gd name="connsiteX21" fmla="*/ 1050878 w 1815152"/>
                  <a:gd name="connsiteY21" fmla="*/ 2142699 h 2224585"/>
                  <a:gd name="connsiteX22" fmla="*/ 1173708 w 1815152"/>
                  <a:gd name="connsiteY22" fmla="*/ 2101755 h 2224585"/>
                  <a:gd name="connsiteX23" fmla="*/ 1296537 w 1815152"/>
                  <a:gd name="connsiteY23" fmla="*/ 2074460 h 2224585"/>
                  <a:gd name="connsiteX24" fmla="*/ 1351128 w 1815152"/>
                  <a:gd name="connsiteY24" fmla="*/ 2115403 h 2224585"/>
                  <a:gd name="connsiteX25" fmla="*/ 1555845 w 1815152"/>
                  <a:gd name="connsiteY25" fmla="*/ 2115403 h 2224585"/>
                  <a:gd name="connsiteX26" fmla="*/ 1678675 w 1815152"/>
                  <a:gd name="connsiteY26" fmla="*/ 2129051 h 2224585"/>
                  <a:gd name="connsiteX27" fmla="*/ 1733266 w 1815152"/>
                  <a:gd name="connsiteY27" fmla="*/ 2142699 h 2224585"/>
                  <a:gd name="connsiteX28" fmla="*/ 1760561 w 1815152"/>
                  <a:gd name="connsiteY28" fmla="*/ 2129051 h 2224585"/>
                  <a:gd name="connsiteX29" fmla="*/ 1815152 w 1815152"/>
                  <a:gd name="connsiteY29" fmla="*/ 2101755 h 2224585"/>
                  <a:gd name="connsiteX30" fmla="*/ 1460311 w 1815152"/>
                  <a:gd name="connsiteY30" fmla="*/ 0 h 2224585"/>
                  <a:gd name="connsiteX31" fmla="*/ 1105469 w 1815152"/>
                  <a:gd name="connsiteY31" fmla="*/ 95535 h 2224585"/>
                  <a:gd name="connsiteX32" fmla="*/ 887105 w 1815152"/>
                  <a:gd name="connsiteY32" fmla="*/ 232012 h 2224585"/>
                  <a:gd name="connsiteX33" fmla="*/ 641445 w 1815152"/>
                  <a:gd name="connsiteY33" fmla="*/ 204717 h 2224585"/>
                  <a:gd name="connsiteX34" fmla="*/ 586854 w 1815152"/>
                  <a:gd name="connsiteY34" fmla="*/ 150126 h 2224585"/>
                  <a:gd name="connsiteX35" fmla="*/ 545911 w 1815152"/>
                  <a:gd name="connsiteY35" fmla="*/ 163773 h 2224585"/>
                  <a:gd name="connsiteX36" fmla="*/ 491319 w 1815152"/>
                  <a:gd name="connsiteY36" fmla="*/ 150126 h 2224585"/>
                  <a:gd name="connsiteX37" fmla="*/ 464024 w 1815152"/>
                  <a:gd name="connsiteY37" fmla="*/ 150126 h 2224585"/>
                  <a:gd name="connsiteX38" fmla="*/ 368490 w 1815152"/>
                  <a:gd name="connsiteY38" fmla="*/ 122830 h 2224585"/>
                  <a:gd name="connsiteX39" fmla="*/ 136478 w 1815152"/>
                  <a:gd name="connsiteY39" fmla="*/ 136478 h 2224585"/>
                  <a:gd name="connsiteX0" fmla="*/ 136478 w 1819701"/>
                  <a:gd name="connsiteY0" fmla="*/ 136478 h 2224585"/>
                  <a:gd name="connsiteX1" fmla="*/ 0 w 1819701"/>
                  <a:gd name="connsiteY1" fmla="*/ 368490 h 2224585"/>
                  <a:gd name="connsiteX2" fmla="*/ 81887 w 1819701"/>
                  <a:gd name="connsiteY2" fmla="*/ 586854 h 2224585"/>
                  <a:gd name="connsiteX3" fmla="*/ 232012 w 1819701"/>
                  <a:gd name="connsiteY3" fmla="*/ 818866 h 2224585"/>
                  <a:gd name="connsiteX4" fmla="*/ 95534 w 1819701"/>
                  <a:gd name="connsiteY4" fmla="*/ 928048 h 2224585"/>
                  <a:gd name="connsiteX5" fmla="*/ 95534 w 1819701"/>
                  <a:gd name="connsiteY5" fmla="*/ 1064526 h 2224585"/>
                  <a:gd name="connsiteX6" fmla="*/ 95534 w 1819701"/>
                  <a:gd name="connsiteY6" fmla="*/ 1064526 h 2224585"/>
                  <a:gd name="connsiteX7" fmla="*/ 122830 w 1819701"/>
                  <a:gd name="connsiteY7" fmla="*/ 1201003 h 2224585"/>
                  <a:gd name="connsiteX8" fmla="*/ 218364 w 1819701"/>
                  <a:gd name="connsiteY8" fmla="*/ 1392072 h 2224585"/>
                  <a:gd name="connsiteX9" fmla="*/ 163773 w 1819701"/>
                  <a:gd name="connsiteY9" fmla="*/ 1473958 h 2224585"/>
                  <a:gd name="connsiteX10" fmla="*/ 218364 w 1819701"/>
                  <a:gd name="connsiteY10" fmla="*/ 1596788 h 2224585"/>
                  <a:gd name="connsiteX11" fmla="*/ 218364 w 1819701"/>
                  <a:gd name="connsiteY11" fmla="*/ 1801505 h 2224585"/>
                  <a:gd name="connsiteX12" fmla="*/ 272955 w 1819701"/>
                  <a:gd name="connsiteY12" fmla="*/ 1883391 h 2224585"/>
                  <a:gd name="connsiteX13" fmla="*/ 259308 w 1819701"/>
                  <a:gd name="connsiteY13" fmla="*/ 1937982 h 2224585"/>
                  <a:gd name="connsiteX14" fmla="*/ 286603 w 1819701"/>
                  <a:gd name="connsiteY14" fmla="*/ 2060812 h 2224585"/>
                  <a:gd name="connsiteX15" fmla="*/ 368490 w 1819701"/>
                  <a:gd name="connsiteY15" fmla="*/ 2156346 h 2224585"/>
                  <a:gd name="connsiteX16" fmla="*/ 382137 w 1819701"/>
                  <a:gd name="connsiteY16" fmla="*/ 2197290 h 2224585"/>
                  <a:gd name="connsiteX17" fmla="*/ 395785 w 1819701"/>
                  <a:gd name="connsiteY17" fmla="*/ 2224585 h 2224585"/>
                  <a:gd name="connsiteX18" fmla="*/ 491319 w 1819701"/>
                  <a:gd name="connsiteY18" fmla="*/ 2210937 h 2224585"/>
                  <a:gd name="connsiteX19" fmla="*/ 818866 w 1819701"/>
                  <a:gd name="connsiteY19" fmla="*/ 2169994 h 2224585"/>
                  <a:gd name="connsiteX20" fmla="*/ 955343 w 1819701"/>
                  <a:gd name="connsiteY20" fmla="*/ 2115403 h 2224585"/>
                  <a:gd name="connsiteX21" fmla="*/ 1050878 w 1819701"/>
                  <a:gd name="connsiteY21" fmla="*/ 2142699 h 2224585"/>
                  <a:gd name="connsiteX22" fmla="*/ 1173708 w 1819701"/>
                  <a:gd name="connsiteY22" fmla="*/ 2101755 h 2224585"/>
                  <a:gd name="connsiteX23" fmla="*/ 1296537 w 1819701"/>
                  <a:gd name="connsiteY23" fmla="*/ 2074460 h 2224585"/>
                  <a:gd name="connsiteX24" fmla="*/ 1351128 w 1819701"/>
                  <a:gd name="connsiteY24" fmla="*/ 2115403 h 2224585"/>
                  <a:gd name="connsiteX25" fmla="*/ 1555845 w 1819701"/>
                  <a:gd name="connsiteY25" fmla="*/ 2115403 h 2224585"/>
                  <a:gd name="connsiteX26" fmla="*/ 1678675 w 1819701"/>
                  <a:gd name="connsiteY26" fmla="*/ 2129051 h 2224585"/>
                  <a:gd name="connsiteX27" fmla="*/ 1733266 w 1819701"/>
                  <a:gd name="connsiteY27" fmla="*/ 2142699 h 2224585"/>
                  <a:gd name="connsiteX28" fmla="*/ 1760561 w 1819701"/>
                  <a:gd name="connsiteY28" fmla="*/ 2129051 h 2224585"/>
                  <a:gd name="connsiteX29" fmla="*/ 1815152 w 1819701"/>
                  <a:gd name="connsiteY29" fmla="*/ 2101755 h 2224585"/>
                  <a:gd name="connsiteX30" fmla="*/ 1760561 w 1819701"/>
                  <a:gd name="connsiteY30" fmla="*/ 736979 h 2224585"/>
                  <a:gd name="connsiteX31" fmla="*/ 1460311 w 1819701"/>
                  <a:gd name="connsiteY31" fmla="*/ 0 h 2224585"/>
                  <a:gd name="connsiteX32" fmla="*/ 1105469 w 1819701"/>
                  <a:gd name="connsiteY32" fmla="*/ 95535 h 2224585"/>
                  <a:gd name="connsiteX33" fmla="*/ 887105 w 1819701"/>
                  <a:gd name="connsiteY33" fmla="*/ 232012 h 2224585"/>
                  <a:gd name="connsiteX34" fmla="*/ 641445 w 1819701"/>
                  <a:gd name="connsiteY34" fmla="*/ 204717 h 2224585"/>
                  <a:gd name="connsiteX35" fmla="*/ 586854 w 1819701"/>
                  <a:gd name="connsiteY35" fmla="*/ 150126 h 2224585"/>
                  <a:gd name="connsiteX36" fmla="*/ 545911 w 1819701"/>
                  <a:gd name="connsiteY36" fmla="*/ 163773 h 2224585"/>
                  <a:gd name="connsiteX37" fmla="*/ 491319 w 1819701"/>
                  <a:gd name="connsiteY37" fmla="*/ 150126 h 2224585"/>
                  <a:gd name="connsiteX38" fmla="*/ 464024 w 1819701"/>
                  <a:gd name="connsiteY38" fmla="*/ 150126 h 2224585"/>
                  <a:gd name="connsiteX39" fmla="*/ 368490 w 1819701"/>
                  <a:gd name="connsiteY39" fmla="*/ 122830 h 2224585"/>
                  <a:gd name="connsiteX40" fmla="*/ 136478 w 1819701"/>
                  <a:gd name="connsiteY40" fmla="*/ 136478 h 222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819701" h="2224585">
                    <a:moveTo>
                      <a:pt x="136478" y="136478"/>
                    </a:moveTo>
                    <a:lnTo>
                      <a:pt x="0" y="368490"/>
                    </a:lnTo>
                    <a:lnTo>
                      <a:pt x="81887" y="586854"/>
                    </a:lnTo>
                    <a:lnTo>
                      <a:pt x="232012" y="818866"/>
                    </a:lnTo>
                    <a:lnTo>
                      <a:pt x="95534" y="928048"/>
                    </a:lnTo>
                    <a:lnTo>
                      <a:pt x="95534" y="1064526"/>
                    </a:lnTo>
                    <a:lnTo>
                      <a:pt x="95534" y="1064526"/>
                    </a:lnTo>
                    <a:lnTo>
                      <a:pt x="122830" y="1201003"/>
                    </a:lnTo>
                    <a:cubicBezTo>
                      <a:pt x="232329" y="1341788"/>
                      <a:pt x="218364" y="1271964"/>
                      <a:pt x="218364" y="1392072"/>
                    </a:cubicBezTo>
                    <a:cubicBezTo>
                      <a:pt x="160931" y="1463863"/>
                      <a:pt x="163773" y="1431182"/>
                      <a:pt x="163773" y="1473958"/>
                    </a:cubicBezTo>
                    <a:cubicBezTo>
                      <a:pt x="220399" y="1587209"/>
                      <a:pt x="218364" y="1542450"/>
                      <a:pt x="218364" y="1596788"/>
                    </a:cubicBezTo>
                    <a:cubicBezTo>
                      <a:pt x="189112" y="1786927"/>
                      <a:pt x="148759" y="1731898"/>
                      <a:pt x="218364" y="1801505"/>
                    </a:cubicBezTo>
                    <a:cubicBezTo>
                      <a:pt x="236561" y="1828800"/>
                      <a:pt x="263528" y="1851970"/>
                      <a:pt x="272955" y="1883391"/>
                    </a:cubicBezTo>
                    <a:cubicBezTo>
                      <a:pt x="278345" y="1901357"/>
                      <a:pt x="259308" y="1937982"/>
                      <a:pt x="259308" y="1937982"/>
                    </a:cubicBezTo>
                    <a:cubicBezTo>
                      <a:pt x="273753" y="2053548"/>
                      <a:pt x="247020" y="2021229"/>
                      <a:pt x="286603" y="2060812"/>
                    </a:cubicBezTo>
                    <a:cubicBezTo>
                      <a:pt x="313899" y="2092657"/>
                      <a:pt x="344438" y="2121986"/>
                      <a:pt x="368490" y="2156346"/>
                    </a:cubicBezTo>
                    <a:cubicBezTo>
                      <a:pt x="376740" y="2168132"/>
                      <a:pt x="376794" y="2183933"/>
                      <a:pt x="382137" y="2197290"/>
                    </a:cubicBezTo>
                    <a:cubicBezTo>
                      <a:pt x="385915" y="2206735"/>
                      <a:pt x="391236" y="2215487"/>
                      <a:pt x="395785" y="2224585"/>
                    </a:cubicBezTo>
                    <a:cubicBezTo>
                      <a:pt x="463616" y="2207627"/>
                      <a:pt x="431619" y="2210937"/>
                      <a:pt x="491319" y="2210937"/>
                    </a:cubicBezTo>
                    <a:cubicBezTo>
                      <a:pt x="809729" y="2169406"/>
                      <a:pt x="699699" y="2169994"/>
                      <a:pt x="818866" y="2169994"/>
                    </a:cubicBezTo>
                    <a:cubicBezTo>
                      <a:pt x="947320" y="2098631"/>
                      <a:pt x="908578" y="2068635"/>
                      <a:pt x="955343" y="2115403"/>
                    </a:cubicBezTo>
                    <a:cubicBezTo>
                      <a:pt x="987188" y="2124502"/>
                      <a:pt x="1017759" y="2142699"/>
                      <a:pt x="1050878" y="2142699"/>
                    </a:cubicBezTo>
                    <a:cubicBezTo>
                      <a:pt x="1096012" y="2142699"/>
                      <a:pt x="1135274" y="2120972"/>
                      <a:pt x="1173708" y="2101755"/>
                    </a:cubicBezTo>
                    <a:cubicBezTo>
                      <a:pt x="1214651" y="2092657"/>
                      <a:pt x="1254719" y="2071243"/>
                      <a:pt x="1296537" y="2074460"/>
                    </a:cubicBezTo>
                    <a:cubicBezTo>
                      <a:pt x="1319216" y="2076205"/>
                      <a:pt x="1351128" y="2115403"/>
                      <a:pt x="1351128" y="2115403"/>
                    </a:cubicBezTo>
                    <a:lnTo>
                      <a:pt x="1555845" y="2115403"/>
                    </a:lnTo>
                    <a:cubicBezTo>
                      <a:pt x="1596788" y="2119952"/>
                      <a:pt x="1637959" y="2122787"/>
                      <a:pt x="1678675" y="2129051"/>
                    </a:cubicBezTo>
                    <a:cubicBezTo>
                      <a:pt x="1697214" y="2131903"/>
                      <a:pt x="1714509" y="2142699"/>
                      <a:pt x="1733266" y="2142699"/>
                    </a:cubicBezTo>
                    <a:cubicBezTo>
                      <a:pt x="1743438" y="2142699"/>
                      <a:pt x="1751463" y="2133600"/>
                      <a:pt x="1760561" y="2129051"/>
                    </a:cubicBezTo>
                    <a:lnTo>
                      <a:pt x="1815152" y="2101755"/>
                    </a:lnTo>
                    <a:cubicBezTo>
                      <a:pt x="1737815" y="1869743"/>
                      <a:pt x="1819701" y="1087271"/>
                      <a:pt x="1760561" y="736979"/>
                    </a:cubicBezTo>
                    <a:cubicBezTo>
                      <a:pt x="1701421" y="386687"/>
                      <a:pt x="1492156" y="106907"/>
                      <a:pt x="1460311" y="0"/>
                    </a:cubicBezTo>
                    <a:lnTo>
                      <a:pt x="1105469" y="95535"/>
                    </a:lnTo>
                    <a:lnTo>
                      <a:pt x="887105" y="232012"/>
                    </a:lnTo>
                    <a:lnTo>
                      <a:pt x="641445" y="204717"/>
                    </a:lnTo>
                    <a:cubicBezTo>
                      <a:pt x="623248" y="186520"/>
                      <a:pt x="610508" y="160263"/>
                      <a:pt x="586854" y="150126"/>
                    </a:cubicBezTo>
                    <a:cubicBezTo>
                      <a:pt x="573631" y="144459"/>
                      <a:pt x="560297" y="163773"/>
                      <a:pt x="545911" y="163773"/>
                    </a:cubicBezTo>
                    <a:cubicBezTo>
                      <a:pt x="527154" y="163773"/>
                      <a:pt x="509821" y="153209"/>
                      <a:pt x="491319" y="150126"/>
                    </a:cubicBezTo>
                    <a:cubicBezTo>
                      <a:pt x="482344" y="148630"/>
                      <a:pt x="473122" y="150126"/>
                      <a:pt x="464024" y="150126"/>
                    </a:cubicBezTo>
                    <a:cubicBezTo>
                      <a:pt x="387337" y="119451"/>
                      <a:pt x="420284" y="122830"/>
                      <a:pt x="368490" y="122830"/>
                    </a:cubicBezTo>
                    <a:lnTo>
                      <a:pt x="136478" y="136478"/>
                    </a:lnTo>
                    <a:close/>
                  </a:path>
                </a:pathLst>
              </a:custGeom>
              <a:solidFill>
                <a:srgbClr val="C0C0C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GB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9DDD61A4-412D-4F3D-822F-F0165EBE3B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3822" y="1684261"/>
              <a:ext cx="3451397" cy="971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/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cs-CZ" sz="2200" b="1" dirty="0">
                  <a:solidFill>
                    <a:srgbClr val="004F4F"/>
                  </a:solidFill>
                </a:rPr>
                <a:t>     </a:t>
              </a:r>
              <a:r>
                <a:rPr lang="en-GB" sz="2200" b="1" dirty="0">
                  <a:solidFill>
                    <a:schemeClr val="tx2"/>
                  </a:solidFill>
                </a:rPr>
                <a:t>Short-Term</a:t>
              </a:r>
              <a:endParaRPr lang="cs-CZ" sz="2200" b="1" dirty="0">
                <a:solidFill>
                  <a:schemeClr val="tx2"/>
                </a:solidFill>
              </a:endParaRPr>
            </a:p>
            <a:p>
              <a:pPr marL="19669" lvl="1" indent="0"/>
              <a:r>
                <a:rPr lang="en-GB" sz="2000" dirty="0"/>
                <a:t>Indicators which do not correspond to the activities ought to be removed. For example:</a:t>
              </a:r>
              <a:endParaRPr lang="cs-CZ" sz="2000" dirty="0"/>
            </a:p>
            <a:p>
              <a:pPr marL="19669" lvl="1" indent="0"/>
              <a:endParaRPr lang="cs-CZ" sz="1200" dirty="0"/>
            </a:p>
            <a:p>
              <a:pPr marL="534988" indent="-266700">
                <a:lnSpc>
                  <a:spcPct val="95000"/>
                </a:lnSpc>
                <a:spcAft>
                  <a:spcPts val="600"/>
                </a:spcAft>
                <a:buClr>
                  <a:srgbClr val="FFD200"/>
                </a:buClr>
                <a:buSzPct val="70000"/>
                <a:buFont typeface="Arial" panose="020B0604020202020204" pitchFamily="34" charset="0"/>
                <a:buChar char="►"/>
              </a:pPr>
              <a:r>
                <a:rPr lang="en-US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Number of created information materials in </a:t>
              </a:r>
              <a:r>
                <a:rPr lang="cs-CZ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SO </a:t>
              </a:r>
              <a:r>
                <a:rPr lang="en-US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1.1</a:t>
              </a:r>
            </a:p>
            <a:p>
              <a:pPr marL="534988" indent="-266700">
                <a:lnSpc>
                  <a:spcPct val="95000"/>
                </a:lnSpc>
                <a:spcAft>
                  <a:spcPts val="600"/>
                </a:spcAft>
                <a:buClr>
                  <a:srgbClr val="FFD200"/>
                </a:buClr>
                <a:buSzPct val="70000"/>
                <a:buFont typeface="Arial" panose="020B0604020202020204" pitchFamily="34" charset="0"/>
                <a:buChar char="►"/>
              </a:pPr>
              <a:r>
                <a:rPr lang="en-US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Number of newly-purchased equipment in </a:t>
              </a:r>
              <a:r>
                <a:rPr lang="cs-CZ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SO </a:t>
              </a:r>
              <a:r>
                <a:rPr lang="en-US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1.2</a:t>
              </a:r>
            </a:p>
            <a:p>
              <a:pPr marL="534988" indent="-266700">
                <a:lnSpc>
                  <a:spcPct val="95000"/>
                </a:lnSpc>
                <a:spcAft>
                  <a:spcPts val="600"/>
                </a:spcAft>
                <a:buClr>
                  <a:srgbClr val="FFD200"/>
                </a:buClr>
                <a:buSzPct val="70000"/>
                <a:buFont typeface="Arial" panose="020B0604020202020204" pitchFamily="34" charset="0"/>
                <a:buChar char="►"/>
              </a:pPr>
              <a:r>
                <a:rPr lang="en-US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Number of created information materials in </a:t>
              </a:r>
              <a:r>
                <a:rPr lang="cs-CZ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SO </a:t>
              </a:r>
              <a:r>
                <a:rPr lang="en-US" sz="1400" b="1" noProof="1">
                  <a:solidFill>
                    <a:srgbClr val="646464"/>
                  </a:solidFill>
                  <a:latin typeface="Arial" panose="020B0604020202020204" pitchFamily="34" charset="0"/>
                </a:rPr>
                <a:t>2.1</a:t>
              </a:r>
              <a:r>
                <a:rPr lang="cs-CZ" sz="2000" dirty="0"/>
                <a:t> 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F2348E0-9543-4AD9-BA44-06ED17ECD287}"/>
              </a:ext>
            </a:extLst>
          </p:cNvPr>
          <p:cNvGrpSpPr/>
          <p:nvPr/>
        </p:nvGrpSpPr>
        <p:grpSpPr>
          <a:xfrm rot="21358369">
            <a:off x="2211607" y="1843836"/>
            <a:ext cx="612759" cy="509470"/>
            <a:chOff x="5254625" y="2428875"/>
            <a:chExt cx="762000" cy="635000"/>
          </a:xfrm>
        </p:grpSpPr>
        <p:sp>
          <p:nvSpPr>
            <p:cNvPr id="64" name="Freeform 59">
              <a:extLst>
                <a:ext uri="{FF2B5EF4-FFF2-40B4-BE49-F238E27FC236}">
                  <a16:creationId xmlns:a16="http://schemas.microsoft.com/office/drawing/2014/main" id="{30785D68-5B8D-4057-9359-D001B841C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125" y="2428875"/>
              <a:ext cx="533400" cy="533400"/>
            </a:xfrm>
            <a:custGeom>
              <a:avLst/>
              <a:gdLst>
                <a:gd name="T0" fmla="*/ 336 w 336"/>
                <a:gd name="T1" fmla="*/ 168 h 336"/>
                <a:gd name="T2" fmla="*/ 332 w 336"/>
                <a:gd name="T3" fmla="*/ 202 h 336"/>
                <a:gd name="T4" fmla="*/ 322 w 336"/>
                <a:gd name="T5" fmla="*/ 234 h 336"/>
                <a:gd name="T6" fmla="*/ 308 w 336"/>
                <a:gd name="T7" fmla="*/ 262 h 336"/>
                <a:gd name="T8" fmla="*/ 286 w 336"/>
                <a:gd name="T9" fmla="*/ 286 h 336"/>
                <a:gd name="T10" fmla="*/ 262 w 336"/>
                <a:gd name="T11" fmla="*/ 308 h 336"/>
                <a:gd name="T12" fmla="*/ 234 w 336"/>
                <a:gd name="T13" fmla="*/ 322 h 336"/>
                <a:gd name="T14" fmla="*/ 202 w 336"/>
                <a:gd name="T15" fmla="*/ 332 h 336"/>
                <a:gd name="T16" fmla="*/ 168 w 336"/>
                <a:gd name="T17" fmla="*/ 336 h 336"/>
                <a:gd name="T18" fmla="*/ 150 w 336"/>
                <a:gd name="T19" fmla="*/ 336 h 336"/>
                <a:gd name="T20" fmla="*/ 118 w 336"/>
                <a:gd name="T21" fmla="*/ 328 h 336"/>
                <a:gd name="T22" fmla="*/ 88 w 336"/>
                <a:gd name="T23" fmla="*/ 316 h 336"/>
                <a:gd name="T24" fmla="*/ 62 w 336"/>
                <a:gd name="T25" fmla="*/ 298 h 336"/>
                <a:gd name="T26" fmla="*/ 38 w 336"/>
                <a:gd name="T27" fmla="*/ 274 h 336"/>
                <a:gd name="T28" fmla="*/ 20 w 336"/>
                <a:gd name="T29" fmla="*/ 248 h 336"/>
                <a:gd name="T30" fmla="*/ 8 w 336"/>
                <a:gd name="T31" fmla="*/ 218 h 336"/>
                <a:gd name="T32" fmla="*/ 0 w 336"/>
                <a:gd name="T33" fmla="*/ 186 h 336"/>
                <a:gd name="T34" fmla="*/ 0 w 336"/>
                <a:gd name="T35" fmla="*/ 168 h 336"/>
                <a:gd name="T36" fmla="*/ 4 w 336"/>
                <a:gd name="T37" fmla="*/ 134 h 336"/>
                <a:gd name="T38" fmla="*/ 14 w 336"/>
                <a:gd name="T39" fmla="*/ 102 h 336"/>
                <a:gd name="T40" fmla="*/ 28 w 336"/>
                <a:gd name="T41" fmla="*/ 74 h 336"/>
                <a:gd name="T42" fmla="*/ 50 w 336"/>
                <a:gd name="T43" fmla="*/ 50 h 336"/>
                <a:gd name="T44" fmla="*/ 74 w 336"/>
                <a:gd name="T45" fmla="*/ 28 h 336"/>
                <a:gd name="T46" fmla="*/ 102 w 336"/>
                <a:gd name="T47" fmla="*/ 14 h 336"/>
                <a:gd name="T48" fmla="*/ 134 w 336"/>
                <a:gd name="T49" fmla="*/ 4 h 336"/>
                <a:gd name="T50" fmla="*/ 168 w 336"/>
                <a:gd name="T51" fmla="*/ 0 h 336"/>
                <a:gd name="T52" fmla="*/ 186 w 336"/>
                <a:gd name="T53" fmla="*/ 0 h 336"/>
                <a:gd name="T54" fmla="*/ 218 w 336"/>
                <a:gd name="T55" fmla="*/ 8 h 336"/>
                <a:gd name="T56" fmla="*/ 248 w 336"/>
                <a:gd name="T57" fmla="*/ 20 h 336"/>
                <a:gd name="T58" fmla="*/ 274 w 336"/>
                <a:gd name="T59" fmla="*/ 38 h 336"/>
                <a:gd name="T60" fmla="*/ 298 w 336"/>
                <a:gd name="T61" fmla="*/ 62 h 336"/>
                <a:gd name="T62" fmla="*/ 316 w 336"/>
                <a:gd name="T63" fmla="*/ 88 h 336"/>
                <a:gd name="T64" fmla="*/ 328 w 336"/>
                <a:gd name="T65" fmla="*/ 118 h 336"/>
                <a:gd name="T66" fmla="*/ 336 w 336"/>
                <a:gd name="T67" fmla="*/ 150 h 336"/>
                <a:gd name="T68" fmla="*/ 336 w 336"/>
                <a:gd name="T6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Line 60">
              <a:extLst>
                <a:ext uri="{FF2B5EF4-FFF2-40B4-BE49-F238E27FC236}">
                  <a16:creationId xmlns:a16="http://schemas.microsoft.com/office/drawing/2014/main" id="{D2E77409-BEF9-4DED-AEA1-A2D1CC4BEC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97175"/>
              <a:ext cx="2286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Line 61">
              <a:extLst>
                <a:ext uri="{FF2B5EF4-FFF2-40B4-BE49-F238E27FC236}">
                  <a16:creationId xmlns:a16="http://schemas.microsoft.com/office/drawing/2014/main" id="{ECD00683-8DC2-49B9-A920-3A0893D93D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2425" y="2479675"/>
              <a:ext cx="2667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>
              <a:extLst>
                <a:ext uri="{FF2B5EF4-FFF2-40B4-BE49-F238E27FC236}">
                  <a16:creationId xmlns:a16="http://schemas.microsoft.com/office/drawing/2014/main" id="{BA45BE56-F3E2-498C-92BE-AA78F02EB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555875"/>
              <a:ext cx="139700" cy="136525"/>
            </a:xfrm>
            <a:custGeom>
              <a:avLst/>
              <a:gdLst>
                <a:gd name="T0" fmla="*/ 88 w 88"/>
                <a:gd name="T1" fmla="*/ 40 h 86"/>
                <a:gd name="T2" fmla="*/ 88 w 88"/>
                <a:gd name="T3" fmla="*/ 40 h 86"/>
                <a:gd name="T4" fmla="*/ 88 w 88"/>
                <a:gd name="T5" fmla="*/ 48 h 86"/>
                <a:gd name="T6" fmla="*/ 86 w 88"/>
                <a:gd name="T7" fmla="*/ 56 h 86"/>
                <a:gd name="T8" fmla="*/ 82 w 88"/>
                <a:gd name="T9" fmla="*/ 64 h 86"/>
                <a:gd name="T10" fmla="*/ 78 w 88"/>
                <a:gd name="T11" fmla="*/ 72 h 86"/>
                <a:gd name="T12" fmla="*/ 72 w 88"/>
                <a:gd name="T13" fmla="*/ 76 h 86"/>
                <a:gd name="T14" fmla="*/ 64 w 88"/>
                <a:gd name="T15" fmla="*/ 82 h 86"/>
                <a:gd name="T16" fmla="*/ 56 w 88"/>
                <a:gd name="T17" fmla="*/ 84 h 86"/>
                <a:gd name="T18" fmla="*/ 48 w 88"/>
                <a:gd name="T19" fmla="*/ 86 h 86"/>
                <a:gd name="T20" fmla="*/ 48 w 88"/>
                <a:gd name="T21" fmla="*/ 86 h 86"/>
                <a:gd name="T22" fmla="*/ 38 w 88"/>
                <a:gd name="T23" fmla="*/ 86 h 86"/>
                <a:gd name="T24" fmla="*/ 30 w 88"/>
                <a:gd name="T25" fmla="*/ 84 h 86"/>
                <a:gd name="T26" fmla="*/ 22 w 88"/>
                <a:gd name="T27" fmla="*/ 80 h 86"/>
                <a:gd name="T28" fmla="*/ 16 w 88"/>
                <a:gd name="T29" fmla="*/ 76 h 86"/>
                <a:gd name="T30" fmla="*/ 10 w 88"/>
                <a:gd name="T31" fmla="*/ 70 h 86"/>
                <a:gd name="T32" fmla="*/ 6 w 88"/>
                <a:gd name="T33" fmla="*/ 62 h 86"/>
                <a:gd name="T34" fmla="*/ 2 w 88"/>
                <a:gd name="T35" fmla="*/ 54 h 86"/>
                <a:gd name="T36" fmla="*/ 0 w 88"/>
                <a:gd name="T37" fmla="*/ 46 h 86"/>
                <a:gd name="T38" fmla="*/ 0 w 88"/>
                <a:gd name="T39" fmla="*/ 46 h 86"/>
                <a:gd name="T40" fmla="*/ 0 w 88"/>
                <a:gd name="T41" fmla="*/ 38 h 86"/>
                <a:gd name="T42" fmla="*/ 2 w 88"/>
                <a:gd name="T43" fmla="*/ 28 h 86"/>
                <a:gd name="T44" fmla="*/ 6 w 88"/>
                <a:gd name="T45" fmla="*/ 22 h 86"/>
                <a:gd name="T46" fmla="*/ 12 w 88"/>
                <a:gd name="T47" fmla="*/ 14 h 86"/>
                <a:gd name="T48" fmla="*/ 18 w 88"/>
                <a:gd name="T49" fmla="*/ 8 h 86"/>
                <a:gd name="T50" fmla="*/ 24 w 88"/>
                <a:gd name="T51" fmla="*/ 4 h 86"/>
                <a:gd name="T52" fmla="*/ 32 w 88"/>
                <a:gd name="T53" fmla="*/ 0 h 86"/>
                <a:gd name="T54" fmla="*/ 40 w 88"/>
                <a:gd name="T55" fmla="*/ 0 h 86"/>
                <a:gd name="T56" fmla="*/ 40 w 88"/>
                <a:gd name="T57" fmla="*/ 0 h 86"/>
                <a:gd name="T58" fmla="*/ 50 w 88"/>
                <a:gd name="T59" fmla="*/ 0 h 86"/>
                <a:gd name="T60" fmla="*/ 58 w 88"/>
                <a:gd name="T61" fmla="*/ 2 h 86"/>
                <a:gd name="T62" fmla="*/ 66 w 88"/>
                <a:gd name="T63" fmla="*/ 6 h 86"/>
                <a:gd name="T64" fmla="*/ 72 w 88"/>
                <a:gd name="T65" fmla="*/ 10 h 86"/>
                <a:gd name="T66" fmla="*/ 78 w 88"/>
                <a:gd name="T67" fmla="*/ 16 h 86"/>
                <a:gd name="T68" fmla="*/ 82 w 88"/>
                <a:gd name="T69" fmla="*/ 22 h 86"/>
                <a:gd name="T70" fmla="*/ 86 w 88"/>
                <a:gd name="T71" fmla="*/ 30 h 86"/>
                <a:gd name="T72" fmla="*/ 88 w 88"/>
                <a:gd name="T73" fmla="*/ 40 h 86"/>
                <a:gd name="T74" fmla="*/ 88 w 88"/>
                <a:gd name="T75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6">
                  <a:moveTo>
                    <a:pt x="88" y="40"/>
                  </a:moveTo>
                  <a:lnTo>
                    <a:pt x="88" y="40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8" y="72"/>
                  </a:lnTo>
                  <a:lnTo>
                    <a:pt x="72" y="76"/>
                  </a:lnTo>
                  <a:lnTo>
                    <a:pt x="64" y="82"/>
                  </a:lnTo>
                  <a:lnTo>
                    <a:pt x="56" y="84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0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0"/>
                  </a:lnTo>
                  <a:lnTo>
                    <a:pt x="78" y="16"/>
                  </a:lnTo>
                  <a:lnTo>
                    <a:pt x="82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8" y="4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>
              <a:extLst>
                <a:ext uri="{FF2B5EF4-FFF2-40B4-BE49-F238E27FC236}">
                  <a16:creationId xmlns:a16="http://schemas.microsoft.com/office/drawing/2014/main" id="{6705F599-885E-4E81-AC51-22F22C94A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224 w 304"/>
                <a:gd name="T1" fmla="*/ 140 h 320"/>
                <a:gd name="T2" fmla="*/ 180 w 304"/>
                <a:gd name="T3" fmla="*/ 46 h 320"/>
                <a:gd name="T4" fmla="*/ 180 w 304"/>
                <a:gd name="T5" fmla="*/ 46 h 320"/>
                <a:gd name="T6" fmla="*/ 158 w 304"/>
                <a:gd name="T7" fmla="*/ 24 h 320"/>
                <a:gd name="T8" fmla="*/ 138 w 304"/>
                <a:gd name="T9" fmla="*/ 10 h 320"/>
                <a:gd name="T10" fmla="*/ 128 w 304"/>
                <a:gd name="T11" fmla="*/ 4 h 320"/>
                <a:gd name="T12" fmla="*/ 120 w 304"/>
                <a:gd name="T13" fmla="*/ 0 h 320"/>
                <a:gd name="T14" fmla="*/ 0 w 304"/>
                <a:gd name="T15" fmla="*/ 0 h 320"/>
                <a:gd name="T16" fmla="*/ 0 w 304"/>
                <a:gd name="T17" fmla="*/ 0 h 320"/>
                <a:gd name="T18" fmla="*/ 6 w 304"/>
                <a:gd name="T19" fmla="*/ 12 h 320"/>
                <a:gd name="T20" fmla="*/ 14 w 304"/>
                <a:gd name="T21" fmla="*/ 22 h 320"/>
                <a:gd name="T22" fmla="*/ 26 w 304"/>
                <a:gd name="T23" fmla="*/ 30 h 320"/>
                <a:gd name="T24" fmla="*/ 42 w 304"/>
                <a:gd name="T25" fmla="*/ 34 h 320"/>
                <a:gd name="T26" fmla="*/ 100 w 304"/>
                <a:gd name="T27" fmla="*/ 42 h 320"/>
                <a:gd name="T28" fmla="*/ 126 w 304"/>
                <a:gd name="T29" fmla="*/ 74 h 320"/>
                <a:gd name="T30" fmla="*/ 74 w 304"/>
                <a:gd name="T31" fmla="*/ 128 h 320"/>
                <a:gd name="T32" fmla="*/ 70 w 304"/>
                <a:gd name="T33" fmla="*/ 132 h 320"/>
                <a:gd name="T34" fmla="*/ 70 w 304"/>
                <a:gd name="T35" fmla="*/ 132 h 320"/>
                <a:gd name="T36" fmla="*/ 62 w 304"/>
                <a:gd name="T37" fmla="*/ 144 h 320"/>
                <a:gd name="T38" fmla="*/ 58 w 304"/>
                <a:gd name="T39" fmla="*/ 156 h 320"/>
                <a:gd name="T40" fmla="*/ 58 w 304"/>
                <a:gd name="T41" fmla="*/ 168 h 320"/>
                <a:gd name="T42" fmla="*/ 58 w 304"/>
                <a:gd name="T43" fmla="*/ 178 h 320"/>
                <a:gd name="T44" fmla="*/ 64 w 304"/>
                <a:gd name="T45" fmla="*/ 190 h 320"/>
                <a:gd name="T46" fmla="*/ 70 w 304"/>
                <a:gd name="T47" fmla="*/ 200 h 320"/>
                <a:gd name="T48" fmla="*/ 86 w 304"/>
                <a:gd name="T49" fmla="*/ 222 h 320"/>
                <a:gd name="T50" fmla="*/ 116 w 304"/>
                <a:gd name="T51" fmla="*/ 252 h 320"/>
                <a:gd name="T52" fmla="*/ 36 w 304"/>
                <a:gd name="T53" fmla="*/ 300 h 320"/>
                <a:gd name="T54" fmla="*/ 48 w 304"/>
                <a:gd name="T55" fmla="*/ 320 h 320"/>
                <a:gd name="T56" fmla="*/ 168 w 304"/>
                <a:gd name="T57" fmla="*/ 282 h 320"/>
                <a:gd name="T58" fmla="*/ 168 w 304"/>
                <a:gd name="T59" fmla="*/ 282 h 320"/>
                <a:gd name="T60" fmla="*/ 172 w 304"/>
                <a:gd name="T61" fmla="*/ 280 h 320"/>
                <a:gd name="T62" fmla="*/ 176 w 304"/>
                <a:gd name="T63" fmla="*/ 276 h 320"/>
                <a:gd name="T64" fmla="*/ 180 w 304"/>
                <a:gd name="T65" fmla="*/ 268 h 320"/>
                <a:gd name="T66" fmla="*/ 182 w 304"/>
                <a:gd name="T67" fmla="*/ 258 h 320"/>
                <a:gd name="T68" fmla="*/ 180 w 304"/>
                <a:gd name="T69" fmla="*/ 254 h 320"/>
                <a:gd name="T70" fmla="*/ 178 w 304"/>
                <a:gd name="T71" fmla="*/ 250 h 320"/>
                <a:gd name="T72" fmla="*/ 132 w 304"/>
                <a:gd name="T73" fmla="*/ 182 h 320"/>
                <a:gd name="T74" fmla="*/ 168 w 304"/>
                <a:gd name="T75" fmla="*/ 144 h 320"/>
                <a:gd name="T76" fmla="*/ 168 w 304"/>
                <a:gd name="T77" fmla="*/ 144 h 320"/>
                <a:gd name="T78" fmla="*/ 180 w 304"/>
                <a:gd name="T79" fmla="*/ 162 h 320"/>
                <a:gd name="T80" fmla="*/ 190 w 304"/>
                <a:gd name="T81" fmla="*/ 174 h 320"/>
                <a:gd name="T82" fmla="*/ 200 w 304"/>
                <a:gd name="T83" fmla="*/ 184 h 320"/>
                <a:gd name="T84" fmla="*/ 258 w 304"/>
                <a:gd name="T85" fmla="*/ 184 h 320"/>
                <a:gd name="T86" fmla="*/ 258 w 304"/>
                <a:gd name="T87" fmla="*/ 184 h 320"/>
                <a:gd name="T88" fmla="*/ 268 w 304"/>
                <a:gd name="T89" fmla="*/ 182 h 320"/>
                <a:gd name="T90" fmla="*/ 278 w 304"/>
                <a:gd name="T91" fmla="*/ 180 h 320"/>
                <a:gd name="T92" fmla="*/ 286 w 304"/>
                <a:gd name="T93" fmla="*/ 174 h 320"/>
                <a:gd name="T94" fmla="*/ 292 w 304"/>
                <a:gd name="T95" fmla="*/ 168 h 320"/>
                <a:gd name="T96" fmla="*/ 302 w 304"/>
                <a:gd name="T97" fmla="*/ 158 h 320"/>
                <a:gd name="T98" fmla="*/ 304 w 304"/>
                <a:gd name="T99" fmla="*/ 152 h 320"/>
                <a:gd name="T100" fmla="*/ 224 w 304"/>
                <a:gd name="T101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4" h="320">
                  <a:moveTo>
                    <a:pt x="224" y="140"/>
                  </a:move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  <a:lnTo>
                    <a:pt x="48" y="320"/>
                  </a:ln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>
              <a:extLst>
                <a:ext uri="{FF2B5EF4-FFF2-40B4-BE49-F238E27FC236}">
                  <a16:creationId xmlns:a16="http://schemas.microsoft.com/office/drawing/2014/main" id="{C7627CA1-2CE2-416B-8172-5D826F33E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48 w 304"/>
                <a:gd name="T1" fmla="*/ 320 h 320"/>
                <a:gd name="T2" fmla="*/ 168 w 304"/>
                <a:gd name="T3" fmla="*/ 282 h 320"/>
                <a:gd name="T4" fmla="*/ 168 w 304"/>
                <a:gd name="T5" fmla="*/ 282 h 320"/>
                <a:gd name="T6" fmla="*/ 172 w 304"/>
                <a:gd name="T7" fmla="*/ 280 h 320"/>
                <a:gd name="T8" fmla="*/ 176 w 304"/>
                <a:gd name="T9" fmla="*/ 276 h 320"/>
                <a:gd name="T10" fmla="*/ 180 w 304"/>
                <a:gd name="T11" fmla="*/ 268 h 320"/>
                <a:gd name="T12" fmla="*/ 182 w 304"/>
                <a:gd name="T13" fmla="*/ 258 h 320"/>
                <a:gd name="T14" fmla="*/ 180 w 304"/>
                <a:gd name="T15" fmla="*/ 254 h 320"/>
                <a:gd name="T16" fmla="*/ 178 w 304"/>
                <a:gd name="T17" fmla="*/ 250 h 320"/>
                <a:gd name="T18" fmla="*/ 132 w 304"/>
                <a:gd name="T19" fmla="*/ 182 h 320"/>
                <a:gd name="T20" fmla="*/ 168 w 304"/>
                <a:gd name="T21" fmla="*/ 144 h 320"/>
                <a:gd name="T22" fmla="*/ 168 w 304"/>
                <a:gd name="T23" fmla="*/ 144 h 320"/>
                <a:gd name="T24" fmla="*/ 180 w 304"/>
                <a:gd name="T25" fmla="*/ 162 h 320"/>
                <a:gd name="T26" fmla="*/ 190 w 304"/>
                <a:gd name="T27" fmla="*/ 174 h 320"/>
                <a:gd name="T28" fmla="*/ 200 w 304"/>
                <a:gd name="T29" fmla="*/ 184 h 320"/>
                <a:gd name="T30" fmla="*/ 258 w 304"/>
                <a:gd name="T31" fmla="*/ 184 h 320"/>
                <a:gd name="T32" fmla="*/ 258 w 304"/>
                <a:gd name="T33" fmla="*/ 184 h 320"/>
                <a:gd name="T34" fmla="*/ 268 w 304"/>
                <a:gd name="T35" fmla="*/ 182 h 320"/>
                <a:gd name="T36" fmla="*/ 278 w 304"/>
                <a:gd name="T37" fmla="*/ 180 h 320"/>
                <a:gd name="T38" fmla="*/ 286 w 304"/>
                <a:gd name="T39" fmla="*/ 174 h 320"/>
                <a:gd name="T40" fmla="*/ 292 w 304"/>
                <a:gd name="T41" fmla="*/ 168 h 320"/>
                <a:gd name="T42" fmla="*/ 302 w 304"/>
                <a:gd name="T43" fmla="*/ 158 h 320"/>
                <a:gd name="T44" fmla="*/ 304 w 304"/>
                <a:gd name="T45" fmla="*/ 152 h 320"/>
                <a:gd name="T46" fmla="*/ 224 w 304"/>
                <a:gd name="T47" fmla="*/ 140 h 320"/>
                <a:gd name="T48" fmla="*/ 180 w 304"/>
                <a:gd name="T49" fmla="*/ 46 h 320"/>
                <a:gd name="T50" fmla="*/ 180 w 304"/>
                <a:gd name="T51" fmla="*/ 46 h 320"/>
                <a:gd name="T52" fmla="*/ 158 w 304"/>
                <a:gd name="T53" fmla="*/ 24 h 320"/>
                <a:gd name="T54" fmla="*/ 138 w 304"/>
                <a:gd name="T55" fmla="*/ 10 h 320"/>
                <a:gd name="T56" fmla="*/ 128 w 304"/>
                <a:gd name="T57" fmla="*/ 4 h 320"/>
                <a:gd name="T58" fmla="*/ 120 w 304"/>
                <a:gd name="T59" fmla="*/ 0 h 320"/>
                <a:gd name="T60" fmla="*/ 0 w 304"/>
                <a:gd name="T61" fmla="*/ 0 h 320"/>
                <a:gd name="T62" fmla="*/ 0 w 304"/>
                <a:gd name="T63" fmla="*/ 0 h 320"/>
                <a:gd name="T64" fmla="*/ 6 w 304"/>
                <a:gd name="T65" fmla="*/ 12 h 320"/>
                <a:gd name="T66" fmla="*/ 14 w 304"/>
                <a:gd name="T67" fmla="*/ 22 h 320"/>
                <a:gd name="T68" fmla="*/ 26 w 304"/>
                <a:gd name="T69" fmla="*/ 30 h 320"/>
                <a:gd name="T70" fmla="*/ 42 w 304"/>
                <a:gd name="T71" fmla="*/ 34 h 320"/>
                <a:gd name="T72" fmla="*/ 100 w 304"/>
                <a:gd name="T73" fmla="*/ 42 h 320"/>
                <a:gd name="T74" fmla="*/ 126 w 304"/>
                <a:gd name="T75" fmla="*/ 74 h 320"/>
                <a:gd name="T76" fmla="*/ 74 w 304"/>
                <a:gd name="T77" fmla="*/ 128 h 320"/>
                <a:gd name="T78" fmla="*/ 70 w 304"/>
                <a:gd name="T79" fmla="*/ 132 h 320"/>
                <a:gd name="T80" fmla="*/ 70 w 304"/>
                <a:gd name="T81" fmla="*/ 132 h 320"/>
                <a:gd name="T82" fmla="*/ 62 w 304"/>
                <a:gd name="T83" fmla="*/ 144 h 320"/>
                <a:gd name="T84" fmla="*/ 58 w 304"/>
                <a:gd name="T85" fmla="*/ 156 h 320"/>
                <a:gd name="T86" fmla="*/ 58 w 304"/>
                <a:gd name="T87" fmla="*/ 168 h 320"/>
                <a:gd name="T88" fmla="*/ 58 w 304"/>
                <a:gd name="T89" fmla="*/ 178 h 320"/>
                <a:gd name="T90" fmla="*/ 64 w 304"/>
                <a:gd name="T91" fmla="*/ 190 h 320"/>
                <a:gd name="T92" fmla="*/ 70 w 304"/>
                <a:gd name="T93" fmla="*/ 200 h 320"/>
                <a:gd name="T94" fmla="*/ 86 w 304"/>
                <a:gd name="T95" fmla="*/ 222 h 320"/>
                <a:gd name="T96" fmla="*/ 116 w 304"/>
                <a:gd name="T97" fmla="*/ 252 h 320"/>
                <a:gd name="T98" fmla="*/ 36 w 304"/>
                <a:gd name="T99" fmla="*/ 30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320">
                  <a:moveTo>
                    <a:pt x="48" y="320"/>
                  </a:move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Line 65">
              <a:extLst>
                <a:ext uri="{FF2B5EF4-FFF2-40B4-BE49-F238E27FC236}">
                  <a16:creationId xmlns:a16="http://schemas.microsoft.com/office/drawing/2014/main" id="{687DCBE8-43EB-4919-9320-4543EBF5CD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3225" y="2695575"/>
              <a:ext cx="114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Line 66">
              <a:extLst>
                <a:ext uri="{FF2B5EF4-FFF2-40B4-BE49-F238E27FC236}">
                  <a16:creationId xmlns:a16="http://schemas.microsoft.com/office/drawing/2014/main" id="{26C70148-E39E-4017-A994-2A81B6F593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7025" y="2695575"/>
              <a:ext cx="508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Line 67">
              <a:extLst>
                <a:ext uri="{FF2B5EF4-FFF2-40B4-BE49-F238E27FC236}">
                  <a16:creationId xmlns:a16="http://schemas.microsoft.com/office/drawing/2014/main" id="{B01C4AB2-EB43-4FE9-A7A2-3A2F9567FE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6225" y="2695575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Line 68">
              <a:extLst>
                <a:ext uri="{FF2B5EF4-FFF2-40B4-BE49-F238E27FC236}">
                  <a16:creationId xmlns:a16="http://schemas.microsoft.com/office/drawing/2014/main" id="{798BA185-8A68-453C-A5FE-E2239F0DE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5750" y="2927350"/>
              <a:ext cx="244475" cy="1174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Line 69">
              <a:extLst>
                <a:ext uri="{FF2B5EF4-FFF2-40B4-BE49-F238E27FC236}">
                  <a16:creationId xmlns:a16="http://schemas.microsoft.com/office/drawing/2014/main" id="{68D14D64-35D1-4E4A-A477-6958DAF553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3525" y="2844800"/>
              <a:ext cx="244475" cy="1714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20964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59ED-31A2-4364-A0F9-D04979EBD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  <a:r>
              <a:rPr lang="cs-CZ" dirty="0"/>
              <a:t> – </a:t>
            </a:r>
            <a:r>
              <a:rPr lang="en-GB" dirty="0"/>
              <a:t>system of indicators</a:t>
            </a:r>
            <a:br>
              <a:rPr lang="cs-CZ" dirty="0"/>
            </a:br>
            <a:r>
              <a:rPr lang="cs-CZ" dirty="0"/>
              <a:t>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4233F-564D-48BA-8174-DF434A365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417" y="1137921"/>
            <a:ext cx="6665528" cy="2100462"/>
          </a:xfrm>
        </p:spPr>
        <p:txBody>
          <a:bodyPr/>
          <a:lstStyle/>
          <a:p>
            <a:pPr lvl="0">
              <a:buClr>
                <a:srgbClr val="FFE600"/>
              </a:buClr>
            </a:pPr>
            <a:r>
              <a:rPr lang="en-GB" sz="2200" b="1" dirty="0">
                <a:solidFill>
                  <a:srgbClr val="2E2E38"/>
                </a:solidFill>
              </a:rPr>
              <a:t>Long-Term</a:t>
            </a:r>
            <a:endParaRPr lang="cs-CZ" sz="2200" b="1" dirty="0">
              <a:solidFill>
                <a:srgbClr val="2E2E38"/>
              </a:solidFill>
            </a:endParaRPr>
          </a:p>
          <a:p>
            <a:pPr marL="267320" indent="-267319">
              <a:spcBef>
                <a:spcPts val="1200"/>
              </a:spcBef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2000" dirty="0">
                <a:solidFill>
                  <a:srgbClr val="2E2E38"/>
                </a:solidFill>
              </a:rPr>
              <a:t>Better connection between various sections of the intervention logic (activities-indicators)</a:t>
            </a:r>
            <a:endParaRPr lang="cs-CZ" sz="2000" dirty="0">
              <a:solidFill>
                <a:srgbClr val="2E2E38"/>
              </a:solidFill>
            </a:endParaRPr>
          </a:p>
          <a:p>
            <a:pPr marL="267320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2000" dirty="0">
                <a:solidFill>
                  <a:srgbClr val="2E2E38"/>
                </a:solidFill>
              </a:rPr>
              <a:t>Consistent formulation of the system of specific objectives </a:t>
            </a:r>
          </a:p>
          <a:p>
            <a:pPr marL="267320" indent="-267319">
              <a:buClr>
                <a:srgbClr val="FFE600"/>
              </a:buClr>
              <a:buFont typeface="EYInterstate Light" panose="02000506000000020004" pitchFamily="2" charset="0"/>
              <a:buChar char="•"/>
            </a:pPr>
            <a:r>
              <a:rPr lang="en-GB" sz="2000" dirty="0">
                <a:solidFill>
                  <a:srgbClr val="2E2E38"/>
                </a:solidFill>
              </a:rPr>
              <a:t>Reconsideration of the system of indicators to make it more relevant to the specificities of the OP TA</a:t>
            </a:r>
            <a:endParaRPr lang="cs-CZ" sz="2000" dirty="0"/>
          </a:p>
          <a:p>
            <a:endParaRPr lang="cs-CZ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4E9CE94-15CB-4984-81AC-D5B437B7FF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5" r="42859"/>
          <a:stretch/>
        </p:blipFill>
        <p:spPr>
          <a:xfrm>
            <a:off x="0" y="1"/>
            <a:ext cx="1787414" cy="6857999"/>
          </a:xfr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36CD376-CDDC-4F67-ABB1-07683E5B0083}"/>
              </a:ext>
            </a:extLst>
          </p:cNvPr>
          <p:cNvGrpSpPr/>
          <p:nvPr/>
        </p:nvGrpSpPr>
        <p:grpSpPr>
          <a:xfrm>
            <a:off x="3831268" y="1068285"/>
            <a:ext cx="712224" cy="457200"/>
            <a:chOff x="2487613" y="3810000"/>
            <a:chExt cx="787400" cy="558800"/>
          </a:xfrm>
        </p:grpSpPr>
        <p:sp>
          <p:nvSpPr>
            <p:cNvPr id="22" name="Freeform 111">
              <a:extLst>
                <a:ext uri="{FF2B5EF4-FFF2-40B4-BE49-F238E27FC236}">
                  <a16:creationId xmlns:a16="http://schemas.microsoft.com/office/drawing/2014/main" id="{B4DFA239-EBBD-467E-B847-70EA4E076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12">
              <a:extLst>
                <a:ext uri="{FF2B5EF4-FFF2-40B4-BE49-F238E27FC236}">
                  <a16:creationId xmlns:a16="http://schemas.microsoft.com/office/drawing/2014/main" id="{975E67D7-764E-4AFD-8609-B498350D2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13">
              <a:extLst>
                <a:ext uri="{FF2B5EF4-FFF2-40B4-BE49-F238E27FC236}">
                  <a16:creationId xmlns:a16="http://schemas.microsoft.com/office/drawing/2014/main" id="{82CDC5CF-DC80-4F00-A9CE-94AAA44FB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3987800"/>
              <a:ext cx="25400" cy="203200"/>
            </a:xfrm>
            <a:custGeom>
              <a:avLst/>
              <a:gdLst>
                <a:gd name="T0" fmla="*/ 0 w 16"/>
                <a:gd name="T1" fmla="*/ 0 h 128"/>
                <a:gd name="T2" fmla="*/ 0 w 16"/>
                <a:gd name="T3" fmla="*/ 0 h 128"/>
                <a:gd name="T4" fmla="*/ 6 w 16"/>
                <a:gd name="T5" fmla="*/ 14 h 128"/>
                <a:gd name="T6" fmla="*/ 12 w 16"/>
                <a:gd name="T7" fmla="*/ 30 h 128"/>
                <a:gd name="T8" fmla="*/ 14 w 16"/>
                <a:gd name="T9" fmla="*/ 46 h 128"/>
                <a:gd name="T10" fmla="*/ 16 w 16"/>
                <a:gd name="T11" fmla="*/ 64 h 128"/>
                <a:gd name="T12" fmla="*/ 16 w 16"/>
                <a:gd name="T13" fmla="*/ 64 h 128"/>
                <a:gd name="T14" fmla="*/ 14 w 16"/>
                <a:gd name="T15" fmla="*/ 82 h 128"/>
                <a:gd name="T16" fmla="*/ 12 w 16"/>
                <a:gd name="T17" fmla="*/ 98 h 128"/>
                <a:gd name="T18" fmla="*/ 6 w 16"/>
                <a:gd name="T19" fmla="*/ 114 h 128"/>
                <a:gd name="T20" fmla="*/ 0 w 16"/>
                <a:gd name="T2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8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12" y="30"/>
                  </a:lnTo>
                  <a:lnTo>
                    <a:pt x="14" y="4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82"/>
                  </a:lnTo>
                  <a:lnTo>
                    <a:pt x="12" y="98"/>
                  </a:lnTo>
                  <a:lnTo>
                    <a:pt x="6" y="114"/>
                  </a:lnTo>
                  <a:lnTo>
                    <a:pt x="0" y="12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14">
              <a:extLst>
                <a:ext uri="{FF2B5EF4-FFF2-40B4-BE49-F238E27FC236}">
                  <a16:creationId xmlns:a16="http://schemas.microsoft.com/office/drawing/2014/main" id="{E156977F-BA3F-4013-A30E-F6B72AE41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381000" cy="431800"/>
            </a:xfrm>
            <a:custGeom>
              <a:avLst/>
              <a:gdLst>
                <a:gd name="T0" fmla="*/ 240 w 240"/>
                <a:gd name="T1" fmla="*/ 224 h 272"/>
                <a:gd name="T2" fmla="*/ 240 w 240"/>
                <a:gd name="T3" fmla="*/ 224 h 272"/>
                <a:gd name="T4" fmla="*/ 230 w 240"/>
                <a:gd name="T5" fmla="*/ 234 h 272"/>
                <a:gd name="T6" fmla="*/ 220 w 240"/>
                <a:gd name="T7" fmla="*/ 244 h 272"/>
                <a:gd name="T8" fmla="*/ 208 w 240"/>
                <a:gd name="T9" fmla="*/ 252 h 272"/>
                <a:gd name="T10" fmla="*/ 194 w 240"/>
                <a:gd name="T11" fmla="*/ 258 h 272"/>
                <a:gd name="T12" fmla="*/ 180 w 240"/>
                <a:gd name="T13" fmla="*/ 264 h 272"/>
                <a:gd name="T14" fmla="*/ 166 w 240"/>
                <a:gd name="T15" fmla="*/ 268 h 272"/>
                <a:gd name="T16" fmla="*/ 152 w 240"/>
                <a:gd name="T17" fmla="*/ 272 h 272"/>
                <a:gd name="T18" fmla="*/ 136 w 240"/>
                <a:gd name="T19" fmla="*/ 272 h 272"/>
                <a:gd name="T20" fmla="*/ 136 w 240"/>
                <a:gd name="T21" fmla="*/ 272 h 272"/>
                <a:gd name="T22" fmla="*/ 122 w 240"/>
                <a:gd name="T23" fmla="*/ 272 h 272"/>
                <a:gd name="T24" fmla="*/ 108 w 240"/>
                <a:gd name="T25" fmla="*/ 270 h 272"/>
                <a:gd name="T26" fmla="*/ 96 w 240"/>
                <a:gd name="T27" fmla="*/ 266 h 272"/>
                <a:gd name="T28" fmla="*/ 84 w 240"/>
                <a:gd name="T29" fmla="*/ 262 h 272"/>
                <a:gd name="T30" fmla="*/ 72 w 240"/>
                <a:gd name="T31" fmla="*/ 256 h 272"/>
                <a:gd name="T32" fmla="*/ 60 w 240"/>
                <a:gd name="T33" fmla="*/ 248 h 272"/>
                <a:gd name="T34" fmla="*/ 50 w 240"/>
                <a:gd name="T35" fmla="*/ 240 h 272"/>
                <a:gd name="T36" fmla="*/ 40 w 240"/>
                <a:gd name="T37" fmla="*/ 232 h 272"/>
                <a:gd name="T38" fmla="*/ 32 w 240"/>
                <a:gd name="T39" fmla="*/ 222 h 272"/>
                <a:gd name="T40" fmla="*/ 24 w 240"/>
                <a:gd name="T41" fmla="*/ 212 h 272"/>
                <a:gd name="T42" fmla="*/ 16 w 240"/>
                <a:gd name="T43" fmla="*/ 200 h 272"/>
                <a:gd name="T44" fmla="*/ 10 w 240"/>
                <a:gd name="T45" fmla="*/ 188 h 272"/>
                <a:gd name="T46" fmla="*/ 6 w 240"/>
                <a:gd name="T47" fmla="*/ 176 h 272"/>
                <a:gd name="T48" fmla="*/ 2 w 240"/>
                <a:gd name="T49" fmla="*/ 164 h 272"/>
                <a:gd name="T50" fmla="*/ 0 w 240"/>
                <a:gd name="T51" fmla="*/ 150 h 272"/>
                <a:gd name="T52" fmla="*/ 0 w 240"/>
                <a:gd name="T53" fmla="*/ 136 h 272"/>
                <a:gd name="T54" fmla="*/ 0 w 240"/>
                <a:gd name="T55" fmla="*/ 136 h 272"/>
                <a:gd name="T56" fmla="*/ 0 w 240"/>
                <a:gd name="T57" fmla="*/ 122 h 272"/>
                <a:gd name="T58" fmla="*/ 2 w 240"/>
                <a:gd name="T59" fmla="*/ 108 h 272"/>
                <a:gd name="T60" fmla="*/ 6 w 240"/>
                <a:gd name="T61" fmla="*/ 96 h 272"/>
                <a:gd name="T62" fmla="*/ 10 w 240"/>
                <a:gd name="T63" fmla="*/ 84 h 272"/>
                <a:gd name="T64" fmla="*/ 16 w 240"/>
                <a:gd name="T65" fmla="*/ 72 h 272"/>
                <a:gd name="T66" fmla="*/ 24 w 240"/>
                <a:gd name="T67" fmla="*/ 60 h 272"/>
                <a:gd name="T68" fmla="*/ 32 w 240"/>
                <a:gd name="T69" fmla="*/ 50 h 272"/>
                <a:gd name="T70" fmla="*/ 40 w 240"/>
                <a:gd name="T71" fmla="*/ 40 h 272"/>
                <a:gd name="T72" fmla="*/ 50 w 240"/>
                <a:gd name="T73" fmla="*/ 32 h 272"/>
                <a:gd name="T74" fmla="*/ 60 w 240"/>
                <a:gd name="T75" fmla="*/ 24 h 272"/>
                <a:gd name="T76" fmla="*/ 72 w 240"/>
                <a:gd name="T77" fmla="*/ 16 h 272"/>
                <a:gd name="T78" fmla="*/ 84 w 240"/>
                <a:gd name="T79" fmla="*/ 10 h 272"/>
                <a:gd name="T80" fmla="*/ 96 w 240"/>
                <a:gd name="T81" fmla="*/ 6 h 272"/>
                <a:gd name="T82" fmla="*/ 108 w 240"/>
                <a:gd name="T83" fmla="*/ 2 h 272"/>
                <a:gd name="T84" fmla="*/ 122 w 240"/>
                <a:gd name="T85" fmla="*/ 0 h 272"/>
                <a:gd name="T86" fmla="*/ 136 w 240"/>
                <a:gd name="T87" fmla="*/ 0 h 272"/>
                <a:gd name="T88" fmla="*/ 136 w 240"/>
                <a:gd name="T89" fmla="*/ 0 h 272"/>
                <a:gd name="T90" fmla="*/ 152 w 240"/>
                <a:gd name="T91" fmla="*/ 0 h 272"/>
                <a:gd name="T92" fmla="*/ 166 w 240"/>
                <a:gd name="T93" fmla="*/ 4 h 272"/>
                <a:gd name="T94" fmla="*/ 180 w 240"/>
                <a:gd name="T95" fmla="*/ 8 h 272"/>
                <a:gd name="T96" fmla="*/ 194 w 240"/>
                <a:gd name="T97" fmla="*/ 14 h 272"/>
                <a:gd name="T98" fmla="*/ 206 w 240"/>
                <a:gd name="T99" fmla="*/ 20 h 272"/>
                <a:gd name="T100" fmla="*/ 218 w 240"/>
                <a:gd name="T101" fmla="*/ 28 h 272"/>
                <a:gd name="T102" fmla="*/ 230 w 240"/>
                <a:gd name="T103" fmla="*/ 38 h 272"/>
                <a:gd name="T104" fmla="*/ 240 w 240"/>
                <a:gd name="T105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0" h="272">
                  <a:moveTo>
                    <a:pt x="240" y="224"/>
                  </a:moveTo>
                  <a:lnTo>
                    <a:pt x="240" y="224"/>
                  </a:lnTo>
                  <a:lnTo>
                    <a:pt x="230" y="234"/>
                  </a:lnTo>
                  <a:lnTo>
                    <a:pt x="220" y="244"/>
                  </a:lnTo>
                  <a:lnTo>
                    <a:pt x="208" y="252"/>
                  </a:lnTo>
                  <a:lnTo>
                    <a:pt x="194" y="258"/>
                  </a:lnTo>
                  <a:lnTo>
                    <a:pt x="180" y="264"/>
                  </a:lnTo>
                  <a:lnTo>
                    <a:pt x="166" y="268"/>
                  </a:lnTo>
                  <a:lnTo>
                    <a:pt x="152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2" y="0"/>
                  </a:lnTo>
                  <a:lnTo>
                    <a:pt x="166" y="4"/>
                  </a:lnTo>
                  <a:lnTo>
                    <a:pt x="180" y="8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30" y="38"/>
                  </a:lnTo>
                  <a:lnTo>
                    <a:pt x="240" y="4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Line 115">
              <a:extLst>
                <a:ext uri="{FF2B5EF4-FFF2-40B4-BE49-F238E27FC236}">
                  <a16:creationId xmlns:a16="http://schemas.microsoft.com/office/drawing/2014/main" id="{BC40CC9A-D1CB-4F45-988D-149CEF31A4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116">
              <a:extLst>
                <a:ext uri="{FF2B5EF4-FFF2-40B4-BE49-F238E27FC236}">
                  <a16:creationId xmlns:a16="http://schemas.microsoft.com/office/drawing/2014/main" id="{828D3A0C-3D1F-4AEB-B03C-E3B8C8E2A2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11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Line 117">
              <a:extLst>
                <a:ext uri="{FF2B5EF4-FFF2-40B4-BE49-F238E27FC236}">
                  <a16:creationId xmlns:a16="http://schemas.microsoft.com/office/drawing/2014/main" id="{FF11D194-7D57-4F71-BC64-0B12B67657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Line 118">
              <a:extLst>
                <a:ext uri="{FF2B5EF4-FFF2-40B4-BE49-F238E27FC236}">
                  <a16:creationId xmlns:a16="http://schemas.microsoft.com/office/drawing/2014/main" id="{3A38A7CD-0147-464B-8490-439F3032A6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3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19">
              <a:extLst>
                <a:ext uri="{FF2B5EF4-FFF2-40B4-BE49-F238E27FC236}">
                  <a16:creationId xmlns:a16="http://schemas.microsoft.com/office/drawing/2014/main" id="{FEB4B571-FC5D-4ED9-9FA0-3F7B43F5A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3810000"/>
              <a:ext cx="355600" cy="117475"/>
            </a:xfrm>
            <a:custGeom>
              <a:avLst/>
              <a:gdLst>
                <a:gd name="T0" fmla="*/ 0 w 224"/>
                <a:gd name="T1" fmla="*/ 20 h 74"/>
                <a:gd name="T2" fmla="*/ 0 w 224"/>
                <a:gd name="T3" fmla="*/ 20 h 74"/>
                <a:gd name="T4" fmla="*/ 18 w 224"/>
                <a:gd name="T5" fmla="*/ 12 h 74"/>
                <a:gd name="T6" fmla="*/ 38 w 224"/>
                <a:gd name="T7" fmla="*/ 6 h 74"/>
                <a:gd name="T8" fmla="*/ 58 w 224"/>
                <a:gd name="T9" fmla="*/ 2 h 74"/>
                <a:gd name="T10" fmla="*/ 80 w 224"/>
                <a:gd name="T11" fmla="*/ 0 h 74"/>
                <a:gd name="T12" fmla="*/ 80 w 224"/>
                <a:gd name="T13" fmla="*/ 0 h 74"/>
                <a:gd name="T14" fmla="*/ 102 w 224"/>
                <a:gd name="T15" fmla="*/ 2 h 74"/>
                <a:gd name="T16" fmla="*/ 124 w 224"/>
                <a:gd name="T17" fmla="*/ 6 h 74"/>
                <a:gd name="T18" fmla="*/ 144 w 224"/>
                <a:gd name="T19" fmla="*/ 12 h 74"/>
                <a:gd name="T20" fmla="*/ 162 w 224"/>
                <a:gd name="T21" fmla="*/ 20 h 74"/>
                <a:gd name="T22" fmla="*/ 180 w 224"/>
                <a:gd name="T23" fmla="*/ 32 h 74"/>
                <a:gd name="T24" fmla="*/ 196 w 224"/>
                <a:gd name="T25" fmla="*/ 44 h 74"/>
                <a:gd name="T26" fmla="*/ 212 w 224"/>
                <a:gd name="T27" fmla="*/ 58 h 74"/>
                <a:gd name="T28" fmla="*/ 224 w 22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0" y="20"/>
                  </a:moveTo>
                  <a:lnTo>
                    <a:pt x="0" y="20"/>
                  </a:lnTo>
                  <a:lnTo>
                    <a:pt x="18" y="12"/>
                  </a:lnTo>
                  <a:lnTo>
                    <a:pt x="38" y="6"/>
                  </a:lnTo>
                  <a:lnTo>
                    <a:pt x="58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02" y="2"/>
                  </a:lnTo>
                  <a:lnTo>
                    <a:pt x="124" y="6"/>
                  </a:lnTo>
                  <a:lnTo>
                    <a:pt x="144" y="12"/>
                  </a:lnTo>
                  <a:lnTo>
                    <a:pt x="162" y="20"/>
                  </a:lnTo>
                  <a:lnTo>
                    <a:pt x="180" y="32"/>
                  </a:lnTo>
                  <a:lnTo>
                    <a:pt x="196" y="44"/>
                  </a:lnTo>
                  <a:lnTo>
                    <a:pt x="212" y="58"/>
                  </a:lnTo>
                  <a:lnTo>
                    <a:pt x="224" y="7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20">
              <a:extLst>
                <a:ext uri="{FF2B5EF4-FFF2-40B4-BE49-F238E27FC236}">
                  <a16:creationId xmlns:a16="http://schemas.microsoft.com/office/drawing/2014/main" id="{EB35C217-C13F-4A5C-98A7-E60AEA759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251325"/>
              <a:ext cx="355600" cy="117475"/>
            </a:xfrm>
            <a:custGeom>
              <a:avLst/>
              <a:gdLst>
                <a:gd name="T0" fmla="*/ 224 w 224"/>
                <a:gd name="T1" fmla="*/ 0 h 74"/>
                <a:gd name="T2" fmla="*/ 224 w 224"/>
                <a:gd name="T3" fmla="*/ 0 h 74"/>
                <a:gd name="T4" fmla="*/ 212 w 224"/>
                <a:gd name="T5" fmla="*/ 16 h 74"/>
                <a:gd name="T6" fmla="*/ 196 w 224"/>
                <a:gd name="T7" fmla="*/ 30 h 74"/>
                <a:gd name="T8" fmla="*/ 180 w 224"/>
                <a:gd name="T9" fmla="*/ 42 h 74"/>
                <a:gd name="T10" fmla="*/ 162 w 224"/>
                <a:gd name="T11" fmla="*/ 54 h 74"/>
                <a:gd name="T12" fmla="*/ 144 w 224"/>
                <a:gd name="T13" fmla="*/ 62 h 74"/>
                <a:gd name="T14" fmla="*/ 124 w 224"/>
                <a:gd name="T15" fmla="*/ 68 h 74"/>
                <a:gd name="T16" fmla="*/ 102 w 224"/>
                <a:gd name="T17" fmla="*/ 72 h 74"/>
                <a:gd name="T18" fmla="*/ 80 w 224"/>
                <a:gd name="T19" fmla="*/ 74 h 74"/>
                <a:gd name="T20" fmla="*/ 80 w 224"/>
                <a:gd name="T21" fmla="*/ 74 h 74"/>
                <a:gd name="T22" fmla="*/ 58 w 224"/>
                <a:gd name="T23" fmla="*/ 72 h 74"/>
                <a:gd name="T24" fmla="*/ 38 w 224"/>
                <a:gd name="T25" fmla="*/ 70 h 74"/>
                <a:gd name="T26" fmla="*/ 18 w 224"/>
                <a:gd name="T27" fmla="*/ 64 h 74"/>
                <a:gd name="T28" fmla="*/ 0 w 224"/>
                <a:gd name="T2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24" y="0"/>
                  </a:lnTo>
                  <a:lnTo>
                    <a:pt x="212" y="16"/>
                  </a:lnTo>
                  <a:lnTo>
                    <a:pt x="196" y="30"/>
                  </a:lnTo>
                  <a:lnTo>
                    <a:pt x="180" y="42"/>
                  </a:lnTo>
                  <a:lnTo>
                    <a:pt x="162" y="54"/>
                  </a:lnTo>
                  <a:lnTo>
                    <a:pt x="144" y="62"/>
                  </a:lnTo>
                  <a:lnTo>
                    <a:pt x="124" y="68"/>
                  </a:lnTo>
                  <a:lnTo>
                    <a:pt x="102" y="72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8" y="72"/>
                  </a:lnTo>
                  <a:lnTo>
                    <a:pt x="38" y="70"/>
                  </a:lnTo>
                  <a:lnTo>
                    <a:pt x="18" y="64"/>
                  </a:lnTo>
                  <a:lnTo>
                    <a:pt x="0" y="5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21">
              <a:extLst>
                <a:ext uri="{FF2B5EF4-FFF2-40B4-BE49-F238E27FC236}">
                  <a16:creationId xmlns:a16="http://schemas.microsoft.com/office/drawing/2014/main" id="{3A85A4EF-99A4-4910-85BD-953B0227D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251325"/>
              <a:ext cx="406400" cy="117475"/>
            </a:xfrm>
            <a:custGeom>
              <a:avLst/>
              <a:gdLst>
                <a:gd name="T0" fmla="*/ 256 w 256"/>
                <a:gd name="T1" fmla="*/ 34 h 74"/>
                <a:gd name="T2" fmla="*/ 256 w 256"/>
                <a:gd name="T3" fmla="*/ 34 h 74"/>
                <a:gd name="T4" fmla="*/ 244 w 256"/>
                <a:gd name="T5" fmla="*/ 42 h 74"/>
                <a:gd name="T6" fmla="*/ 232 w 256"/>
                <a:gd name="T7" fmla="*/ 50 h 74"/>
                <a:gd name="T8" fmla="*/ 218 w 256"/>
                <a:gd name="T9" fmla="*/ 58 h 74"/>
                <a:gd name="T10" fmla="*/ 204 w 256"/>
                <a:gd name="T11" fmla="*/ 64 h 74"/>
                <a:gd name="T12" fmla="*/ 190 w 256"/>
                <a:gd name="T13" fmla="*/ 68 h 74"/>
                <a:gd name="T14" fmla="*/ 176 w 256"/>
                <a:gd name="T15" fmla="*/ 72 h 74"/>
                <a:gd name="T16" fmla="*/ 160 w 256"/>
                <a:gd name="T17" fmla="*/ 74 h 74"/>
                <a:gd name="T18" fmla="*/ 144 w 256"/>
                <a:gd name="T19" fmla="*/ 74 h 74"/>
                <a:gd name="T20" fmla="*/ 144 w 256"/>
                <a:gd name="T21" fmla="*/ 74 h 74"/>
                <a:gd name="T22" fmla="*/ 122 w 256"/>
                <a:gd name="T23" fmla="*/ 72 h 74"/>
                <a:gd name="T24" fmla="*/ 100 w 256"/>
                <a:gd name="T25" fmla="*/ 68 h 74"/>
                <a:gd name="T26" fmla="*/ 80 w 256"/>
                <a:gd name="T27" fmla="*/ 62 h 74"/>
                <a:gd name="T28" fmla="*/ 62 w 256"/>
                <a:gd name="T29" fmla="*/ 54 h 74"/>
                <a:gd name="T30" fmla="*/ 44 w 256"/>
                <a:gd name="T31" fmla="*/ 42 h 74"/>
                <a:gd name="T32" fmla="*/ 28 w 256"/>
                <a:gd name="T33" fmla="*/ 30 h 74"/>
                <a:gd name="T34" fmla="*/ 12 w 256"/>
                <a:gd name="T35" fmla="*/ 16 h 74"/>
                <a:gd name="T36" fmla="*/ 0 w 256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256" y="34"/>
                  </a:moveTo>
                  <a:lnTo>
                    <a:pt x="256" y="34"/>
                  </a:lnTo>
                  <a:lnTo>
                    <a:pt x="244" y="42"/>
                  </a:lnTo>
                  <a:lnTo>
                    <a:pt x="232" y="50"/>
                  </a:lnTo>
                  <a:lnTo>
                    <a:pt x="218" y="58"/>
                  </a:lnTo>
                  <a:lnTo>
                    <a:pt x="204" y="64"/>
                  </a:lnTo>
                  <a:lnTo>
                    <a:pt x="190" y="68"/>
                  </a:lnTo>
                  <a:lnTo>
                    <a:pt x="176" y="72"/>
                  </a:lnTo>
                  <a:lnTo>
                    <a:pt x="160" y="74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2" y="72"/>
                  </a:lnTo>
                  <a:lnTo>
                    <a:pt x="100" y="68"/>
                  </a:lnTo>
                  <a:lnTo>
                    <a:pt x="80" y="62"/>
                  </a:lnTo>
                  <a:lnTo>
                    <a:pt x="62" y="54"/>
                  </a:lnTo>
                  <a:lnTo>
                    <a:pt x="44" y="42"/>
                  </a:lnTo>
                  <a:lnTo>
                    <a:pt x="28" y="30"/>
                  </a:lnTo>
                  <a:lnTo>
                    <a:pt x="12" y="1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22">
              <a:extLst>
                <a:ext uri="{FF2B5EF4-FFF2-40B4-BE49-F238E27FC236}">
                  <a16:creationId xmlns:a16="http://schemas.microsoft.com/office/drawing/2014/main" id="{29670413-AF4E-48D3-A499-E27047239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3810000"/>
              <a:ext cx="406400" cy="117475"/>
            </a:xfrm>
            <a:custGeom>
              <a:avLst/>
              <a:gdLst>
                <a:gd name="T0" fmla="*/ 0 w 256"/>
                <a:gd name="T1" fmla="*/ 74 h 74"/>
                <a:gd name="T2" fmla="*/ 0 w 256"/>
                <a:gd name="T3" fmla="*/ 74 h 74"/>
                <a:gd name="T4" fmla="*/ 12 w 256"/>
                <a:gd name="T5" fmla="*/ 58 h 74"/>
                <a:gd name="T6" fmla="*/ 28 w 256"/>
                <a:gd name="T7" fmla="*/ 44 h 74"/>
                <a:gd name="T8" fmla="*/ 44 w 256"/>
                <a:gd name="T9" fmla="*/ 32 h 74"/>
                <a:gd name="T10" fmla="*/ 62 w 256"/>
                <a:gd name="T11" fmla="*/ 20 h 74"/>
                <a:gd name="T12" fmla="*/ 80 w 256"/>
                <a:gd name="T13" fmla="*/ 12 h 74"/>
                <a:gd name="T14" fmla="*/ 100 w 256"/>
                <a:gd name="T15" fmla="*/ 6 h 74"/>
                <a:gd name="T16" fmla="*/ 122 w 256"/>
                <a:gd name="T17" fmla="*/ 2 h 74"/>
                <a:gd name="T18" fmla="*/ 144 w 256"/>
                <a:gd name="T19" fmla="*/ 0 h 74"/>
                <a:gd name="T20" fmla="*/ 144 w 256"/>
                <a:gd name="T21" fmla="*/ 0 h 74"/>
                <a:gd name="T22" fmla="*/ 160 w 256"/>
                <a:gd name="T23" fmla="*/ 0 h 74"/>
                <a:gd name="T24" fmla="*/ 176 w 256"/>
                <a:gd name="T25" fmla="*/ 2 h 74"/>
                <a:gd name="T26" fmla="*/ 190 w 256"/>
                <a:gd name="T27" fmla="*/ 6 h 74"/>
                <a:gd name="T28" fmla="*/ 204 w 256"/>
                <a:gd name="T29" fmla="*/ 10 h 74"/>
                <a:gd name="T30" fmla="*/ 218 w 256"/>
                <a:gd name="T31" fmla="*/ 16 h 74"/>
                <a:gd name="T32" fmla="*/ 232 w 256"/>
                <a:gd name="T33" fmla="*/ 24 h 74"/>
                <a:gd name="T34" fmla="*/ 244 w 256"/>
                <a:gd name="T35" fmla="*/ 32 h 74"/>
                <a:gd name="T36" fmla="*/ 256 w 256"/>
                <a:gd name="T3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0" y="74"/>
                  </a:moveTo>
                  <a:lnTo>
                    <a:pt x="0" y="74"/>
                  </a:lnTo>
                  <a:lnTo>
                    <a:pt x="12" y="58"/>
                  </a:lnTo>
                  <a:lnTo>
                    <a:pt x="28" y="44"/>
                  </a:lnTo>
                  <a:lnTo>
                    <a:pt x="44" y="32"/>
                  </a:lnTo>
                  <a:lnTo>
                    <a:pt x="62" y="20"/>
                  </a:lnTo>
                  <a:lnTo>
                    <a:pt x="80" y="12"/>
                  </a:lnTo>
                  <a:lnTo>
                    <a:pt x="100" y="6"/>
                  </a:lnTo>
                  <a:lnTo>
                    <a:pt x="122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60" y="0"/>
                  </a:lnTo>
                  <a:lnTo>
                    <a:pt x="176" y="2"/>
                  </a:lnTo>
                  <a:lnTo>
                    <a:pt x="190" y="6"/>
                  </a:lnTo>
                  <a:lnTo>
                    <a:pt x="204" y="10"/>
                  </a:lnTo>
                  <a:lnTo>
                    <a:pt x="218" y="16"/>
                  </a:lnTo>
                  <a:lnTo>
                    <a:pt x="232" y="24"/>
                  </a:lnTo>
                  <a:lnTo>
                    <a:pt x="244" y="32"/>
                  </a:lnTo>
                  <a:lnTo>
                    <a:pt x="256" y="4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Line 123">
              <a:extLst>
                <a:ext uri="{FF2B5EF4-FFF2-40B4-BE49-F238E27FC236}">
                  <a16:creationId xmlns:a16="http://schemas.microsoft.com/office/drawing/2014/main" id="{2A4C02D9-ED57-430C-A6C2-D3211BAF5F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Line 124">
              <a:extLst>
                <a:ext uri="{FF2B5EF4-FFF2-40B4-BE49-F238E27FC236}">
                  <a16:creationId xmlns:a16="http://schemas.microsoft.com/office/drawing/2014/main" id="{262B85CF-F279-4A6C-9731-5919C4F23C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Line 125">
              <a:extLst>
                <a:ext uri="{FF2B5EF4-FFF2-40B4-BE49-F238E27FC236}">
                  <a16:creationId xmlns:a16="http://schemas.microsoft.com/office/drawing/2014/main" id="{A4BBB4F4-22BA-43C5-8B2B-411AB64763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5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26">
              <a:extLst>
                <a:ext uri="{FF2B5EF4-FFF2-40B4-BE49-F238E27FC236}">
                  <a16:creationId xmlns:a16="http://schemas.microsoft.com/office/drawing/2014/main" id="{720A745C-FB8F-47D5-838E-42EBFED95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3962400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80 h 80"/>
                <a:gd name="T4" fmla="*/ 48 w 48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80"/>
                  </a:lnTo>
                  <a:lnTo>
                    <a:pt x="48" y="8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7">
              <a:extLst>
                <a:ext uri="{FF2B5EF4-FFF2-40B4-BE49-F238E27FC236}">
                  <a16:creationId xmlns:a16="http://schemas.microsoft.com/office/drawing/2014/main" id="{DF79FA96-9A7D-472E-8C48-150D215A4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3962400"/>
              <a:ext cx="50800" cy="177800"/>
            </a:xfrm>
            <a:custGeom>
              <a:avLst/>
              <a:gdLst>
                <a:gd name="T0" fmla="*/ 0 w 32"/>
                <a:gd name="T1" fmla="*/ 0 h 112"/>
                <a:gd name="T2" fmla="*/ 0 w 32"/>
                <a:gd name="T3" fmla="*/ 80 h 112"/>
                <a:gd name="T4" fmla="*/ 32 w 32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12">
                  <a:moveTo>
                    <a:pt x="0" y="0"/>
                  </a:moveTo>
                  <a:lnTo>
                    <a:pt x="0" y="80"/>
                  </a:lnTo>
                  <a:lnTo>
                    <a:pt x="32" y="112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75" name="Rectangle 16">
            <a:extLst>
              <a:ext uri="{FF2B5EF4-FFF2-40B4-BE49-F238E27FC236}">
                <a16:creationId xmlns:a16="http://schemas.microsoft.com/office/drawing/2014/main" id="{F40EA81A-A42D-4BA0-A257-41BF6014E5CD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59000" y="4230255"/>
            <a:ext cx="3096000" cy="1764145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08000" tIns="108000" rIns="108000" bIns="108000" anchor="t" anchorCtr="0"/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GB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 generally-oriented indicators </a:t>
            </a:r>
          </a:p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Decrease in administrative burden and unification of the representative value of the indicators</a:t>
            </a:r>
            <a:endParaRPr lang="cs-CZ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ED310875-53F9-43D7-BABF-1216F7264F9B}"/>
              </a:ext>
            </a:extLst>
          </p:cNvPr>
          <p:cNvSpPr/>
          <p:nvPr/>
        </p:nvSpPr>
        <p:spPr>
          <a:xfrm>
            <a:off x="6821841" y="3577139"/>
            <a:ext cx="632207" cy="576439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cs-CZ" sz="3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IN" sz="32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tangle 16">
            <a:extLst>
              <a:ext uri="{FF2B5EF4-FFF2-40B4-BE49-F238E27FC236}">
                <a16:creationId xmlns:a16="http://schemas.microsoft.com/office/drawing/2014/main" id="{433B3425-777F-4E85-9579-F9D64C853B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5589945" y="4230254"/>
            <a:ext cx="3096000" cy="1764145"/>
          </a:xfrm>
          <a:prstGeom prst="rect">
            <a:avLst/>
          </a:prstGeom>
          <a:noFill/>
          <a:ln>
            <a:solidFill>
              <a:schemeClr val="tx2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08000" tIns="108000" rIns="108000" bIns="108000" anchor="t" anchorCtr="0"/>
          <a:lstStyle/>
          <a:p>
            <a:pPr lvl="0">
              <a:lnSpc>
                <a:spcPct val="95000"/>
              </a:lnSpc>
              <a:spcAft>
                <a:spcPts val="800"/>
              </a:spcAft>
              <a:defRPr/>
            </a:pP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Differentiating into general and specific indicators</a:t>
            </a:r>
          </a:p>
          <a:p>
            <a:pPr lvl="0">
              <a:lnSpc>
                <a:spcPct val="95000"/>
              </a:lnSpc>
              <a:spcAft>
                <a:spcPts val="800"/>
              </a:spcAft>
              <a:defRPr/>
            </a:pPr>
            <a:r>
              <a: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Corresponding to the modification of the indicator-selection method</a:t>
            </a:r>
            <a:endParaRPr lang="cs-CZ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76C69F7E-B65A-4372-9004-8D117C6C2FC7}"/>
              </a:ext>
            </a:extLst>
          </p:cNvPr>
          <p:cNvSpPr/>
          <p:nvPr/>
        </p:nvSpPr>
        <p:spPr>
          <a:xfrm>
            <a:off x="3243071" y="3577139"/>
            <a:ext cx="632207" cy="576439"/>
          </a:xfrm>
          <a:prstGeom prst="ellipse">
            <a:avLst/>
          </a:prstGeom>
          <a:solidFill>
            <a:schemeClr val="bg1">
              <a:lumMod val="60000"/>
              <a:lumOff val="40000"/>
            </a:schemeClr>
          </a:solidFill>
          <a:ln w="57150"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cs-CZ" sz="3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IN" sz="32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ooter Placeholder 3">
            <a:extLst>
              <a:ext uri="{FF2B5EF4-FFF2-40B4-BE49-F238E27FC236}">
                <a16:creationId xmlns:a16="http://schemas.microsoft.com/office/drawing/2014/main" id="{B0A2D3A2-3B5B-4D64-AADB-37E340550DC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016125" y="6478757"/>
            <a:ext cx="3086100" cy="180000"/>
          </a:xfrm>
        </p:spPr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</p:spTree>
    <p:extLst>
      <p:ext uri="{BB962C8B-B14F-4D97-AF65-F5344CB8AC3E}">
        <p14:creationId xmlns:p14="http://schemas.microsoft.com/office/powerpoint/2010/main" val="2479714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10BBFE8-60A5-4C2E-94BC-3144316DA2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98" r="28036"/>
          <a:stretch/>
        </p:blipFill>
        <p:spPr>
          <a:xfrm>
            <a:off x="0" y="1"/>
            <a:ext cx="1787414" cy="685799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25B64C-B946-41E3-926C-22CC479BC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  <a:r>
              <a:rPr lang="cs-CZ" dirty="0"/>
              <a:t> – </a:t>
            </a:r>
            <a:r>
              <a:rPr lang="en-GB" dirty="0"/>
              <a:t>Selection of indicators</a:t>
            </a:r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00939-701A-436C-AD19-7AD81FD389D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097E9679-8A49-40F0-B113-782BC9ED958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59000" y="2006619"/>
            <a:ext cx="3098800" cy="3804050"/>
          </a:xfrm>
          <a:prstGeom prst="rect">
            <a:avLst/>
          </a:prstGeom>
          <a:noFill/>
          <a:ln>
            <a:solidFill>
              <a:srgbClr val="747480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216000" rIns="36000" bIns="0" anchor="t" anchorCtr="0"/>
          <a:lstStyle/>
          <a:p>
            <a:pPr marL="267320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en-GB" sz="2000" dirty="0">
                <a:solidFill>
                  <a:srgbClr val="2E2E38"/>
                </a:solidFill>
                <a:latin typeface="Arial" panose="020B0604020202020204" pitchFamily="34" charset="0"/>
              </a:rPr>
              <a:t>To discuss and plan the selection of indicators with the beneficiaries of follow-up and planned projects</a:t>
            </a:r>
            <a:endParaRPr lang="cs-CZ" sz="2000" dirty="0">
              <a:solidFill>
                <a:srgbClr val="2E2E38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id="{EFB22E2E-9502-4508-A948-E67F48B499E1}"/>
              </a:ext>
            </a:extLst>
          </p:cNvPr>
          <p:cNvSpPr>
            <a:spLocks noChangeArrowheads="1"/>
          </p:cNvSpPr>
          <p:nvPr/>
        </p:nvSpPr>
        <p:spPr bwMode="gray">
          <a:xfrm>
            <a:off x="5597524" y="1986909"/>
            <a:ext cx="3088421" cy="3822764"/>
          </a:xfrm>
          <a:prstGeom prst="rect">
            <a:avLst/>
          </a:prstGeom>
          <a:noFill/>
          <a:ln>
            <a:solidFill>
              <a:schemeClr val="accent2">
                <a:alpha val="62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216000" rIns="36000" bIns="0" anchor="t" anchorCtr="0"/>
          <a:lstStyle/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en-GB" sz="2000" dirty="0">
                <a:solidFill>
                  <a:srgbClr val="2E2E38"/>
                </a:solidFill>
                <a:latin typeface="Arial" panose="020B0604020202020204" pitchFamily="34" charset="0"/>
              </a:rPr>
              <a:t>In relation to option 2 from the preceding slide: </a:t>
            </a:r>
          </a:p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en-GB" sz="2000" dirty="0">
                <a:solidFill>
                  <a:srgbClr val="2E2E38"/>
                </a:solidFill>
                <a:latin typeface="Arial" panose="020B0604020202020204" pitchFamily="34" charset="0"/>
              </a:rPr>
              <a:t>Requirement to select at least 1 specific and 1 general indicator</a:t>
            </a:r>
          </a:p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en-GB" sz="2000" dirty="0">
                <a:solidFill>
                  <a:srgbClr val="2E2E38"/>
                </a:solidFill>
                <a:latin typeface="Arial" panose="020B0604020202020204" pitchFamily="34" charset="0"/>
              </a:rPr>
              <a:t>Increase in the representative value of the indicators and better monitoring of ongoing projects</a:t>
            </a:r>
            <a:endParaRPr lang="cs-CZ" sz="2000" dirty="0">
              <a:solidFill>
                <a:srgbClr val="2E2E38"/>
              </a:solidFill>
              <a:latin typeface="Arial" panose="020B0604020202020204" pitchFamily="34" charset="0"/>
            </a:endParaRPr>
          </a:p>
          <a:p>
            <a:pPr marL="171450" indent="-171450">
              <a:lnSpc>
                <a:spcPct val="95000"/>
              </a:lnSpc>
              <a:spcAft>
                <a:spcPts val="800"/>
              </a:spcAft>
              <a:buClr>
                <a:srgbClr val="FFE600"/>
              </a:buClr>
              <a:buSzPct val="70000"/>
              <a:buFont typeface="Arial" pitchFamily="34" charset="0"/>
              <a:buChar char="►"/>
              <a:defRPr/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C82947-0957-45D1-92E9-45D14917E9D4}"/>
              </a:ext>
            </a:extLst>
          </p:cNvPr>
          <p:cNvSpPr/>
          <p:nvPr/>
        </p:nvSpPr>
        <p:spPr>
          <a:xfrm>
            <a:off x="2159000" y="1409625"/>
            <a:ext cx="3098800" cy="4191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Short-Term</a:t>
            </a:r>
            <a:endParaRPr lang="cs-CZ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EE9271-F956-48BF-B4BF-08E7784F203F}"/>
              </a:ext>
            </a:extLst>
          </p:cNvPr>
          <p:cNvSpPr/>
          <p:nvPr/>
        </p:nvSpPr>
        <p:spPr>
          <a:xfrm>
            <a:off x="5597525" y="1396925"/>
            <a:ext cx="3088422" cy="4191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Long-Term</a:t>
            </a:r>
            <a:endParaRPr lang="cs-CZ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D2E3B0-0C06-4ACE-B3BC-4DE72C247307}"/>
              </a:ext>
            </a:extLst>
          </p:cNvPr>
          <p:cNvGrpSpPr/>
          <p:nvPr/>
        </p:nvGrpSpPr>
        <p:grpSpPr>
          <a:xfrm rot="21358369">
            <a:off x="2338721" y="1465051"/>
            <a:ext cx="415690" cy="354247"/>
            <a:chOff x="5254625" y="2428875"/>
            <a:chExt cx="762000" cy="635000"/>
          </a:xfrm>
        </p:grpSpPr>
        <p:sp>
          <p:nvSpPr>
            <p:cNvPr id="13" name="Freeform 59">
              <a:extLst>
                <a:ext uri="{FF2B5EF4-FFF2-40B4-BE49-F238E27FC236}">
                  <a16:creationId xmlns:a16="http://schemas.microsoft.com/office/drawing/2014/main" id="{EEFC7B15-186B-410B-B7D4-A5BC3517E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125" y="2428875"/>
              <a:ext cx="533400" cy="533400"/>
            </a:xfrm>
            <a:custGeom>
              <a:avLst/>
              <a:gdLst>
                <a:gd name="T0" fmla="*/ 336 w 336"/>
                <a:gd name="T1" fmla="*/ 168 h 336"/>
                <a:gd name="T2" fmla="*/ 332 w 336"/>
                <a:gd name="T3" fmla="*/ 202 h 336"/>
                <a:gd name="T4" fmla="*/ 322 w 336"/>
                <a:gd name="T5" fmla="*/ 234 h 336"/>
                <a:gd name="T6" fmla="*/ 308 w 336"/>
                <a:gd name="T7" fmla="*/ 262 h 336"/>
                <a:gd name="T8" fmla="*/ 286 w 336"/>
                <a:gd name="T9" fmla="*/ 286 h 336"/>
                <a:gd name="T10" fmla="*/ 262 w 336"/>
                <a:gd name="T11" fmla="*/ 308 h 336"/>
                <a:gd name="T12" fmla="*/ 234 w 336"/>
                <a:gd name="T13" fmla="*/ 322 h 336"/>
                <a:gd name="T14" fmla="*/ 202 w 336"/>
                <a:gd name="T15" fmla="*/ 332 h 336"/>
                <a:gd name="T16" fmla="*/ 168 w 336"/>
                <a:gd name="T17" fmla="*/ 336 h 336"/>
                <a:gd name="T18" fmla="*/ 150 w 336"/>
                <a:gd name="T19" fmla="*/ 336 h 336"/>
                <a:gd name="T20" fmla="*/ 118 w 336"/>
                <a:gd name="T21" fmla="*/ 328 h 336"/>
                <a:gd name="T22" fmla="*/ 88 w 336"/>
                <a:gd name="T23" fmla="*/ 316 h 336"/>
                <a:gd name="T24" fmla="*/ 62 w 336"/>
                <a:gd name="T25" fmla="*/ 298 h 336"/>
                <a:gd name="T26" fmla="*/ 38 w 336"/>
                <a:gd name="T27" fmla="*/ 274 h 336"/>
                <a:gd name="T28" fmla="*/ 20 w 336"/>
                <a:gd name="T29" fmla="*/ 248 h 336"/>
                <a:gd name="T30" fmla="*/ 8 w 336"/>
                <a:gd name="T31" fmla="*/ 218 h 336"/>
                <a:gd name="T32" fmla="*/ 0 w 336"/>
                <a:gd name="T33" fmla="*/ 186 h 336"/>
                <a:gd name="T34" fmla="*/ 0 w 336"/>
                <a:gd name="T35" fmla="*/ 168 h 336"/>
                <a:gd name="T36" fmla="*/ 4 w 336"/>
                <a:gd name="T37" fmla="*/ 134 h 336"/>
                <a:gd name="T38" fmla="*/ 14 w 336"/>
                <a:gd name="T39" fmla="*/ 102 h 336"/>
                <a:gd name="T40" fmla="*/ 28 w 336"/>
                <a:gd name="T41" fmla="*/ 74 h 336"/>
                <a:gd name="T42" fmla="*/ 50 w 336"/>
                <a:gd name="T43" fmla="*/ 50 h 336"/>
                <a:gd name="T44" fmla="*/ 74 w 336"/>
                <a:gd name="T45" fmla="*/ 28 h 336"/>
                <a:gd name="T46" fmla="*/ 102 w 336"/>
                <a:gd name="T47" fmla="*/ 14 h 336"/>
                <a:gd name="T48" fmla="*/ 134 w 336"/>
                <a:gd name="T49" fmla="*/ 4 h 336"/>
                <a:gd name="T50" fmla="*/ 168 w 336"/>
                <a:gd name="T51" fmla="*/ 0 h 336"/>
                <a:gd name="T52" fmla="*/ 186 w 336"/>
                <a:gd name="T53" fmla="*/ 0 h 336"/>
                <a:gd name="T54" fmla="*/ 218 w 336"/>
                <a:gd name="T55" fmla="*/ 8 h 336"/>
                <a:gd name="T56" fmla="*/ 248 w 336"/>
                <a:gd name="T57" fmla="*/ 20 h 336"/>
                <a:gd name="T58" fmla="*/ 274 w 336"/>
                <a:gd name="T59" fmla="*/ 38 h 336"/>
                <a:gd name="T60" fmla="*/ 298 w 336"/>
                <a:gd name="T61" fmla="*/ 62 h 336"/>
                <a:gd name="T62" fmla="*/ 316 w 336"/>
                <a:gd name="T63" fmla="*/ 88 h 336"/>
                <a:gd name="T64" fmla="*/ 328 w 336"/>
                <a:gd name="T65" fmla="*/ 118 h 336"/>
                <a:gd name="T66" fmla="*/ 336 w 336"/>
                <a:gd name="T67" fmla="*/ 150 h 336"/>
                <a:gd name="T68" fmla="*/ 336 w 336"/>
                <a:gd name="T6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Line 60">
              <a:extLst>
                <a:ext uri="{FF2B5EF4-FFF2-40B4-BE49-F238E27FC236}">
                  <a16:creationId xmlns:a16="http://schemas.microsoft.com/office/drawing/2014/main" id="{7084C3A2-4526-4AAD-B903-C6710E45F8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97175"/>
              <a:ext cx="2286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Line 61">
              <a:extLst>
                <a:ext uri="{FF2B5EF4-FFF2-40B4-BE49-F238E27FC236}">
                  <a16:creationId xmlns:a16="http://schemas.microsoft.com/office/drawing/2014/main" id="{D7C544D5-B63E-4213-969F-F10C085D9F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2425" y="2479675"/>
              <a:ext cx="2667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62">
              <a:extLst>
                <a:ext uri="{FF2B5EF4-FFF2-40B4-BE49-F238E27FC236}">
                  <a16:creationId xmlns:a16="http://schemas.microsoft.com/office/drawing/2014/main" id="{95F7C9F4-DBD7-48E9-A5D1-43FB84576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555875"/>
              <a:ext cx="139700" cy="136525"/>
            </a:xfrm>
            <a:custGeom>
              <a:avLst/>
              <a:gdLst>
                <a:gd name="T0" fmla="*/ 88 w 88"/>
                <a:gd name="T1" fmla="*/ 40 h 86"/>
                <a:gd name="T2" fmla="*/ 88 w 88"/>
                <a:gd name="T3" fmla="*/ 40 h 86"/>
                <a:gd name="T4" fmla="*/ 88 w 88"/>
                <a:gd name="T5" fmla="*/ 48 h 86"/>
                <a:gd name="T6" fmla="*/ 86 w 88"/>
                <a:gd name="T7" fmla="*/ 56 h 86"/>
                <a:gd name="T8" fmla="*/ 82 w 88"/>
                <a:gd name="T9" fmla="*/ 64 h 86"/>
                <a:gd name="T10" fmla="*/ 78 w 88"/>
                <a:gd name="T11" fmla="*/ 72 h 86"/>
                <a:gd name="T12" fmla="*/ 72 w 88"/>
                <a:gd name="T13" fmla="*/ 76 h 86"/>
                <a:gd name="T14" fmla="*/ 64 w 88"/>
                <a:gd name="T15" fmla="*/ 82 h 86"/>
                <a:gd name="T16" fmla="*/ 56 w 88"/>
                <a:gd name="T17" fmla="*/ 84 h 86"/>
                <a:gd name="T18" fmla="*/ 48 w 88"/>
                <a:gd name="T19" fmla="*/ 86 h 86"/>
                <a:gd name="T20" fmla="*/ 48 w 88"/>
                <a:gd name="T21" fmla="*/ 86 h 86"/>
                <a:gd name="T22" fmla="*/ 38 w 88"/>
                <a:gd name="T23" fmla="*/ 86 h 86"/>
                <a:gd name="T24" fmla="*/ 30 w 88"/>
                <a:gd name="T25" fmla="*/ 84 h 86"/>
                <a:gd name="T26" fmla="*/ 22 w 88"/>
                <a:gd name="T27" fmla="*/ 80 h 86"/>
                <a:gd name="T28" fmla="*/ 16 w 88"/>
                <a:gd name="T29" fmla="*/ 76 h 86"/>
                <a:gd name="T30" fmla="*/ 10 w 88"/>
                <a:gd name="T31" fmla="*/ 70 h 86"/>
                <a:gd name="T32" fmla="*/ 6 w 88"/>
                <a:gd name="T33" fmla="*/ 62 h 86"/>
                <a:gd name="T34" fmla="*/ 2 w 88"/>
                <a:gd name="T35" fmla="*/ 54 h 86"/>
                <a:gd name="T36" fmla="*/ 0 w 88"/>
                <a:gd name="T37" fmla="*/ 46 h 86"/>
                <a:gd name="T38" fmla="*/ 0 w 88"/>
                <a:gd name="T39" fmla="*/ 46 h 86"/>
                <a:gd name="T40" fmla="*/ 0 w 88"/>
                <a:gd name="T41" fmla="*/ 38 h 86"/>
                <a:gd name="T42" fmla="*/ 2 w 88"/>
                <a:gd name="T43" fmla="*/ 28 h 86"/>
                <a:gd name="T44" fmla="*/ 6 w 88"/>
                <a:gd name="T45" fmla="*/ 22 h 86"/>
                <a:gd name="T46" fmla="*/ 12 w 88"/>
                <a:gd name="T47" fmla="*/ 14 h 86"/>
                <a:gd name="T48" fmla="*/ 18 w 88"/>
                <a:gd name="T49" fmla="*/ 8 h 86"/>
                <a:gd name="T50" fmla="*/ 24 w 88"/>
                <a:gd name="T51" fmla="*/ 4 h 86"/>
                <a:gd name="T52" fmla="*/ 32 w 88"/>
                <a:gd name="T53" fmla="*/ 0 h 86"/>
                <a:gd name="T54" fmla="*/ 40 w 88"/>
                <a:gd name="T55" fmla="*/ 0 h 86"/>
                <a:gd name="T56" fmla="*/ 40 w 88"/>
                <a:gd name="T57" fmla="*/ 0 h 86"/>
                <a:gd name="T58" fmla="*/ 50 w 88"/>
                <a:gd name="T59" fmla="*/ 0 h 86"/>
                <a:gd name="T60" fmla="*/ 58 w 88"/>
                <a:gd name="T61" fmla="*/ 2 h 86"/>
                <a:gd name="T62" fmla="*/ 66 w 88"/>
                <a:gd name="T63" fmla="*/ 6 h 86"/>
                <a:gd name="T64" fmla="*/ 72 w 88"/>
                <a:gd name="T65" fmla="*/ 10 h 86"/>
                <a:gd name="T66" fmla="*/ 78 w 88"/>
                <a:gd name="T67" fmla="*/ 16 h 86"/>
                <a:gd name="T68" fmla="*/ 82 w 88"/>
                <a:gd name="T69" fmla="*/ 22 h 86"/>
                <a:gd name="T70" fmla="*/ 86 w 88"/>
                <a:gd name="T71" fmla="*/ 30 h 86"/>
                <a:gd name="T72" fmla="*/ 88 w 88"/>
                <a:gd name="T73" fmla="*/ 40 h 86"/>
                <a:gd name="T74" fmla="*/ 88 w 88"/>
                <a:gd name="T75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6">
                  <a:moveTo>
                    <a:pt x="88" y="40"/>
                  </a:moveTo>
                  <a:lnTo>
                    <a:pt x="88" y="40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8" y="72"/>
                  </a:lnTo>
                  <a:lnTo>
                    <a:pt x="72" y="76"/>
                  </a:lnTo>
                  <a:lnTo>
                    <a:pt x="64" y="82"/>
                  </a:lnTo>
                  <a:lnTo>
                    <a:pt x="56" y="84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0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0"/>
                  </a:lnTo>
                  <a:lnTo>
                    <a:pt x="78" y="16"/>
                  </a:lnTo>
                  <a:lnTo>
                    <a:pt x="82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8" y="4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63">
              <a:extLst>
                <a:ext uri="{FF2B5EF4-FFF2-40B4-BE49-F238E27FC236}">
                  <a16:creationId xmlns:a16="http://schemas.microsoft.com/office/drawing/2014/main" id="{C97802DB-DB80-4BEC-B7C1-5134BC50F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224 w 304"/>
                <a:gd name="T1" fmla="*/ 140 h 320"/>
                <a:gd name="T2" fmla="*/ 180 w 304"/>
                <a:gd name="T3" fmla="*/ 46 h 320"/>
                <a:gd name="T4" fmla="*/ 180 w 304"/>
                <a:gd name="T5" fmla="*/ 46 h 320"/>
                <a:gd name="T6" fmla="*/ 158 w 304"/>
                <a:gd name="T7" fmla="*/ 24 h 320"/>
                <a:gd name="T8" fmla="*/ 138 w 304"/>
                <a:gd name="T9" fmla="*/ 10 h 320"/>
                <a:gd name="T10" fmla="*/ 128 w 304"/>
                <a:gd name="T11" fmla="*/ 4 h 320"/>
                <a:gd name="T12" fmla="*/ 120 w 304"/>
                <a:gd name="T13" fmla="*/ 0 h 320"/>
                <a:gd name="T14" fmla="*/ 0 w 304"/>
                <a:gd name="T15" fmla="*/ 0 h 320"/>
                <a:gd name="T16" fmla="*/ 0 w 304"/>
                <a:gd name="T17" fmla="*/ 0 h 320"/>
                <a:gd name="T18" fmla="*/ 6 w 304"/>
                <a:gd name="T19" fmla="*/ 12 h 320"/>
                <a:gd name="T20" fmla="*/ 14 w 304"/>
                <a:gd name="T21" fmla="*/ 22 h 320"/>
                <a:gd name="T22" fmla="*/ 26 w 304"/>
                <a:gd name="T23" fmla="*/ 30 h 320"/>
                <a:gd name="T24" fmla="*/ 42 w 304"/>
                <a:gd name="T25" fmla="*/ 34 h 320"/>
                <a:gd name="T26" fmla="*/ 100 w 304"/>
                <a:gd name="T27" fmla="*/ 42 h 320"/>
                <a:gd name="T28" fmla="*/ 126 w 304"/>
                <a:gd name="T29" fmla="*/ 74 h 320"/>
                <a:gd name="T30" fmla="*/ 74 w 304"/>
                <a:gd name="T31" fmla="*/ 128 h 320"/>
                <a:gd name="T32" fmla="*/ 70 w 304"/>
                <a:gd name="T33" fmla="*/ 132 h 320"/>
                <a:gd name="T34" fmla="*/ 70 w 304"/>
                <a:gd name="T35" fmla="*/ 132 h 320"/>
                <a:gd name="T36" fmla="*/ 62 w 304"/>
                <a:gd name="T37" fmla="*/ 144 h 320"/>
                <a:gd name="T38" fmla="*/ 58 w 304"/>
                <a:gd name="T39" fmla="*/ 156 h 320"/>
                <a:gd name="T40" fmla="*/ 58 w 304"/>
                <a:gd name="T41" fmla="*/ 168 h 320"/>
                <a:gd name="T42" fmla="*/ 58 w 304"/>
                <a:gd name="T43" fmla="*/ 178 h 320"/>
                <a:gd name="T44" fmla="*/ 64 w 304"/>
                <a:gd name="T45" fmla="*/ 190 h 320"/>
                <a:gd name="T46" fmla="*/ 70 w 304"/>
                <a:gd name="T47" fmla="*/ 200 h 320"/>
                <a:gd name="T48" fmla="*/ 86 w 304"/>
                <a:gd name="T49" fmla="*/ 222 h 320"/>
                <a:gd name="T50" fmla="*/ 116 w 304"/>
                <a:gd name="T51" fmla="*/ 252 h 320"/>
                <a:gd name="T52" fmla="*/ 36 w 304"/>
                <a:gd name="T53" fmla="*/ 300 h 320"/>
                <a:gd name="T54" fmla="*/ 48 w 304"/>
                <a:gd name="T55" fmla="*/ 320 h 320"/>
                <a:gd name="T56" fmla="*/ 168 w 304"/>
                <a:gd name="T57" fmla="*/ 282 h 320"/>
                <a:gd name="T58" fmla="*/ 168 w 304"/>
                <a:gd name="T59" fmla="*/ 282 h 320"/>
                <a:gd name="T60" fmla="*/ 172 w 304"/>
                <a:gd name="T61" fmla="*/ 280 h 320"/>
                <a:gd name="T62" fmla="*/ 176 w 304"/>
                <a:gd name="T63" fmla="*/ 276 h 320"/>
                <a:gd name="T64" fmla="*/ 180 w 304"/>
                <a:gd name="T65" fmla="*/ 268 h 320"/>
                <a:gd name="T66" fmla="*/ 182 w 304"/>
                <a:gd name="T67" fmla="*/ 258 h 320"/>
                <a:gd name="T68" fmla="*/ 180 w 304"/>
                <a:gd name="T69" fmla="*/ 254 h 320"/>
                <a:gd name="T70" fmla="*/ 178 w 304"/>
                <a:gd name="T71" fmla="*/ 250 h 320"/>
                <a:gd name="T72" fmla="*/ 132 w 304"/>
                <a:gd name="T73" fmla="*/ 182 h 320"/>
                <a:gd name="T74" fmla="*/ 168 w 304"/>
                <a:gd name="T75" fmla="*/ 144 h 320"/>
                <a:gd name="T76" fmla="*/ 168 w 304"/>
                <a:gd name="T77" fmla="*/ 144 h 320"/>
                <a:gd name="T78" fmla="*/ 180 w 304"/>
                <a:gd name="T79" fmla="*/ 162 h 320"/>
                <a:gd name="T80" fmla="*/ 190 w 304"/>
                <a:gd name="T81" fmla="*/ 174 h 320"/>
                <a:gd name="T82" fmla="*/ 200 w 304"/>
                <a:gd name="T83" fmla="*/ 184 h 320"/>
                <a:gd name="T84" fmla="*/ 258 w 304"/>
                <a:gd name="T85" fmla="*/ 184 h 320"/>
                <a:gd name="T86" fmla="*/ 258 w 304"/>
                <a:gd name="T87" fmla="*/ 184 h 320"/>
                <a:gd name="T88" fmla="*/ 268 w 304"/>
                <a:gd name="T89" fmla="*/ 182 h 320"/>
                <a:gd name="T90" fmla="*/ 278 w 304"/>
                <a:gd name="T91" fmla="*/ 180 h 320"/>
                <a:gd name="T92" fmla="*/ 286 w 304"/>
                <a:gd name="T93" fmla="*/ 174 h 320"/>
                <a:gd name="T94" fmla="*/ 292 w 304"/>
                <a:gd name="T95" fmla="*/ 168 h 320"/>
                <a:gd name="T96" fmla="*/ 302 w 304"/>
                <a:gd name="T97" fmla="*/ 158 h 320"/>
                <a:gd name="T98" fmla="*/ 304 w 304"/>
                <a:gd name="T99" fmla="*/ 152 h 320"/>
                <a:gd name="T100" fmla="*/ 224 w 304"/>
                <a:gd name="T101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4" h="320">
                  <a:moveTo>
                    <a:pt x="224" y="140"/>
                  </a:move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  <a:lnTo>
                    <a:pt x="48" y="320"/>
                  </a:ln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64">
              <a:extLst>
                <a:ext uri="{FF2B5EF4-FFF2-40B4-BE49-F238E27FC236}">
                  <a16:creationId xmlns:a16="http://schemas.microsoft.com/office/drawing/2014/main" id="{146C4DBB-6A7C-45F0-A052-62AF1A5ED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48 w 304"/>
                <a:gd name="T1" fmla="*/ 320 h 320"/>
                <a:gd name="T2" fmla="*/ 168 w 304"/>
                <a:gd name="T3" fmla="*/ 282 h 320"/>
                <a:gd name="T4" fmla="*/ 168 w 304"/>
                <a:gd name="T5" fmla="*/ 282 h 320"/>
                <a:gd name="T6" fmla="*/ 172 w 304"/>
                <a:gd name="T7" fmla="*/ 280 h 320"/>
                <a:gd name="T8" fmla="*/ 176 w 304"/>
                <a:gd name="T9" fmla="*/ 276 h 320"/>
                <a:gd name="T10" fmla="*/ 180 w 304"/>
                <a:gd name="T11" fmla="*/ 268 h 320"/>
                <a:gd name="T12" fmla="*/ 182 w 304"/>
                <a:gd name="T13" fmla="*/ 258 h 320"/>
                <a:gd name="T14" fmla="*/ 180 w 304"/>
                <a:gd name="T15" fmla="*/ 254 h 320"/>
                <a:gd name="T16" fmla="*/ 178 w 304"/>
                <a:gd name="T17" fmla="*/ 250 h 320"/>
                <a:gd name="T18" fmla="*/ 132 w 304"/>
                <a:gd name="T19" fmla="*/ 182 h 320"/>
                <a:gd name="T20" fmla="*/ 168 w 304"/>
                <a:gd name="T21" fmla="*/ 144 h 320"/>
                <a:gd name="T22" fmla="*/ 168 w 304"/>
                <a:gd name="T23" fmla="*/ 144 h 320"/>
                <a:gd name="T24" fmla="*/ 180 w 304"/>
                <a:gd name="T25" fmla="*/ 162 h 320"/>
                <a:gd name="T26" fmla="*/ 190 w 304"/>
                <a:gd name="T27" fmla="*/ 174 h 320"/>
                <a:gd name="T28" fmla="*/ 200 w 304"/>
                <a:gd name="T29" fmla="*/ 184 h 320"/>
                <a:gd name="T30" fmla="*/ 258 w 304"/>
                <a:gd name="T31" fmla="*/ 184 h 320"/>
                <a:gd name="T32" fmla="*/ 258 w 304"/>
                <a:gd name="T33" fmla="*/ 184 h 320"/>
                <a:gd name="T34" fmla="*/ 268 w 304"/>
                <a:gd name="T35" fmla="*/ 182 h 320"/>
                <a:gd name="T36" fmla="*/ 278 w 304"/>
                <a:gd name="T37" fmla="*/ 180 h 320"/>
                <a:gd name="T38" fmla="*/ 286 w 304"/>
                <a:gd name="T39" fmla="*/ 174 h 320"/>
                <a:gd name="T40" fmla="*/ 292 w 304"/>
                <a:gd name="T41" fmla="*/ 168 h 320"/>
                <a:gd name="T42" fmla="*/ 302 w 304"/>
                <a:gd name="T43" fmla="*/ 158 h 320"/>
                <a:gd name="T44" fmla="*/ 304 w 304"/>
                <a:gd name="T45" fmla="*/ 152 h 320"/>
                <a:gd name="T46" fmla="*/ 224 w 304"/>
                <a:gd name="T47" fmla="*/ 140 h 320"/>
                <a:gd name="T48" fmla="*/ 180 w 304"/>
                <a:gd name="T49" fmla="*/ 46 h 320"/>
                <a:gd name="T50" fmla="*/ 180 w 304"/>
                <a:gd name="T51" fmla="*/ 46 h 320"/>
                <a:gd name="T52" fmla="*/ 158 w 304"/>
                <a:gd name="T53" fmla="*/ 24 h 320"/>
                <a:gd name="T54" fmla="*/ 138 w 304"/>
                <a:gd name="T55" fmla="*/ 10 h 320"/>
                <a:gd name="T56" fmla="*/ 128 w 304"/>
                <a:gd name="T57" fmla="*/ 4 h 320"/>
                <a:gd name="T58" fmla="*/ 120 w 304"/>
                <a:gd name="T59" fmla="*/ 0 h 320"/>
                <a:gd name="T60" fmla="*/ 0 w 304"/>
                <a:gd name="T61" fmla="*/ 0 h 320"/>
                <a:gd name="T62" fmla="*/ 0 w 304"/>
                <a:gd name="T63" fmla="*/ 0 h 320"/>
                <a:gd name="T64" fmla="*/ 6 w 304"/>
                <a:gd name="T65" fmla="*/ 12 h 320"/>
                <a:gd name="T66" fmla="*/ 14 w 304"/>
                <a:gd name="T67" fmla="*/ 22 h 320"/>
                <a:gd name="T68" fmla="*/ 26 w 304"/>
                <a:gd name="T69" fmla="*/ 30 h 320"/>
                <a:gd name="T70" fmla="*/ 42 w 304"/>
                <a:gd name="T71" fmla="*/ 34 h 320"/>
                <a:gd name="T72" fmla="*/ 100 w 304"/>
                <a:gd name="T73" fmla="*/ 42 h 320"/>
                <a:gd name="T74" fmla="*/ 126 w 304"/>
                <a:gd name="T75" fmla="*/ 74 h 320"/>
                <a:gd name="T76" fmla="*/ 74 w 304"/>
                <a:gd name="T77" fmla="*/ 128 h 320"/>
                <a:gd name="T78" fmla="*/ 70 w 304"/>
                <a:gd name="T79" fmla="*/ 132 h 320"/>
                <a:gd name="T80" fmla="*/ 70 w 304"/>
                <a:gd name="T81" fmla="*/ 132 h 320"/>
                <a:gd name="T82" fmla="*/ 62 w 304"/>
                <a:gd name="T83" fmla="*/ 144 h 320"/>
                <a:gd name="T84" fmla="*/ 58 w 304"/>
                <a:gd name="T85" fmla="*/ 156 h 320"/>
                <a:gd name="T86" fmla="*/ 58 w 304"/>
                <a:gd name="T87" fmla="*/ 168 h 320"/>
                <a:gd name="T88" fmla="*/ 58 w 304"/>
                <a:gd name="T89" fmla="*/ 178 h 320"/>
                <a:gd name="T90" fmla="*/ 64 w 304"/>
                <a:gd name="T91" fmla="*/ 190 h 320"/>
                <a:gd name="T92" fmla="*/ 70 w 304"/>
                <a:gd name="T93" fmla="*/ 200 h 320"/>
                <a:gd name="T94" fmla="*/ 86 w 304"/>
                <a:gd name="T95" fmla="*/ 222 h 320"/>
                <a:gd name="T96" fmla="*/ 116 w 304"/>
                <a:gd name="T97" fmla="*/ 252 h 320"/>
                <a:gd name="T98" fmla="*/ 36 w 304"/>
                <a:gd name="T99" fmla="*/ 30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320">
                  <a:moveTo>
                    <a:pt x="48" y="320"/>
                  </a:move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Line 65">
              <a:extLst>
                <a:ext uri="{FF2B5EF4-FFF2-40B4-BE49-F238E27FC236}">
                  <a16:creationId xmlns:a16="http://schemas.microsoft.com/office/drawing/2014/main" id="{C0B555F7-0423-49D4-9EC5-843042631A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3225" y="2695575"/>
              <a:ext cx="114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Line 66">
              <a:extLst>
                <a:ext uri="{FF2B5EF4-FFF2-40B4-BE49-F238E27FC236}">
                  <a16:creationId xmlns:a16="http://schemas.microsoft.com/office/drawing/2014/main" id="{5B11478E-6E84-4AC7-A8E1-117B097F62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7025" y="2695575"/>
              <a:ext cx="508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Line 67">
              <a:extLst>
                <a:ext uri="{FF2B5EF4-FFF2-40B4-BE49-F238E27FC236}">
                  <a16:creationId xmlns:a16="http://schemas.microsoft.com/office/drawing/2014/main" id="{6CDC1C11-1F34-47E5-91F7-CDA858E739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6225" y="2695575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Line 68">
              <a:extLst>
                <a:ext uri="{FF2B5EF4-FFF2-40B4-BE49-F238E27FC236}">
                  <a16:creationId xmlns:a16="http://schemas.microsoft.com/office/drawing/2014/main" id="{B52F1317-CDE3-4291-BC0A-07CB7C8DE5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5750" y="2927350"/>
              <a:ext cx="244475" cy="1174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Line 69">
              <a:extLst>
                <a:ext uri="{FF2B5EF4-FFF2-40B4-BE49-F238E27FC236}">
                  <a16:creationId xmlns:a16="http://schemas.microsoft.com/office/drawing/2014/main" id="{BA553D72-7870-4F97-AB78-12531C3FE6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3525" y="2844800"/>
              <a:ext cx="244475" cy="1714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C2726B8-8EE3-485B-95EE-F5211AC22FD3}"/>
              </a:ext>
            </a:extLst>
          </p:cNvPr>
          <p:cNvGrpSpPr/>
          <p:nvPr/>
        </p:nvGrpSpPr>
        <p:grpSpPr>
          <a:xfrm>
            <a:off x="5704047" y="1452351"/>
            <a:ext cx="551399" cy="349047"/>
            <a:chOff x="2487613" y="3810000"/>
            <a:chExt cx="787400" cy="558800"/>
          </a:xfrm>
        </p:grpSpPr>
        <p:sp>
          <p:nvSpPr>
            <p:cNvPr id="26" name="Freeform 111">
              <a:extLst>
                <a:ext uri="{FF2B5EF4-FFF2-40B4-BE49-F238E27FC236}">
                  <a16:creationId xmlns:a16="http://schemas.microsoft.com/office/drawing/2014/main" id="{545E3524-3279-4900-A229-46E1EBD31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12">
              <a:extLst>
                <a:ext uri="{FF2B5EF4-FFF2-40B4-BE49-F238E27FC236}">
                  <a16:creationId xmlns:a16="http://schemas.microsoft.com/office/drawing/2014/main" id="{8A9A4B82-FA8C-4CF0-9E59-D5FCC884A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13">
              <a:extLst>
                <a:ext uri="{FF2B5EF4-FFF2-40B4-BE49-F238E27FC236}">
                  <a16:creationId xmlns:a16="http://schemas.microsoft.com/office/drawing/2014/main" id="{A896FC0A-0020-4DFB-B17B-333614D29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3987800"/>
              <a:ext cx="25400" cy="203200"/>
            </a:xfrm>
            <a:custGeom>
              <a:avLst/>
              <a:gdLst>
                <a:gd name="T0" fmla="*/ 0 w 16"/>
                <a:gd name="T1" fmla="*/ 0 h 128"/>
                <a:gd name="T2" fmla="*/ 0 w 16"/>
                <a:gd name="T3" fmla="*/ 0 h 128"/>
                <a:gd name="T4" fmla="*/ 6 w 16"/>
                <a:gd name="T5" fmla="*/ 14 h 128"/>
                <a:gd name="T6" fmla="*/ 12 w 16"/>
                <a:gd name="T7" fmla="*/ 30 h 128"/>
                <a:gd name="T8" fmla="*/ 14 w 16"/>
                <a:gd name="T9" fmla="*/ 46 h 128"/>
                <a:gd name="T10" fmla="*/ 16 w 16"/>
                <a:gd name="T11" fmla="*/ 64 h 128"/>
                <a:gd name="T12" fmla="*/ 16 w 16"/>
                <a:gd name="T13" fmla="*/ 64 h 128"/>
                <a:gd name="T14" fmla="*/ 14 w 16"/>
                <a:gd name="T15" fmla="*/ 82 h 128"/>
                <a:gd name="T16" fmla="*/ 12 w 16"/>
                <a:gd name="T17" fmla="*/ 98 h 128"/>
                <a:gd name="T18" fmla="*/ 6 w 16"/>
                <a:gd name="T19" fmla="*/ 114 h 128"/>
                <a:gd name="T20" fmla="*/ 0 w 16"/>
                <a:gd name="T2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8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12" y="30"/>
                  </a:lnTo>
                  <a:lnTo>
                    <a:pt x="14" y="4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82"/>
                  </a:lnTo>
                  <a:lnTo>
                    <a:pt x="12" y="98"/>
                  </a:lnTo>
                  <a:lnTo>
                    <a:pt x="6" y="114"/>
                  </a:lnTo>
                  <a:lnTo>
                    <a:pt x="0" y="12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14">
              <a:extLst>
                <a:ext uri="{FF2B5EF4-FFF2-40B4-BE49-F238E27FC236}">
                  <a16:creationId xmlns:a16="http://schemas.microsoft.com/office/drawing/2014/main" id="{0A5AF0D5-31B7-4BDE-BDA2-1C46062A7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381000" cy="431800"/>
            </a:xfrm>
            <a:custGeom>
              <a:avLst/>
              <a:gdLst>
                <a:gd name="T0" fmla="*/ 240 w 240"/>
                <a:gd name="T1" fmla="*/ 224 h 272"/>
                <a:gd name="T2" fmla="*/ 240 w 240"/>
                <a:gd name="T3" fmla="*/ 224 h 272"/>
                <a:gd name="T4" fmla="*/ 230 w 240"/>
                <a:gd name="T5" fmla="*/ 234 h 272"/>
                <a:gd name="T6" fmla="*/ 220 w 240"/>
                <a:gd name="T7" fmla="*/ 244 h 272"/>
                <a:gd name="T8" fmla="*/ 208 w 240"/>
                <a:gd name="T9" fmla="*/ 252 h 272"/>
                <a:gd name="T10" fmla="*/ 194 w 240"/>
                <a:gd name="T11" fmla="*/ 258 h 272"/>
                <a:gd name="T12" fmla="*/ 180 w 240"/>
                <a:gd name="T13" fmla="*/ 264 h 272"/>
                <a:gd name="T14" fmla="*/ 166 w 240"/>
                <a:gd name="T15" fmla="*/ 268 h 272"/>
                <a:gd name="T16" fmla="*/ 152 w 240"/>
                <a:gd name="T17" fmla="*/ 272 h 272"/>
                <a:gd name="T18" fmla="*/ 136 w 240"/>
                <a:gd name="T19" fmla="*/ 272 h 272"/>
                <a:gd name="T20" fmla="*/ 136 w 240"/>
                <a:gd name="T21" fmla="*/ 272 h 272"/>
                <a:gd name="T22" fmla="*/ 122 w 240"/>
                <a:gd name="T23" fmla="*/ 272 h 272"/>
                <a:gd name="T24" fmla="*/ 108 w 240"/>
                <a:gd name="T25" fmla="*/ 270 h 272"/>
                <a:gd name="T26" fmla="*/ 96 w 240"/>
                <a:gd name="T27" fmla="*/ 266 h 272"/>
                <a:gd name="T28" fmla="*/ 84 w 240"/>
                <a:gd name="T29" fmla="*/ 262 h 272"/>
                <a:gd name="T30" fmla="*/ 72 w 240"/>
                <a:gd name="T31" fmla="*/ 256 h 272"/>
                <a:gd name="T32" fmla="*/ 60 w 240"/>
                <a:gd name="T33" fmla="*/ 248 h 272"/>
                <a:gd name="T34" fmla="*/ 50 w 240"/>
                <a:gd name="T35" fmla="*/ 240 h 272"/>
                <a:gd name="T36" fmla="*/ 40 w 240"/>
                <a:gd name="T37" fmla="*/ 232 h 272"/>
                <a:gd name="T38" fmla="*/ 32 w 240"/>
                <a:gd name="T39" fmla="*/ 222 h 272"/>
                <a:gd name="T40" fmla="*/ 24 w 240"/>
                <a:gd name="T41" fmla="*/ 212 h 272"/>
                <a:gd name="T42" fmla="*/ 16 w 240"/>
                <a:gd name="T43" fmla="*/ 200 h 272"/>
                <a:gd name="T44" fmla="*/ 10 w 240"/>
                <a:gd name="T45" fmla="*/ 188 h 272"/>
                <a:gd name="T46" fmla="*/ 6 w 240"/>
                <a:gd name="T47" fmla="*/ 176 h 272"/>
                <a:gd name="T48" fmla="*/ 2 w 240"/>
                <a:gd name="T49" fmla="*/ 164 h 272"/>
                <a:gd name="T50" fmla="*/ 0 w 240"/>
                <a:gd name="T51" fmla="*/ 150 h 272"/>
                <a:gd name="T52" fmla="*/ 0 w 240"/>
                <a:gd name="T53" fmla="*/ 136 h 272"/>
                <a:gd name="T54" fmla="*/ 0 w 240"/>
                <a:gd name="T55" fmla="*/ 136 h 272"/>
                <a:gd name="T56" fmla="*/ 0 w 240"/>
                <a:gd name="T57" fmla="*/ 122 h 272"/>
                <a:gd name="T58" fmla="*/ 2 w 240"/>
                <a:gd name="T59" fmla="*/ 108 h 272"/>
                <a:gd name="T60" fmla="*/ 6 w 240"/>
                <a:gd name="T61" fmla="*/ 96 h 272"/>
                <a:gd name="T62" fmla="*/ 10 w 240"/>
                <a:gd name="T63" fmla="*/ 84 h 272"/>
                <a:gd name="T64" fmla="*/ 16 w 240"/>
                <a:gd name="T65" fmla="*/ 72 h 272"/>
                <a:gd name="T66" fmla="*/ 24 w 240"/>
                <a:gd name="T67" fmla="*/ 60 h 272"/>
                <a:gd name="T68" fmla="*/ 32 w 240"/>
                <a:gd name="T69" fmla="*/ 50 h 272"/>
                <a:gd name="T70" fmla="*/ 40 w 240"/>
                <a:gd name="T71" fmla="*/ 40 h 272"/>
                <a:gd name="T72" fmla="*/ 50 w 240"/>
                <a:gd name="T73" fmla="*/ 32 h 272"/>
                <a:gd name="T74" fmla="*/ 60 w 240"/>
                <a:gd name="T75" fmla="*/ 24 h 272"/>
                <a:gd name="T76" fmla="*/ 72 w 240"/>
                <a:gd name="T77" fmla="*/ 16 h 272"/>
                <a:gd name="T78" fmla="*/ 84 w 240"/>
                <a:gd name="T79" fmla="*/ 10 h 272"/>
                <a:gd name="T80" fmla="*/ 96 w 240"/>
                <a:gd name="T81" fmla="*/ 6 h 272"/>
                <a:gd name="T82" fmla="*/ 108 w 240"/>
                <a:gd name="T83" fmla="*/ 2 h 272"/>
                <a:gd name="T84" fmla="*/ 122 w 240"/>
                <a:gd name="T85" fmla="*/ 0 h 272"/>
                <a:gd name="T86" fmla="*/ 136 w 240"/>
                <a:gd name="T87" fmla="*/ 0 h 272"/>
                <a:gd name="T88" fmla="*/ 136 w 240"/>
                <a:gd name="T89" fmla="*/ 0 h 272"/>
                <a:gd name="T90" fmla="*/ 152 w 240"/>
                <a:gd name="T91" fmla="*/ 0 h 272"/>
                <a:gd name="T92" fmla="*/ 166 w 240"/>
                <a:gd name="T93" fmla="*/ 4 h 272"/>
                <a:gd name="T94" fmla="*/ 180 w 240"/>
                <a:gd name="T95" fmla="*/ 8 h 272"/>
                <a:gd name="T96" fmla="*/ 194 w 240"/>
                <a:gd name="T97" fmla="*/ 14 h 272"/>
                <a:gd name="T98" fmla="*/ 206 w 240"/>
                <a:gd name="T99" fmla="*/ 20 h 272"/>
                <a:gd name="T100" fmla="*/ 218 w 240"/>
                <a:gd name="T101" fmla="*/ 28 h 272"/>
                <a:gd name="T102" fmla="*/ 230 w 240"/>
                <a:gd name="T103" fmla="*/ 38 h 272"/>
                <a:gd name="T104" fmla="*/ 240 w 240"/>
                <a:gd name="T105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0" h="272">
                  <a:moveTo>
                    <a:pt x="240" y="224"/>
                  </a:moveTo>
                  <a:lnTo>
                    <a:pt x="240" y="224"/>
                  </a:lnTo>
                  <a:lnTo>
                    <a:pt x="230" y="234"/>
                  </a:lnTo>
                  <a:lnTo>
                    <a:pt x="220" y="244"/>
                  </a:lnTo>
                  <a:lnTo>
                    <a:pt x="208" y="252"/>
                  </a:lnTo>
                  <a:lnTo>
                    <a:pt x="194" y="258"/>
                  </a:lnTo>
                  <a:lnTo>
                    <a:pt x="180" y="264"/>
                  </a:lnTo>
                  <a:lnTo>
                    <a:pt x="166" y="268"/>
                  </a:lnTo>
                  <a:lnTo>
                    <a:pt x="152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2" y="0"/>
                  </a:lnTo>
                  <a:lnTo>
                    <a:pt x="166" y="4"/>
                  </a:lnTo>
                  <a:lnTo>
                    <a:pt x="180" y="8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30" y="38"/>
                  </a:lnTo>
                  <a:lnTo>
                    <a:pt x="240" y="4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Line 115">
              <a:extLst>
                <a:ext uri="{FF2B5EF4-FFF2-40B4-BE49-F238E27FC236}">
                  <a16:creationId xmlns:a16="http://schemas.microsoft.com/office/drawing/2014/main" id="{70A96642-BD0C-4CC9-920A-17B7906756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Line 116">
              <a:extLst>
                <a:ext uri="{FF2B5EF4-FFF2-40B4-BE49-F238E27FC236}">
                  <a16:creationId xmlns:a16="http://schemas.microsoft.com/office/drawing/2014/main" id="{6D1812AE-B35F-4178-B650-6F6D37A8A9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11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Line 117">
              <a:extLst>
                <a:ext uri="{FF2B5EF4-FFF2-40B4-BE49-F238E27FC236}">
                  <a16:creationId xmlns:a16="http://schemas.microsoft.com/office/drawing/2014/main" id="{7FCDBE2C-A12E-41D5-8C0B-20F6F21555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Line 118">
              <a:extLst>
                <a:ext uri="{FF2B5EF4-FFF2-40B4-BE49-F238E27FC236}">
                  <a16:creationId xmlns:a16="http://schemas.microsoft.com/office/drawing/2014/main" id="{728277DF-E286-4BCF-8849-5193538476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3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19">
              <a:extLst>
                <a:ext uri="{FF2B5EF4-FFF2-40B4-BE49-F238E27FC236}">
                  <a16:creationId xmlns:a16="http://schemas.microsoft.com/office/drawing/2014/main" id="{26FB1850-E87E-4BA7-ADAC-858442896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3810000"/>
              <a:ext cx="355600" cy="117475"/>
            </a:xfrm>
            <a:custGeom>
              <a:avLst/>
              <a:gdLst>
                <a:gd name="T0" fmla="*/ 0 w 224"/>
                <a:gd name="T1" fmla="*/ 20 h 74"/>
                <a:gd name="T2" fmla="*/ 0 w 224"/>
                <a:gd name="T3" fmla="*/ 20 h 74"/>
                <a:gd name="T4" fmla="*/ 18 w 224"/>
                <a:gd name="T5" fmla="*/ 12 h 74"/>
                <a:gd name="T6" fmla="*/ 38 w 224"/>
                <a:gd name="T7" fmla="*/ 6 h 74"/>
                <a:gd name="T8" fmla="*/ 58 w 224"/>
                <a:gd name="T9" fmla="*/ 2 h 74"/>
                <a:gd name="T10" fmla="*/ 80 w 224"/>
                <a:gd name="T11" fmla="*/ 0 h 74"/>
                <a:gd name="T12" fmla="*/ 80 w 224"/>
                <a:gd name="T13" fmla="*/ 0 h 74"/>
                <a:gd name="T14" fmla="*/ 102 w 224"/>
                <a:gd name="T15" fmla="*/ 2 h 74"/>
                <a:gd name="T16" fmla="*/ 124 w 224"/>
                <a:gd name="T17" fmla="*/ 6 h 74"/>
                <a:gd name="T18" fmla="*/ 144 w 224"/>
                <a:gd name="T19" fmla="*/ 12 h 74"/>
                <a:gd name="T20" fmla="*/ 162 w 224"/>
                <a:gd name="T21" fmla="*/ 20 h 74"/>
                <a:gd name="T22" fmla="*/ 180 w 224"/>
                <a:gd name="T23" fmla="*/ 32 h 74"/>
                <a:gd name="T24" fmla="*/ 196 w 224"/>
                <a:gd name="T25" fmla="*/ 44 h 74"/>
                <a:gd name="T26" fmla="*/ 212 w 224"/>
                <a:gd name="T27" fmla="*/ 58 h 74"/>
                <a:gd name="T28" fmla="*/ 224 w 22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0" y="20"/>
                  </a:moveTo>
                  <a:lnTo>
                    <a:pt x="0" y="20"/>
                  </a:lnTo>
                  <a:lnTo>
                    <a:pt x="18" y="12"/>
                  </a:lnTo>
                  <a:lnTo>
                    <a:pt x="38" y="6"/>
                  </a:lnTo>
                  <a:lnTo>
                    <a:pt x="58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02" y="2"/>
                  </a:lnTo>
                  <a:lnTo>
                    <a:pt x="124" y="6"/>
                  </a:lnTo>
                  <a:lnTo>
                    <a:pt x="144" y="12"/>
                  </a:lnTo>
                  <a:lnTo>
                    <a:pt x="162" y="20"/>
                  </a:lnTo>
                  <a:lnTo>
                    <a:pt x="180" y="32"/>
                  </a:lnTo>
                  <a:lnTo>
                    <a:pt x="196" y="44"/>
                  </a:lnTo>
                  <a:lnTo>
                    <a:pt x="212" y="58"/>
                  </a:lnTo>
                  <a:lnTo>
                    <a:pt x="224" y="7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20">
              <a:extLst>
                <a:ext uri="{FF2B5EF4-FFF2-40B4-BE49-F238E27FC236}">
                  <a16:creationId xmlns:a16="http://schemas.microsoft.com/office/drawing/2014/main" id="{1A559A48-F364-4274-9862-0286AFFDF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251325"/>
              <a:ext cx="355600" cy="117475"/>
            </a:xfrm>
            <a:custGeom>
              <a:avLst/>
              <a:gdLst>
                <a:gd name="T0" fmla="*/ 224 w 224"/>
                <a:gd name="T1" fmla="*/ 0 h 74"/>
                <a:gd name="T2" fmla="*/ 224 w 224"/>
                <a:gd name="T3" fmla="*/ 0 h 74"/>
                <a:gd name="T4" fmla="*/ 212 w 224"/>
                <a:gd name="T5" fmla="*/ 16 h 74"/>
                <a:gd name="T6" fmla="*/ 196 w 224"/>
                <a:gd name="T7" fmla="*/ 30 h 74"/>
                <a:gd name="T8" fmla="*/ 180 w 224"/>
                <a:gd name="T9" fmla="*/ 42 h 74"/>
                <a:gd name="T10" fmla="*/ 162 w 224"/>
                <a:gd name="T11" fmla="*/ 54 h 74"/>
                <a:gd name="T12" fmla="*/ 144 w 224"/>
                <a:gd name="T13" fmla="*/ 62 h 74"/>
                <a:gd name="T14" fmla="*/ 124 w 224"/>
                <a:gd name="T15" fmla="*/ 68 h 74"/>
                <a:gd name="T16" fmla="*/ 102 w 224"/>
                <a:gd name="T17" fmla="*/ 72 h 74"/>
                <a:gd name="T18" fmla="*/ 80 w 224"/>
                <a:gd name="T19" fmla="*/ 74 h 74"/>
                <a:gd name="T20" fmla="*/ 80 w 224"/>
                <a:gd name="T21" fmla="*/ 74 h 74"/>
                <a:gd name="T22" fmla="*/ 58 w 224"/>
                <a:gd name="T23" fmla="*/ 72 h 74"/>
                <a:gd name="T24" fmla="*/ 38 w 224"/>
                <a:gd name="T25" fmla="*/ 70 h 74"/>
                <a:gd name="T26" fmla="*/ 18 w 224"/>
                <a:gd name="T27" fmla="*/ 64 h 74"/>
                <a:gd name="T28" fmla="*/ 0 w 224"/>
                <a:gd name="T2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24" y="0"/>
                  </a:lnTo>
                  <a:lnTo>
                    <a:pt x="212" y="16"/>
                  </a:lnTo>
                  <a:lnTo>
                    <a:pt x="196" y="30"/>
                  </a:lnTo>
                  <a:lnTo>
                    <a:pt x="180" y="42"/>
                  </a:lnTo>
                  <a:lnTo>
                    <a:pt x="162" y="54"/>
                  </a:lnTo>
                  <a:lnTo>
                    <a:pt x="144" y="62"/>
                  </a:lnTo>
                  <a:lnTo>
                    <a:pt x="124" y="68"/>
                  </a:lnTo>
                  <a:lnTo>
                    <a:pt x="102" y="72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8" y="72"/>
                  </a:lnTo>
                  <a:lnTo>
                    <a:pt x="38" y="70"/>
                  </a:lnTo>
                  <a:lnTo>
                    <a:pt x="18" y="64"/>
                  </a:lnTo>
                  <a:lnTo>
                    <a:pt x="0" y="5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21">
              <a:extLst>
                <a:ext uri="{FF2B5EF4-FFF2-40B4-BE49-F238E27FC236}">
                  <a16:creationId xmlns:a16="http://schemas.microsoft.com/office/drawing/2014/main" id="{E54E041B-3B97-4481-98E8-B468D4AB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251325"/>
              <a:ext cx="406400" cy="117475"/>
            </a:xfrm>
            <a:custGeom>
              <a:avLst/>
              <a:gdLst>
                <a:gd name="T0" fmla="*/ 256 w 256"/>
                <a:gd name="T1" fmla="*/ 34 h 74"/>
                <a:gd name="T2" fmla="*/ 256 w 256"/>
                <a:gd name="T3" fmla="*/ 34 h 74"/>
                <a:gd name="T4" fmla="*/ 244 w 256"/>
                <a:gd name="T5" fmla="*/ 42 h 74"/>
                <a:gd name="T6" fmla="*/ 232 w 256"/>
                <a:gd name="T7" fmla="*/ 50 h 74"/>
                <a:gd name="T8" fmla="*/ 218 w 256"/>
                <a:gd name="T9" fmla="*/ 58 h 74"/>
                <a:gd name="T10" fmla="*/ 204 w 256"/>
                <a:gd name="T11" fmla="*/ 64 h 74"/>
                <a:gd name="T12" fmla="*/ 190 w 256"/>
                <a:gd name="T13" fmla="*/ 68 h 74"/>
                <a:gd name="T14" fmla="*/ 176 w 256"/>
                <a:gd name="T15" fmla="*/ 72 h 74"/>
                <a:gd name="T16" fmla="*/ 160 w 256"/>
                <a:gd name="T17" fmla="*/ 74 h 74"/>
                <a:gd name="T18" fmla="*/ 144 w 256"/>
                <a:gd name="T19" fmla="*/ 74 h 74"/>
                <a:gd name="T20" fmla="*/ 144 w 256"/>
                <a:gd name="T21" fmla="*/ 74 h 74"/>
                <a:gd name="T22" fmla="*/ 122 w 256"/>
                <a:gd name="T23" fmla="*/ 72 h 74"/>
                <a:gd name="T24" fmla="*/ 100 w 256"/>
                <a:gd name="T25" fmla="*/ 68 h 74"/>
                <a:gd name="T26" fmla="*/ 80 w 256"/>
                <a:gd name="T27" fmla="*/ 62 h 74"/>
                <a:gd name="T28" fmla="*/ 62 w 256"/>
                <a:gd name="T29" fmla="*/ 54 h 74"/>
                <a:gd name="T30" fmla="*/ 44 w 256"/>
                <a:gd name="T31" fmla="*/ 42 h 74"/>
                <a:gd name="T32" fmla="*/ 28 w 256"/>
                <a:gd name="T33" fmla="*/ 30 h 74"/>
                <a:gd name="T34" fmla="*/ 12 w 256"/>
                <a:gd name="T35" fmla="*/ 16 h 74"/>
                <a:gd name="T36" fmla="*/ 0 w 256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256" y="34"/>
                  </a:moveTo>
                  <a:lnTo>
                    <a:pt x="256" y="34"/>
                  </a:lnTo>
                  <a:lnTo>
                    <a:pt x="244" y="42"/>
                  </a:lnTo>
                  <a:lnTo>
                    <a:pt x="232" y="50"/>
                  </a:lnTo>
                  <a:lnTo>
                    <a:pt x="218" y="58"/>
                  </a:lnTo>
                  <a:lnTo>
                    <a:pt x="204" y="64"/>
                  </a:lnTo>
                  <a:lnTo>
                    <a:pt x="190" y="68"/>
                  </a:lnTo>
                  <a:lnTo>
                    <a:pt x="176" y="72"/>
                  </a:lnTo>
                  <a:lnTo>
                    <a:pt x="160" y="74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2" y="72"/>
                  </a:lnTo>
                  <a:lnTo>
                    <a:pt x="100" y="68"/>
                  </a:lnTo>
                  <a:lnTo>
                    <a:pt x="80" y="62"/>
                  </a:lnTo>
                  <a:lnTo>
                    <a:pt x="62" y="54"/>
                  </a:lnTo>
                  <a:lnTo>
                    <a:pt x="44" y="42"/>
                  </a:lnTo>
                  <a:lnTo>
                    <a:pt x="28" y="30"/>
                  </a:lnTo>
                  <a:lnTo>
                    <a:pt x="12" y="1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22">
              <a:extLst>
                <a:ext uri="{FF2B5EF4-FFF2-40B4-BE49-F238E27FC236}">
                  <a16:creationId xmlns:a16="http://schemas.microsoft.com/office/drawing/2014/main" id="{7453F3EA-A21D-4E2C-B484-83E2AFFFB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3810000"/>
              <a:ext cx="406400" cy="117475"/>
            </a:xfrm>
            <a:custGeom>
              <a:avLst/>
              <a:gdLst>
                <a:gd name="T0" fmla="*/ 0 w 256"/>
                <a:gd name="T1" fmla="*/ 74 h 74"/>
                <a:gd name="T2" fmla="*/ 0 w 256"/>
                <a:gd name="T3" fmla="*/ 74 h 74"/>
                <a:gd name="T4" fmla="*/ 12 w 256"/>
                <a:gd name="T5" fmla="*/ 58 h 74"/>
                <a:gd name="T6" fmla="*/ 28 w 256"/>
                <a:gd name="T7" fmla="*/ 44 h 74"/>
                <a:gd name="T8" fmla="*/ 44 w 256"/>
                <a:gd name="T9" fmla="*/ 32 h 74"/>
                <a:gd name="T10" fmla="*/ 62 w 256"/>
                <a:gd name="T11" fmla="*/ 20 h 74"/>
                <a:gd name="T12" fmla="*/ 80 w 256"/>
                <a:gd name="T13" fmla="*/ 12 h 74"/>
                <a:gd name="T14" fmla="*/ 100 w 256"/>
                <a:gd name="T15" fmla="*/ 6 h 74"/>
                <a:gd name="T16" fmla="*/ 122 w 256"/>
                <a:gd name="T17" fmla="*/ 2 h 74"/>
                <a:gd name="T18" fmla="*/ 144 w 256"/>
                <a:gd name="T19" fmla="*/ 0 h 74"/>
                <a:gd name="T20" fmla="*/ 144 w 256"/>
                <a:gd name="T21" fmla="*/ 0 h 74"/>
                <a:gd name="T22" fmla="*/ 160 w 256"/>
                <a:gd name="T23" fmla="*/ 0 h 74"/>
                <a:gd name="T24" fmla="*/ 176 w 256"/>
                <a:gd name="T25" fmla="*/ 2 h 74"/>
                <a:gd name="T26" fmla="*/ 190 w 256"/>
                <a:gd name="T27" fmla="*/ 6 h 74"/>
                <a:gd name="T28" fmla="*/ 204 w 256"/>
                <a:gd name="T29" fmla="*/ 10 h 74"/>
                <a:gd name="T30" fmla="*/ 218 w 256"/>
                <a:gd name="T31" fmla="*/ 16 h 74"/>
                <a:gd name="T32" fmla="*/ 232 w 256"/>
                <a:gd name="T33" fmla="*/ 24 h 74"/>
                <a:gd name="T34" fmla="*/ 244 w 256"/>
                <a:gd name="T35" fmla="*/ 32 h 74"/>
                <a:gd name="T36" fmla="*/ 256 w 256"/>
                <a:gd name="T3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0" y="74"/>
                  </a:moveTo>
                  <a:lnTo>
                    <a:pt x="0" y="74"/>
                  </a:lnTo>
                  <a:lnTo>
                    <a:pt x="12" y="58"/>
                  </a:lnTo>
                  <a:lnTo>
                    <a:pt x="28" y="44"/>
                  </a:lnTo>
                  <a:lnTo>
                    <a:pt x="44" y="32"/>
                  </a:lnTo>
                  <a:lnTo>
                    <a:pt x="62" y="20"/>
                  </a:lnTo>
                  <a:lnTo>
                    <a:pt x="80" y="12"/>
                  </a:lnTo>
                  <a:lnTo>
                    <a:pt x="100" y="6"/>
                  </a:lnTo>
                  <a:lnTo>
                    <a:pt x="122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60" y="0"/>
                  </a:lnTo>
                  <a:lnTo>
                    <a:pt x="176" y="2"/>
                  </a:lnTo>
                  <a:lnTo>
                    <a:pt x="190" y="6"/>
                  </a:lnTo>
                  <a:lnTo>
                    <a:pt x="204" y="10"/>
                  </a:lnTo>
                  <a:lnTo>
                    <a:pt x="218" y="16"/>
                  </a:lnTo>
                  <a:lnTo>
                    <a:pt x="232" y="24"/>
                  </a:lnTo>
                  <a:lnTo>
                    <a:pt x="244" y="32"/>
                  </a:lnTo>
                  <a:lnTo>
                    <a:pt x="256" y="4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Line 123">
              <a:extLst>
                <a:ext uri="{FF2B5EF4-FFF2-40B4-BE49-F238E27FC236}">
                  <a16:creationId xmlns:a16="http://schemas.microsoft.com/office/drawing/2014/main" id="{5782494B-EDC4-449D-B705-3AC0996642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Line 124">
              <a:extLst>
                <a:ext uri="{FF2B5EF4-FFF2-40B4-BE49-F238E27FC236}">
                  <a16:creationId xmlns:a16="http://schemas.microsoft.com/office/drawing/2014/main" id="{583D726A-194A-4C47-B0DD-2A1EF4055D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Line 125">
              <a:extLst>
                <a:ext uri="{FF2B5EF4-FFF2-40B4-BE49-F238E27FC236}">
                  <a16:creationId xmlns:a16="http://schemas.microsoft.com/office/drawing/2014/main" id="{16E16662-CAA2-47DA-B11E-A03413F60C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5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26">
              <a:extLst>
                <a:ext uri="{FF2B5EF4-FFF2-40B4-BE49-F238E27FC236}">
                  <a16:creationId xmlns:a16="http://schemas.microsoft.com/office/drawing/2014/main" id="{D585FE90-49CB-4B3F-9447-E7BCE87A5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3962400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80 h 80"/>
                <a:gd name="T4" fmla="*/ 48 w 48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80"/>
                  </a:lnTo>
                  <a:lnTo>
                    <a:pt x="48" y="8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27">
              <a:extLst>
                <a:ext uri="{FF2B5EF4-FFF2-40B4-BE49-F238E27FC236}">
                  <a16:creationId xmlns:a16="http://schemas.microsoft.com/office/drawing/2014/main" id="{5D6EFFD4-D584-42E6-9D72-E960C4299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3962400"/>
              <a:ext cx="50800" cy="177800"/>
            </a:xfrm>
            <a:custGeom>
              <a:avLst/>
              <a:gdLst>
                <a:gd name="T0" fmla="*/ 0 w 32"/>
                <a:gd name="T1" fmla="*/ 0 h 112"/>
                <a:gd name="T2" fmla="*/ 0 w 32"/>
                <a:gd name="T3" fmla="*/ 80 h 112"/>
                <a:gd name="T4" fmla="*/ 32 w 32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12">
                  <a:moveTo>
                    <a:pt x="0" y="0"/>
                  </a:moveTo>
                  <a:lnTo>
                    <a:pt x="0" y="80"/>
                  </a:lnTo>
                  <a:lnTo>
                    <a:pt x="32" y="112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15877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57255"/>
            <a:ext cx="8280400" cy="590880"/>
          </a:xfrm>
        </p:spPr>
        <p:txBody>
          <a:bodyPr/>
          <a:lstStyle/>
          <a:p>
            <a:r>
              <a:rPr lang="en-GB" dirty="0"/>
              <a:t>Agenda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643" r="55334" b="49267"/>
          <a:stretch/>
        </p:blipFill>
        <p:spPr bwMode="auto">
          <a:xfrm>
            <a:off x="-2275" y="885080"/>
            <a:ext cx="9146274" cy="506315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</p:spPr>
      </p:pic>
      <p:sp>
        <p:nvSpPr>
          <p:cNvPr id="5" name="Freeform 4"/>
          <p:cNvSpPr>
            <a:spLocks/>
          </p:cNvSpPr>
          <p:nvPr/>
        </p:nvSpPr>
        <p:spPr bwMode="auto">
          <a:xfrm>
            <a:off x="840645" y="1061268"/>
            <a:ext cx="8303355" cy="2134938"/>
          </a:xfrm>
          <a:custGeom>
            <a:avLst/>
            <a:gdLst>
              <a:gd name="T0" fmla="*/ 419100 w 3579"/>
              <a:gd name="T1" fmla="*/ 1587 h 1387"/>
              <a:gd name="T2" fmla="*/ 0 w 3579"/>
              <a:gd name="T3" fmla="*/ 2195512 h 1387"/>
              <a:gd name="T4" fmla="*/ 5681663 w 3579"/>
              <a:gd name="T5" fmla="*/ 2201862 h 1387"/>
              <a:gd name="T6" fmla="*/ 5681663 w 3579"/>
              <a:gd name="T7" fmla="*/ 0 h 1387"/>
              <a:gd name="T8" fmla="*/ 419100 w 3579"/>
              <a:gd name="T9" fmla="*/ 1587 h 13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79"/>
              <a:gd name="T16" fmla="*/ 0 h 1387"/>
              <a:gd name="T17" fmla="*/ 3579 w 3579"/>
              <a:gd name="T18" fmla="*/ 1387 h 1387"/>
              <a:gd name="connsiteX0" fmla="*/ 738 w 10000"/>
              <a:gd name="connsiteY0" fmla="*/ 7 h 10000"/>
              <a:gd name="connsiteX1" fmla="*/ 0 w 10000"/>
              <a:gd name="connsiteY1" fmla="*/ 9971 h 10000"/>
              <a:gd name="connsiteX2" fmla="*/ 10000 w 10000"/>
              <a:gd name="connsiteY2" fmla="*/ 10000 h 10000"/>
              <a:gd name="connsiteX3" fmla="*/ 10000 w 10000"/>
              <a:gd name="connsiteY3" fmla="*/ 0 h 10000"/>
              <a:gd name="connsiteX4" fmla="*/ 846 w 10000"/>
              <a:gd name="connsiteY4" fmla="*/ 4 h 10000"/>
              <a:gd name="connsiteX5" fmla="*/ 738 w 10000"/>
              <a:gd name="connsiteY5" fmla="*/ 7 h 10000"/>
              <a:gd name="connsiteX0" fmla="*/ 846 w 10000"/>
              <a:gd name="connsiteY0" fmla="*/ 4 h 10000"/>
              <a:gd name="connsiteX1" fmla="*/ 0 w 10000"/>
              <a:gd name="connsiteY1" fmla="*/ 9971 h 10000"/>
              <a:gd name="connsiteX2" fmla="*/ 10000 w 10000"/>
              <a:gd name="connsiteY2" fmla="*/ 10000 h 10000"/>
              <a:gd name="connsiteX3" fmla="*/ 10000 w 10000"/>
              <a:gd name="connsiteY3" fmla="*/ 0 h 10000"/>
              <a:gd name="connsiteX4" fmla="*/ 846 w 10000"/>
              <a:gd name="connsiteY4" fmla="*/ 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846" y="4"/>
                </a:moveTo>
                <a:lnTo>
                  <a:pt x="0" y="9971"/>
                </a:lnTo>
                <a:lnTo>
                  <a:pt x="10000" y="10000"/>
                </a:lnTo>
                <a:lnTo>
                  <a:pt x="10000" y="0"/>
                </a:lnTo>
                <a:lnTo>
                  <a:pt x="846" y="4"/>
                </a:lnTo>
                <a:close/>
              </a:path>
            </a:pathLst>
          </a:custGeom>
          <a:solidFill>
            <a:srgbClr val="FFD200"/>
          </a:solidFill>
          <a:ln w="1270" cap="flat" cmpd="sng">
            <a:noFill/>
            <a:prstDash val="solid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YInterstate" pitchFamily="2" charset="0"/>
            </a:endParaRPr>
          </a:p>
        </p:txBody>
      </p:sp>
      <p:graphicFrame>
        <p:nvGraphicFramePr>
          <p:cNvPr id="6" name="AgendaTab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927822"/>
              </p:ext>
            </p:extLst>
          </p:nvPr>
        </p:nvGraphicFramePr>
        <p:xfrm>
          <a:off x="2039887" y="1336257"/>
          <a:ext cx="7104112" cy="1584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4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68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2000" dirty="0">
                        <a:solidFill>
                          <a:srgbClr val="7474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4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4748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Introduction and Project overview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noProof="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Evaluation conclusions</a:t>
                      </a:r>
                      <a:endParaRPr lang="cs-CZ" sz="2000" noProof="0" dirty="0">
                        <a:solidFill>
                          <a:srgbClr val="74748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noProof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Recommendations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noProof="0" dirty="0">
                          <a:solidFill>
                            <a:srgbClr val="74748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Questions and discussion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SlideType:Agenda" hidden="1"/>
          <p:cNvSpPr/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rgbClr val="FFFFFF">
              <a:alpha val="0"/>
            </a:srgbClr>
          </a:solidFill>
          <a:ln w="9525" cap="flat" cmpd="sng" algn="ctr">
            <a:solidFill>
              <a:srgbClr val="FFFFFF">
                <a:alpha val="0"/>
              </a:srgb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>
              <a:ln>
                <a:noFill/>
              </a:ln>
              <a:solidFill>
                <a:srgbClr val="646464"/>
              </a:solidFill>
              <a:effectLst/>
              <a:latin typeface="Arial" charset="0"/>
            </a:endParaRPr>
          </a:p>
        </p:txBody>
      </p:sp>
      <p:sp>
        <p:nvSpPr>
          <p:cNvPr id="7" name="Rectangle 72">
            <a:extLst>
              <a:ext uri="{FF2B5EF4-FFF2-40B4-BE49-F238E27FC236}">
                <a16:creationId xmlns:a16="http://schemas.microsoft.com/office/drawing/2014/main" id="{5A37209B-9F0E-4176-ABFB-234924060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42" y="3854650"/>
            <a:ext cx="8414157" cy="1428550"/>
          </a:xfrm>
          <a:prstGeom prst="rect">
            <a:avLst/>
          </a:prstGeom>
          <a:solidFill>
            <a:srgbClr val="F6F6FA"/>
          </a:solidFill>
          <a:ln w="19050">
            <a:solidFill>
              <a:schemeClr val="tx1">
                <a:lumMod val="85000"/>
              </a:schemeClr>
            </a:solidFill>
            <a:miter lim="800000"/>
            <a:headEnd/>
            <a:tailEnd/>
          </a:ln>
          <a:effectLst/>
          <a:extLst/>
        </p:spPr>
        <p:txBody>
          <a:bodyPr tIns="11880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aim of this presentation is…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to introduce the key outcomes and recommendations applicable to the indicator system of the Operational Programme Technical Assistance (OP TA) in both the short and long terms. </a:t>
            </a:r>
            <a:endParaRPr lang="en-GB" altLang="sv-SE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altLang="sv-SE" sz="3200" b="1" dirty="0">
              <a:solidFill>
                <a:srgbClr val="000000"/>
              </a:solidFill>
            </a:endParaRPr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E66DB5E2-EEB3-4BA2-A28B-0DCE502872A3}"/>
              </a:ext>
            </a:extLst>
          </p:cNvPr>
          <p:cNvSpPr txBox="1">
            <a:spLocks/>
          </p:cNvSpPr>
          <p:nvPr/>
        </p:nvSpPr>
        <p:spPr>
          <a:xfrm>
            <a:off x="2016125" y="6478757"/>
            <a:ext cx="3086100" cy="180000"/>
          </a:xfr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86C578-EBEA-4227-9F37-0D4601558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E286D632-688A-4940-A56F-5002FABBF36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GB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7ADE793-66AD-4F65-99AF-EA651240E2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CA1676-DD01-4FCD-B96F-35B7D26DF78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334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5B64C-B946-41E3-926C-22CC479BC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  <a:r>
              <a:rPr lang="cs-CZ" dirty="0"/>
              <a:t> – </a:t>
            </a:r>
            <a:r>
              <a:rPr lang="en-GB" dirty="0"/>
              <a:t>indicator</a:t>
            </a:r>
            <a:r>
              <a:rPr lang="cs-CZ" dirty="0"/>
              <a:t> </a:t>
            </a:r>
            <a:r>
              <a:rPr lang="en-GB" dirty="0"/>
              <a:t>fulfilment</a:t>
            </a:r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00939-701A-436C-AD19-7AD81FD389D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839367D-8C6F-4519-BD07-313010F7BD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6" r="37102"/>
          <a:stretch/>
        </p:blipFill>
        <p:spPr>
          <a:xfrm>
            <a:off x="0" y="1"/>
            <a:ext cx="1787414" cy="6857999"/>
          </a:xfrm>
        </p:spPr>
      </p:pic>
      <p:sp>
        <p:nvSpPr>
          <p:cNvPr id="10" name="Rectangle 16">
            <a:extLst>
              <a:ext uri="{FF2B5EF4-FFF2-40B4-BE49-F238E27FC236}">
                <a16:creationId xmlns:a16="http://schemas.microsoft.com/office/drawing/2014/main" id="{F7B1135E-A4F1-4ECA-B560-ABEF8A9EF081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59001" y="2003463"/>
            <a:ext cx="3060700" cy="3338077"/>
          </a:xfrm>
          <a:prstGeom prst="rect">
            <a:avLst/>
          </a:prstGeom>
          <a:noFill/>
          <a:ln>
            <a:solidFill>
              <a:schemeClr val="bg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216000" rIns="36000" bIns="0" anchor="t" anchorCtr="0"/>
          <a:lstStyle/>
          <a:p>
            <a:pPr marL="267320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en-GB" sz="2000" dirty="0">
                <a:solidFill>
                  <a:srgbClr val="2E2E38"/>
                </a:solidFill>
                <a:latin typeface="Arial" panose="020B0604020202020204" pitchFamily="34" charset="0"/>
              </a:rPr>
              <a:t>To actively discuss with the planned projects (especially the follow-up ones) applicants the selection of indicators</a:t>
            </a:r>
            <a:endParaRPr lang="cs-CZ" sz="2000" dirty="0">
              <a:solidFill>
                <a:srgbClr val="2E2E38"/>
              </a:solidFill>
              <a:latin typeface="Arial" panose="020B0604020202020204" pitchFamily="34" charset="0"/>
            </a:endParaRPr>
          </a:p>
          <a:p>
            <a:pPr lvl="1">
              <a:lnSpc>
                <a:spcPct val="95000"/>
              </a:lnSpc>
              <a:spcAft>
                <a:spcPts val="800"/>
              </a:spcAft>
              <a:buClr>
                <a:srgbClr val="FFE600"/>
              </a:buClr>
              <a:buSzPct val="70000"/>
              <a:defRPr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Modification of target values on a SO level based on planned projects</a:t>
            </a:r>
            <a:endParaRPr lang="cs-CZ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37679664-F8FB-4C86-AF40-D219BA63DEF2}"/>
              </a:ext>
            </a:extLst>
          </p:cNvPr>
          <p:cNvSpPr>
            <a:spLocks noChangeArrowheads="1"/>
          </p:cNvSpPr>
          <p:nvPr/>
        </p:nvSpPr>
        <p:spPr bwMode="gray">
          <a:xfrm>
            <a:off x="5588304" y="1997737"/>
            <a:ext cx="3097642" cy="3340686"/>
          </a:xfrm>
          <a:prstGeom prst="rect">
            <a:avLst/>
          </a:prstGeom>
          <a:noFill/>
          <a:ln>
            <a:solidFill>
              <a:schemeClr val="accent2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36000" tIns="216000" rIns="36000" bIns="0" anchor="t" anchorCtr="0"/>
          <a:lstStyle/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en-GB" sz="2000" dirty="0">
                <a:solidFill>
                  <a:srgbClr val="2E2E38"/>
                </a:solidFill>
                <a:latin typeface="Arial" panose="020B0604020202020204" pitchFamily="34" charset="0"/>
              </a:rPr>
              <a:t>Modification of the indicator-selection method </a:t>
            </a:r>
          </a:p>
          <a:p>
            <a:pPr marL="267320" lvl="1" indent="-267319" defTabSz="685434">
              <a:lnSpc>
                <a:spcPct val="95000"/>
              </a:lnSpc>
              <a:spcBef>
                <a:spcPct val="20000"/>
              </a:spcBef>
              <a:spcAft>
                <a:spcPts val="800"/>
              </a:spcAft>
              <a:buClr>
                <a:srgbClr val="FFE600"/>
              </a:buClr>
              <a:buSzPct val="110000"/>
              <a:buFont typeface="EYInterstate Light" panose="02000506000000020004" pitchFamily="2" charset="0"/>
              <a:buChar char="•"/>
              <a:defRPr/>
            </a:pPr>
            <a:r>
              <a:rPr lang="en-GB" sz="2000" dirty="0">
                <a:solidFill>
                  <a:srgbClr val="2E2E38"/>
                </a:solidFill>
                <a:latin typeface="Arial" panose="020B0604020202020204" pitchFamily="34" charset="0"/>
              </a:rPr>
              <a:t>Modification of the target value-setting method – analysis and prediction</a:t>
            </a:r>
            <a:endParaRPr lang="cs-CZ" sz="2000" dirty="0">
              <a:solidFill>
                <a:srgbClr val="2E2E38"/>
              </a:solidFill>
              <a:latin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AF93B97-50DD-4A3C-A018-365716AC2876}"/>
              </a:ext>
            </a:extLst>
          </p:cNvPr>
          <p:cNvGrpSpPr/>
          <p:nvPr/>
        </p:nvGrpSpPr>
        <p:grpSpPr>
          <a:xfrm rot="21358369">
            <a:off x="2447920" y="1447749"/>
            <a:ext cx="415690" cy="354247"/>
            <a:chOff x="5254625" y="2428875"/>
            <a:chExt cx="762000" cy="635000"/>
          </a:xfrm>
        </p:grpSpPr>
        <p:sp>
          <p:nvSpPr>
            <p:cNvPr id="35" name="Freeform 59">
              <a:extLst>
                <a:ext uri="{FF2B5EF4-FFF2-40B4-BE49-F238E27FC236}">
                  <a16:creationId xmlns:a16="http://schemas.microsoft.com/office/drawing/2014/main" id="{541ADBAD-9423-4327-ADE5-3627AD9D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125" y="2428875"/>
              <a:ext cx="533400" cy="533400"/>
            </a:xfrm>
            <a:custGeom>
              <a:avLst/>
              <a:gdLst>
                <a:gd name="T0" fmla="*/ 336 w 336"/>
                <a:gd name="T1" fmla="*/ 168 h 336"/>
                <a:gd name="T2" fmla="*/ 332 w 336"/>
                <a:gd name="T3" fmla="*/ 202 h 336"/>
                <a:gd name="T4" fmla="*/ 322 w 336"/>
                <a:gd name="T5" fmla="*/ 234 h 336"/>
                <a:gd name="T6" fmla="*/ 308 w 336"/>
                <a:gd name="T7" fmla="*/ 262 h 336"/>
                <a:gd name="T8" fmla="*/ 286 w 336"/>
                <a:gd name="T9" fmla="*/ 286 h 336"/>
                <a:gd name="T10" fmla="*/ 262 w 336"/>
                <a:gd name="T11" fmla="*/ 308 h 336"/>
                <a:gd name="T12" fmla="*/ 234 w 336"/>
                <a:gd name="T13" fmla="*/ 322 h 336"/>
                <a:gd name="T14" fmla="*/ 202 w 336"/>
                <a:gd name="T15" fmla="*/ 332 h 336"/>
                <a:gd name="T16" fmla="*/ 168 w 336"/>
                <a:gd name="T17" fmla="*/ 336 h 336"/>
                <a:gd name="T18" fmla="*/ 150 w 336"/>
                <a:gd name="T19" fmla="*/ 336 h 336"/>
                <a:gd name="T20" fmla="*/ 118 w 336"/>
                <a:gd name="T21" fmla="*/ 328 h 336"/>
                <a:gd name="T22" fmla="*/ 88 w 336"/>
                <a:gd name="T23" fmla="*/ 316 h 336"/>
                <a:gd name="T24" fmla="*/ 62 w 336"/>
                <a:gd name="T25" fmla="*/ 298 h 336"/>
                <a:gd name="T26" fmla="*/ 38 w 336"/>
                <a:gd name="T27" fmla="*/ 274 h 336"/>
                <a:gd name="T28" fmla="*/ 20 w 336"/>
                <a:gd name="T29" fmla="*/ 248 h 336"/>
                <a:gd name="T30" fmla="*/ 8 w 336"/>
                <a:gd name="T31" fmla="*/ 218 h 336"/>
                <a:gd name="T32" fmla="*/ 0 w 336"/>
                <a:gd name="T33" fmla="*/ 186 h 336"/>
                <a:gd name="T34" fmla="*/ 0 w 336"/>
                <a:gd name="T35" fmla="*/ 168 h 336"/>
                <a:gd name="T36" fmla="*/ 4 w 336"/>
                <a:gd name="T37" fmla="*/ 134 h 336"/>
                <a:gd name="T38" fmla="*/ 14 w 336"/>
                <a:gd name="T39" fmla="*/ 102 h 336"/>
                <a:gd name="T40" fmla="*/ 28 w 336"/>
                <a:gd name="T41" fmla="*/ 74 h 336"/>
                <a:gd name="T42" fmla="*/ 50 w 336"/>
                <a:gd name="T43" fmla="*/ 50 h 336"/>
                <a:gd name="T44" fmla="*/ 74 w 336"/>
                <a:gd name="T45" fmla="*/ 28 h 336"/>
                <a:gd name="T46" fmla="*/ 102 w 336"/>
                <a:gd name="T47" fmla="*/ 14 h 336"/>
                <a:gd name="T48" fmla="*/ 134 w 336"/>
                <a:gd name="T49" fmla="*/ 4 h 336"/>
                <a:gd name="T50" fmla="*/ 168 w 336"/>
                <a:gd name="T51" fmla="*/ 0 h 336"/>
                <a:gd name="T52" fmla="*/ 186 w 336"/>
                <a:gd name="T53" fmla="*/ 0 h 336"/>
                <a:gd name="T54" fmla="*/ 218 w 336"/>
                <a:gd name="T55" fmla="*/ 8 h 336"/>
                <a:gd name="T56" fmla="*/ 248 w 336"/>
                <a:gd name="T57" fmla="*/ 20 h 336"/>
                <a:gd name="T58" fmla="*/ 274 w 336"/>
                <a:gd name="T59" fmla="*/ 38 h 336"/>
                <a:gd name="T60" fmla="*/ 298 w 336"/>
                <a:gd name="T61" fmla="*/ 62 h 336"/>
                <a:gd name="T62" fmla="*/ 316 w 336"/>
                <a:gd name="T63" fmla="*/ 88 h 336"/>
                <a:gd name="T64" fmla="*/ 328 w 336"/>
                <a:gd name="T65" fmla="*/ 118 h 336"/>
                <a:gd name="T66" fmla="*/ 336 w 336"/>
                <a:gd name="T67" fmla="*/ 150 h 336"/>
                <a:gd name="T68" fmla="*/ 336 w 336"/>
                <a:gd name="T6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Line 60">
              <a:extLst>
                <a:ext uri="{FF2B5EF4-FFF2-40B4-BE49-F238E27FC236}">
                  <a16:creationId xmlns:a16="http://schemas.microsoft.com/office/drawing/2014/main" id="{1C6CC86F-987D-4BF4-8595-A08D8149E3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97175"/>
              <a:ext cx="2286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Line 61">
              <a:extLst>
                <a:ext uri="{FF2B5EF4-FFF2-40B4-BE49-F238E27FC236}">
                  <a16:creationId xmlns:a16="http://schemas.microsoft.com/office/drawing/2014/main" id="{D9D5DF99-7F43-438E-8199-DF8E2B8F78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2425" y="2479675"/>
              <a:ext cx="2667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62">
              <a:extLst>
                <a:ext uri="{FF2B5EF4-FFF2-40B4-BE49-F238E27FC236}">
                  <a16:creationId xmlns:a16="http://schemas.microsoft.com/office/drawing/2014/main" id="{219AA463-395C-425C-BFF4-9F80E9C1C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555875"/>
              <a:ext cx="139700" cy="136525"/>
            </a:xfrm>
            <a:custGeom>
              <a:avLst/>
              <a:gdLst>
                <a:gd name="T0" fmla="*/ 88 w 88"/>
                <a:gd name="T1" fmla="*/ 40 h 86"/>
                <a:gd name="T2" fmla="*/ 88 w 88"/>
                <a:gd name="T3" fmla="*/ 40 h 86"/>
                <a:gd name="T4" fmla="*/ 88 w 88"/>
                <a:gd name="T5" fmla="*/ 48 h 86"/>
                <a:gd name="T6" fmla="*/ 86 w 88"/>
                <a:gd name="T7" fmla="*/ 56 h 86"/>
                <a:gd name="T8" fmla="*/ 82 w 88"/>
                <a:gd name="T9" fmla="*/ 64 h 86"/>
                <a:gd name="T10" fmla="*/ 78 w 88"/>
                <a:gd name="T11" fmla="*/ 72 h 86"/>
                <a:gd name="T12" fmla="*/ 72 w 88"/>
                <a:gd name="T13" fmla="*/ 76 h 86"/>
                <a:gd name="T14" fmla="*/ 64 w 88"/>
                <a:gd name="T15" fmla="*/ 82 h 86"/>
                <a:gd name="T16" fmla="*/ 56 w 88"/>
                <a:gd name="T17" fmla="*/ 84 h 86"/>
                <a:gd name="T18" fmla="*/ 48 w 88"/>
                <a:gd name="T19" fmla="*/ 86 h 86"/>
                <a:gd name="T20" fmla="*/ 48 w 88"/>
                <a:gd name="T21" fmla="*/ 86 h 86"/>
                <a:gd name="T22" fmla="*/ 38 w 88"/>
                <a:gd name="T23" fmla="*/ 86 h 86"/>
                <a:gd name="T24" fmla="*/ 30 w 88"/>
                <a:gd name="T25" fmla="*/ 84 h 86"/>
                <a:gd name="T26" fmla="*/ 22 w 88"/>
                <a:gd name="T27" fmla="*/ 80 h 86"/>
                <a:gd name="T28" fmla="*/ 16 w 88"/>
                <a:gd name="T29" fmla="*/ 76 h 86"/>
                <a:gd name="T30" fmla="*/ 10 w 88"/>
                <a:gd name="T31" fmla="*/ 70 h 86"/>
                <a:gd name="T32" fmla="*/ 6 w 88"/>
                <a:gd name="T33" fmla="*/ 62 h 86"/>
                <a:gd name="T34" fmla="*/ 2 w 88"/>
                <a:gd name="T35" fmla="*/ 54 h 86"/>
                <a:gd name="T36" fmla="*/ 0 w 88"/>
                <a:gd name="T37" fmla="*/ 46 h 86"/>
                <a:gd name="T38" fmla="*/ 0 w 88"/>
                <a:gd name="T39" fmla="*/ 46 h 86"/>
                <a:gd name="T40" fmla="*/ 0 w 88"/>
                <a:gd name="T41" fmla="*/ 38 h 86"/>
                <a:gd name="T42" fmla="*/ 2 w 88"/>
                <a:gd name="T43" fmla="*/ 28 h 86"/>
                <a:gd name="T44" fmla="*/ 6 w 88"/>
                <a:gd name="T45" fmla="*/ 22 h 86"/>
                <a:gd name="T46" fmla="*/ 12 w 88"/>
                <a:gd name="T47" fmla="*/ 14 h 86"/>
                <a:gd name="T48" fmla="*/ 18 w 88"/>
                <a:gd name="T49" fmla="*/ 8 h 86"/>
                <a:gd name="T50" fmla="*/ 24 w 88"/>
                <a:gd name="T51" fmla="*/ 4 h 86"/>
                <a:gd name="T52" fmla="*/ 32 w 88"/>
                <a:gd name="T53" fmla="*/ 0 h 86"/>
                <a:gd name="T54" fmla="*/ 40 w 88"/>
                <a:gd name="T55" fmla="*/ 0 h 86"/>
                <a:gd name="T56" fmla="*/ 40 w 88"/>
                <a:gd name="T57" fmla="*/ 0 h 86"/>
                <a:gd name="T58" fmla="*/ 50 w 88"/>
                <a:gd name="T59" fmla="*/ 0 h 86"/>
                <a:gd name="T60" fmla="*/ 58 w 88"/>
                <a:gd name="T61" fmla="*/ 2 h 86"/>
                <a:gd name="T62" fmla="*/ 66 w 88"/>
                <a:gd name="T63" fmla="*/ 6 h 86"/>
                <a:gd name="T64" fmla="*/ 72 w 88"/>
                <a:gd name="T65" fmla="*/ 10 h 86"/>
                <a:gd name="T66" fmla="*/ 78 w 88"/>
                <a:gd name="T67" fmla="*/ 16 h 86"/>
                <a:gd name="T68" fmla="*/ 82 w 88"/>
                <a:gd name="T69" fmla="*/ 22 h 86"/>
                <a:gd name="T70" fmla="*/ 86 w 88"/>
                <a:gd name="T71" fmla="*/ 30 h 86"/>
                <a:gd name="T72" fmla="*/ 88 w 88"/>
                <a:gd name="T73" fmla="*/ 40 h 86"/>
                <a:gd name="T74" fmla="*/ 88 w 88"/>
                <a:gd name="T75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6">
                  <a:moveTo>
                    <a:pt x="88" y="40"/>
                  </a:moveTo>
                  <a:lnTo>
                    <a:pt x="88" y="40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8" y="72"/>
                  </a:lnTo>
                  <a:lnTo>
                    <a:pt x="72" y="76"/>
                  </a:lnTo>
                  <a:lnTo>
                    <a:pt x="64" y="82"/>
                  </a:lnTo>
                  <a:lnTo>
                    <a:pt x="56" y="84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0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0"/>
                  </a:lnTo>
                  <a:lnTo>
                    <a:pt x="78" y="16"/>
                  </a:lnTo>
                  <a:lnTo>
                    <a:pt x="82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8" y="4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63">
              <a:extLst>
                <a:ext uri="{FF2B5EF4-FFF2-40B4-BE49-F238E27FC236}">
                  <a16:creationId xmlns:a16="http://schemas.microsoft.com/office/drawing/2014/main" id="{5F336CC1-ECF9-43F0-B960-A319F16DB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224 w 304"/>
                <a:gd name="T1" fmla="*/ 140 h 320"/>
                <a:gd name="T2" fmla="*/ 180 w 304"/>
                <a:gd name="T3" fmla="*/ 46 h 320"/>
                <a:gd name="T4" fmla="*/ 180 w 304"/>
                <a:gd name="T5" fmla="*/ 46 h 320"/>
                <a:gd name="T6" fmla="*/ 158 w 304"/>
                <a:gd name="T7" fmla="*/ 24 h 320"/>
                <a:gd name="T8" fmla="*/ 138 w 304"/>
                <a:gd name="T9" fmla="*/ 10 h 320"/>
                <a:gd name="T10" fmla="*/ 128 w 304"/>
                <a:gd name="T11" fmla="*/ 4 h 320"/>
                <a:gd name="T12" fmla="*/ 120 w 304"/>
                <a:gd name="T13" fmla="*/ 0 h 320"/>
                <a:gd name="T14" fmla="*/ 0 w 304"/>
                <a:gd name="T15" fmla="*/ 0 h 320"/>
                <a:gd name="T16" fmla="*/ 0 w 304"/>
                <a:gd name="T17" fmla="*/ 0 h 320"/>
                <a:gd name="T18" fmla="*/ 6 w 304"/>
                <a:gd name="T19" fmla="*/ 12 h 320"/>
                <a:gd name="T20" fmla="*/ 14 w 304"/>
                <a:gd name="T21" fmla="*/ 22 h 320"/>
                <a:gd name="T22" fmla="*/ 26 w 304"/>
                <a:gd name="T23" fmla="*/ 30 h 320"/>
                <a:gd name="T24" fmla="*/ 42 w 304"/>
                <a:gd name="T25" fmla="*/ 34 h 320"/>
                <a:gd name="T26" fmla="*/ 100 w 304"/>
                <a:gd name="T27" fmla="*/ 42 h 320"/>
                <a:gd name="T28" fmla="*/ 126 w 304"/>
                <a:gd name="T29" fmla="*/ 74 h 320"/>
                <a:gd name="T30" fmla="*/ 74 w 304"/>
                <a:gd name="T31" fmla="*/ 128 h 320"/>
                <a:gd name="T32" fmla="*/ 70 w 304"/>
                <a:gd name="T33" fmla="*/ 132 h 320"/>
                <a:gd name="T34" fmla="*/ 70 w 304"/>
                <a:gd name="T35" fmla="*/ 132 h 320"/>
                <a:gd name="T36" fmla="*/ 62 w 304"/>
                <a:gd name="T37" fmla="*/ 144 h 320"/>
                <a:gd name="T38" fmla="*/ 58 w 304"/>
                <a:gd name="T39" fmla="*/ 156 h 320"/>
                <a:gd name="T40" fmla="*/ 58 w 304"/>
                <a:gd name="T41" fmla="*/ 168 h 320"/>
                <a:gd name="T42" fmla="*/ 58 w 304"/>
                <a:gd name="T43" fmla="*/ 178 h 320"/>
                <a:gd name="T44" fmla="*/ 64 w 304"/>
                <a:gd name="T45" fmla="*/ 190 h 320"/>
                <a:gd name="T46" fmla="*/ 70 w 304"/>
                <a:gd name="T47" fmla="*/ 200 h 320"/>
                <a:gd name="T48" fmla="*/ 86 w 304"/>
                <a:gd name="T49" fmla="*/ 222 h 320"/>
                <a:gd name="T50" fmla="*/ 116 w 304"/>
                <a:gd name="T51" fmla="*/ 252 h 320"/>
                <a:gd name="T52" fmla="*/ 36 w 304"/>
                <a:gd name="T53" fmla="*/ 300 h 320"/>
                <a:gd name="T54" fmla="*/ 48 w 304"/>
                <a:gd name="T55" fmla="*/ 320 h 320"/>
                <a:gd name="T56" fmla="*/ 168 w 304"/>
                <a:gd name="T57" fmla="*/ 282 h 320"/>
                <a:gd name="T58" fmla="*/ 168 w 304"/>
                <a:gd name="T59" fmla="*/ 282 h 320"/>
                <a:gd name="T60" fmla="*/ 172 w 304"/>
                <a:gd name="T61" fmla="*/ 280 h 320"/>
                <a:gd name="T62" fmla="*/ 176 w 304"/>
                <a:gd name="T63" fmla="*/ 276 h 320"/>
                <a:gd name="T64" fmla="*/ 180 w 304"/>
                <a:gd name="T65" fmla="*/ 268 h 320"/>
                <a:gd name="T66" fmla="*/ 182 w 304"/>
                <a:gd name="T67" fmla="*/ 258 h 320"/>
                <a:gd name="T68" fmla="*/ 180 w 304"/>
                <a:gd name="T69" fmla="*/ 254 h 320"/>
                <a:gd name="T70" fmla="*/ 178 w 304"/>
                <a:gd name="T71" fmla="*/ 250 h 320"/>
                <a:gd name="T72" fmla="*/ 132 w 304"/>
                <a:gd name="T73" fmla="*/ 182 h 320"/>
                <a:gd name="T74" fmla="*/ 168 w 304"/>
                <a:gd name="T75" fmla="*/ 144 h 320"/>
                <a:gd name="T76" fmla="*/ 168 w 304"/>
                <a:gd name="T77" fmla="*/ 144 h 320"/>
                <a:gd name="T78" fmla="*/ 180 w 304"/>
                <a:gd name="T79" fmla="*/ 162 h 320"/>
                <a:gd name="T80" fmla="*/ 190 w 304"/>
                <a:gd name="T81" fmla="*/ 174 h 320"/>
                <a:gd name="T82" fmla="*/ 200 w 304"/>
                <a:gd name="T83" fmla="*/ 184 h 320"/>
                <a:gd name="T84" fmla="*/ 258 w 304"/>
                <a:gd name="T85" fmla="*/ 184 h 320"/>
                <a:gd name="T86" fmla="*/ 258 w 304"/>
                <a:gd name="T87" fmla="*/ 184 h 320"/>
                <a:gd name="T88" fmla="*/ 268 w 304"/>
                <a:gd name="T89" fmla="*/ 182 h 320"/>
                <a:gd name="T90" fmla="*/ 278 w 304"/>
                <a:gd name="T91" fmla="*/ 180 h 320"/>
                <a:gd name="T92" fmla="*/ 286 w 304"/>
                <a:gd name="T93" fmla="*/ 174 h 320"/>
                <a:gd name="T94" fmla="*/ 292 w 304"/>
                <a:gd name="T95" fmla="*/ 168 h 320"/>
                <a:gd name="T96" fmla="*/ 302 w 304"/>
                <a:gd name="T97" fmla="*/ 158 h 320"/>
                <a:gd name="T98" fmla="*/ 304 w 304"/>
                <a:gd name="T99" fmla="*/ 152 h 320"/>
                <a:gd name="T100" fmla="*/ 224 w 304"/>
                <a:gd name="T101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4" h="320">
                  <a:moveTo>
                    <a:pt x="224" y="140"/>
                  </a:move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  <a:lnTo>
                    <a:pt x="48" y="320"/>
                  </a:ln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64">
              <a:extLst>
                <a:ext uri="{FF2B5EF4-FFF2-40B4-BE49-F238E27FC236}">
                  <a16:creationId xmlns:a16="http://schemas.microsoft.com/office/drawing/2014/main" id="{203AA6F3-A3AE-4DC9-B008-A8D7E0F11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48 w 304"/>
                <a:gd name="T1" fmla="*/ 320 h 320"/>
                <a:gd name="T2" fmla="*/ 168 w 304"/>
                <a:gd name="T3" fmla="*/ 282 h 320"/>
                <a:gd name="T4" fmla="*/ 168 w 304"/>
                <a:gd name="T5" fmla="*/ 282 h 320"/>
                <a:gd name="T6" fmla="*/ 172 w 304"/>
                <a:gd name="T7" fmla="*/ 280 h 320"/>
                <a:gd name="T8" fmla="*/ 176 w 304"/>
                <a:gd name="T9" fmla="*/ 276 h 320"/>
                <a:gd name="T10" fmla="*/ 180 w 304"/>
                <a:gd name="T11" fmla="*/ 268 h 320"/>
                <a:gd name="T12" fmla="*/ 182 w 304"/>
                <a:gd name="T13" fmla="*/ 258 h 320"/>
                <a:gd name="T14" fmla="*/ 180 w 304"/>
                <a:gd name="T15" fmla="*/ 254 h 320"/>
                <a:gd name="T16" fmla="*/ 178 w 304"/>
                <a:gd name="T17" fmla="*/ 250 h 320"/>
                <a:gd name="T18" fmla="*/ 132 w 304"/>
                <a:gd name="T19" fmla="*/ 182 h 320"/>
                <a:gd name="T20" fmla="*/ 168 w 304"/>
                <a:gd name="T21" fmla="*/ 144 h 320"/>
                <a:gd name="T22" fmla="*/ 168 w 304"/>
                <a:gd name="T23" fmla="*/ 144 h 320"/>
                <a:gd name="T24" fmla="*/ 180 w 304"/>
                <a:gd name="T25" fmla="*/ 162 h 320"/>
                <a:gd name="T26" fmla="*/ 190 w 304"/>
                <a:gd name="T27" fmla="*/ 174 h 320"/>
                <a:gd name="T28" fmla="*/ 200 w 304"/>
                <a:gd name="T29" fmla="*/ 184 h 320"/>
                <a:gd name="T30" fmla="*/ 258 w 304"/>
                <a:gd name="T31" fmla="*/ 184 h 320"/>
                <a:gd name="T32" fmla="*/ 258 w 304"/>
                <a:gd name="T33" fmla="*/ 184 h 320"/>
                <a:gd name="T34" fmla="*/ 268 w 304"/>
                <a:gd name="T35" fmla="*/ 182 h 320"/>
                <a:gd name="T36" fmla="*/ 278 w 304"/>
                <a:gd name="T37" fmla="*/ 180 h 320"/>
                <a:gd name="T38" fmla="*/ 286 w 304"/>
                <a:gd name="T39" fmla="*/ 174 h 320"/>
                <a:gd name="T40" fmla="*/ 292 w 304"/>
                <a:gd name="T41" fmla="*/ 168 h 320"/>
                <a:gd name="T42" fmla="*/ 302 w 304"/>
                <a:gd name="T43" fmla="*/ 158 h 320"/>
                <a:gd name="T44" fmla="*/ 304 w 304"/>
                <a:gd name="T45" fmla="*/ 152 h 320"/>
                <a:gd name="T46" fmla="*/ 224 w 304"/>
                <a:gd name="T47" fmla="*/ 140 h 320"/>
                <a:gd name="T48" fmla="*/ 180 w 304"/>
                <a:gd name="T49" fmla="*/ 46 h 320"/>
                <a:gd name="T50" fmla="*/ 180 w 304"/>
                <a:gd name="T51" fmla="*/ 46 h 320"/>
                <a:gd name="T52" fmla="*/ 158 w 304"/>
                <a:gd name="T53" fmla="*/ 24 h 320"/>
                <a:gd name="T54" fmla="*/ 138 w 304"/>
                <a:gd name="T55" fmla="*/ 10 h 320"/>
                <a:gd name="T56" fmla="*/ 128 w 304"/>
                <a:gd name="T57" fmla="*/ 4 h 320"/>
                <a:gd name="T58" fmla="*/ 120 w 304"/>
                <a:gd name="T59" fmla="*/ 0 h 320"/>
                <a:gd name="T60" fmla="*/ 0 w 304"/>
                <a:gd name="T61" fmla="*/ 0 h 320"/>
                <a:gd name="T62" fmla="*/ 0 w 304"/>
                <a:gd name="T63" fmla="*/ 0 h 320"/>
                <a:gd name="T64" fmla="*/ 6 w 304"/>
                <a:gd name="T65" fmla="*/ 12 h 320"/>
                <a:gd name="T66" fmla="*/ 14 w 304"/>
                <a:gd name="T67" fmla="*/ 22 h 320"/>
                <a:gd name="T68" fmla="*/ 26 w 304"/>
                <a:gd name="T69" fmla="*/ 30 h 320"/>
                <a:gd name="T70" fmla="*/ 42 w 304"/>
                <a:gd name="T71" fmla="*/ 34 h 320"/>
                <a:gd name="T72" fmla="*/ 100 w 304"/>
                <a:gd name="T73" fmla="*/ 42 h 320"/>
                <a:gd name="T74" fmla="*/ 126 w 304"/>
                <a:gd name="T75" fmla="*/ 74 h 320"/>
                <a:gd name="T76" fmla="*/ 74 w 304"/>
                <a:gd name="T77" fmla="*/ 128 h 320"/>
                <a:gd name="T78" fmla="*/ 70 w 304"/>
                <a:gd name="T79" fmla="*/ 132 h 320"/>
                <a:gd name="T80" fmla="*/ 70 w 304"/>
                <a:gd name="T81" fmla="*/ 132 h 320"/>
                <a:gd name="T82" fmla="*/ 62 w 304"/>
                <a:gd name="T83" fmla="*/ 144 h 320"/>
                <a:gd name="T84" fmla="*/ 58 w 304"/>
                <a:gd name="T85" fmla="*/ 156 h 320"/>
                <a:gd name="T86" fmla="*/ 58 w 304"/>
                <a:gd name="T87" fmla="*/ 168 h 320"/>
                <a:gd name="T88" fmla="*/ 58 w 304"/>
                <a:gd name="T89" fmla="*/ 178 h 320"/>
                <a:gd name="T90" fmla="*/ 64 w 304"/>
                <a:gd name="T91" fmla="*/ 190 h 320"/>
                <a:gd name="T92" fmla="*/ 70 w 304"/>
                <a:gd name="T93" fmla="*/ 200 h 320"/>
                <a:gd name="T94" fmla="*/ 86 w 304"/>
                <a:gd name="T95" fmla="*/ 222 h 320"/>
                <a:gd name="T96" fmla="*/ 116 w 304"/>
                <a:gd name="T97" fmla="*/ 252 h 320"/>
                <a:gd name="T98" fmla="*/ 36 w 304"/>
                <a:gd name="T99" fmla="*/ 30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320">
                  <a:moveTo>
                    <a:pt x="48" y="320"/>
                  </a:move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Line 65">
              <a:extLst>
                <a:ext uri="{FF2B5EF4-FFF2-40B4-BE49-F238E27FC236}">
                  <a16:creationId xmlns:a16="http://schemas.microsoft.com/office/drawing/2014/main" id="{770A8BFE-87AA-472F-8206-1B1EC23AC5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3225" y="2695575"/>
              <a:ext cx="114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Line 66">
              <a:extLst>
                <a:ext uri="{FF2B5EF4-FFF2-40B4-BE49-F238E27FC236}">
                  <a16:creationId xmlns:a16="http://schemas.microsoft.com/office/drawing/2014/main" id="{1C0198CD-8644-4BF7-A069-28213C9BDF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7025" y="2695575"/>
              <a:ext cx="508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Line 67">
              <a:extLst>
                <a:ext uri="{FF2B5EF4-FFF2-40B4-BE49-F238E27FC236}">
                  <a16:creationId xmlns:a16="http://schemas.microsoft.com/office/drawing/2014/main" id="{CCDCF7AE-F879-41B1-9A5D-1BAF81388E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6225" y="2695575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Line 68">
              <a:extLst>
                <a:ext uri="{FF2B5EF4-FFF2-40B4-BE49-F238E27FC236}">
                  <a16:creationId xmlns:a16="http://schemas.microsoft.com/office/drawing/2014/main" id="{CEB96C72-B098-4CB7-B19C-EF953782D1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5750" y="2927350"/>
              <a:ext cx="244475" cy="1174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Line 69">
              <a:extLst>
                <a:ext uri="{FF2B5EF4-FFF2-40B4-BE49-F238E27FC236}">
                  <a16:creationId xmlns:a16="http://schemas.microsoft.com/office/drawing/2014/main" id="{7312DC62-0307-4054-9830-219A88FED6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3525" y="2844800"/>
              <a:ext cx="244475" cy="1714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866D9769-621B-464C-BF33-5FD215BF737A}"/>
              </a:ext>
            </a:extLst>
          </p:cNvPr>
          <p:cNvSpPr/>
          <p:nvPr/>
        </p:nvSpPr>
        <p:spPr>
          <a:xfrm>
            <a:off x="5597525" y="1396925"/>
            <a:ext cx="3088422" cy="4191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Long-Term</a:t>
            </a:r>
            <a:endParaRPr lang="cs-CZ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E87DD3F-8F76-4FCB-AA4D-6CD1F829F35C}"/>
              </a:ext>
            </a:extLst>
          </p:cNvPr>
          <p:cNvGrpSpPr/>
          <p:nvPr/>
        </p:nvGrpSpPr>
        <p:grpSpPr>
          <a:xfrm>
            <a:off x="5704047" y="1452351"/>
            <a:ext cx="551399" cy="349047"/>
            <a:chOff x="2487613" y="3810000"/>
            <a:chExt cx="787400" cy="558800"/>
          </a:xfrm>
        </p:grpSpPr>
        <p:sp>
          <p:nvSpPr>
            <p:cNvPr id="48" name="Freeform 111">
              <a:extLst>
                <a:ext uri="{FF2B5EF4-FFF2-40B4-BE49-F238E27FC236}">
                  <a16:creationId xmlns:a16="http://schemas.microsoft.com/office/drawing/2014/main" id="{5A32F2D8-0484-4C94-967E-72E26597F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2">
              <a:extLst>
                <a:ext uri="{FF2B5EF4-FFF2-40B4-BE49-F238E27FC236}">
                  <a16:creationId xmlns:a16="http://schemas.microsoft.com/office/drawing/2014/main" id="{16600880-9238-4C50-AA2D-9A8E7A349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13">
              <a:extLst>
                <a:ext uri="{FF2B5EF4-FFF2-40B4-BE49-F238E27FC236}">
                  <a16:creationId xmlns:a16="http://schemas.microsoft.com/office/drawing/2014/main" id="{705A5D17-960D-4672-B863-A76810455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3987800"/>
              <a:ext cx="25400" cy="203200"/>
            </a:xfrm>
            <a:custGeom>
              <a:avLst/>
              <a:gdLst>
                <a:gd name="T0" fmla="*/ 0 w 16"/>
                <a:gd name="T1" fmla="*/ 0 h 128"/>
                <a:gd name="T2" fmla="*/ 0 w 16"/>
                <a:gd name="T3" fmla="*/ 0 h 128"/>
                <a:gd name="T4" fmla="*/ 6 w 16"/>
                <a:gd name="T5" fmla="*/ 14 h 128"/>
                <a:gd name="T6" fmla="*/ 12 w 16"/>
                <a:gd name="T7" fmla="*/ 30 h 128"/>
                <a:gd name="T8" fmla="*/ 14 w 16"/>
                <a:gd name="T9" fmla="*/ 46 h 128"/>
                <a:gd name="T10" fmla="*/ 16 w 16"/>
                <a:gd name="T11" fmla="*/ 64 h 128"/>
                <a:gd name="T12" fmla="*/ 16 w 16"/>
                <a:gd name="T13" fmla="*/ 64 h 128"/>
                <a:gd name="T14" fmla="*/ 14 w 16"/>
                <a:gd name="T15" fmla="*/ 82 h 128"/>
                <a:gd name="T16" fmla="*/ 12 w 16"/>
                <a:gd name="T17" fmla="*/ 98 h 128"/>
                <a:gd name="T18" fmla="*/ 6 w 16"/>
                <a:gd name="T19" fmla="*/ 114 h 128"/>
                <a:gd name="T20" fmla="*/ 0 w 16"/>
                <a:gd name="T2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8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12" y="30"/>
                  </a:lnTo>
                  <a:lnTo>
                    <a:pt x="14" y="4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82"/>
                  </a:lnTo>
                  <a:lnTo>
                    <a:pt x="12" y="98"/>
                  </a:lnTo>
                  <a:lnTo>
                    <a:pt x="6" y="114"/>
                  </a:lnTo>
                  <a:lnTo>
                    <a:pt x="0" y="12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14">
              <a:extLst>
                <a:ext uri="{FF2B5EF4-FFF2-40B4-BE49-F238E27FC236}">
                  <a16:creationId xmlns:a16="http://schemas.microsoft.com/office/drawing/2014/main" id="{0A426D9D-6D91-4EF1-8D53-E27B264C8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381000" cy="431800"/>
            </a:xfrm>
            <a:custGeom>
              <a:avLst/>
              <a:gdLst>
                <a:gd name="T0" fmla="*/ 240 w 240"/>
                <a:gd name="T1" fmla="*/ 224 h 272"/>
                <a:gd name="T2" fmla="*/ 240 w 240"/>
                <a:gd name="T3" fmla="*/ 224 h 272"/>
                <a:gd name="T4" fmla="*/ 230 w 240"/>
                <a:gd name="T5" fmla="*/ 234 h 272"/>
                <a:gd name="T6" fmla="*/ 220 w 240"/>
                <a:gd name="T7" fmla="*/ 244 h 272"/>
                <a:gd name="T8" fmla="*/ 208 w 240"/>
                <a:gd name="T9" fmla="*/ 252 h 272"/>
                <a:gd name="T10" fmla="*/ 194 w 240"/>
                <a:gd name="T11" fmla="*/ 258 h 272"/>
                <a:gd name="T12" fmla="*/ 180 w 240"/>
                <a:gd name="T13" fmla="*/ 264 h 272"/>
                <a:gd name="T14" fmla="*/ 166 w 240"/>
                <a:gd name="T15" fmla="*/ 268 h 272"/>
                <a:gd name="T16" fmla="*/ 152 w 240"/>
                <a:gd name="T17" fmla="*/ 272 h 272"/>
                <a:gd name="T18" fmla="*/ 136 w 240"/>
                <a:gd name="T19" fmla="*/ 272 h 272"/>
                <a:gd name="T20" fmla="*/ 136 w 240"/>
                <a:gd name="T21" fmla="*/ 272 h 272"/>
                <a:gd name="T22" fmla="*/ 122 w 240"/>
                <a:gd name="T23" fmla="*/ 272 h 272"/>
                <a:gd name="T24" fmla="*/ 108 w 240"/>
                <a:gd name="T25" fmla="*/ 270 h 272"/>
                <a:gd name="T26" fmla="*/ 96 w 240"/>
                <a:gd name="T27" fmla="*/ 266 h 272"/>
                <a:gd name="T28" fmla="*/ 84 w 240"/>
                <a:gd name="T29" fmla="*/ 262 h 272"/>
                <a:gd name="T30" fmla="*/ 72 w 240"/>
                <a:gd name="T31" fmla="*/ 256 h 272"/>
                <a:gd name="T32" fmla="*/ 60 w 240"/>
                <a:gd name="T33" fmla="*/ 248 h 272"/>
                <a:gd name="T34" fmla="*/ 50 w 240"/>
                <a:gd name="T35" fmla="*/ 240 h 272"/>
                <a:gd name="T36" fmla="*/ 40 w 240"/>
                <a:gd name="T37" fmla="*/ 232 h 272"/>
                <a:gd name="T38" fmla="*/ 32 w 240"/>
                <a:gd name="T39" fmla="*/ 222 h 272"/>
                <a:gd name="T40" fmla="*/ 24 w 240"/>
                <a:gd name="T41" fmla="*/ 212 h 272"/>
                <a:gd name="T42" fmla="*/ 16 w 240"/>
                <a:gd name="T43" fmla="*/ 200 h 272"/>
                <a:gd name="T44" fmla="*/ 10 w 240"/>
                <a:gd name="T45" fmla="*/ 188 h 272"/>
                <a:gd name="T46" fmla="*/ 6 w 240"/>
                <a:gd name="T47" fmla="*/ 176 h 272"/>
                <a:gd name="T48" fmla="*/ 2 w 240"/>
                <a:gd name="T49" fmla="*/ 164 h 272"/>
                <a:gd name="T50" fmla="*/ 0 w 240"/>
                <a:gd name="T51" fmla="*/ 150 h 272"/>
                <a:gd name="T52" fmla="*/ 0 w 240"/>
                <a:gd name="T53" fmla="*/ 136 h 272"/>
                <a:gd name="T54" fmla="*/ 0 w 240"/>
                <a:gd name="T55" fmla="*/ 136 h 272"/>
                <a:gd name="T56" fmla="*/ 0 w 240"/>
                <a:gd name="T57" fmla="*/ 122 h 272"/>
                <a:gd name="T58" fmla="*/ 2 w 240"/>
                <a:gd name="T59" fmla="*/ 108 h 272"/>
                <a:gd name="T60" fmla="*/ 6 w 240"/>
                <a:gd name="T61" fmla="*/ 96 h 272"/>
                <a:gd name="T62" fmla="*/ 10 w 240"/>
                <a:gd name="T63" fmla="*/ 84 h 272"/>
                <a:gd name="T64" fmla="*/ 16 w 240"/>
                <a:gd name="T65" fmla="*/ 72 h 272"/>
                <a:gd name="T66" fmla="*/ 24 w 240"/>
                <a:gd name="T67" fmla="*/ 60 h 272"/>
                <a:gd name="T68" fmla="*/ 32 w 240"/>
                <a:gd name="T69" fmla="*/ 50 h 272"/>
                <a:gd name="T70" fmla="*/ 40 w 240"/>
                <a:gd name="T71" fmla="*/ 40 h 272"/>
                <a:gd name="T72" fmla="*/ 50 w 240"/>
                <a:gd name="T73" fmla="*/ 32 h 272"/>
                <a:gd name="T74" fmla="*/ 60 w 240"/>
                <a:gd name="T75" fmla="*/ 24 h 272"/>
                <a:gd name="T76" fmla="*/ 72 w 240"/>
                <a:gd name="T77" fmla="*/ 16 h 272"/>
                <a:gd name="T78" fmla="*/ 84 w 240"/>
                <a:gd name="T79" fmla="*/ 10 h 272"/>
                <a:gd name="T80" fmla="*/ 96 w 240"/>
                <a:gd name="T81" fmla="*/ 6 h 272"/>
                <a:gd name="T82" fmla="*/ 108 w 240"/>
                <a:gd name="T83" fmla="*/ 2 h 272"/>
                <a:gd name="T84" fmla="*/ 122 w 240"/>
                <a:gd name="T85" fmla="*/ 0 h 272"/>
                <a:gd name="T86" fmla="*/ 136 w 240"/>
                <a:gd name="T87" fmla="*/ 0 h 272"/>
                <a:gd name="T88" fmla="*/ 136 w 240"/>
                <a:gd name="T89" fmla="*/ 0 h 272"/>
                <a:gd name="T90" fmla="*/ 152 w 240"/>
                <a:gd name="T91" fmla="*/ 0 h 272"/>
                <a:gd name="T92" fmla="*/ 166 w 240"/>
                <a:gd name="T93" fmla="*/ 4 h 272"/>
                <a:gd name="T94" fmla="*/ 180 w 240"/>
                <a:gd name="T95" fmla="*/ 8 h 272"/>
                <a:gd name="T96" fmla="*/ 194 w 240"/>
                <a:gd name="T97" fmla="*/ 14 h 272"/>
                <a:gd name="T98" fmla="*/ 206 w 240"/>
                <a:gd name="T99" fmla="*/ 20 h 272"/>
                <a:gd name="T100" fmla="*/ 218 w 240"/>
                <a:gd name="T101" fmla="*/ 28 h 272"/>
                <a:gd name="T102" fmla="*/ 230 w 240"/>
                <a:gd name="T103" fmla="*/ 38 h 272"/>
                <a:gd name="T104" fmla="*/ 240 w 240"/>
                <a:gd name="T105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0" h="272">
                  <a:moveTo>
                    <a:pt x="240" y="224"/>
                  </a:moveTo>
                  <a:lnTo>
                    <a:pt x="240" y="224"/>
                  </a:lnTo>
                  <a:lnTo>
                    <a:pt x="230" y="234"/>
                  </a:lnTo>
                  <a:lnTo>
                    <a:pt x="220" y="244"/>
                  </a:lnTo>
                  <a:lnTo>
                    <a:pt x="208" y="252"/>
                  </a:lnTo>
                  <a:lnTo>
                    <a:pt x="194" y="258"/>
                  </a:lnTo>
                  <a:lnTo>
                    <a:pt x="180" y="264"/>
                  </a:lnTo>
                  <a:lnTo>
                    <a:pt x="166" y="268"/>
                  </a:lnTo>
                  <a:lnTo>
                    <a:pt x="152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2" y="0"/>
                  </a:lnTo>
                  <a:lnTo>
                    <a:pt x="166" y="4"/>
                  </a:lnTo>
                  <a:lnTo>
                    <a:pt x="180" y="8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30" y="38"/>
                  </a:lnTo>
                  <a:lnTo>
                    <a:pt x="240" y="4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Line 115">
              <a:extLst>
                <a:ext uri="{FF2B5EF4-FFF2-40B4-BE49-F238E27FC236}">
                  <a16:creationId xmlns:a16="http://schemas.microsoft.com/office/drawing/2014/main" id="{83351F2B-6F6A-43A4-8A3D-47340F0948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Line 116">
              <a:extLst>
                <a:ext uri="{FF2B5EF4-FFF2-40B4-BE49-F238E27FC236}">
                  <a16:creationId xmlns:a16="http://schemas.microsoft.com/office/drawing/2014/main" id="{893C8D74-A935-423C-850B-C36C93533E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11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Line 117">
              <a:extLst>
                <a:ext uri="{FF2B5EF4-FFF2-40B4-BE49-F238E27FC236}">
                  <a16:creationId xmlns:a16="http://schemas.microsoft.com/office/drawing/2014/main" id="{C6169B04-025A-46C2-A1DA-7ABB9BDE0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Line 118">
              <a:extLst>
                <a:ext uri="{FF2B5EF4-FFF2-40B4-BE49-F238E27FC236}">
                  <a16:creationId xmlns:a16="http://schemas.microsoft.com/office/drawing/2014/main" id="{C40EF7A2-DE3C-4D54-BD0B-97AFAAF0F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3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19">
              <a:extLst>
                <a:ext uri="{FF2B5EF4-FFF2-40B4-BE49-F238E27FC236}">
                  <a16:creationId xmlns:a16="http://schemas.microsoft.com/office/drawing/2014/main" id="{3176F761-0C74-4F30-9F9A-2ABA5C82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3810000"/>
              <a:ext cx="355600" cy="117475"/>
            </a:xfrm>
            <a:custGeom>
              <a:avLst/>
              <a:gdLst>
                <a:gd name="T0" fmla="*/ 0 w 224"/>
                <a:gd name="T1" fmla="*/ 20 h 74"/>
                <a:gd name="T2" fmla="*/ 0 w 224"/>
                <a:gd name="T3" fmla="*/ 20 h 74"/>
                <a:gd name="T4" fmla="*/ 18 w 224"/>
                <a:gd name="T5" fmla="*/ 12 h 74"/>
                <a:gd name="T6" fmla="*/ 38 w 224"/>
                <a:gd name="T7" fmla="*/ 6 h 74"/>
                <a:gd name="T8" fmla="*/ 58 w 224"/>
                <a:gd name="T9" fmla="*/ 2 h 74"/>
                <a:gd name="T10" fmla="*/ 80 w 224"/>
                <a:gd name="T11" fmla="*/ 0 h 74"/>
                <a:gd name="T12" fmla="*/ 80 w 224"/>
                <a:gd name="T13" fmla="*/ 0 h 74"/>
                <a:gd name="T14" fmla="*/ 102 w 224"/>
                <a:gd name="T15" fmla="*/ 2 h 74"/>
                <a:gd name="T16" fmla="*/ 124 w 224"/>
                <a:gd name="T17" fmla="*/ 6 h 74"/>
                <a:gd name="T18" fmla="*/ 144 w 224"/>
                <a:gd name="T19" fmla="*/ 12 h 74"/>
                <a:gd name="T20" fmla="*/ 162 w 224"/>
                <a:gd name="T21" fmla="*/ 20 h 74"/>
                <a:gd name="T22" fmla="*/ 180 w 224"/>
                <a:gd name="T23" fmla="*/ 32 h 74"/>
                <a:gd name="T24" fmla="*/ 196 w 224"/>
                <a:gd name="T25" fmla="*/ 44 h 74"/>
                <a:gd name="T26" fmla="*/ 212 w 224"/>
                <a:gd name="T27" fmla="*/ 58 h 74"/>
                <a:gd name="T28" fmla="*/ 224 w 22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0" y="20"/>
                  </a:moveTo>
                  <a:lnTo>
                    <a:pt x="0" y="20"/>
                  </a:lnTo>
                  <a:lnTo>
                    <a:pt x="18" y="12"/>
                  </a:lnTo>
                  <a:lnTo>
                    <a:pt x="38" y="6"/>
                  </a:lnTo>
                  <a:lnTo>
                    <a:pt x="58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02" y="2"/>
                  </a:lnTo>
                  <a:lnTo>
                    <a:pt x="124" y="6"/>
                  </a:lnTo>
                  <a:lnTo>
                    <a:pt x="144" y="12"/>
                  </a:lnTo>
                  <a:lnTo>
                    <a:pt x="162" y="20"/>
                  </a:lnTo>
                  <a:lnTo>
                    <a:pt x="180" y="32"/>
                  </a:lnTo>
                  <a:lnTo>
                    <a:pt x="196" y="44"/>
                  </a:lnTo>
                  <a:lnTo>
                    <a:pt x="212" y="58"/>
                  </a:lnTo>
                  <a:lnTo>
                    <a:pt x="224" y="7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20">
              <a:extLst>
                <a:ext uri="{FF2B5EF4-FFF2-40B4-BE49-F238E27FC236}">
                  <a16:creationId xmlns:a16="http://schemas.microsoft.com/office/drawing/2014/main" id="{51D8D862-9D0B-4260-8367-9056B3768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251325"/>
              <a:ext cx="355600" cy="117475"/>
            </a:xfrm>
            <a:custGeom>
              <a:avLst/>
              <a:gdLst>
                <a:gd name="T0" fmla="*/ 224 w 224"/>
                <a:gd name="T1" fmla="*/ 0 h 74"/>
                <a:gd name="T2" fmla="*/ 224 w 224"/>
                <a:gd name="T3" fmla="*/ 0 h 74"/>
                <a:gd name="T4" fmla="*/ 212 w 224"/>
                <a:gd name="T5" fmla="*/ 16 h 74"/>
                <a:gd name="T6" fmla="*/ 196 w 224"/>
                <a:gd name="T7" fmla="*/ 30 h 74"/>
                <a:gd name="T8" fmla="*/ 180 w 224"/>
                <a:gd name="T9" fmla="*/ 42 h 74"/>
                <a:gd name="T10" fmla="*/ 162 w 224"/>
                <a:gd name="T11" fmla="*/ 54 h 74"/>
                <a:gd name="T12" fmla="*/ 144 w 224"/>
                <a:gd name="T13" fmla="*/ 62 h 74"/>
                <a:gd name="T14" fmla="*/ 124 w 224"/>
                <a:gd name="T15" fmla="*/ 68 h 74"/>
                <a:gd name="T16" fmla="*/ 102 w 224"/>
                <a:gd name="T17" fmla="*/ 72 h 74"/>
                <a:gd name="T18" fmla="*/ 80 w 224"/>
                <a:gd name="T19" fmla="*/ 74 h 74"/>
                <a:gd name="T20" fmla="*/ 80 w 224"/>
                <a:gd name="T21" fmla="*/ 74 h 74"/>
                <a:gd name="T22" fmla="*/ 58 w 224"/>
                <a:gd name="T23" fmla="*/ 72 h 74"/>
                <a:gd name="T24" fmla="*/ 38 w 224"/>
                <a:gd name="T25" fmla="*/ 70 h 74"/>
                <a:gd name="T26" fmla="*/ 18 w 224"/>
                <a:gd name="T27" fmla="*/ 64 h 74"/>
                <a:gd name="T28" fmla="*/ 0 w 224"/>
                <a:gd name="T2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24" y="0"/>
                  </a:lnTo>
                  <a:lnTo>
                    <a:pt x="212" y="16"/>
                  </a:lnTo>
                  <a:lnTo>
                    <a:pt x="196" y="30"/>
                  </a:lnTo>
                  <a:lnTo>
                    <a:pt x="180" y="42"/>
                  </a:lnTo>
                  <a:lnTo>
                    <a:pt x="162" y="54"/>
                  </a:lnTo>
                  <a:lnTo>
                    <a:pt x="144" y="62"/>
                  </a:lnTo>
                  <a:lnTo>
                    <a:pt x="124" y="68"/>
                  </a:lnTo>
                  <a:lnTo>
                    <a:pt x="102" y="72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8" y="72"/>
                  </a:lnTo>
                  <a:lnTo>
                    <a:pt x="38" y="70"/>
                  </a:lnTo>
                  <a:lnTo>
                    <a:pt x="18" y="64"/>
                  </a:lnTo>
                  <a:lnTo>
                    <a:pt x="0" y="5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21">
              <a:extLst>
                <a:ext uri="{FF2B5EF4-FFF2-40B4-BE49-F238E27FC236}">
                  <a16:creationId xmlns:a16="http://schemas.microsoft.com/office/drawing/2014/main" id="{D40C9A38-710B-4A64-BFC0-F79E91B23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251325"/>
              <a:ext cx="406400" cy="117475"/>
            </a:xfrm>
            <a:custGeom>
              <a:avLst/>
              <a:gdLst>
                <a:gd name="T0" fmla="*/ 256 w 256"/>
                <a:gd name="T1" fmla="*/ 34 h 74"/>
                <a:gd name="T2" fmla="*/ 256 w 256"/>
                <a:gd name="T3" fmla="*/ 34 h 74"/>
                <a:gd name="T4" fmla="*/ 244 w 256"/>
                <a:gd name="T5" fmla="*/ 42 h 74"/>
                <a:gd name="T6" fmla="*/ 232 w 256"/>
                <a:gd name="T7" fmla="*/ 50 h 74"/>
                <a:gd name="T8" fmla="*/ 218 w 256"/>
                <a:gd name="T9" fmla="*/ 58 h 74"/>
                <a:gd name="T10" fmla="*/ 204 w 256"/>
                <a:gd name="T11" fmla="*/ 64 h 74"/>
                <a:gd name="T12" fmla="*/ 190 w 256"/>
                <a:gd name="T13" fmla="*/ 68 h 74"/>
                <a:gd name="T14" fmla="*/ 176 w 256"/>
                <a:gd name="T15" fmla="*/ 72 h 74"/>
                <a:gd name="T16" fmla="*/ 160 w 256"/>
                <a:gd name="T17" fmla="*/ 74 h 74"/>
                <a:gd name="T18" fmla="*/ 144 w 256"/>
                <a:gd name="T19" fmla="*/ 74 h 74"/>
                <a:gd name="T20" fmla="*/ 144 w 256"/>
                <a:gd name="T21" fmla="*/ 74 h 74"/>
                <a:gd name="T22" fmla="*/ 122 w 256"/>
                <a:gd name="T23" fmla="*/ 72 h 74"/>
                <a:gd name="T24" fmla="*/ 100 w 256"/>
                <a:gd name="T25" fmla="*/ 68 h 74"/>
                <a:gd name="T26" fmla="*/ 80 w 256"/>
                <a:gd name="T27" fmla="*/ 62 h 74"/>
                <a:gd name="T28" fmla="*/ 62 w 256"/>
                <a:gd name="T29" fmla="*/ 54 h 74"/>
                <a:gd name="T30" fmla="*/ 44 w 256"/>
                <a:gd name="T31" fmla="*/ 42 h 74"/>
                <a:gd name="T32" fmla="*/ 28 w 256"/>
                <a:gd name="T33" fmla="*/ 30 h 74"/>
                <a:gd name="T34" fmla="*/ 12 w 256"/>
                <a:gd name="T35" fmla="*/ 16 h 74"/>
                <a:gd name="T36" fmla="*/ 0 w 256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256" y="34"/>
                  </a:moveTo>
                  <a:lnTo>
                    <a:pt x="256" y="34"/>
                  </a:lnTo>
                  <a:lnTo>
                    <a:pt x="244" y="42"/>
                  </a:lnTo>
                  <a:lnTo>
                    <a:pt x="232" y="50"/>
                  </a:lnTo>
                  <a:lnTo>
                    <a:pt x="218" y="58"/>
                  </a:lnTo>
                  <a:lnTo>
                    <a:pt x="204" y="64"/>
                  </a:lnTo>
                  <a:lnTo>
                    <a:pt x="190" y="68"/>
                  </a:lnTo>
                  <a:lnTo>
                    <a:pt x="176" y="72"/>
                  </a:lnTo>
                  <a:lnTo>
                    <a:pt x="160" y="74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2" y="72"/>
                  </a:lnTo>
                  <a:lnTo>
                    <a:pt x="100" y="68"/>
                  </a:lnTo>
                  <a:lnTo>
                    <a:pt x="80" y="62"/>
                  </a:lnTo>
                  <a:lnTo>
                    <a:pt x="62" y="54"/>
                  </a:lnTo>
                  <a:lnTo>
                    <a:pt x="44" y="42"/>
                  </a:lnTo>
                  <a:lnTo>
                    <a:pt x="28" y="30"/>
                  </a:lnTo>
                  <a:lnTo>
                    <a:pt x="12" y="1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22">
              <a:extLst>
                <a:ext uri="{FF2B5EF4-FFF2-40B4-BE49-F238E27FC236}">
                  <a16:creationId xmlns:a16="http://schemas.microsoft.com/office/drawing/2014/main" id="{A728F9B5-AD95-425A-916F-762F456A4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3810000"/>
              <a:ext cx="406400" cy="117475"/>
            </a:xfrm>
            <a:custGeom>
              <a:avLst/>
              <a:gdLst>
                <a:gd name="T0" fmla="*/ 0 w 256"/>
                <a:gd name="T1" fmla="*/ 74 h 74"/>
                <a:gd name="T2" fmla="*/ 0 w 256"/>
                <a:gd name="T3" fmla="*/ 74 h 74"/>
                <a:gd name="T4" fmla="*/ 12 w 256"/>
                <a:gd name="T5" fmla="*/ 58 h 74"/>
                <a:gd name="T6" fmla="*/ 28 w 256"/>
                <a:gd name="T7" fmla="*/ 44 h 74"/>
                <a:gd name="T8" fmla="*/ 44 w 256"/>
                <a:gd name="T9" fmla="*/ 32 h 74"/>
                <a:gd name="T10" fmla="*/ 62 w 256"/>
                <a:gd name="T11" fmla="*/ 20 h 74"/>
                <a:gd name="T12" fmla="*/ 80 w 256"/>
                <a:gd name="T13" fmla="*/ 12 h 74"/>
                <a:gd name="T14" fmla="*/ 100 w 256"/>
                <a:gd name="T15" fmla="*/ 6 h 74"/>
                <a:gd name="T16" fmla="*/ 122 w 256"/>
                <a:gd name="T17" fmla="*/ 2 h 74"/>
                <a:gd name="T18" fmla="*/ 144 w 256"/>
                <a:gd name="T19" fmla="*/ 0 h 74"/>
                <a:gd name="T20" fmla="*/ 144 w 256"/>
                <a:gd name="T21" fmla="*/ 0 h 74"/>
                <a:gd name="T22" fmla="*/ 160 w 256"/>
                <a:gd name="T23" fmla="*/ 0 h 74"/>
                <a:gd name="T24" fmla="*/ 176 w 256"/>
                <a:gd name="T25" fmla="*/ 2 h 74"/>
                <a:gd name="T26" fmla="*/ 190 w 256"/>
                <a:gd name="T27" fmla="*/ 6 h 74"/>
                <a:gd name="T28" fmla="*/ 204 w 256"/>
                <a:gd name="T29" fmla="*/ 10 h 74"/>
                <a:gd name="T30" fmla="*/ 218 w 256"/>
                <a:gd name="T31" fmla="*/ 16 h 74"/>
                <a:gd name="T32" fmla="*/ 232 w 256"/>
                <a:gd name="T33" fmla="*/ 24 h 74"/>
                <a:gd name="T34" fmla="*/ 244 w 256"/>
                <a:gd name="T35" fmla="*/ 32 h 74"/>
                <a:gd name="T36" fmla="*/ 256 w 256"/>
                <a:gd name="T3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0" y="74"/>
                  </a:moveTo>
                  <a:lnTo>
                    <a:pt x="0" y="74"/>
                  </a:lnTo>
                  <a:lnTo>
                    <a:pt x="12" y="58"/>
                  </a:lnTo>
                  <a:lnTo>
                    <a:pt x="28" y="44"/>
                  </a:lnTo>
                  <a:lnTo>
                    <a:pt x="44" y="32"/>
                  </a:lnTo>
                  <a:lnTo>
                    <a:pt x="62" y="20"/>
                  </a:lnTo>
                  <a:lnTo>
                    <a:pt x="80" y="12"/>
                  </a:lnTo>
                  <a:lnTo>
                    <a:pt x="100" y="6"/>
                  </a:lnTo>
                  <a:lnTo>
                    <a:pt x="122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60" y="0"/>
                  </a:lnTo>
                  <a:lnTo>
                    <a:pt x="176" y="2"/>
                  </a:lnTo>
                  <a:lnTo>
                    <a:pt x="190" y="6"/>
                  </a:lnTo>
                  <a:lnTo>
                    <a:pt x="204" y="10"/>
                  </a:lnTo>
                  <a:lnTo>
                    <a:pt x="218" y="16"/>
                  </a:lnTo>
                  <a:lnTo>
                    <a:pt x="232" y="24"/>
                  </a:lnTo>
                  <a:lnTo>
                    <a:pt x="244" y="32"/>
                  </a:lnTo>
                  <a:lnTo>
                    <a:pt x="256" y="4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Line 123">
              <a:extLst>
                <a:ext uri="{FF2B5EF4-FFF2-40B4-BE49-F238E27FC236}">
                  <a16:creationId xmlns:a16="http://schemas.microsoft.com/office/drawing/2014/main" id="{CE7331DA-7752-4C1A-8CC9-FDCF83E474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Line 124">
              <a:extLst>
                <a:ext uri="{FF2B5EF4-FFF2-40B4-BE49-F238E27FC236}">
                  <a16:creationId xmlns:a16="http://schemas.microsoft.com/office/drawing/2014/main" id="{7FD3FBAE-FA40-48C1-B98C-861FCBD88A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Line 125">
              <a:extLst>
                <a:ext uri="{FF2B5EF4-FFF2-40B4-BE49-F238E27FC236}">
                  <a16:creationId xmlns:a16="http://schemas.microsoft.com/office/drawing/2014/main" id="{35737F41-F1F6-40F6-8A76-5C51507736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5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26">
              <a:extLst>
                <a:ext uri="{FF2B5EF4-FFF2-40B4-BE49-F238E27FC236}">
                  <a16:creationId xmlns:a16="http://schemas.microsoft.com/office/drawing/2014/main" id="{73C741EE-AB34-4B13-A68E-C6AED9250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3962400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80 h 80"/>
                <a:gd name="T4" fmla="*/ 48 w 48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80"/>
                  </a:lnTo>
                  <a:lnTo>
                    <a:pt x="48" y="8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27">
              <a:extLst>
                <a:ext uri="{FF2B5EF4-FFF2-40B4-BE49-F238E27FC236}">
                  <a16:creationId xmlns:a16="http://schemas.microsoft.com/office/drawing/2014/main" id="{CF134168-A3BD-4201-98ED-839FDB8E3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3962400"/>
              <a:ext cx="50800" cy="177800"/>
            </a:xfrm>
            <a:custGeom>
              <a:avLst/>
              <a:gdLst>
                <a:gd name="T0" fmla="*/ 0 w 32"/>
                <a:gd name="T1" fmla="*/ 0 h 112"/>
                <a:gd name="T2" fmla="*/ 0 w 32"/>
                <a:gd name="T3" fmla="*/ 80 h 112"/>
                <a:gd name="T4" fmla="*/ 32 w 32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12">
                  <a:moveTo>
                    <a:pt x="0" y="0"/>
                  </a:moveTo>
                  <a:lnTo>
                    <a:pt x="0" y="80"/>
                  </a:lnTo>
                  <a:lnTo>
                    <a:pt x="32" y="112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82711205-0EBE-4FC3-A2DF-4A1E3C372160}"/>
              </a:ext>
            </a:extLst>
          </p:cNvPr>
          <p:cNvSpPr/>
          <p:nvPr/>
        </p:nvSpPr>
        <p:spPr>
          <a:xfrm>
            <a:off x="2159000" y="1409625"/>
            <a:ext cx="3098800" cy="4191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Short-Term</a:t>
            </a:r>
            <a:endParaRPr lang="cs-CZ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9B571FE-2FF3-4F0C-B19F-89EBBE7BA654}"/>
              </a:ext>
            </a:extLst>
          </p:cNvPr>
          <p:cNvCxnSpPr>
            <a:cxnSpLocks/>
          </p:cNvCxnSpPr>
          <p:nvPr/>
        </p:nvCxnSpPr>
        <p:spPr>
          <a:xfrm>
            <a:off x="2439452" y="3894588"/>
            <a:ext cx="217920" cy="0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6FD968D-CF2F-4DB6-BE8F-AD6A6F9C0001}"/>
              </a:ext>
            </a:extLst>
          </p:cNvPr>
          <p:cNvGrpSpPr/>
          <p:nvPr/>
        </p:nvGrpSpPr>
        <p:grpSpPr>
          <a:xfrm rot="21358369">
            <a:off x="2338721" y="1465051"/>
            <a:ext cx="415690" cy="354247"/>
            <a:chOff x="5254625" y="2428875"/>
            <a:chExt cx="762000" cy="635000"/>
          </a:xfrm>
        </p:grpSpPr>
        <p:sp>
          <p:nvSpPr>
            <p:cNvPr id="68" name="Freeform 59">
              <a:extLst>
                <a:ext uri="{FF2B5EF4-FFF2-40B4-BE49-F238E27FC236}">
                  <a16:creationId xmlns:a16="http://schemas.microsoft.com/office/drawing/2014/main" id="{4C7DD115-9374-4D70-8BEC-BF17531D8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125" y="2428875"/>
              <a:ext cx="533400" cy="533400"/>
            </a:xfrm>
            <a:custGeom>
              <a:avLst/>
              <a:gdLst>
                <a:gd name="T0" fmla="*/ 336 w 336"/>
                <a:gd name="T1" fmla="*/ 168 h 336"/>
                <a:gd name="T2" fmla="*/ 332 w 336"/>
                <a:gd name="T3" fmla="*/ 202 h 336"/>
                <a:gd name="T4" fmla="*/ 322 w 336"/>
                <a:gd name="T5" fmla="*/ 234 h 336"/>
                <a:gd name="T6" fmla="*/ 308 w 336"/>
                <a:gd name="T7" fmla="*/ 262 h 336"/>
                <a:gd name="T8" fmla="*/ 286 w 336"/>
                <a:gd name="T9" fmla="*/ 286 h 336"/>
                <a:gd name="T10" fmla="*/ 262 w 336"/>
                <a:gd name="T11" fmla="*/ 308 h 336"/>
                <a:gd name="T12" fmla="*/ 234 w 336"/>
                <a:gd name="T13" fmla="*/ 322 h 336"/>
                <a:gd name="T14" fmla="*/ 202 w 336"/>
                <a:gd name="T15" fmla="*/ 332 h 336"/>
                <a:gd name="T16" fmla="*/ 168 w 336"/>
                <a:gd name="T17" fmla="*/ 336 h 336"/>
                <a:gd name="T18" fmla="*/ 150 w 336"/>
                <a:gd name="T19" fmla="*/ 336 h 336"/>
                <a:gd name="T20" fmla="*/ 118 w 336"/>
                <a:gd name="T21" fmla="*/ 328 h 336"/>
                <a:gd name="T22" fmla="*/ 88 w 336"/>
                <a:gd name="T23" fmla="*/ 316 h 336"/>
                <a:gd name="T24" fmla="*/ 62 w 336"/>
                <a:gd name="T25" fmla="*/ 298 h 336"/>
                <a:gd name="T26" fmla="*/ 38 w 336"/>
                <a:gd name="T27" fmla="*/ 274 h 336"/>
                <a:gd name="T28" fmla="*/ 20 w 336"/>
                <a:gd name="T29" fmla="*/ 248 h 336"/>
                <a:gd name="T30" fmla="*/ 8 w 336"/>
                <a:gd name="T31" fmla="*/ 218 h 336"/>
                <a:gd name="T32" fmla="*/ 0 w 336"/>
                <a:gd name="T33" fmla="*/ 186 h 336"/>
                <a:gd name="T34" fmla="*/ 0 w 336"/>
                <a:gd name="T35" fmla="*/ 168 h 336"/>
                <a:gd name="T36" fmla="*/ 4 w 336"/>
                <a:gd name="T37" fmla="*/ 134 h 336"/>
                <a:gd name="T38" fmla="*/ 14 w 336"/>
                <a:gd name="T39" fmla="*/ 102 h 336"/>
                <a:gd name="T40" fmla="*/ 28 w 336"/>
                <a:gd name="T41" fmla="*/ 74 h 336"/>
                <a:gd name="T42" fmla="*/ 50 w 336"/>
                <a:gd name="T43" fmla="*/ 50 h 336"/>
                <a:gd name="T44" fmla="*/ 74 w 336"/>
                <a:gd name="T45" fmla="*/ 28 h 336"/>
                <a:gd name="T46" fmla="*/ 102 w 336"/>
                <a:gd name="T47" fmla="*/ 14 h 336"/>
                <a:gd name="T48" fmla="*/ 134 w 336"/>
                <a:gd name="T49" fmla="*/ 4 h 336"/>
                <a:gd name="T50" fmla="*/ 168 w 336"/>
                <a:gd name="T51" fmla="*/ 0 h 336"/>
                <a:gd name="T52" fmla="*/ 186 w 336"/>
                <a:gd name="T53" fmla="*/ 0 h 336"/>
                <a:gd name="T54" fmla="*/ 218 w 336"/>
                <a:gd name="T55" fmla="*/ 8 h 336"/>
                <a:gd name="T56" fmla="*/ 248 w 336"/>
                <a:gd name="T57" fmla="*/ 20 h 336"/>
                <a:gd name="T58" fmla="*/ 274 w 336"/>
                <a:gd name="T59" fmla="*/ 38 h 336"/>
                <a:gd name="T60" fmla="*/ 298 w 336"/>
                <a:gd name="T61" fmla="*/ 62 h 336"/>
                <a:gd name="T62" fmla="*/ 316 w 336"/>
                <a:gd name="T63" fmla="*/ 88 h 336"/>
                <a:gd name="T64" fmla="*/ 328 w 336"/>
                <a:gd name="T65" fmla="*/ 118 h 336"/>
                <a:gd name="T66" fmla="*/ 336 w 336"/>
                <a:gd name="T67" fmla="*/ 150 h 336"/>
                <a:gd name="T68" fmla="*/ 336 w 336"/>
                <a:gd name="T6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Line 60">
              <a:extLst>
                <a:ext uri="{FF2B5EF4-FFF2-40B4-BE49-F238E27FC236}">
                  <a16:creationId xmlns:a16="http://schemas.microsoft.com/office/drawing/2014/main" id="{13D0CB39-10CC-4581-AB57-78EB16A85E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54625" y="2797175"/>
              <a:ext cx="2286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Line 61">
              <a:extLst>
                <a:ext uri="{FF2B5EF4-FFF2-40B4-BE49-F238E27FC236}">
                  <a16:creationId xmlns:a16="http://schemas.microsoft.com/office/drawing/2014/main" id="{99850D6F-0648-4D21-A18A-7B5FDF844B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32425" y="2479675"/>
              <a:ext cx="2667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id="{703B4AC6-0740-40E0-B6A6-1AE1F39DC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2555875"/>
              <a:ext cx="139700" cy="136525"/>
            </a:xfrm>
            <a:custGeom>
              <a:avLst/>
              <a:gdLst>
                <a:gd name="T0" fmla="*/ 88 w 88"/>
                <a:gd name="T1" fmla="*/ 40 h 86"/>
                <a:gd name="T2" fmla="*/ 88 w 88"/>
                <a:gd name="T3" fmla="*/ 40 h 86"/>
                <a:gd name="T4" fmla="*/ 88 w 88"/>
                <a:gd name="T5" fmla="*/ 48 h 86"/>
                <a:gd name="T6" fmla="*/ 86 w 88"/>
                <a:gd name="T7" fmla="*/ 56 h 86"/>
                <a:gd name="T8" fmla="*/ 82 w 88"/>
                <a:gd name="T9" fmla="*/ 64 h 86"/>
                <a:gd name="T10" fmla="*/ 78 w 88"/>
                <a:gd name="T11" fmla="*/ 72 h 86"/>
                <a:gd name="T12" fmla="*/ 72 w 88"/>
                <a:gd name="T13" fmla="*/ 76 h 86"/>
                <a:gd name="T14" fmla="*/ 64 w 88"/>
                <a:gd name="T15" fmla="*/ 82 h 86"/>
                <a:gd name="T16" fmla="*/ 56 w 88"/>
                <a:gd name="T17" fmla="*/ 84 h 86"/>
                <a:gd name="T18" fmla="*/ 48 w 88"/>
                <a:gd name="T19" fmla="*/ 86 h 86"/>
                <a:gd name="T20" fmla="*/ 48 w 88"/>
                <a:gd name="T21" fmla="*/ 86 h 86"/>
                <a:gd name="T22" fmla="*/ 38 w 88"/>
                <a:gd name="T23" fmla="*/ 86 h 86"/>
                <a:gd name="T24" fmla="*/ 30 w 88"/>
                <a:gd name="T25" fmla="*/ 84 h 86"/>
                <a:gd name="T26" fmla="*/ 22 w 88"/>
                <a:gd name="T27" fmla="*/ 80 h 86"/>
                <a:gd name="T28" fmla="*/ 16 w 88"/>
                <a:gd name="T29" fmla="*/ 76 h 86"/>
                <a:gd name="T30" fmla="*/ 10 w 88"/>
                <a:gd name="T31" fmla="*/ 70 h 86"/>
                <a:gd name="T32" fmla="*/ 6 w 88"/>
                <a:gd name="T33" fmla="*/ 62 h 86"/>
                <a:gd name="T34" fmla="*/ 2 w 88"/>
                <a:gd name="T35" fmla="*/ 54 h 86"/>
                <a:gd name="T36" fmla="*/ 0 w 88"/>
                <a:gd name="T37" fmla="*/ 46 h 86"/>
                <a:gd name="T38" fmla="*/ 0 w 88"/>
                <a:gd name="T39" fmla="*/ 46 h 86"/>
                <a:gd name="T40" fmla="*/ 0 w 88"/>
                <a:gd name="T41" fmla="*/ 38 h 86"/>
                <a:gd name="T42" fmla="*/ 2 w 88"/>
                <a:gd name="T43" fmla="*/ 28 h 86"/>
                <a:gd name="T44" fmla="*/ 6 w 88"/>
                <a:gd name="T45" fmla="*/ 22 h 86"/>
                <a:gd name="T46" fmla="*/ 12 w 88"/>
                <a:gd name="T47" fmla="*/ 14 h 86"/>
                <a:gd name="T48" fmla="*/ 18 w 88"/>
                <a:gd name="T49" fmla="*/ 8 h 86"/>
                <a:gd name="T50" fmla="*/ 24 w 88"/>
                <a:gd name="T51" fmla="*/ 4 h 86"/>
                <a:gd name="T52" fmla="*/ 32 w 88"/>
                <a:gd name="T53" fmla="*/ 0 h 86"/>
                <a:gd name="T54" fmla="*/ 40 w 88"/>
                <a:gd name="T55" fmla="*/ 0 h 86"/>
                <a:gd name="T56" fmla="*/ 40 w 88"/>
                <a:gd name="T57" fmla="*/ 0 h 86"/>
                <a:gd name="T58" fmla="*/ 50 w 88"/>
                <a:gd name="T59" fmla="*/ 0 h 86"/>
                <a:gd name="T60" fmla="*/ 58 w 88"/>
                <a:gd name="T61" fmla="*/ 2 h 86"/>
                <a:gd name="T62" fmla="*/ 66 w 88"/>
                <a:gd name="T63" fmla="*/ 6 h 86"/>
                <a:gd name="T64" fmla="*/ 72 w 88"/>
                <a:gd name="T65" fmla="*/ 10 h 86"/>
                <a:gd name="T66" fmla="*/ 78 w 88"/>
                <a:gd name="T67" fmla="*/ 16 h 86"/>
                <a:gd name="T68" fmla="*/ 82 w 88"/>
                <a:gd name="T69" fmla="*/ 22 h 86"/>
                <a:gd name="T70" fmla="*/ 86 w 88"/>
                <a:gd name="T71" fmla="*/ 30 h 86"/>
                <a:gd name="T72" fmla="*/ 88 w 88"/>
                <a:gd name="T73" fmla="*/ 40 h 86"/>
                <a:gd name="T74" fmla="*/ 88 w 88"/>
                <a:gd name="T75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6">
                  <a:moveTo>
                    <a:pt x="88" y="40"/>
                  </a:moveTo>
                  <a:lnTo>
                    <a:pt x="88" y="40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8" y="72"/>
                  </a:lnTo>
                  <a:lnTo>
                    <a:pt x="72" y="76"/>
                  </a:lnTo>
                  <a:lnTo>
                    <a:pt x="64" y="82"/>
                  </a:lnTo>
                  <a:lnTo>
                    <a:pt x="56" y="84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38" y="86"/>
                  </a:lnTo>
                  <a:lnTo>
                    <a:pt x="30" y="84"/>
                  </a:lnTo>
                  <a:lnTo>
                    <a:pt x="22" y="80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6" y="22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0"/>
                  </a:lnTo>
                  <a:lnTo>
                    <a:pt x="78" y="16"/>
                  </a:lnTo>
                  <a:lnTo>
                    <a:pt x="82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8" y="4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3">
              <a:extLst>
                <a:ext uri="{FF2B5EF4-FFF2-40B4-BE49-F238E27FC236}">
                  <a16:creationId xmlns:a16="http://schemas.microsoft.com/office/drawing/2014/main" id="{9569B503-A368-4FED-A242-3B54A85AE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224 w 304"/>
                <a:gd name="T1" fmla="*/ 140 h 320"/>
                <a:gd name="T2" fmla="*/ 180 w 304"/>
                <a:gd name="T3" fmla="*/ 46 h 320"/>
                <a:gd name="T4" fmla="*/ 180 w 304"/>
                <a:gd name="T5" fmla="*/ 46 h 320"/>
                <a:gd name="T6" fmla="*/ 158 w 304"/>
                <a:gd name="T7" fmla="*/ 24 h 320"/>
                <a:gd name="T8" fmla="*/ 138 w 304"/>
                <a:gd name="T9" fmla="*/ 10 h 320"/>
                <a:gd name="T10" fmla="*/ 128 w 304"/>
                <a:gd name="T11" fmla="*/ 4 h 320"/>
                <a:gd name="T12" fmla="*/ 120 w 304"/>
                <a:gd name="T13" fmla="*/ 0 h 320"/>
                <a:gd name="T14" fmla="*/ 0 w 304"/>
                <a:gd name="T15" fmla="*/ 0 h 320"/>
                <a:gd name="T16" fmla="*/ 0 w 304"/>
                <a:gd name="T17" fmla="*/ 0 h 320"/>
                <a:gd name="T18" fmla="*/ 6 w 304"/>
                <a:gd name="T19" fmla="*/ 12 h 320"/>
                <a:gd name="T20" fmla="*/ 14 w 304"/>
                <a:gd name="T21" fmla="*/ 22 h 320"/>
                <a:gd name="T22" fmla="*/ 26 w 304"/>
                <a:gd name="T23" fmla="*/ 30 h 320"/>
                <a:gd name="T24" fmla="*/ 42 w 304"/>
                <a:gd name="T25" fmla="*/ 34 h 320"/>
                <a:gd name="T26" fmla="*/ 100 w 304"/>
                <a:gd name="T27" fmla="*/ 42 h 320"/>
                <a:gd name="T28" fmla="*/ 126 w 304"/>
                <a:gd name="T29" fmla="*/ 74 h 320"/>
                <a:gd name="T30" fmla="*/ 74 w 304"/>
                <a:gd name="T31" fmla="*/ 128 h 320"/>
                <a:gd name="T32" fmla="*/ 70 w 304"/>
                <a:gd name="T33" fmla="*/ 132 h 320"/>
                <a:gd name="T34" fmla="*/ 70 w 304"/>
                <a:gd name="T35" fmla="*/ 132 h 320"/>
                <a:gd name="T36" fmla="*/ 62 w 304"/>
                <a:gd name="T37" fmla="*/ 144 h 320"/>
                <a:gd name="T38" fmla="*/ 58 w 304"/>
                <a:gd name="T39" fmla="*/ 156 h 320"/>
                <a:gd name="T40" fmla="*/ 58 w 304"/>
                <a:gd name="T41" fmla="*/ 168 h 320"/>
                <a:gd name="T42" fmla="*/ 58 w 304"/>
                <a:gd name="T43" fmla="*/ 178 h 320"/>
                <a:gd name="T44" fmla="*/ 64 w 304"/>
                <a:gd name="T45" fmla="*/ 190 h 320"/>
                <a:gd name="T46" fmla="*/ 70 w 304"/>
                <a:gd name="T47" fmla="*/ 200 h 320"/>
                <a:gd name="T48" fmla="*/ 86 w 304"/>
                <a:gd name="T49" fmla="*/ 222 h 320"/>
                <a:gd name="T50" fmla="*/ 116 w 304"/>
                <a:gd name="T51" fmla="*/ 252 h 320"/>
                <a:gd name="T52" fmla="*/ 36 w 304"/>
                <a:gd name="T53" fmla="*/ 300 h 320"/>
                <a:gd name="T54" fmla="*/ 48 w 304"/>
                <a:gd name="T55" fmla="*/ 320 h 320"/>
                <a:gd name="T56" fmla="*/ 168 w 304"/>
                <a:gd name="T57" fmla="*/ 282 h 320"/>
                <a:gd name="T58" fmla="*/ 168 w 304"/>
                <a:gd name="T59" fmla="*/ 282 h 320"/>
                <a:gd name="T60" fmla="*/ 172 w 304"/>
                <a:gd name="T61" fmla="*/ 280 h 320"/>
                <a:gd name="T62" fmla="*/ 176 w 304"/>
                <a:gd name="T63" fmla="*/ 276 h 320"/>
                <a:gd name="T64" fmla="*/ 180 w 304"/>
                <a:gd name="T65" fmla="*/ 268 h 320"/>
                <a:gd name="T66" fmla="*/ 182 w 304"/>
                <a:gd name="T67" fmla="*/ 258 h 320"/>
                <a:gd name="T68" fmla="*/ 180 w 304"/>
                <a:gd name="T69" fmla="*/ 254 h 320"/>
                <a:gd name="T70" fmla="*/ 178 w 304"/>
                <a:gd name="T71" fmla="*/ 250 h 320"/>
                <a:gd name="T72" fmla="*/ 132 w 304"/>
                <a:gd name="T73" fmla="*/ 182 h 320"/>
                <a:gd name="T74" fmla="*/ 168 w 304"/>
                <a:gd name="T75" fmla="*/ 144 h 320"/>
                <a:gd name="T76" fmla="*/ 168 w 304"/>
                <a:gd name="T77" fmla="*/ 144 h 320"/>
                <a:gd name="T78" fmla="*/ 180 w 304"/>
                <a:gd name="T79" fmla="*/ 162 h 320"/>
                <a:gd name="T80" fmla="*/ 190 w 304"/>
                <a:gd name="T81" fmla="*/ 174 h 320"/>
                <a:gd name="T82" fmla="*/ 200 w 304"/>
                <a:gd name="T83" fmla="*/ 184 h 320"/>
                <a:gd name="T84" fmla="*/ 258 w 304"/>
                <a:gd name="T85" fmla="*/ 184 h 320"/>
                <a:gd name="T86" fmla="*/ 258 w 304"/>
                <a:gd name="T87" fmla="*/ 184 h 320"/>
                <a:gd name="T88" fmla="*/ 268 w 304"/>
                <a:gd name="T89" fmla="*/ 182 h 320"/>
                <a:gd name="T90" fmla="*/ 278 w 304"/>
                <a:gd name="T91" fmla="*/ 180 h 320"/>
                <a:gd name="T92" fmla="*/ 286 w 304"/>
                <a:gd name="T93" fmla="*/ 174 h 320"/>
                <a:gd name="T94" fmla="*/ 292 w 304"/>
                <a:gd name="T95" fmla="*/ 168 h 320"/>
                <a:gd name="T96" fmla="*/ 302 w 304"/>
                <a:gd name="T97" fmla="*/ 158 h 320"/>
                <a:gd name="T98" fmla="*/ 304 w 304"/>
                <a:gd name="T99" fmla="*/ 152 h 320"/>
                <a:gd name="T100" fmla="*/ 224 w 304"/>
                <a:gd name="T101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4" h="320">
                  <a:moveTo>
                    <a:pt x="224" y="140"/>
                  </a:move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  <a:lnTo>
                    <a:pt x="48" y="320"/>
                  </a:ln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id="{FAA85139-A1A3-4C00-8561-803A7B8E3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025" y="2555875"/>
              <a:ext cx="482600" cy="508000"/>
            </a:xfrm>
            <a:custGeom>
              <a:avLst/>
              <a:gdLst>
                <a:gd name="T0" fmla="*/ 48 w 304"/>
                <a:gd name="T1" fmla="*/ 320 h 320"/>
                <a:gd name="T2" fmla="*/ 168 w 304"/>
                <a:gd name="T3" fmla="*/ 282 h 320"/>
                <a:gd name="T4" fmla="*/ 168 w 304"/>
                <a:gd name="T5" fmla="*/ 282 h 320"/>
                <a:gd name="T6" fmla="*/ 172 w 304"/>
                <a:gd name="T7" fmla="*/ 280 h 320"/>
                <a:gd name="T8" fmla="*/ 176 w 304"/>
                <a:gd name="T9" fmla="*/ 276 h 320"/>
                <a:gd name="T10" fmla="*/ 180 w 304"/>
                <a:gd name="T11" fmla="*/ 268 h 320"/>
                <a:gd name="T12" fmla="*/ 182 w 304"/>
                <a:gd name="T13" fmla="*/ 258 h 320"/>
                <a:gd name="T14" fmla="*/ 180 w 304"/>
                <a:gd name="T15" fmla="*/ 254 h 320"/>
                <a:gd name="T16" fmla="*/ 178 w 304"/>
                <a:gd name="T17" fmla="*/ 250 h 320"/>
                <a:gd name="T18" fmla="*/ 132 w 304"/>
                <a:gd name="T19" fmla="*/ 182 h 320"/>
                <a:gd name="T20" fmla="*/ 168 w 304"/>
                <a:gd name="T21" fmla="*/ 144 h 320"/>
                <a:gd name="T22" fmla="*/ 168 w 304"/>
                <a:gd name="T23" fmla="*/ 144 h 320"/>
                <a:gd name="T24" fmla="*/ 180 w 304"/>
                <a:gd name="T25" fmla="*/ 162 h 320"/>
                <a:gd name="T26" fmla="*/ 190 w 304"/>
                <a:gd name="T27" fmla="*/ 174 h 320"/>
                <a:gd name="T28" fmla="*/ 200 w 304"/>
                <a:gd name="T29" fmla="*/ 184 h 320"/>
                <a:gd name="T30" fmla="*/ 258 w 304"/>
                <a:gd name="T31" fmla="*/ 184 h 320"/>
                <a:gd name="T32" fmla="*/ 258 w 304"/>
                <a:gd name="T33" fmla="*/ 184 h 320"/>
                <a:gd name="T34" fmla="*/ 268 w 304"/>
                <a:gd name="T35" fmla="*/ 182 h 320"/>
                <a:gd name="T36" fmla="*/ 278 w 304"/>
                <a:gd name="T37" fmla="*/ 180 h 320"/>
                <a:gd name="T38" fmla="*/ 286 w 304"/>
                <a:gd name="T39" fmla="*/ 174 h 320"/>
                <a:gd name="T40" fmla="*/ 292 w 304"/>
                <a:gd name="T41" fmla="*/ 168 h 320"/>
                <a:gd name="T42" fmla="*/ 302 w 304"/>
                <a:gd name="T43" fmla="*/ 158 h 320"/>
                <a:gd name="T44" fmla="*/ 304 w 304"/>
                <a:gd name="T45" fmla="*/ 152 h 320"/>
                <a:gd name="T46" fmla="*/ 224 w 304"/>
                <a:gd name="T47" fmla="*/ 140 h 320"/>
                <a:gd name="T48" fmla="*/ 180 w 304"/>
                <a:gd name="T49" fmla="*/ 46 h 320"/>
                <a:gd name="T50" fmla="*/ 180 w 304"/>
                <a:gd name="T51" fmla="*/ 46 h 320"/>
                <a:gd name="T52" fmla="*/ 158 w 304"/>
                <a:gd name="T53" fmla="*/ 24 h 320"/>
                <a:gd name="T54" fmla="*/ 138 w 304"/>
                <a:gd name="T55" fmla="*/ 10 h 320"/>
                <a:gd name="T56" fmla="*/ 128 w 304"/>
                <a:gd name="T57" fmla="*/ 4 h 320"/>
                <a:gd name="T58" fmla="*/ 120 w 304"/>
                <a:gd name="T59" fmla="*/ 0 h 320"/>
                <a:gd name="T60" fmla="*/ 0 w 304"/>
                <a:gd name="T61" fmla="*/ 0 h 320"/>
                <a:gd name="T62" fmla="*/ 0 w 304"/>
                <a:gd name="T63" fmla="*/ 0 h 320"/>
                <a:gd name="T64" fmla="*/ 6 w 304"/>
                <a:gd name="T65" fmla="*/ 12 h 320"/>
                <a:gd name="T66" fmla="*/ 14 w 304"/>
                <a:gd name="T67" fmla="*/ 22 h 320"/>
                <a:gd name="T68" fmla="*/ 26 w 304"/>
                <a:gd name="T69" fmla="*/ 30 h 320"/>
                <a:gd name="T70" fmla="*/ 42 w 304"/>
                <a:gd name="T71" fmla="*/ 34 h 320"/>
                <a:gd name="T72" fmla="*/ 100 w 304"/>
                <a:gd name="T73" fmla="*/ 42 h 320"/>
                <a:gd name="T74" fmla="*/ 126 w 304"/>
                <a:gd name="T75" fmla="*/ 74 h 320"/>
                <a:gd name="T76" fmla="*/ 74 w 304"/>
                <a:gd name="T77" fmla="*/ 128 h 320"/>
                <a:gd name="T78" fmla="*/ 70 w 304"/>
                <a:gd name="T79" fmla="*/ 132 h 320"/>
                <a:gd name="T80" fmla="*/ 70 w 304"/>
                <a:gd name="T81" fmla="*/ 132 h 320"/>
                <a:gd name="T82" fmla="*/ 62 w 304"/>
                <a:gd name="T83" fmla="*/ 144 h 320"/>
                <a:gd name="T84" fmla="*/ 58 w 304"/>
                <a:gd name="T85" fmla="*/ 156 h 320"/>
                <a:gd name="T86" fmla="*/ 58 w 304"/>
                <a:gd name="T87" fmla="*/ 168 h 320"/>
                <a:gd name="T88" fmla="*/ 58 w 304"/>
                <a:gd name="T89" fmla="*/ 178 h 320"/>
                <a:gd name="T90" fmla="*/ 64 w 304"/>
                <a:gd name="T91" fmla="*/ 190 h 320"/>
                <a:gd name="T92" fmla="*/ 70 w 304"/>
                <a:gd name="T93" fmla="*/ 200 h 320"/>
                <a:gd name="T94" fmla="*/ 86 w 304"/>
                <a:gd name="T95" fmla="*/ 222 h 320"/>
                <a:gd name="T96" fmla="*/ 116 w 304"/>
                <a:gd name="T97" fmla="*/ 252 h 320"/>
                <a:gd name="T98" fmla="*/ 36 w 304"/>
                <a:gd name="T99" fmla="*/ 30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320">
                  <a:moveTo>
                    <a:pt x="48" y="320"/>
                  </a:moveTo>
                  <a:lnTo>
                    <a:pt x="168" y="282"/>
                  </a:lnTo>
                  <a:lnTo>
                    <a:pt x="168" y="282"/>
                  </a:lnTo>
                  <a:lnTo>
                    <a:pt x="172" y="280"/>
                  </a:lnTo>
                  <a:lnTo>
                    <a:pt x="176" y="276"/>
                  </a:lnTo>
                  <a:lnTo>
                    <a:pt x="180" y="268"/>
                  </a:lnTo>
                  <a:lnTo>
                    <a:pt x="182" y="258"/>
                  </a:lnTo>
                  <a:lnTo>
                    <a:pt x="180" y="254"/>
                  </a:lnTo>
                  <a:lnTo>
                    <a:pt x="178" y="250"/>
                  </a:lnTo>
                  <a:lnTo>
                    <a:pt x="132" y="182"/>
                  </a:lnTo>
                  <a:lnTo>
                    <a:pt x="168" y="144"/>
                  </a:lnTo>
                  <a:lnTo>
                    <a:pt x="168" y="144"/>
                  </a:lnTo>
                  <a:lnTo>
                    <a:pt x="180" y="162"/>
                  </a:lnTo>
                  <a:lnTo>
                    <a:pt x="190" y="174"/>
                  </a:lnTo>
                  <a:lnTo>
                    <a:pt x="200" y="184"/>
                  </a:lnTo>
                  <a:lnTo>
                    <a:pt x="258" y="184"/>
                  </a:lnTo>
                  <a:lnTo>
                    <a:pt x="258" y="184"/>
                  </a:lnTo>
                  <a:lnTo>
                    <a:pt x="268" y="182"/>
                  </a:lnTo>
                  <a:lnTo>
                    <a:pt x="278" y="180"/>
                  </a:lnTo>
                  <a:lnTo>
                    <a:pt x="286" y="174"/>
                  </a:lnTo>
                  <a:lnTo>
                    <a:pt x="292" y="168"/>
                  </a:lnTo>
                  <a:lnTo>
                    <a:pt x="302" y="158"/>
                  </a:lnTo>
                  <a:lnTo>
                    <a:pt x="304" y="152"/>
                  </a:lnTo>
                  <a:lnTo>
                    <a:pt x="224" y="140"/>
                  </a:lnTo>
                  <a:lnTo>
                    <a:pt x="180" y="46"/>
                  </a:lnTo>
                  <a:lnTo>
                    <a:pt x="180" y="46"/>
                  </a:lnTo>
                  <a:lnTo>
                    <a:pt x="158" y="24"/>
                  </a:lnTo>
                  <a:lnTo>
                    <a:pt x="138" y="10"/>
                  </a:lnTo>
                  <a:lnTo>
                    <a:pt x="128" y="4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4" y="22"/>
                  </a:lnTo>
                  <a:lnTo>
                    <a:pt x="26" y="30"/>
                  </a:lnTo>
                  <a:lnTo>
                    <a:pt x="42" y="34"/>
                  </a:lnTo>
                  <a:lnTo>
                    <a:pt x="100" y="42"/>
                  </a:lnTo>
                  <a:lnTo>
                    <a:pt x="126" y="74"/>
                  </a:lnTo>
                  <a:lnTo>
                    <a:pt x="74" y="128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62" y="144"/>
                  </a:lnTo>
                  <a:lnTo>
                    <a:pt x="58" y="156"/>
                  </a:lnTo>
                  <a:lnTo>
                    <a:pt x="58" y="168"/>
                  </a:lnTo>
                  <a:lnTo>
                    <a:pt x="58" y="178"/>
                  </a:lnTo>
                  <a:lnTo>
                    <a:pt x="64" y="190"/>
                  </a:lnTo>
                  <a:lnTo>
                    <a:pt x="70" y="200"/>
                  </a:lnTo>
                  <a:lnTo>
                    <a:pt x="86" y="222"/>
                  </a:lnTo>
                  <a:lnTo>
                    <a:pt x="116" y="252"/>
                  </a:lnTo>
                  <a:lnTo>
                    <a:pt x="36" y="30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Line 65">
              <a:extLst>
                <a:ext uri="{FF2B5EF4-FFF2-40B4-BE49-F238E27FC236}">
                  <a16:creationId xmlns:a16="http://schemas.microsoft.com/office/drawing/2014/main" id="{C453960C-0CCC-4D2D-8D7A-E65C5ABD51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83225" y="2695575"/>
              <a:ext cx="114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Line 66">
              <a:extLst>
                <a:ext uri="{FF2B5EF4-FFF2-40B4-BE49-F238E27FC236}">
                  <a16:creationId xmlns:a16="http://schemas.microsoft.com/office/drawing/2014/main" id="{D35BEE48-8392-4C66-A42F-D242FE5C1E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7025" y="2695575"/>
              <a:ext cx="508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Line 67">
              <a:extLst>
                <a:ext uri="{FF2B5EF4-FFF2-40B4-BE49-F238E27FC236}">
                  <a16:creationId xmlns:a16="http://schemas.microsoft.com/office/drawing/2014/main" id="{53223C2B-FEA3-44A1-AD98-E60DEC1F3B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56225" y="2695575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Line 68">
              <a:extLst>
                <a:ext uri="{FF2B5EF4-FFF2-40B4-BE49-F238E27FC236}">
                  <a16:creationId xmlns:a16="http://schemas.microsoft.com/office/drawing/2014/main" id="{D21ED219-6194-4467-988D-DB92F037A9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65750" y="2927350"/>
              <a:ext cx="244475" cy="1174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Line 69">
              <a:extLst>
                <a:ext uri="{FF2B5EF4-FFF2-40B4-BE49-F238E27FC236}">
                  <a16:creationId xmlns:a16="http://schemas.microsoft.com/office/drawing/2014/main" id="{18D74AA8-C2F7-4555-BFBB-3B0EC5F315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43525" y="2844800"/>
              <a:ext cx="244475" cy="1714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8652448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17772-2B85-437B-B8D3-E15ED49B7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  <a:r>
              <a:rPr lang="cs-CZ" dirty="0"/>
              <a:t> – </a:t>
            </a:r>
            <a:r>
              <a:rPr lang="en-GB" dirty="0"/>
              <a:t>Outcome indicators</a:t>
            </a:r>
            <a:endParaRPr lang="cs-CZ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1AA17-A187-413C-95D3-FD3C7406E74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AB4C90F-F481-41B4-BADF-9AB3F600EEA8}"/>
              </a:ext>
            </a:extLst>
          </p:cNvPr>
          <p:cNvGrpSpPr/>
          <p:nvPr/>
        </p:nvGrpSpPr>
        <p:grpSpPr>
          <a:xfrm>
            <a:off x="2127250" y="1057328"/>
            <a:ext cx="6558696" cy="4408797"/>
            <a:chOff x="463550" y="1439252"/>
            <a:chExt cx="4036441" cy="1629707"/>
          </a:xfrm>
        </p:grpSpPr>
        <p:grpSp>
          <p:nvGrpSpPr>
            <p:cNvPr id="7" name="Group 10">
              <a:extLst>
                <a:ext uri="{FF2B5EF4-FFF2-40B4-BE49-F238E27FC236}">
                  <a16:creationId xmlns:a16="http://schemas.microsoft.com/office/drawing/2014/main" id="{985D4799-B177-4798-A511-DE0C542BCB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50" y="1439252"/>
              <a:ext cx="4036441" cy="1629707"/>
              <a:chOff x="2224585" y="2838734"/>
              <a:chExt cx="4708224" cy="2347415"/>
            </a:xfrm>
          </p:grpSpPr>
          <p:sp>
            <p:nvSpPr>
              <p:cNvPr id="9" name="Freeform 74">
                <a:extLst>
                  <a:ext uri="{FF2B5EF4-FFF2-40B4-BE49-F238E27FC236}">
                    <a16:creationId xmlns:a16="http://schemas.microsoft.com/office/drawing/2014/main" id="{A370C611-0678-44C5-B340-44365B5C9818}"/>
                  </a:ext>
                </a:extLst>
              </p:cNvPr>
              <p:cNvSpPr/>
              <p:nvPr/>
            </p:nvSpPr>
            <p:spPr bwMode="auto">
              <a:xfrm>
                <a:off x="3658005" y="2838734"/>
                <a:ext cx="3274804" cy="2252185"/>
              </a:xfrm>
              <a:custGeom>
                <a:avLst/>
                <a:gdLst>
                  <a:gd name="connsiteX0" fmla="*/ 0 w 3275209"/>
                  <a:gd name="connsiteY0" fmla="*/ 163773 h 2251881"/>
                  <a:gd name="connsiteX1" fmla="*/ 136478 w 3275209"/>
                  <a:gd name="connsiteY1" fmla="*/ 109182 h 2251881"/>
                  <a:gd name="connsiteX2" fmla="*/ 272955 w 3275209"/>
                  <a:gd name="connsiteY2" fmla="*/ 177421 h 2251881"/>
                  <a:gd name="connsiteX3" fmla="*/ 464024 w 3275209"/>
                  <a:gd name="connsiteY3" fmla="*/ 177421 h 2251881"/>
                  <a:gd name="connsiteX4" fmla="*/ 723331 w 3275209"/>
                  <a:gd name="connsiteY4" fmla="*/ 204717 h 2251881"/>
                  <a:gd name="connsiteX5" fmla="*/ 873457 w 3275209"/>
                  <a:gd name="connsiteY5" fmla="*/ 163773 h 2251881"/>
                  <a:gd name="connsiteX6" fmla="*/ 1037230 w 3275209"/>
                  <a:gd name="connsiteY6" fmla="*/ 81887 h 2251881"/>
                  <a:gd name="connsiteX7" fmla="*/ 1132764 w 3275209"/>
                  <a:gd name="connsiteY7" fmla="*/ 150126 h 2251881"/>
                  <a:gd name="connsiteX8" fmla="*/ 1296537 w 3275209"/>
                  <a:gd name="connsiteY8" fmla="*/ 95535 h 2251881"/>
                  <a:gd name="connsiteX9" fmla="*/ 1446663 w 3275209"/>
                  <a:gd name="connsiteY9" fmla="*/ 40944 h 2251881"/>
                  <a:gd name="connsiteX10" fmla="*/ 1610436 w 3275209"/>
                  <a:gd name="connsiteY10" fmla="*/ 136478 h 2251881"/>
                  <a:gd name="connsiteX11" fmla="*/ 1856096 w 3275209"/>
                  <a:gd name="connsiteY11" fmla="*/ 54591 h 2251881"/>
                  <a:gd name="connsiteX12" fmla="*/ 1978925 w 3275209"/>
                  <a:gd name="connsiteY12" fmla="*/ 0 h 2251881"/>
                  <a:gd name="connsiteX13" fmla="*/ 2265528 w 3275209"/>
                  <a:gd name="connsiteY13" fmla="*/ 0 h 2251881"/>
                  <a:gd name="connsiteX14" fmla="*/ 2442949 w 3275209"/>
                  <a:gd name="connsiteY14" fmla="*/ 27296 h 2251881"/>
                  <a:gd name="connsiteX15" fmla="*/ 2606722 w 3275209"/>
                  <a:gd name="connsiteY15" fmla="*/ 13648 h 2251881"/>
                  <a:gd name="connsiteX16" fmla="*/ 2866030 w 3275209"/>
                  <a:gd name="connsiteY16" fmla="*/ 54591 h 2251881"/>
                  <a:gd name="connsiteX17" fmla="*/ 3016155 w 3275209"/>
                  <a:gd name="connsiteY17" fmla="*/ 150126 h 2251881"/>
                  <a:gd name="connsiteX18" fmla="*/ 3029803 w 3275209"/>
                  <a:gd name="connsiteY18" fmla="*/ 272956 h 2251881"/>
                  <a:gd name="connsiteX19" fmla="*/ 3084394 w 3275209"/>
                  <a:gd name="connsiteY19" fmla="*/ 409433 h 2251881"/>
                  <a:gd name="connsiteX20" fmla="*/ 3084394 w 3275209"/>
                  <a:gd name="connsiteY20" fmla="*/ 477672 h 2251881"/>
                  <a:gd name="connsiteX21" fmla="*/ 3193576 w 3275209"/>
                  <a:gd name="connsiteY21" fmla="*/ 627797 h 2251881"/>
                  <a:gd name="connsiteX22" fmla="*/ 3098042 w 3275209"/>
                  <a:gd name="connsiteY22" fmla="*/ 723332 h 2251881"/>
                  <a:gd name="connsiteX23" fmla="*/ 3234519 w 3275209"/>
                  <a:gd name="connsiteY23" fmla="*/ 928048 h 2251881"/>
                  <a:gd name="connsiteX24" fmla="*/ 3248167 w 3275209"/>
                  <a:gd name="connsiteY24" fmla="*/ 1023582 h 2251881"/>
                  <a:gd name="connsiteX25" fmla="*/ 3248167 w 3275209"/>
                  <a:gd name="connsiteY25" fmla="*/ 1214651 h 2251881"/>
                  <a:gd name="connsiteX26" fmla="*/ 3207224 w 3275209"/>
                  <a:gd name="connsiteY26" fmla="*/ 1282890 h 2251881"/>
                  <a:gd name="connsiteX27" fmla="*/ 3234519 w 3275209"/>
                  <a:gd name="connsiteY27" fmla="*/ 1446663 h 2251881"/>
                  <a:gd name="connsiteX28" fmla="*/ 3220872 w 3275209"/>
                  <a:gd name="connsiteY28" fmla="*/ 1569493 h 2251881"/>
                  <a:gd name="connsiteX29" fmla="*/ 3234519 w 3275209"/>
                  <a:gd name="connsiteY29" fmla="*/ 1692323 h 2251881"/>
                  <a:gd name="connsiteX30" fmla="*/ 3207224 w 3275209"/>
                  <a:gd name="connsiteY30" fmla="*/ 1801505 h 2251881"/>
                  <a:gd name="connsiteX31" fmla="*/ 3043451 w 3275209"/>
                  <a:gd name="connsiteY31" fmla="*/ 1842448 h 2251881"/>
                  <a:gd name="connsiteX32" fmla="*/ 2866030 w 3275209"/>
                  <a:gd name="connsiteY32" fmla="*/ 1965278 h 2251881"/>
                  <a:gd name="connsiteX33" fmla="*/ 2634018 w 3275209"/>
                  <a:gd name="connsiteY33" fmla="*/ 2019869 h 2251881"/>
                  <a:gd name="connsiteX34" fmla="*/ 2538484 w 3275209"/>
                  <a:gd name="connsiteY34" fmla="*/ 2115403 h 2251881"/>
                  <a:gd name="connsiteX35" fmla="*/ 2347415 w 3275209"/>
                  <a:gd name="connsiteY35" fmla="*/ 2047165 h 2251881"/>
                  <a:gd name="connsiteX36" fmla="*/ 2129051 w 3275209"/>
                  <a:gd name="connsiteY36" fmla="*/ 2033517 h 2251881"/>
                  <a:gd name="connsiteX37" fmla="*/ 1992573 w 3275209"/>
                  <a:gd name="connsiteY37" fmla="*/ 2115403 h 2251881"/>
                  <a:gd name="connsiteX38" fmla="*/ 1883391 w 3275209"/>
                  <a:gd name="connsiteY38" fmla="*/ 2019869 h 2251881"/>
                  <a:gd name="connsiteX39" fmla="*/ 1733266 w 3275209"/>
                  <a:gd name="connsiteY39" fmla="*/ 2129051 h 2251881"/>
                  <a:gd name="connsiteX40" fmla="*/ 1692322 w 3275209"/>
                  <a:gd name="connsiteY40" fmla="*/ 2101756 h 2251881"/>
                  <a:gd name="connsiteX41" fmla="*/ 1692322 w 3275209"/>
                  <a:gd name="connsiteY41" fmla="*/ 2101756 h 2251881"/>
                  <a:gd name="connsiteX42" fmla="*/ 1569493 w 3275209"/>
                  <a:gd name="connsiteY42" fmla="*/ 2060812 h 2251881"/>
                  <a:gd name="connsiteX43" fmla="*/ 1528549 w 3275209"/>
                  <a:gd name="connsiteY43" fmla="*/ 2074460 h 2251881"/>
                  <a:gd name="connsiteX44" fmla="*/ 1473958 w 3275209"/>
                  <a:gd name="connsiteY44" fmla="*/ 2142699 h 2251881"/>
                  <a:gd name="connsiteX45" fmla="*/ 1378424 w 3275209"/>
                  <a:gd name="connsiteY45" fmla="*/ 2156347 h 2251881"/>
                  <a:gd name="connsiteX46" fmla="*/ 1310185 w 3275209"/>
                  <a:gd name="connsiteY46" fmla="*/ 2115403 h 2251881"/>
                  <a:gd name="connsiteX47" fmla="*/ 1241946 w 3275209"/>
                  <a:gd name="connsiteY47" fmla="*/ 2088108 h 2251881"/>
                  <a:gd name="connsiteX48" fmla="*/ 1241946 w 3275209"/>
                  <a:gd name="connsiteY48" fmla="*/ 2088108 h 2251881"/>
                  <a:gd name="connsiteX49" fmla="*/ 1132764 w 3275209"/>
                  <a:gd name="connsiteY49" fmla="*/ 2060812 h 2251881"/>
                  <a:gd name="connsiteX50" fmla="*/ 1023582 w 3275209"/>
                  <a:gd name="connsiteY50" fmla="*/ 2129051 h 2251881"/>
                  <a:gd name="connsiteX51" fmla="*/ 928048 w 3275209"/>
                  <a:gd name="connsiteY51" fmla="*/ 2142699 h 2251881"/>
                  <a:gd name="connsiteX52" fmla="*/ 914400 w 3275209"/>
                  <a:gd name="connsiteY52" fmla="*/ 2115403 h 2251881"/>
                  <a:gd name="connsiteX53" fmla="*/ 723331 w 3275209"/>
                  <a:gd name="connsiteY53" fmla="*/ 2224585 h 2251881"/>
                  <a:gd name="connsiteX54" fmla="*/ 682388 w 3275209"/>
                  <a:gd name="connsiteY54" fmla="*/ 2251881 h 2251881"/>
                  <a:gd name="connsiteX55" fmla="*/ 573206 w 3275209"/>
                  <a:gd name="connsiteY55" fmla="*/ 2224585 h 2251881"/>
                  <a:gd name="connsiteX56" fmla="*/ 395785 w 3275209"/>
                  <a:gd name="connsiteY56" fmla="*/ 2210938 h 2251881"/>
                  <a:gd name="connsiteX57" fmla="*/ 327546 w 3275209"/>
                  <a:gd name="connsiteY57" fmla="*/ 2224585 h 2251881"/>
                  <a:gd name="connsiteX58" fmla="*/ 313899 w 3275209"/>
                  <a:gd name="connsiteY58" fmla="*/ 2224585 h 2251881"/>
                  <a:gd name="connsiteX59" fmla="*/ 300251 w 3275209"/>
                  <a:gd name="connsiteY59" fmla="*/ 2224585 h 225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3275209" h="2251881">
                    <a:moveTo>
                      <a:pt x="0" y="163773"/>
                    </a:moveTo>
                    <a:lnTo>
                      <a:pt x="136478" y="109182"/>
                    </a:lnTo>
                    <a:cubicBezTo>
                      <a:pt x="263284" y="179630"/>
                      <a:pt x="212470" y="177421"/>
                      <a:pt x="272955" y="177421"/>
                    </a:cubicBezTo>
                    <a:lnTo>
                      <a:pt x="464024" y="177421"/>
                    </a:lnTo>
                    <a:cubicBezTo>
                      <a:pt x="727825" y="219075"/>
                      <a:pt x="723331" y="305872"/>
                      <a:pt x="723331" y="204717"/>
                    </a:cubicBezTo>
                    <a:lnTo>
                      <a:pt x="873457" y="163773"/>
                    </a:lnTo>
                    <a:lnTo>
                      <a:pt x="1037230" y="81887"/>
                    </a:lnTo>
                    <a:lnTo>
                      <a:pt x="1132764" y="150126"/>
                    </a:lnTo>
                    <a:lnTo>
                      <a:pt x="1296537" y="95535"/>
                    </a:lnTo>
                    <a:lnTo>
                      <a:pt x="1446663" y="40944"/>
                    </a:lnTo>
                    <a:cubicBezTo>
                      <a:pt x="1580266" y="144857"/>
                      <a:pt x="1517624" y="136478"/>
                      <a:pt x="1610436" y="136478"/>
                    </a:cubicBezTo>
                    <a:cubicBezTo>
                      <a:pt x="1848620" y="66424"/>
                      <a:pt x="1785446" y="125241"/>
                      <a:pt x="1856096" y="54591"/>
                    </a:cubicBezTo>
                    <a:lnTo>
                      <a:pt x="1978925" y="0"/>
                    </a:lnTo>
                    <a:lnTo>
                      <a:pt x="2265528" y="0"/>
                    </a:lnTo>
                    <a:cubicBezTo>
                      <a:pt x="2435543" y="42504"/>
                      <a:pt x="2389511" y="80734"/>
                      <a:pt x="2442949" y="27296"/>
                    </a:cubicBezTo>
                    <a:lnTo>
                      <a:pt x="2606722" y="13648"/>
                    </a:lnTo>
                    <a:cubicBezTo>
                      <a:pt x="2856869" y="55339"/>
                      <a:pt x="2769366" y="54591"/>
                      <a:pt x="2866030" y="54591"/>
                    </a:cubicBezTo>
                    <a:cubicBezTo>
                      <a:pt x="3020149" y="138656"/>
                      <a:pt x="3016155" y="79476"/>
                      <a:pt x="3016155" y="150126"/>
                    </a:cubicBezTo>
                    <a:lnTo>
                      <a:pt x="3029803" y="272956"/>
                    </a:lnTo>
                    <a:cubicBezTo>
                      <a:pt x="3101167" y="401409"/>
                      <a:pt x="3131161" y="362666"/>
                      <a:pt x="3084394" y="409433"/>
                    </a:cubicBezTo>
                    <a:lnTo>
                      <a:pt x="3084394" y="477672"/>
                    </a:lnTo>
                    <a:cubicBezTo>
                      <a:pt x="3170638" y="635784"/>
                      <a:pt x="3109279" y="627797"/>
                      <a:pt x="3193576" y="627797"/>
                    </a:cubicBezTo>
                    <a:cubicBezTo>
                      <a:pt x="3094588" y="712645"/>
                      <a:pt x="3098042" y="667742"/>
                      <a:pt x="3098042" y="723332"/>
                    </a:cubicBezTo>
                    <a:cubicBezTo>
                      <a:pt x="3275209" y="811915"/>
                      <a:pt x="3234519" y="740708"/>
                      <a:pt x="3234519" y="928048"/>
                    </a:cubicBezTo>
                    <a:lnTo>
                      <a:pt x="3248167" y="1023582"/>
                    </a:lnTo>
                    <a:lnTo>
                      <a:pt x="3248167" y="1214651"/>
                    </a:lnTo>
                    <a:lnTo>
                      <a:pt x="3207224" y="1282890"/>
                    </a:lnTo>
                    <a:cubicBezTo>
                      <a:pt x="3236303" y="1428289"/>
                      <a:pt x="3234519" y="1372974"/>
                      <a:pt x="3234519" y="1446663"/>
                    </a:cubicBezTo>
                    <a:lnTo>
                      <a:pt x="3220872" y="1569493"/>
                    </a:lnTo>
                    <a:cubicBezTo>
                      <a:pt x="3235083" y="1683189"/>
                      <a:pt x="3234519" y="1641998"/>
                      <a:pt x="3234519" y="1692323"/>
                    </a:cubicBezTo>
                    <a:lnTo>
                      <a:pt x="3207224" y="1801505"/>
                    </a:lnTo>
                    <a:lnTo>
                      <a:pt x="3043451" y="1842448"/>
                    </a:lnTo>
                    <a:lnTo>
                      <a:pt x="2866030" y="1965278"/>
                    </a:lnTo>
                    <a:lnTo>
                      <a:pt x="2634018" y="2019869"/>
                    </a:lnTo>
                    <a:cubicBezTo>
                      <a:pt x="2535030" y="2104716"/>
                      <a:pt x="2538484" y="2059814"/>
                      <a:pt x="2538484" y="2115403"/>
                    </a:cubicBezTo>
                    <a:cubicBezTo>
                      <a:pt x="2354914" y="2058920"/>
                      <a:pt x="2404818" y="2104564"/>
                      <a:pt x="2347415" y="2047165"/>
                    </a:cubicBezTo>
                    <a:cubicBezTo>
                      <a:pt x="2138160" y="2033214"/>
                      <a:pt x="2211089" y="2033517"/>
                      <a:pt x="2129051" y="2033517"/>
                    </a:cubicBezTo>
                    <a:cubicBezTo>
                      <a:pt x="2002436" y="2117927"/>
                      <a:pt x="2055429" y="2115403"/>
                      <a:pt x="1992573" y="2115403"/>
                    </a:cubicBezTo>
                    <a:cubicBezTo>
                      <a:pt x="1893822" y="2016652"/>
                      <a:pt x="1942074" y="2019869"/>
                      <a:pt x="1883391" y="2019869"/>
                    </a:cubicBezTo>
                    <a:cubicBezTo>
                      <a:pt x="1833349" y="2056263"/>
                      <a:pt x="1790139" y="2104677"/>
                      <a:pt x="1733266" y="2129051"/>
                    </a:cubicBezTo>
                    <a:cubicBezTo>
                      <a:pt x="1718190" y="2135512"/>
                      <a:pt x="1692322" y="2101756"/>
                      <a:pt x="1692322" y="2101756"/>
                    </a:cubicBezTo>
                    <a:lnTo>
                      <a:pt x="1692322" y="2101756"/>
                    </a:lnTo>
                    <a:cubicBezTo>
                      <a:pt x="1651379" y="2088108"/>
                      <a:pt x="1612064" y="2067907"/>
                      <a:pt x="1569493" y="2060812"/>
                    </a:cubicBezTo>
                    <a:cubicBezTo>
                      <a:pt x="1555302" y="2058447"/>
                      <a:pt x="1528549" y="2074460"/>
                      <a:pt x="1528549" y="2074460"/>
                    </a:cubicBezTo>
                    <a:cubicBezTo>
                      <a:pt x="1494116" y="2126109"/>
                      <a:pt x="1512852" y="2103805"/>
                      <a:pt x="1473958" y="2142699"/>
                    </a:cubicBezTo>
                    <a:lnTo>
                      <a:pt x="1378424" y="2156347"/>
                    </a:lnTo>
                    <a:cubicBezTo>
                      <a:pt x="1355678" y="2142699"/>
                      <a:pt x="1334425" y="2126176"/>
                      <a:pt x="1310185" y="2115403"/>
                    </a:cubicBezTo>
                    <a:cubicBezTo>
                      <a:pt x="1228060" y="2078903"/>
                      <a:pt x="1276161" y="2122323"/>
                      <a:pt x="1241946" y="2088108"/>
                    </a:cubicBezTo>
                    <a:lnTo>
                      <a:pt x="1241946" y="2088108"/>
                    </a:lnTo>
                    <a:cubicBezTo>
                      <a:pt x="1205552" y="2079009"/>
                      <a:pt x="1170124" y="2064208"/>
                      <a:pt x="1132764" y="2060812"/>
                    </a:cubicBezTo>
                    <a:cubicBezTo>
                      <a:pt x="1095232" y="2057400"/>
                      <a:pt x="1040192" y="2118670"/>
                      <a:pt x="1023582" y="2129051"/>
                    </a:cubicBezTo>
                    <a:cubicBezTo>
                      <a:pt x="992538" y="2148454"/>
                      <a:pt x="962667" y="2142699"/>
                      <a:pt x="928048" y="2142699"/>
                    </a:cubicBezTo>
                    <a:lnTo>
                      <a:pt x="914400" y="2115403"/>
                    </a:lnTo>
                    <a:lnTo>
                      <a:pt x="723331" y="2224585"/>
                    </a:lnTo>
                    <a:cubicBezTo>
                      <a:pt x="709193" y="2232901"/>
                      <a:pt x="682388" y="2251881"/>
                      <a:pt x="682388" y="2251881"/>
                    </a:cubicBezTo>
                    <a:lnTo>
                      <a:pt x="573206" y="2224585"/>
                    </a:lnTo>
                    <a:cubicBezTo>
                      <a:pt x="514066" y="2220036"/>
                      <a:pt x="455100" y="2210938"/>
                      <a:pt x="395785" y="2210938"/>
                    </a:cubicBezTo>
                    <a:cubicBezTo>
                      <a:pt x="372588" y="2210938"/>
                      <a:pt x="350427" y="2220772"/>
                      <a:pt x="327546" y="2224585"/>
                    </a:cubicBezTo>
                    <a:cubicBezTo>
                      <a:pt x="323059" y="2225333"/>
                      <a:pt x="318448" y="2224585"/>
                      <a:pt x="313899" y="2224585"/>
                    </a:cubicBezTo>
                    <a:lnTo>
                      <a:pt x="300251" y="2224585"/>
                    </a:lnTo>
                  </a:path>
                </a:pathLst>
              </a:custGeom>
              <a:solidFill>
                <a:srgbClr val="C0C0C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GB" ker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5">
                <a:extLst>
                  <a:ext uri="{FF2B5EF4-FFF2-40B4-BE49-F238E27FC236}">
                    <a16:creationId xmlns:a16="http://schemas.microsoft.com/office/drawing/2014/main" id="{5DDC9170-8DE6-4B0F-B980-A930346D2066}"/>
                  </a:ext>
                </a:extLst>
              </p:cNvPr>
              <p:cNvSpPr/>
              <p:nvPr/>
            </p:nvSpPr>
            <p:spPr bwMode="auto">
              <a:xfrm>
                <a:off x="2224585" y="2960946"/>
                <a:ext cx="1819159" cy="2225203"/>
              </a:xfrm>
              <a:custGeom>
                <a:avLst/>
                <a:gdLst>
                  <a:gd name="connsiteX0" fmla="*/ 136478 w 1815152"/>
                  <a:gd name="connsiteY0" fmla="*/ 136478 h 2224585"/>
                  <a:gd name="connsiteX1" fmla="*/ 0 w 1815152"/>
                  <a:gd name="connsiteY1" fmla="*/ 368490 h 2224585"/>
                  <a:gd name="connsiteX2" fmla="*/ 81887 w 1815152"/>
                  <a:gd name="connsiteY2" fmla="*/ 586854 h 2224585"/>
                  <a:gd name="connsiteX3" fmla="*/ 232012 w 1815152"/>
                  <a:gd name="connsiteY3" fmla="*/ 818866 h 2224585"/>
                  <a:gd name="connsiteX4" fmla="*/ 95534 w 1815152"/>
                  <a:gd name="connsiteY4" fmla="*/ 928048 h 2224585"/>
                  <a:gd name="connsiteX5" fmla="*/ 95534 w 1815152"/>
                  <a:gd name="connsiteY5" fmla="*/ 1064526 h 2224585"/>
                  <a:gd name="connsiteX6" fmla="*/ 95534 w 1815152"/>
                  <a:gd name="connsiteY6" fmla="*/ 1064526 h 2224585"/>
                  <a:gd name="connsiteX7" fmla="*/ 122830 w 1815152"/>
                  <a:gd name="connsiteY7" fmla="*/ 1201003 h 2224585"/>
                  <a:gd name="connsiteX8" fmla="*/ 218364 w 1815152"/>
                  <a:gd name="connsiteY8" fmla="*/ 1392072 h 2224585"/>
                  <a:gd name="connsiteX9" fmla="*/ 163773 w 1815152"/>
                  <a:gd name="connsiteY9" fmla="*/ 1473958 h 2224585"/>
                  <a:gd name="connsiteX10" fmla="*/ 218364 w 1815152"/>
                  <a:gd name="connsiteY10" fmla="*/ 1596788 h 2224585"/>
                  <a:gd name="connsiteX11" fmla="*/ 218364 w 1815152"/>
                  <a:gd name="connsiteY11" fmla="*/ 1801505 h 2224585"/>
                  <a:gd name="connsiteX12" fmla="*/ 272955 w 1815152"/>
                  <a:gd name="connsiteY12" fmla="*/ 1883391 h 2224585"/>
                  <a:gd name="connsiteX13" fmla="*/ 259308 w 1815152"/>
                  <a:gd name="connsiteY13" fmla="*/ 1937982 h 2224585"/>
                  <a:gd name="connsiteX14" fmla="*/ 286603 w 1815152"/>
                  <a:gd name="connsiteY14" fmla="*/ 2060812 h 2224585"/>
                  <a:gd name="connsiteX15" fmla="*/ 368490 w 1815152"/>
                  <a:gd name="connsiteY15" fmla="*/ 2156346 h 2224585"/>
                  <a:gd name="connsiteX16" fmla="*/ 382137 w 1815152"/>
                  <a:gd name="connsiteY16" fmla="*/ 2197290 h 2224585"/>
                  <a:gd name="connsiteX17" fmla="*/ 395785 w 1815152"/>
                  <a:gd name="connsiteY17" fmla="*/ 2224585 h 2224585"/>
                  <a:gd name="connsiteX18" fmla="*/ 491319 w 1815152"/>
                  <a:gd name="connsiteY18" fmla="*/ 2210937 h 2224585"/>
                  <a:gd name="connsiteX19" fmla="*/ 818866 w 1815152"/>
                  <a:gd name="connsiteY19" fmla="*/ 2169994 h 2224585"/>
                  <a:gd name="connsiteX20" fmla="*/ 955343 w 1815152"/>
                  <a:gd name="connsiteY20" fmla="*/ 2115403 h 2224585"/>
                  <a:gd name="connsiteX21" fmla="*/ 1050878 w 1815152"/>
                  <a:gd name="connsiteY21" fmla="*/ 2142699 h 2224585"/>
                  <a:gd name="connsiteX22" fmla="*/ 1173708 w 1815152"/>
                  <a:gd name="connsiteY22" fmla="*/ 2101755 h 2224585"/>
                  <a:gd name="connsiteX23" fmla="*/ 1296537 w 1815152"/>
                  <a:gd name="connsiteY23" fmla="*/ 2074460 h 2224585"/>
                  <a:gd name="connsiteX24" fmla="*/ 1351128 w 1815152"/>
                  <a:gd name="connsiteY24" fmla="*/ 2115403 h 2224585"/>
                  <a:gd name="connsiteX25" fmla="*/ 1555845 w 1815152"/>
                  <a:gd name="connsiteY25" fmla="*/ 2115403 h 2224585"/>
                  <a:gd name="connsiteX26" fmla="*/ 1678675 w 1815152"/>
                  <a:gd name="connsiteY26" fmla="*/ 2129051 h 2224585"/>
                  <a:gd name="connsiteX27" fmla="*/ 1733266 w 1815152"/>
                  <a:gd name="connsiteY27" fmla="*/ 2142699 h 2224585"/>
                  <a:gd name="connsiteX28" fmla="*/ 1760561 w 1815152"/>
                  <a:gd name="connsiteY28" fmla="*/ 2129051 h 2224585"/>
                  <a:gd name="connsiteX29" fmla="*/ 1815152 w 1815152"/>
                  <a:gd name="connsiteY29" fmla="*/ 2101755 h 2224585"/>
                  <a:gd name="connsiteX30" fmla="*/ 1460311 w 1815152"/>
                  <a:gd name="connsiteY30" fmla="*/ 0 h 2224585"/>
                  <a:gd name="connsiteX31" fmla="*/ 1105469 w 1815152"/>
                  <a:gd name="connsiteY31" fmla="*/ 95535 h 2224585"/>
                  <a:gd name="connsiteX32" fmla="*/ 887105 w 1815152"/>
                  <a:gd name="connsiteY32" fmla="*/ 232012 h 2224585"/>
                  <a:gd name="connsiteX33" fmla="*/ 641445 w 1815152"/>
                  <a:gd name="connsiteY33" fmla="*/ 204717 h 2224585"/>
                  <a:gd name="connsiteX34" fmla="*/ 586854 w 1815152"/>
                  <a:gd name="connsiteY34" fmla="*/ 150126 h 2224585"/>
                  <a:gd name="connsiteX35" fmla="*/ 545911 w 1815152"/>
                  <a:gd name="connsiteY35" fmla="*/ 163773 h 2224585"/>
                  <a:gd name="connsiteX36" fmla="*/ 491319 w 1815152"/>
                  <a:gd name="connsiteY36" fmla="*/ 150126 h 2224585"/>
                  <a:gd name="connsiteX37" fmla="*/ 464024 w 1815152"/>
                  <a:gd name="connsiteY37" fmla="*/ 150126 h 2224585"/>
                  <a:gd name="connsiteX38" fmla="*/ 368490 w 1815152"/>
                  <a:gd name="connsiteY38" fmla="*/ 122830 h 2224585"/>
                  <a:gd name="connsiteX39" fmla="*/ 136478 w 1815152"/>
                  <a:gd name="connsiteY39" fmla="*/ 136478 h 2224585"/>
                  <a:gd name="connsiteX0" fmla="*/ 136478 w 1819701"/>
                  <a:gd name="connsiteY0" fmla="*/ 136478 h 2224585"/>
                  <a:gd name="connsiteX1" fmla="*/ 0 w 1819701"/>
                  <a:gd name="connsiteY1" fmla="*/ 368490 h 2224585"/>
                  <a:gd name="connsiteX2" fmla="*/ 81887 w 1819701"/>
                  <a:gd name="connsiteY2" fmla="*/ 586854 h 2224585"/>
                  <a:gd name="connsiteX3" fmla="*/ 232012 w 1819701"/>
                  <a:gd name="connsiteY3" fmla="*/ 818866 h 2224585"/>
                  <a:gd name="connsiteX4" fmla="*/ 95534 w 1819701"/>
                  <a:gd name="connsiteY4" fmla="*/ 928048 h 2224585"/>
                  <a:gd name="connsiteX5" fmla="*/ 95534 w 1819701"/>
                  <a:gd name="connsiteY5" fmla="*/ 1064526 h 2224585"/>
                  <a:gd name="connsiteX6" fmla="*/ 95534 w 1819701"/>
                  <a:gd name="connsiteY6" fmla="*/ 1064526 h 2224585"/>
                  <a:gd name="connsiteX7" fmla="*/ 122830 w 1819701"/>
                  <a:gd name="connsiteY7" fmla="*/ 1201003 h 2224585"/>
                  <a:gd name="connsiteX8" fmla="*/ 218364 w 1819701"/>
                  <a:gd name="connsiteY8" fmla="*/ 1392072 h 2224585"/>
                  <a:gd name="connsiteX9" fmla="*/ 163773 w 1819701"/>
                  <a:gd name="connsiteY9" fmla="*/ 1473958 h 2224585"/>
                  <a:gd name="connsiteX10" fmla="*/ 218364 w 1819701"/>
                  <a:gd name="connsiteY10" fmla="*/ 1596788 h 2224585"/>
                  <a:gd name="connsiteX11" fmla="*/ 218364 w 1819701"/>
                  <a:gd name="connsiteY11" fmla="*/ 1801505 h 2224585"/>
                  <a:gd name="connsiteX12" fmla="*/ 272955 w 1819701"/>
                  <a:gd name="connsiteY12" fmla="*/ 1883391 h 2224585"/>
                  <a:gd name="connsiteX13" fmla="*/ 259308 w 1819701"/>
                  <a:gd name="connsiteY13" fmla="*/ 1937982 h 2224585"/>
                  <a:gd name="connsiteX14" fmla="*/ 286603 w 1819701"/>
                  <a:gd name="connsiteY14" fmla="*/ 2060812 h 2224585"/>
                  <a:gd name="connsiteX15" fmla="*/ 368490 w 1819701"/>
                  <a:gd name="connsiteY15" fmla="*/ 2156346 h 2224585"/>
                  <a:gd name="connsiteX16" fmla="*/ 382137 w 1819701"/>
                  <a:gd name="connsiteY16" fmla="*/ 2197290 h 2224585"/>
                  <a:gd name="connsiteX17" fmla="*/ 395785 w 1819701"/>
                  <a:gd name="connsiteY17" fmla="*/ 2224585 h 2224585"/>
                  <a:gd name="connsiteX18" fmla="*/ 491319 w 1819701"/>
                  <a:gd name="connsiteY18" fmla="*/ 2210937 h 2224585"/>
                  <a:gd name="connsiteX19" fmla="*/ 818866 w 1819701"/>
                  <a:gd name="connsiteY19" fmla="*/ 2169994 h 2224585"/>
                  <a:gd name="connsiteX20" fmla="*/ 955343 w 1819701"/>
                  <a:gd name="connsiteY20" fmla="*/ 2115403 h 2224585"/>
                  <a:gd name="connsiteX21" fmla="*/ 1050878 w 1819701"/>
                  <a:gd name="connsiteY21" fmla="*/ 2142699 h 2224585"/>
                  <a:gd name="connsiteX22" fmla="*/ 1173708 w 1819701"/>
                  <a:gd name="connsiteY22" fmla="*/ 2101755 h 2224585"/>
                  <a:gd name="connsiteX23" fmla="*/ 1296537 w 1819701"/>
                  <a:gd name="connsiteY23" fmla="*/ 2074460 h 2224585"/>
                  <a:gd name="connsiteX24" fmla="*/ 1351128 w 1819701"/>
                  <a:gd name="connsiteY24" fmla="*/ 2115403 h 2224585"/>
                  <a:gd name="connsiteX25" fmla="*/ 1555845 w 1819701"/>
                  <a:gd name="connsiteY25" fmla="*/ 2115403 h 2224585"/>
                  <a:gd name="connsiteX26" fmla="*/ 1678675 w 1819701"/>
                  <a:gd name="connsiteY26" fmla="*/ 2129051 h 2224585"/>
                  <a:gd name="connsiteX27" fmla="*/ 1733266 w 1819701"/>
                  <a:gd name="connsiteY27" fmla="*/ 2142699 h 2224585"/>
                  <a:gd name="connsiteX28" fmla="*/ 1760561 w 1819701"/>
                  <a:gd name="connsiteY28" fmla="*/ 2129051 h 2224585"/>
                  <a:gd name="connsiteX29" fmla="*/ 1815152 w 1819701"/>
                  <a:gd name="connsiteY29" fmla="*/ 2101755 h 2224585"/>
                  <a:gd name="connsiteX30" fmla="*/ 1760561 w 1819701"/>
                  <a:gd name="connsiteY30" fmla="*/ 736979 h 2224585"/>
                  <a:gd name="connsiteX31" fmla="*/ 1460311 w 1819701"/>
                  <a:gd name="connsiteY31" fmla="*/ 0 h 2224585"/>
                  <a:gd name="connsiteX32" fmla="*/ 1105469 w 1819701"/>
                  <a:gd name="connsiteY32" fmla="*/ 95535 h 2224585"/>
                  <a:gd name="connsiteX33" fmla="*/ 887105 w 1819701"/>
                  <a:gd name="connsiteY33" fmla="*/ 232012 h 2224585"/>
                  <a:gd name="connsiteX34" fmla="*/ 641445 w 1819701"/>
                  <a:gd name="connsiteY34" fmla="*/ 204717 h 2224585"/>
                  <a:gd name="connsiteX35" fmla="*/ 586854 w 1819701"/>
                  <a:gd name="connsiteY35" fmla="*/ 150126 h 2224585"/>
                  <a:gd name="connsiteX36" fmla="*/ 545911 w 1819701"/>
                  <a:gd name="connsiteY36" fmla="*/ 163773 h 2224585"/>
                  <a:gd name="connsiteX37" fmla="*/ 491319 w 1819701"/>
                  <a:gd name="connsiteY37" fmla="*/ 150126 h 2224585"/>
                  <a:gd name="connsiteX38" fmla="*/ 464024 w 1819701"/>
                  <a:gd name="connsiteY38" fmla="*/ 150126 h 2224585"/>
                  <a:gd name="connsiteX39" fmla="*/ 368490 w 1819701"/>
                  <a:gd name="connsiteY39" fmla="*/ 122830 h 2224585"/>
                  <a:gd name="connsiteX40" fmla="*/ 136478 w 1819701"/>
                  <a:gd name="connsiteY40" fmla="*/ 136478 h 222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819701" h="2224585">
                    <a:moveTo>
                      <a:pt x="136478" y="136478"/>
                    </a:moveTo>
                    <a:lnTo>
                      <a:pt x="0" y="368490"/>
                    </a:lnTo>
                    <a:lnTo>
                      <a:pt x="81887" y="586854"/>
                    </a:lnTo>
                    <a:lnTo>
                      <a:pt x="232012" y="818866"/>
                    </a:lnTo>
                    <a:lnTo>
                      <a:pt x="95534" y="928048"/>
                    </a:lnTo>
                    <a:lnTo>
                      <a:pt x="95534" y="1064526"/>
                    </a:lnTo>
                    <a:lnTo>
                      <a:pt x="95534" y="1064526"/>
                    </a:lnTo>
                    <a:lnTo>
                      <a:pt x="122830" y="1201003"/>
                    </a:lnTo>
                    <a:cubicBezTo>
                      <a:pt x="232329" y="1341788"/>
                      <a:pt x="218364" y="1271964"/>
                      <a:pt x="218364" y="1392072"/>
                    </a:cubicBezTo>
                    <a:cubicBezTo>
                      <a:pt x="160931" y="1463863"/>
                      <a:pt x="163773" y="1431182"/>
                      <a:pt x="163773" y="1473958"/>
                    </a:cubicBezTo>
                    <a:cubicBezTo>
                      <a:pt x="220399" y="1587209"/>
                      <a:pt x="218364" y="1542450"/>
                      <a:pt x="218364" y="1596788"/>
                    </a:cubicBezTo>
                    <a:cubicBezTo>
                      <a:pt x="189112" y="1786927"/>
                      <a:pt x="148759" y="1731898"/>
                      <a:pt x="218364" y="1801505"/>
                    </a:cubicBezTo>
                    <a:cubicBezTo>
                      <a:pt x="236561" y="1828800"/>
                      <a:pt x="263528" y="1851970"/>
                      <a:pt x="272955" y="1883391"/>
                    </a:cubicBezTo>
                    <a:cubicBezTo>
                      <a:pt x="278345" y="1901357"/>
                      <a:pt x="259308" y="1937982"/>
                      <a:pt x="259308" y="1937982"/>
                    </a:cubicBezTo>
                    <a:cubicBezTo>
                      <a:pt x="273753" y="2053548"/>
                      <a:pt x="247020" y="2021229"/>
                      <a:pt x="286603" y="2060812"/>
                    </a:cubicBezTo>
                    <a:cubicBezTo>
                      <a:pt x="313899" y="2092657"/>
                      <a:pt x="344438" y="2121986"/>
                      <a:pt x="368490" y="2156346"/>
                    </a:cubicBezTo>
                    <a:cubicBezTo>
                      <a:pt x="376740" y="2168132"/>
                      <a:pt x="376794" y="2183933"/>
                      <a:pt x="382137" y="2197290"/>
                    </a:cubicBezTo>
                    <a:cubicBezTo>
                      <a:pt x="385915" y="2206735"/>
                      <a:pt x="391236" y="2215487"/>
                      <a:pt x="395785" y="2224585"/>
                    </a:cubicBezTo>
                    <a:cubicBezTo>
                      <a:pt x="463616" y="2207627"/>
                      <a:pt x="431619" y="2210937"/>
                      <a:pt x="491319" y="2210937"/>
                    </a:cubicBezTo>
                    <a:cubicBezTo>
                      <a:pt x="809729" y="2169406"/>
                      <a:pt x="699699" y="2169994"/>
                      <a:pt x="818866" y="2169994"/>
                    </a:cubicBezTo>
                    <a:cubicBezTo>
                      <a:pt x="947320" y="2098631"/>
                      <a:pt x="908578" y="2068635"/>
                      <a:pt x="955343" y="2115403"/>
                    </a:cubicBezTo>
                    <a:cubicBezTo>
                      <a:pt x="987188" y="2124502"/>
                      <a:pt x="1017759" y="2142699"/>
                      <a:pt x="1050878" y="2142699"/>
                    </a:cubicBezTo>
                    <a:cubicBezTo>
                      <a:pt x="1096012" y="2142699"/>
                      <a:pt x="1135274" y="2120972"/>
                      <a:pt x="1173708" y="2101755"/>
                    </a:cubicBezTo>
                    <a:cubicBezTo>
                      <a:pt x="1214651" y="2092657"/>
                      <a:pt x="1254719" y="2071243"/>
                      <a:pt x="1296537" y="2074460"/>
                    </a:cubicBezTo>
                    <a:cubicBezTo>
                      <a:pt x="1319216" y="2076205"/>
                      <a:pt x="1351128" y="2115403"/>
                      <a:pt x="1351128" y="2115403"/>
                    </a:cubicBezTo>
                    <a:lnTo>
                      <a:pt x="1555845" y="2115403"/>
                    </a:lnTo>
                    <a:cubicBezTo>
                      <a:pt x="1596788" y="2119952"/>
                      <a:pt x="1637959" y="2122787"/>
                      <a:pt x="1678675" y="2129051"/>
                    </a:cubicBezTo>
                    <a:cubicBezTo>
                      <a:pt x="1697214" y="2131903"/>
                      <a:pt x="1714509" y="2142699"/>
                      <a:pt x="1733266" y="2142699"/>
                    </a:cubicBezTo>
                    <a:cubicBezTo>
                      <a:pt x="1743438" y="2142699"/>
                      <a:pt x="1751463" y="2133600"/>
                      <a:pt x="1760561" y="2129051"/>
                    </a:cubicBezTo>
                    <a:lnTo>
                      <a:pt x="1815152" y="2101755"/>
                    </a:lnTo>
                    <a:cubicBezTo>
                      <a:pt x="1737815" y="1869743"/>
                      <a:pt x="1819701" y="1087271"/>
                      <a:pt x="1760561" y="736979"/>
                    </a:cubicBezTo>
                    <a:cubicBezTo>
                      <a:pt x="1701421" y="386687"/>
                      <a:pt x="1492156" y="106907"/>
                      <a:pt x="1460311" y="0"/>
                    </a:cubicBezTo>
                    <a:lnTo>
                      <a:pt x="1105469" y="95535"/>
                    </a:lnTo>
                    <a:lnTo>
                      <a:pt x="887105" y="232012"/>
                    </a:lnTo>
                    <a:lnTo>
                      <a:pt x="641445" y="204717"/>
                    </a:lnTo>
                    <a:cubicBezTo>
                      <a:pt x="623248" y="186520"/>
                      <a:pt x="610508" y="160263"/>
                      <a:pt x="586854" y="150126"/>
                    </a:cubicBezTo>
                    <a:cubicBezTo>
                      <a:pt x="573631" y="144459"/>
                      <a:pt x="560297" y="163773"/>
                      <a:pt x="545911" y="163773"/>
                    </a:cubicBezTo>
                    <a:cubicBezTo>
                      <a:pt x="527154" y="163773"/>
                      <a:pt x="509821" y="153209"/>
                      <a:pt x="491319" y="150126"/>
                    </a:cubicBezTo>
                    <a:cubicBezTo>
                      <a:pt x="482344" y="148630"/>
                      <a:pt x="473122" y="150126"/>
                      <a:pt x="464024" y="150126"/>
                    </a:cubicBezTo>
                    <a:cubicBezTo>
                      <a:pt x="387337" y="119451"/>
                      <a:pt x="420284" y="122830"/>
                      <a:pt x="368490" y="122830"/>
                    </a:cubicBezTo>
                    <a:lnTo>
                      <a:pt x="136478" y="136478"/>
                    </a:lnTo>
                    <a:close/>
                  </a:path>
                </a:pathLst>
              </a:custGeom>
              <a:solidFill>
                <a:srgbClr val="C0C0C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GB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" name="Text Box 5">
              <a:extLst>
                <a:ext uri="{FF2B5EF4-FFF2-40B4-BE49-F238E27FC236}">
                  <a16:creationId xmlns:a16="http://schemas.microsoft.com/office/drawing/2014/main" id="{2B6A5A0A-660D-43B3-BBAD-3DDE5032A8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693" y="1682341"/>
              <a:ext cx="3523829" cy="971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/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GB" sz="2200" b="1" dirty="0"/>
                <a:t>       </a:t>
              </a:r>
              <a:r>
                <a:rPr lang="en-GB" sz="2200" b="1" dirty="0">
                  <a:solidFill>
                    <a:srgbClr val="404040"/>
                  </a:solidFill>
                </a:rPr>
                <a:t>Long-Term</a:t>
              </a:r>
            </a:p>
            <a:p>
              <a:endParaRPr lang="en-GB" sz="900" b="1" dirty="0"/>
            </a:p>
            <a:p>
              <a:pPr marL="267320" lvl="1" indent="-267319">
                <a:buClr>
                  <a:srgbClr val="FFE600"/>
                </a:buClr>
                <a:buFont typeface="EYInterstate Light" panose="02000506000000020004" pitchFamily="2" charset="0"/>
                <a:buChar char="•"/>
              </a:pPr>
              <a:r>
                <a:rPr lang="en-GB" sz="2000" dirty="0">
                  <a:solidFill>
                    <a:srgbClr val="2E2E38"/>
                  </a:solidFill>
                </a:rPr>
                <a:t>Change the frequency of the measurement of outcome indicators </a:t>
              </a:r>
            </a:p>
            <a:p>
              <a:pPr marL="667370" lvl="2" indent="-267319">
                <a:buClr>
                  <a:srgbClr val="FFE600"/>
                </a:buClr>
                <a:buFont typeface="EYInterstate Light" panose="02000506000000020004" pitchFamily="2" charset="0"/>
                <a:buChar char="•"/>
              </a:pPr>
              <a:r>
                <a:rPr lang="en-GB" sz="1800" dirty="0">
                  <a:solidFill>
                    <a:srgbClr val="2E2E38"/>
                  </a:solidFill>
                </a:rPr>
                <a:t>Reasonable and efficient frequency of the measurement</a:t>
              </a:r>
              <a:endParaRPr lang="en-GB" sz="1050" dirty="0">
                <a:solidFill>
                  <a:srgbClr val="2E2E38"/>
                </a:solidFill>
              </a:endParaRPr>
            </a:p>
            <a:p>
              <a:pPr marL="267320" lvl="1" indent="-267319">
                <a:buClr>
                  <a:srgbClr val="FFE600"/>
                </a:buClr>
                <a:buFont typeface="EYInterstate Light" panose="02000506000000020004" pitchFamily="2" charset="0"/>
                <a:buChar char="•"/>
              </a:pPr>
              <a:r>
                <a:rPr lang="en-GB" sz="2000" dirty="0">
                  <a:solidFill>
                    <a:srgbClr val="2E2E38"/>
                  </a:solidFill>
                </a:rPr>
                <a:t>Setting the target values on the basis of analyses, or at least a detailed reasoning why the values have been set correspondingly. 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407CBE0-37FA-423A-AC45-2FA9574EE9A2}"/>
              </a:ext>
            </a:extLst>
          </p:cNvPr>
          <p:cNvGrpSpPr/>
          <p:nvPr/>
        </p:nvGrpSpPr>
        <p:grpSpPr>
          <a:xfrm rot="21239538">
            <a:off x="2508710" y="1813015"/>
            <a:ext cx="628174" cy="408613"/>
            <a:chOff x="2487613" y="3810000"/>
            <a:chExt cx="787400" cy="558800"/>
          </a:xfrm>
        </p:grpSpPr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751F4FD6-515C-4E72-8BED-1203F0FDA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427568A9-BB98-4AD1-864D-CFF392E28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513" y="3873500"/>
              <a:ext cx="431800" cy="431800"/>
            </a:xfrm>
            <a:custGeom>
              <a:avLst/>
              <a:gdLst>
                <a:gd name="T0" fmla="*/ 272 w 272"/>
                <a:gd name="T1" fmla="*/ 136 h 272"/>
                <a:gd name="T2" fmla="*/ 270 w 272"/>
                <a:gd name="T3" fmla="*/ 164 h 272"/>
                <a:gd name="T4" fmla="*/ 262 w 272"/>
                <a:gd name="T5" fmla="*/ 188 h 272"/>
                <a:gd name="T6" fmla="*/ 248 w 272"/>
                <a:gd name="T7" fmla="*/ 212 h 272"/>
                <a:gd name="T8" fmla="*/ 232 w 272"/>
                <a:gd name="T9" fmla="*/ 232 h 272"/>
                <a:gd name="T10" fmla="*/ 212 w 272"/>
                <a:gd name="T11" fmla="*/ 248 h 272"/>
                <a:gd name="T12" fmla="*/ 188 w 272"/>
                <a:gd name="T13" fmla="*/ 262 h 272"/>
                <a:gd name="T14" fmla="*/ 164 w 272"/>
                <a:gd name="T15" fmla="*/ 270 h 272"/>
                <a:gd name="T16" fmla="*/ 136 w 272"/>
                <a:gd name="T17" fmla="*/ 272 h 272"/>
                <a:gd name="T18" fmla="*/ 122 w 272"/>
                <a:gd name="T19" fmla="*/ 272 h 272"/>
                <a:gd name="T20" fmla="*/ 96 w 272"/>
                <a:gd name="T21" fmla="*/ 266 h 272"/>
                <a:gd name="T22" fmla="*/ 72 w 272"/>
                <a:gd name="T23" fmla="*/ 256 h 272"/>
                <a:gd name="T24" fmla="*/ 50 w 272"/>
                <a:gd name="T25" fmla="*/ 240 h 272"/>
                <a:gd name="T26" fmla="*/ 32 w 272"/>
                <a:gd name="T27" fmla="*/ 222 h 272"/>
                <a:gd name="T28" fmla="*/ 16 w 272"/>
                <a:gd name="T29" fmla="*/ 200 h 272"/>
                <a:gd name="T30" fmla="*/ 6 w 272"/>
                <a:gd name="T31" fmla="*/ 176 h 272"/>
                <a:gd name="T32" fmla="*/ 0 w 272"/>
                <a:gd name="T33" fmla="*/ 150 h 272"/>
                <a:gd name="T34" fmla="*/ 0 w 272"/>
                <a:gd name="T35" fmla="*/ 136 h 272"/>
                <a:gd name="T36" fmla="*/ 2 w 272"/>
                <a:gd name="T37" fmla="*/ 108 h 272"/>
                <a:gd name="T38" fmla="*/ 10 w 272"/>
                <a:gd name="T39" fmla="*/ 84 h 272"/>
                <a:gd name="T40" fmla="*/ 24 w 272"/>
                <a:gd name="T41" fmla="*/ 60 h 272"/>
                <a:gd name="T42" fmla="*/ 40 w 272"/>
                <a:gd name="T43" fmla="*/ 40 h 272"/>
                <a:gd name="T44" fmla="*/ 60 w 272"/>
                <a:gd name="T45" fmla="*/ 24 h 272"/>
                <a:gd name="T46" fmla="*/ 84 w 272"/>
                <a:gd name="T47" fmla="*/ 10 h 272"/>
                <a:gd name="T48" fmla="*/ 108 w 272"/>
                <a:gd name="T49" fmla="*/ 2 h 272"/>
                <a:gd name="T50" fmla="*/ 136 w 272"/>
                <a:gd name="T51" fmla="*/ 0 h 272"/>
                <a:gd name="T52" fmla="*/ 150 w 272"/>
                <a:gd name="T53" fmla="*/ 0 h 272"/>
                <a:gd name="T54" fmla="*/ 176 w 272"/>
                <a:gd name="T55" fmla="*/ 6 h 272"/>
                <a:gd name="T56" fmla="*/ 200 w 272"/>
                <a:gd name="T57" fmla="*/ 16 h 272"/>
                <a:gd name="T58" fmla="*/ 222 w 272"/>
                <a:gd name="T59" fmla="*/ 32 h 272"/>
                <a:gd name="T60" fmla="*/ 240 w 272"/>
                <a:gd name="T61" fmla="*/ 50 h 272"/>
                <a:gd name="T62" fmla="*/ 256 w 272"/>
                <a:gd name="T63" fmla="*/ 72 h 272"/>
                <a:gd name="T64" fmla="*/ 266 w 272"/>
                <a:gd name="T65" fmla="*/ 96 h 272"/>
                <a:gd name="T66" fmla="*/ 272 w 272"/>
                <a:gd name="T67" fmla="*/ 122 h 272"/>
                <a:gd name="T68" fmla="*/ 272 w 272"/>
                <a:gd name="T6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2" h="272">
                  <a:moveTo>
                    <a:pt x="272" y="136"/>
                  </a:moveTo>
                  <a:lnTo>
                    <a:pt x="272" y="136"/>
                  </a:lnTo>
                  <a:lnTo>
                    <a:pt x="272" y="150"/>
                  </a:lnTo>
                  <a:lnTo>
                    <a:pt x="270" y="164"/>
                  </a:lnTo>
                  <a:lnTo>
                    <a:pt x="266" y="176"/>
                  </a:lnTo>
                  <a:lnTo>
                    <a:pt x="262" y="188"/>
                  </a:lnTo>
                  <a:lnTo>
                    <a:pt x="256" y="200"/>
                  </a:lnTo>
                  <a:lnTo>
                    <a:pt x="248" y="212"/>
                  </a:lnTo>
                  <a:lnTo>
                    <a:pt x="240" y="222"/>
                  </a:lnTo>
                  <a:lnTo>
                    <a:pt x="232" y="232"/>
                  </a:lnTo>
                  <a:lnTo>
                    <a:pt x="222" y="240"/>
                  </a:lnTo>
                  <a:lnTo>
                    <a:pt x="212" y="248"/>
                  </a:lnTo>
                  <a:lnTo>
                    <a:pt x="200" y="256"/>
                  </a:lnTo>
                  <a:lnTo>
                    <a:pt x="188" y="262"/>
                  </a:lnTo>
                  <a:lnTo>
                    <a:pt x="176" y="266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0" y="0"/>
                  </a:lnTo>
                  <a:lnTo>
                    <a:pt x="164" y="2"/>
                  </a:lnTo>
                  <a:lnTo>
                    <a:pt x="176" y="6"/>
                  </a:lnTo>
                  <a:lnTo>
                    <a:pt x="188" y="10"/>
                  </a:lnTo>
                  <a:lnTo>
                    <a:pt x="200" y="16"/>
                  </a:lnTo>
                  <a:lnTo>
                    <a:pt x="212" y="24"/>
                  </a:lnTo>
                  <a:lnTo>
                    <a:pt x="222" y="32"/>
                  </a:lnTo>
                  <a:lnTo>
                    <a:pt x="232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6" y="72"/>
                  </a:lnTo>
                  <a:lnTo>
                    <a:pt x="262" y="84"/>
                  </a:lnTo>
                  <a:lnTo>
                    <a:pt x="266" y="96"/>
                  </a:lnTo>
                  <a:lnTo>
                    <a:pt x="270" y="108"/>
                  </a:lnTo>
                  <a:lnTo>
                    <a:pt x="272" y="122"/>
                  </a:lnTo>
                  <a:lnTo>
                    <a:pt x="272" y="136"/>
                  </a:lnTo>
                  <a:lnTo>
                    <a:pt x="272" y="136"/>
                  </a:lnTo>
                  <a:close/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13">
              <a:extLst>
                <a:ext uri="{FF2B5EF4-FFF2-40B4-BE49-F238E27FC236}">
                  <a16:creationId xmlns:a16="http://schemas.microsoft.com/office/drawing/2014/main" id="{C4B38835-A881-4A41-8F07-5074A2387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3987800"/>
              <a:ext cx="25400" cy="203200"/>
            </a:xfrm>
            <a:custGeom>
              <a:avLst/>
              <a:gdLst>
                <a:gd name="T0" fmla="*/ 0 w 16"/>
                <a:gd name="T1" fmla="*/ 0 h 128"/>
                <a:gd name="T2" fmla="*/ 0 w 16"/>
                <a:gd name="T3" fmla="*/ 0 h 128"/>
                <a:gd name="T4" fmla="*/ 6 w 16"/>
                <a:gd name="T5" fmla="*/ 14 h 128"/>
                <a:gd name="T6" fmla="*/ 12 w 16"/>
                <a:gd name="T7" fmla="*/ 30 h 128"/>
                <a:gd name="T8" fmla="*/ 14 w 16"/>
                <a:gd name="T9" fmla="*/ 46 h 128"/>
                <a:gd name="T10" fmla="*/ 16 w 16"/>
                <a:gd name="T11" fmla="*/ 64 h 128"/>
                <a:gd name="T12" fmla="*/ 16 w 16"/>
                <a:gd name="T13" fmla="*/ 64 h 128"/>
                <a:gd name="T14" fmla="*/ 14 w 16"/>
                <a:gd name="T15" fmla="*/ 82 h 128"/>
                <a:gd name="T16" fmla="*/ 12 w 16"/>
                <a:gd name="T17" fmla="*/ 98 h 128"/>
                <a:gd name="T18" fmla="*/ 6 w 16"/>
                <a:gd name="T19" fmla="*/ 114 h 128"/>
                <a:gd name="T20" fmla="*/ 0 w 16"/>
                <a:gd name="T2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8">
                  <a:moveTo>
                    <a:pt x="0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12" y="30"/>
                  </a:lnTo>
                  <a:lnTo>
                    <a:pt x="14" y="4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4" y="82"/>
                  </a:lnTo>
                  <a:lnTo>
                    <a:pt x="12" y="98"/>
                  </a:lnTo>
                  <a:lnTo>
                    <a:pt x="6" y="114"/>
                  </a:lnTo>
                  <a:lnTo>
                    <a:pt x="0" y="12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E0CB4EDF-8F49-42A2-9F48-B96465DF0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3873500"/>
              <a:ext cx="381000" cy="431800"/>
            </a:xfrm>
            <a:custGeom>
              <a:avLst/>
              <a:gdLst>
                <a:gd name="T0" fmla="*/ 240 w 240"/>
                <a:gd name="T1" fmla="*/ 224 h 272"/>
                <a:gd name="T2" fmla="*/ 240 w 240"/>
                <a:gd name="T3" fmla="*/ 224 h 272"/>
                <a:gd name="T4" fmla="*/ 230 w 240"/>
                <a:gd name="T5" fmla="*/ 234 h 272"/>
                <a:gd name="T6" fmla="*/ 220 w 240"/>
                <a:gd name="T7" fmla="*/ 244 h 272"/>
                <a:gd name="T8" fmla="*/ 208 w 240"/>
                <a:gd name="T9" fmla="*/ 252 h 272"/>
                <a:gd name="T10" fmla="*/ 194 w 240"/>
                <a:gd name="T11" fmla="*/ 258 h 272"/>
                <a:gd name="T12" fmla="*/ 180 w 240"/>
                <a:gd name="T13" fmla="*/ 264 h 272"/>
                <a:gd name="T14" fmla="*/ 166 w 240"/>
                <a:gd name="T15" fmla="*/ 268 h 272"/>
                <a:gd name="T16" fmla="*/ 152 w 240"/>
                <a:gd name="T17" fmla="*/ 272 h 272"/>
                <a:gd name="T18" fmla="*/ 136 w 240"/>
                <a:gd name="T19" fmla="*/ 272 h 272"/>
                <a:gd name="T20" fmla="*/ 136 w 240"/>
                <a:gd name="T21" fmla="*/ 272 h 272"/>
                <a:gd name="T22" fmla="*/ 122 w 240"/>
                <a:gd name="T23" fmla="*/ 272 h 272"/>
                <a:gd name="T24" fmla="*/ 108 w 240"/>
                <a:gd name="T25" fmla="*/ 270 h 272"/>
                <a:gd name="T26" fmla="*/ 96 w 240"/>
                <a:gd name="T27" fmla="*/ 266 h 272"/>
                <a:gd name="T28" fmla="*/ 84 w 240"/>
                <a:gd name="T29" fmla="*/ 262 h 272"/>
                <a:gd name="T30" fmla="*/ 72 w 240"/>
                <a:gd name="T31" fmla="*/ 256 h 272"/>
                <a:gd name="T32" fmla="*/ 60 w 240"/>
                <a:gd name="T33" fmla="*/ 248 h 272"/>
                <a:gd name="T34" fmla="*/ 50 w 240"/>
                <a:gd name="T35" fmla="*/ 240 h 272"/>
                <a:gd name="T36" fmla="*/ 40 w 240"/>
                <a:gd name="T37" fmla="*/ 232 h 272"/>
                <a:gd name="T38" fmla="*/ 32 w 240"/>
                <a:gd name="T39" fmla="*/ 222 h 272"/>
                <a:gd name="T40" fmla="*/ 24 w 240"/>
                <a:gd name="T41" fmla="*/ 212 h 272"/>
                <a:gd name="T42" fmla="*/ 16 w 240"/>
                <a:gd name="T43" fmla="*/ 200 h 272"/>
                <a:gd name="T44" fmla="*/ 10 w 240"/>
                <a:gd name="T45" fmla="*/ 188 h 272"/>
                <a:gd name="T46" fmla="*/ 6 w 240"/>
                <a:gd name="T47" fmla="*/ 176 h 272"/>
                <a:gd name="T48" fmla="*/ 2 w 240"/>
                <a:gd name="T49" fmla="*/ 164 h 272"/>
                <a:gd name="T50" fmla="*/ 0 w 240"/>
                <a:gd name="T51" fmla="*/ 150 h 272"/>
                <a:gd name="T52" fmla="*/ 0 w 240"/>
                <a:gd name="T53" fmla="*/ 136 h 272"/>
                <a:gd name="T54" fmla="*/ 0 w 240"/>
                <a:gd name="T55" fmla="*/ 136 h 272"/>
                <a:gd name="T56" fmla="*/ 0 w 240"/>
                <a:gd name="T57" fmla="*/ 122 h 272"/>
                <a:gd name="T58" fmla="*/ 2 w 240"/>
                <a:gd name="T59" fmla="*/ 108 h 272"/>
                <a:gd name="T60" fmla="*/ 6 w 240"/>
                <a:gd name="T61" fmla="*/ 96 h 272"/>
                <a:gd name="T62" fmla="*/ 10 w 240"/>
                <a:gd name="T63" fmla="*/ 84 h 272"/>
                <a:gd name="T64" fmla="*/ 16 w 240"/>
                <a:gd name="T65" fmla="*/ 72 h 272"/>
                <a:gd name="T66" fmla="*/ 24 w 240"/>
                <a:gd name="T67" fmla="*/ 60 h 272"/>
                <a:gd name="T68" fmla="*/ 32 w 240"/>
                <a:gd name="T69" fmla="*/ 50 h 272"/>
                <a:gd name="T70" fmla="*/ 40 w 240"/>
                <a:gd name="T71" fmla="*/ 40 h 272"/>
                <a:gd name="T72" fmla="*/ 50 w 240"/>
                <a:gd name="T73" fmla="*/ 32 h 272"/>
                <a:gd name="T74" fmla="*/ 60 w 240"/>
                <a:gd name="T75" fmla="*/ 24 h 272"/>
                <a:gd name="T76" fmla="*/ 72 w 240"/>
                <a:gd name="T77" fmla="*/ 16 h 272"/>
                <a:gd name="T78" fmla="*/ 84 w 240"/>
                <a:gd name="T79" fmla="*/ 10 h 272"/>
                <a:gd name="T80" fmla="*/ 96 w 240"/>
                <a:gd name="T81" fmla="*/ 6 h 272"/>
                <a:gd name="T82" fmla="*/ 108 w 240"/>
                <a:gd name="T83" fmla="*/ 2 h 272"/>
                <a:gd name="T84" fmla="*/ 122 w 240"/>
                <a:gd name="T85" fmla="*/ 0 h 272"/>
                <a:gd name="T86" fmla="*/ 136 w 240"/>
                <a:gd name="T87" fmla="*/ 0 h 272"/>
                <a:gd name="T88" fmla="*/ 136 w 240"/>
                <a:gd name="T89" fmla="*/ 0 h 272"/>
                <a:gd name="T90" fmla="*/ 152 w 240"/>
                <a:gd name="T91" fmla="*/ 0 h 272"/>
                <a:gd name="T92" fmla="*/ 166 w 240"/>
                <a:gd name="T93" fmla="*/ 4 h 272"/>
                <a:gd name="T94" fmla="*/ 180 w 240"/>
                <a:gd name="T95" fmla="*/ 8 h 272"/>
                <a:gd name="T96" fmla="*/ 194 w 240"/>
                <a:gd name="T97" fmla="*/ 14 h 272"/>
                <a:gd name="T98" fmla="*/ 206 w 240"/>
                <a:gd name="T99" fmla="*/ 20 h 272"/>
                <a:gd name="T100" fmla="*/ 218 w 240"/>
                <a:gd name="T101" fmla="*/ 28 h 272"/>
                <a:gd name="T102" fmla="*/ 230 w 240"/>
                <a:gd name="T103" fmla="*/ 38 h 272"/>
                <a:gd name="T104" fmla="*/ 240 w 240"/>
                <a:gd name="T105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0" h="272">
                  <a:moveTo>
                    <a:pt x="240" y="224"/>
                  </a:moveTo>
                  <a:lnTo>
                    <a:pt x="240" y="224"/>
                  </a:lnTo>
                  <a:lnTo>
                    <a:pt x="230" y="234"/>
                  </a:lnTo>
                  <a:lnTo>
                    <a:pt x="220" y="244"/>
                  </a:lnTo>
                  <a:lnTo>
                    <a:pt x="208" y="252"/>
                  </a:lnTo>
                  <a:lnTo>
                    <a:pt x="194" y="258"/>
                  </a:lnTo>
                  <a:lnTo>
                    <a:pt x="180" y="264"/>
                  </a:lnTo>
                  <a:lnTo>
                    <a:pt x="166" y="268"/>
                  </a:lnTo>
                  <a:lnTo>
                    <a:pt x="152" y="272"/>
                  </a:lnTo>
                  <a:lnTo>
                    <a:pt x="136" y="272"/>
                  </a:lnTo>
                  <a:lnTo>
                    <a:pt x="136" y="272"/>
                  </a:lnTo>
                  <a:lnTo>
                    <a:pt x="122" y="272"/>
                  </a:lnTo>
                  <a:lnTo>
                    <a:pt x="108" y="270"/>
                  </a:lnTo>
                  <a:lnTo>
                    <a:pt x="96" y="266"/>
                  </a:lnTo>
                  <a:lnTo>
                    <a:pt x="84" y="262"/>
                  </a:lnTo>
                  <a:lnTo>
                    <a:pt x="72" y="256"/>
                  </a:lnTo>
                  <a:lnTo>
                    <a:pt x="60" y="248"/>
                  </a:lnTo>
                  <a:lnTo>
                    <a:pt x="50" y="240"/>
                  </a:lnTo>
                  <a:lnTo>
                    <a:pt x="40" y="232"/>
                  </a:lnTo>
                  <a:lnTo>
                    <a:pt x="32" y="222"/>
                  </a:lnTo>
                  <a:lnTo>
                    <a:pt x="24" y="212"/>
                  </a:lnTo>
                  <a:lnTo>
                    <a:pt x="16" y="200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4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8"/>
                  </a:lnTo>
                  <a:lnTo>
                    <a:pt x="6" y="96"/>
                  </a:lnTo>
                  <a:lnTo>
                    <a:pt x="10" y="84"/>
                  </a:lnTo>
                  <a:lnTo>
                    <a:pt x="16" y="72"/>
                  </a:lnTo>
                  <a:lnTo>
                    <a:pt x="24" y="60"/>
                  </a:lnTo>
                  <a:lnTo>
                    <a:pt x="32" y="50"/>
                  </a:lnTo>
                  <a:lnTo>
                    <a:pt x="40" y="40"/>
                  </a:lnTo>
                  <a:lnTo>
                    <a:pt x="50" y="32"/>
                  </a:lnTo>
                  <a:lnTo>
                    <a:pt x="60" y="24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52" y="0"/>
                  </a:lnTo>
                  <a:lnTo>
                    <a:pt x="166" y="4"/>
                  </a:lnTo>
                  <a:lnTo>
                    <a:pt x="180" y="8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30" y="38"/>
                  </a:lnTo>
                  <a:lnTo>
                    <a:pt x="240" y="48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Line 115">
              <a:extLst>
                <a:ext uri="{FF2B5EF4-FFF2-40B4-BE49-F238E27FC236}">
                  <a16:creationId xmlns:a16="http://schemas.microsoft.com/office/drawing/2014/main" id="{185EA776-BFD9-42DC-BE6B-8DB8093489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Line 116">
              <a:extLst>
                <a:ext uri="{FF2B5EF4-FFF2-40B4-BE49-F238E27FC236}">
                  <a16:creationId xmlns:a16="http://schemas.microsoft.com/office/drawing/2014/main" id="{1BEBC56F-944D-4BCD-B00D-E944AF7360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11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Line 117">
              <a:extLst>
                <a:ext uri="{FF2B5EF4-FFF2-40B4-BE49-F238E27FC236}">
                  <a16:creationId xmlns:a16="http://schemas.microsoft.com/office/drawing/2014/main" id="{27869B56-6DA7-4DF5-B79C-E21DC42D01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62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Line 118">
              <a:extLst>
                <a:ext uri="{FF2B5EF4-FFF2-40B4-BE49-F238E27FC236}">
                  <a16:creationId xmlns:a16="http://schemas.microsoft.com/office/drawing/2014/main" id="{CC34BB85-40D5-4E24-9EDD-FDEC4D7A9A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13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19">
              <a:extLst>
                <a:ext uri="{FF2B5EF4-FFF2-40B4-BE49-F238E27FC236}">
                  <a16:creationId xmlns:a16="http://schemas.microsoft.com/office/drawing/2014/main" id="{66CB8226-BF80-4847-B0B0-400C9D53A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3810000"/>
              <a:ext cx="355600" cy="117475"/>
            </a:xfrm>
            <a:custGeom>
              <a:avLst/>
              <a:gdLst>
                <a:gd name="T0" fmla="*/ 0 w 224"/>
                <a:gd name="T1" fmla="*/ 20 h 74"/>
                <a:gd name="T2" fmla="*/ 0 w 224"/>
                <a:gd name="T3" fmla="*/ 20 h 74"/>
                <a:gd name="T4" fmla="*/ 18 w 224"/>
                <a:gd name="T5" fmla="*/ 12 h 74"/>
                <a:gd name="T6" fmla="*/ 38 w 224"/>
                <a:gd name="T7" fmla="*/ 6 h 74"/>
                <a:gd name="T8" fmla="*/ 58 w 224"/>
                <a:gd name="T9" fmla="*/ 2 h 74"/>
                <a:gd name="T10" fmla="*/ 80 w 224"/>
                <a:gd name="T11" fmla="*/ 0 h 74"/>
                <a:gd name="T12" fmla="*/ 80 w 224"/>
                <a:gd name="T13" fmla="*/ 0 h 74"/>
                <a:gd name="T14" fmla="*/ 102 w 224"/>
                <a:gd name="T15" fmla="*/ 2 h 74"/>
                <a:gd name="T16" fmla="*/ 124 w 224"/>
                <a:gd name="T17" fmla="*/ 6 h 74"/>
                <a:gd name="T18" fmla="*/ 144 w 224"/>
                <a:gd name="T19" fmla="*/ 12 h 74"/>
                <a:gd name="T20" fmla="*/ 162 w 224"/>
                <a:gd name="T21" fmla="*/ 20 h 74"/>
                <a:gd name="T22" fmla="*/ 180 w 224"/>
                <a:gd name="T23" fmla="*/ 32 h 74"/>
                <a:gd name="T24" fmla="*/ 196 w 224"/>
                <a:gd name="T25" fmla="*/ 44 h 74"/>
                <a:gd name="T26" fmla="*/ 212 w 224"/>
                <a:gd name="T27" fmla="*/ 58 h 74"/>
                <a:gd name="T28" fmla="*/ 224 w 22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0" y="20"/>
                  </a:moveTo>
                  <a:lnTo>
                    <a:pt x="0" y="20"/>
                  </a:lnTo>
                  <a:lnTo>
                    <a:pt x="18" y="12"/>
                  </a:lnTo>
                  <a:lnTo>
                    <a:pt x="38" y="6"/>
                  </a:lnTo>
                  <a:lnTo>
                    <a:pt x="58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102" y="2"/>
                  </a:lnTo>
                  <a:lnTo>
                    <a:pt x="124" y="6"/>
                  </a:lnTo>
                  <a:lnTo>
                    <a:pt x="144" y="12"/>
                  </a:lnTo>
                  <a:lnTo>
                    <a:pt x="162" y="20"/>
                  </a:lnTo>
                  <a:lnTo>
                    <a:pt x="180" y="32"/>
                  </a:lnTo>
                  <a:lnTo>
                    <a:pt x="196" y="44"/>
                  </a:lnTo>
                  <a:lnTo>
                    <a:pt x="212" y="58"/>
                  </a:lnTo>
                  <a:lnTo>
                    <a:pt x="224" y="7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20">
              <a:extLst>
                <a:ext uri="{FF2B5EF4-FFF2-40B4-BE49-F238E27FC236}">
                  <a16:creationId xmlns:a16="http://schemas.microsoft.com/office/drawing/2014/main" id="{480BD978-CDBE-48DB-BD27-9C6F4F80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413" y="4251325"/>
              <a:ext cx="355600" cy="117475"/>
            </a:xfrm>
            <a:custGeom>
              <a:avLst/>
              <a:gdLst>
                <a:gd name="T0" fmla="*/ 224 w 224"/>
                <a:gd name="T1" fmla="*/ 0 h 74"/>
                <a:gd name="T2" fmla="*/ 224 w 224"/>
                <a:gd name="T3" fmla="*/ 0 h 74"/>
                <a:gd name="T4" fmla="*/ 212 w 224"/>
                <a:gd name="T5" fmla="*/ 16 h 74"/>
                <a:gd name="T6" fmla="*/ 196 w 224"/>
                <a:gd name="T7" fmla="*/ 30 h 74"/>
                <a:gd name="T8" fmla="*/ 180 w 224"/>
                <a:gd name="T9" fmla="*/ 42 h 74"/>
                <a:gd name="T10" fmla="*/ 162 w 224"/>
                <a:gd name="T11" fmla="*/ 54 h 74"/>
                <a:gd name="T12" fmla="*/ 144 w 224"/>
                <a:gd name="T13" fmla="*/ 62 h 74"/>
                <a:gd name="T14" fmla="*/ 124 w 224"/>
                <a:gd name="T15" fmla="*/ 68 h 74"/>
                <a:gd name="T16" fmla="*/ 102 w 224"/>
                <a:gd name="T17" fmla="*/ 72 h 74"/>
                <a:gd name="T18" fmla="*/ 80 w 224"/>
                <a:gd name="T19" fmla="*/ 74 h 74"/>
                <a:gd name="T20" fmla="*/ 80 w 224"/>
                <a:gd name="T21" fmla="*/ 74 h 74"/>
                <a:gd name="T22" fmla="*/ 58 w 224"/>
                <a:gd name="T23" fmla="*/ 72 h 74"/>
                <a:gd name="T24" fmla="*/ 38 w 224"/>
                <a:gd name="T25" fmla="*/ 70 h 74"/>
                <a:gd name="T26" fmla="*/ 18 w 224"/>
                <a:gd name="T27" fmla="*/ 64 h 74"/>
                <a:gd name="T28" fmla="*/ 0 w 224"/>
                <a:gd name="T2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74">
                  <a:moveTo>
                    <a:pt x="224" y="0"/>
                  </a:moveTo>
                  <a:lnTo>
                    <a:pt x="224" y="0"/>
                  </a:lnTo>
                  <a:lnTo>
                    <a:pt x="212" y="16"/>
                  </a:lnTo>
                  <a:lnTo>
                    <a:pt x="196" y="30"/>
                  </a:lnTo>
                  <a:lnTo>
                    <a:pt x="180" y="42"/>
                  </a:lnTo>
                  <a:lnTo>
                    <a:pt x="162" y="54"/>
                  </a:lnTo>
                  <a:lnTo>
                    <a:pt x="144" y="62"/>
                  </a:lnTo>
                  <a:lnTo>
                    <a:pt x="124" y="68"/>
                  </a:lnTo>
                  <a:lnTo>
                    <a:pt x="102" y="72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58" y="72"/>
                  </a:lnTo>
                  <a:lnTo>
                    <a:pt x="38" y="70"/>
                  </a:lnTo>
                  <a:lnTo>
                    <a:pt x="18" y="64"/>
                  </a:lnTo>
                  <a:lnTo>
                    <a:pt x="0" y="54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21">
              <a:extLst>
                <a:ext uri="{FF2B5EF4-FFF2-40B4-BE49-F238E27FC236}">
                  <a16:creationId xmlns:a16="http://schemas.microsoft.com/office/drawing/2014/main" id="{D1996280-28D7-44ED-94A1-5F2E77F3C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4251325"/>
              <a:ext cx="406400" cy="117475"/>
            </a:xfrm>
            <a:custGeom>
              <a:avLst/>
              <a:gdLst>
                <a:gd name="T0" fmla="*/ 256 w 256"/>
                <a:gd name="T1" fmla="*/ 34 h 74"/>
                <a:gd name="T2" fmla="*/ 256 w 256"/>
                <a:gd name="T3" fmla="*/ 34 h 74"/>
                <a:gd name="T4" fmla="*/ 244 w 256"/>
                <a:gd name="T5" fmla="*/ 42 h 74"/>
                <a:gd name="T6" fmla="*/ 232 w 256"/>
                <a:gd name="T7" fmla="*/ 50 h 74"/>
                <a:gd name="T8" fmla="*/ 218 w 256"/>
                <a:gd name="T9" fmla="*/ 58 h 74"/>
                <a:gd name="T10" fmla="*/ 204 w 256"/>
                <a:gd name="T11" fmla="*/ 64 h 74"/>
                <a:gd name="T12" fmla="*/ 190 w 256"/>
                <a:gd name="T13" fmla="*/ 68 h 74"/>
                <a:gd name="T14" fmla="*/ 176 w 256"/>
                <a:gd name="T15" fmla="*/ 72 h 74"/>
                <a:gd name="T16" fmla="*/ 160 w 256"/>
                <a:gd name="T17" fmla="*/ 74 h 74"/>
                <a:gd name="T18" fmla="*/ 144 w 256"/>
                <a:gd name="T19" fmla="*/ 74 h 74"/>
                <a:gd name="T20" fmla="*/ 144 w 256"/>
                <a:gd name="T21" fmla="*/ 74 h 74"/>
                <a:gd name="T22" fmla="*/ 122 w 256"/>
                <a:gd name="T23" fmla="*/ 72 h 74"/>
                <a:gd name="T24" fmla="*/ 100 w 256"/>
                <a:gd name="T25" fmla="*/ 68 h 74"/>
                <a:gd name="T26" fmla="*/ 80 w 256"/>
                <a:gd name="T27" fmla="*/ 62 h 74"/>
                <a:gd name="T28" fmla="*/ 62 w 256"/>
                <a:gd name="T29" fmla="*/ 54 h 74"/>
                <a:gd name="T30" fmla="*/ 44 w 256"/>
                <a:gd name="T31" fmla="*/ 42 h 74"/>
                <a:gd name="T32" fmla="*/ 28 w 256"/>
                <a:gd name="T33" fmla="*/ 30 h 74"/>
                <a:gd name="T34" fmla="*/ 12 w 256"/>
                <a:gd name="T35" fmla="*/ 16 h 74"/>
                <a:gd name="T36" fmla="*/ 0 w 256"/>
                <a:gd name="T3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256" y="34"/>
                  </a:moveTo>
                  <a:lnTo>
                    <a:pt x="256" y="34"/>
                  </a:lnTo>
                  <a:lnTo>
                    <a:pt x="244" y="42"/>
                  </a:lnTo>
                  <a:lnTo>
                    <a:pt x="232" y="50"/>
                  </a:lnTo>
                  <a:lnTo>
                    <a:pt x="218" y="58"/>
                  </a:lnTo>
                  <a:lnTo>
                    <a:pt x="204" y="64"/>
                  </a:lnTo>
                  <a:lnTo>
                    <a:pt x="190" y="68"/>
                  </a:lnTo>
                  <a:lnTo>
                    <a:pt x="176" y="72"/>
                  </a:lnTo>
                  <a:lnTo>
                    <a:pt x="160" y="74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2" y="72"/>
                  </a:lnTo>
                  <a:lnTo>
                    <a:pt x="100" y="68"/>
                  </a:lnTo>
                  <a:lnTo>
                    <a:pt x="80" y="62"/>
                  </a:lnTo>
                  <a:lnTo>
                    <a:pt x="62" y="54"/>
                  </a:lnTo>
                  <a:lnTo>
                    <a:pt x="44" y="42"/>
                  </a:lnTo>
                  <a:lnTo>
                    <a:pt x="28" y="30"/>
                  </a:lnTo>
                  <a:lnTo>
                    <a:pt x="12" y="1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22">
              <a:extLst>
                <a:ext uri="{FF2B5EF4-FFF2-40B4-BE49-F238E27FC236}">
                  <a16:creationId xmlns:a16="http://schemas.microsoft.com/office/drawing/2014/main" id="{712584BC-E92D-4031-9B3D-E608556B2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3810000"/>
              <a:ext cx="406400" cy="117475"/>
            </a:xfrm>
            <a:custGeom>
              <a:avLst/>
              <a:gdLst>
                <a:gd name="T0" fmla="*/ 0 w 256"/>
                <a:gd name="T1" fmla="*/ 74 h 74"/>
                <a:gd name="T2" fmla="*/ 0 w 256"/>
                <a:gd name="T3" fmla="*/ 74 h 74"/>
                <a:gd name="T4" fmla="*/ 12 w 256"/>
                <a:gd name="T5" fmla="*/ 58 h 74"/>
                <a:gd name="T6" fmla="*/ 28 w 256"/>
                <a:gd name="T7" fmla="*/ 44 h 74"/>
                <a:gd name="T8" fmla="*/ 44 w 256"/>
                <a:gd name="T9" fmla="*/ 32 h 74"/>
                <a:gd name="T10" fmla="*/ 62 w 256"/>
                <a:gd name="T11" fmla="*/ 20 h 74"/>
                <a:gd name="T12" fmla="*/ 80 w 256"/>
                <a:gd name="T13" fmla="*/ 12 h 74"/>
                <a:gd name="T14" fmla="*/ 100 w 256"/>
                <a:gd name="T15" fmla="*/ 6 h 74"/>
                <a:gd name="T16" fmla="*/ 122 w 256"/>
                <a:gd name="T17" fmla="*/ 2 h 74"/>
                <a:gd name="T18" fmla="*/ 144 w 256"/>
                <a:gd name="T19" fmla="*/ 0 h 74"/>
                <a:gd name="T20" fmla="*/ 144 w 256"/>
                <a:gd name="T21" fmla="*/ 0 h 74"/>
                <a:gd name="T22" fmla="*/ 160 w 256"/>
                <a:gd name="T23" fmla="*/ 0 h 74"/>
                <a:gd name="T24" fmla="*/ 176 w 256"/>
                <a:gd name="T25" fmla="*/ 2 h 74"/>
                <a:gd name="T26" fmla="*/ 190 w 256"/>
                <a:gd name="T27" fmla="*/ 6 h 74"/>
                <a:gd name="T28" fmla="*/ 204 w 256"/>
                <a:gd name="T29" fmla="*/ 10 h 74"/>
                <a:gd name="T30" fmla="*/ 218 w 256"/>
                <a:gd name="T31" fmla="*/ 16 h 74"/>
                <a:gd name="T32" fmla="*/ 232 w 256"/>
                <a:gd name="T33" fmla="*/ 24 h 74"/>
                <a:gd name="T34" fmla="*/ 244 w 256"/>
                <a:gd name="T35" fmla="*/ 32 h 74"/>
                <a:gd name="T36" fmla="*/ 256 w 256"/>
                <a:gd name="T3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" h="74">
                  <a:moveTo>
                    <a:pt x="0" y="74"/>
                  </a:moveTo>
                  <a:lnTo>
                    <a:pt x="0" y="74"/>
                  </a:lnTo>
                  <a:lnTo>
                    <a:pt x="12" y="58"/>
                  </a:lnTo>
                  <a:lnTo>
                    <a:pt x="28" y="44"/>
                  </a:lnTo>
                  <a:lnTo>
                    <a:pt x="44" y="32"/>
                  </a:lnTo>
                  <a:lnTo>
                    <a:pt x="62" y="20"/>
                  </a:lnTo>
                  <a:lnTo>
                    <a:pt x="80" y="12"/>
                  </a:lnTo>
                  <a:lnTo>
                    <a:pt x="100" y="6"/>
                  </a:lnTo>
                  <a:lnTo>
                    <a:pt x="122" y="2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60" y="0"/>
                  </a:lnTo>
                  <a:lnTo>
                    <a:pt x="176" y="2"/>
                  </a:lnTo>
                  <a:lnTo>
                    <a:pt x="190" y="6"/>
                  </a:lnTo>
                  <a:lnTo>
                    <a:pt x="204" y="10"/>
                  </a:lnTo>
                  <a:lnTo>
                    <a:pt x="218" y="16"/>
                  </a:lnTo>
                  <a:lnTo>
                    <a:pt x="232" y="24"/>
                  </a:lnTo>
                  <a:lnTo>
                    <a:pt x="244" y="32"/>
                  </a:lnTo>
                  <a:lnTo>
                    <a:pt x="256" y="4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Line 123">
              <a:extLst>
                <a:ext uri="{FF2B5EF4-FFF2-40B4-BE49-F238E27FC236}">
                  <a16:creationId xmlns:a16="http://schemas.microsoft.com/office/drawing/2014/main" id="{547D1388-9B3E-4650-975E-A7E1A8AE9F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39116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Line 124">
              <a:extLst>
                <a:ext uri="{FF2B5EF4-FFF2-40B4-BE49-F238E27FC236}">
                  <a16:creationId xmlns:a16="http://schemas.microsoft.com/office/drawing/2014/main" id="{F3D35787-7CD3-4695-ABBD-43216FD135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6413" y="42418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125">
              <a:extLst>
                <a:ext uri="{FF2B5EF4-FFF2-40B4-BE49-F238E27FC236}">
                  <a16:creationId xmlns:a16="http://schemas.microsoft.com/office/drawing/2014/main" id="{EB2401A8-CEEE-4FCB-869D-8B0D7FDECE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1513" y="4076700"/>
              <a:ext cx="0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37F2CB7E-C23C-4B8E-A6A5-FC9B76937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213" y="3962400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80 h 80"/>
                <a:gd name="T4" fmla="*/ 48 w 48"/>
                <a:gd name="T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80"/>
                  </a:lnTo>
                  <a:lnTo>
                    <a:pt x="48" y="80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27">
              <a:extLst>
                <a:ext uri="{FF2B5EF4-FFF2-40B4-BE49-F238E27FC236}">
                  <a16:creationId xmlns:a16="http://schemas.microsoft.com/office/drawing/2014/main" id="{E1BB2089-B490-40E3-BD7F-51BA7A5EA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413" y="3962400"/>
              <a:ext cx="50800" cy="177800"/>
            </a:xfrm>
            <a:custGeom>
              <a:avLst/>
              <a:gdLst>
                <a:gd name="T0" fmla="*/ 0 w 32"/>
                <a:gd name="T1" fmla="*/ 0 h 112"/>
                <a:gd name="T2" fmla="*/ 0 w 32"/>
                <a:gd name="T3" fmla="*/ 80 h 112"/>
                <a:gd name="T4" fmla="*/ 32 w 32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12">
                  <a:moveTo>
                    <a:pt x="0" y="0"/>
                  </a:moveTo>
                  <a:lnTo>
                    <a:pt x="0" y="80"/>
                  </a:lnTo>
                  <a:lnTo>
                    <a:pt x="32" y="112"/>
                  </a:lnTo>
                </a:path>
              </a:pathLst>
            </a:cu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87E1F3-7484-4818-A426-125702C6FA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0" name="Picture Placeholder 7">
            <a:extLst>
              <a:ext uri="{FF2B5EF4-FFF2-40B4-BE49-F238E27FC236}">
                <a16:creationId xmlns:a16="http://schemas.microsoft.com/office/drawing/2014/main" id="{606A4534-4DCC-48D5-ABB0-E5E3FB1E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6" r="43138"/>
          <a:stretch/>
        </p:blipFill>
        <p:spPr>
          <a:xfrm>
            <a:off x="0" y="0"/>
            <a:ext cx="1787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985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5B8DC3-845D-41B4-ACE9-E20FC36DA1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Questions and discussion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5DF633-BC9E-4C9E-8213-5F09798ED0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89"/>
          <a:stretch/>
        </p:blipFill>
        <p:spPr>
          <a:xfrm>
            <a:off x="8280401" y="6210300"/>
            <a:ext cx="582540" cy="448457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8F47257-4E93-4307-9FF0-9FC6CCB93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296954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C26BB-BD18-486B-B2CE-A55854C48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GB" sz="2800" b="1" dirty="0"/>
              <a:t>Thank you for your attention</a:t>
            </a:r>
            <a:r>
              <a:rPr lang="cs-CZ" sz="2800" b="1" dirty="0"/>
              <a:t>!</a:t>
            </a:r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r>
              <a:rPr lang="en-GB" b="1" dirty="0"/>
              <a:t>Contacts</a:t>
            </a:r>
            <a:r>
              <a:rPr lang="cs-CZ" b="1" dirty="0"/>
              <a:t>:</a:t>
            </a:r>
            <a:endParaRPr lang="en-US" b="1" dirty="0"/>
          </a:p>
          <a:p>
            <a:r>
              <a:rPr lang="cs-CZ" dirty="0"/>
              <a:t>Michal Horáček </a:t>
            </a:r>
            <a:r>
              <a:rPr lang="cs-CZ" dirty="0">
                <a:hlinkClick r:id="rId2"/>
              </a:rPr>
              <a:t>michal.horacek@cz.ey.com</a:t>
            </a:r>
            <a:endParaRPr lang="cs-CZ" dirty="0"/>
          </a:p>
          <a:p>
            <a:r>
              <a:rPr lang="en-US" dirty="0"/>
              <a:t>Anna </a:t>
            </a:r>
            <a:r>
              <a:rPr lang="en-US" dirty="0" err="1"/>
              <a:t>Krej</a:t>
            </a:r>
            <a:r>
              <a:rPr lang="cs-CZ" dirty="0"/>
              <a:t>č</a:t>
            </a:r>
            <a:r>
              <a:rPr lang="en-US" dirty="0" err="1"/>
              <a:t>ov</a:t>
            </a:r>
            <a:r>
              <a:rPr lang="cs-CZ" dirty="0"/>
              <a:t>á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anna.krejcova@cz.ey.com</a:t>
            </a:r>
            <a:endParaRPr lang="cs-CZ" dirty="0"/>
          </a:p>
          <a:p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cs-CZ" dirty="0"/>
          </a:p>
          <a:p>
            <a:pPr algn="ctr"/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4EBF9FA-468D-4DB0-BF8E-B3B610CD0900}"/>
              </a:ext>
            </a:extLst>
          </p:cNvPr>
          <p:cNvSpPr txBox="1">
            <a:spLocks/>
          </p:cNvSpPr>
          <p:nvPr/>
        </p:nvSpPr>
        <p:spPr>
          <a:xfrm>
            <a:off x="1929861" y="6489088"/>
            <a:ext cx="3086100" cy="180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Evaluation of the OP TA system of indicators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5A8B17-1D37-4694-8C4D-316F7A60A1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09583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62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7880E-3FF0-49A9-8A61-3809669D41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9246" y="1619275"/>
            <a:ext cx="8230857" cy="4296409"/>
          </a:xfrm>
        </p:spPr>
        <p:txBody>
          <a:bodyPr/>
          <a:lstStyle/>
          <a:p>
            <a:pPr lvl="1"/>
            <a:r>
              <a:rPr lang="en-GB" sz="2000" dirty="0"/>
              <a:t>Does the indicator system reflect the reality and progress of OP TA projects adequately? Is it a fit-for-purpose tool for monitoring and project management?</a:t>
            </a:r>
          </a:p>
          <a:p>
            <a:pPr lvl="2"/>
            <a:r>
              <a:rPr lang="en-GB" sz="1800" dirty="0"/>
              <a:t>Does the indicator system </a:t>
            </a:r>
            <a:r>
              <a:rPr lang="en-US" sz="1800" dirty="0"/>
              <a:t>cover</a:t>
            </a:r>
            <a:r>
              <a:rPr lang="cs-CZ" sz="1800" dirty="0"/>
              <a:t> </a:t>
            </a:r>
            <a:r>
              <a:rPr lang="cs-CZ" sz="1800" dirty="0" err="1"/>
              <a:t>the</a:t>
            </a:r>
            <a:r>
              <a:rPr lang="cs-CZ" sz="1800" dirty="0"/>
              <a:t> </a:t>
            </a:r>
            <a:r>
              <a:rPr lang="cs-CZ" sz="1800" dirty="0" err="1"/>
              <a:t>specific</a:t>
            </a:r>
            <a:r>
              <a:rPr lang="cs-CZ" sz="1800" dirty="0"/>
              <a:t> </a:t>
            </a:r>
            <a:r>
              <a:rPr lang="cs-CZ" sz="1800" dirty="0" err="1"/>
              <a:t>objectives</a:t>
            </a:r>
            <a:r>
              <a:rPr lang="cs-CZ" sz="1800" dirty="0"/>
              <a:t> and </a:t>
            </a:r>
            <a:r>
              <a:rPr lang="cs-CZ" sz="1800" dirty="0" err="1"/>
              <a:t>activities</a:t>
            </a:r>
            <a:r>
              <a:rPr lang="cs-CZ" sz="1800" dirty="0"/>
              <a:t> </a:t>
            </a:r>
            <a:r>
              <a:rPr lang="cs-CZ" sz="1800" dirty="0" err="1"/>
              <a:t>of</a:t>
            </a:r>
            <a:r>
              <a:rPr lang="cs-CZ" sz="1800" dirty="0"/>
              <a:t> </a:t>
            </a:r>
            <a:r>
              <a:rPr lang="cs-CZ" sz="1800" dirty="0" err="1"/>
              <a:t>the</a:t>
            </a:r>
            <a:r>
              <a:rPr lang="cs-CZ" sz="1800" dirty="0"/>
              <a:t> </a:t>
            </a:r>
            <a:r>
              <a:rPr lang="cs-CZ" sz="1800" dirty="0" err="1"/>
              <a:t>programme</a:t>
            </a:r>
            <a:r>
              <a:rPr lang="cs-CZ" sz="1800" dirty="0"/>
              <a:t>? </a:t>
            </a:r>
            <a:endParaRPr lang="en-GB" sz="1800" dirty="0"/>
          </a:p>
          <a:p>
            <a:pPr lvl="2"/>
            <a:r>
              <a:rPr lang="en-GB" sz="1800" dirty="0"/>
              <a:t>Are the indicators understandable and comprehensive? </a:t>
            </a:r>
          </a:p>
          <a:p>
            <a:pPr lvl="2"/>
            <a:r>
              <a:rPr lang="en-GB" sz="1800" dirty="0"/>
              <a:t>Are the target values set purposefully vis-à-vis the implementation of the programme?</a:t>
            </a:r>
            <a:endParaRPr lang="cs-CZ" sz="1800" dirty="0"/>
          </a:p>
          <a:p>
            <a:pPr marL="534639" lvl="2" indent="0">
              <a:buNone/>
            </a:pPr>
            <a:endParaRPr lang="en-GB" dirty="0"/>
          </a:p>
          <a:p>
            <a:endParaRPr lang="en-GB" dirty="0"/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13A87A4-5A21-4647-B9E0-5806BE9751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9246" y="4784436"/>
            <a:ext cx="8230858" cy="1381414"/>
          </a:xfrm>
        </p:spPr>
        <p:txBody>
          <a:bodyPr/>
          <a:lstStyle/>
          <a:p>
            <a:pPr lvl="1"/>
            <a:r>
              <a:rPr lang="en-GB" sz="2000" dirty="0"/>
              <a:t>The niche position of the OP TA and specific nature of its projects (</a:t>
            </a:r>
            <a:r>
              <a:rPr lang="cs-CZ" sz="2000" dirty="0" err="1"/>
              <a:t>covering</a:t>
            </a:r>
            <a:r>
              <a:rPr lang="cs-CZ" sz="2000" dirty="0"/>
              <a:t> </a:t>
            </a:r>
            <a:r>
              <a:rPr lang="cs-CZ" sz="2000" dirty="0" err="1"/>
              <a:t>mainly</a:t>
            </a:r>
            <a:r>
              <a:rPr lang="cs-CZ" sz="2000" dirty="0"/>
              <a:t> </a:t>
            </a:r>
            <a:r>
              <a:rPr lang="en-GB" sz="2000" dirty="0"/>
              <a:t>personal expenses, equipment purchases, business trips, etc.)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0C48EE-FD9B-4572-BD43-32D247599B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Main objectives of the Project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FA28CF5-346C-4665-85E9-2D3471CDB6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1" y="4361652"/>
            <a:ext cx="4042800" cy="640800"/>
          </a:xfrm>
        </p:spPr>
        <p:txBody>
          <a:bodyPr/>
          <a:lstStyle/>
          <a:p>
            <a:r>
              <a:rPr lang="en-US" dirty="0"/>
              <a:t>Project limitations</a:t>
            </a:r>
            <a:endParaRPr lang="cs-CZ" dirty="0"/>
          </a:p>
          <a:p>
            <a:endParaRPr lang="cs-CZ" dirty="0"/>
          </a:p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ADBC2C-898E-4C3E-A5AB-C6E5C20FC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and Project overview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46A820-9EB0-447C-93AA-644E43757A6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4E193AC-240F-49B4-BCDE-B36384435509}"/>
              </a:ext>
            </a:extLst>
          </p:cNvPr>
          <p:cNvGrpSpPr/>
          <p:nvPr/>
        </p:nvGrpSpPr>
        <p:grpSpPr>
          <a:xfrm>
            <a:off x="293782" y="1598079"/>
            <a:ext cx="635000" cy="495300"/>
            <a:chOff x="3854450" y="1098550"/>
            <a:chExt cx="812800" cy="736600"/>
          </a:xfrm>
        </p:grpSpPr>
        <p:sp>
          <p:nvSpPr>
            <p:cNvPr id="78" name="Freeform 20">
              <a:extLst>
                <a:ext uri="{FF2B5EF4-FFF2-40B4-BE49-F238E27FC236}">
                  <a16:creationId xmlns:a16="http://schemas.microsoft.com/office/drawing/2014/main" id="{9375779E-AF74-486B-9F2F-98E31B30B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550" y="1098550"/>
              <a:ext cx="635000" cy="635000"/>
            </a:xfrm>
            <a:custGeom>
              <a:avLst/>
              <a:gdLst>
                <a:gd name="T0" fmla="*/ 400 w 400"/>
                <a:gd name="T1" fmla="*/ 200 h 400"/>
                <a:gd name="T2" fmla="*/ 396 w 400"/>
                <a:gd name="T3" fmla="*/ 240 h 400"/>
                <a:gd name="T4" fmla="*/ 384 w 400"/>
                <a:gd name="T5" fmla="*/ 278 h 400"/>
                <a:gd name="T6" fmla="*/ 366 w 400"/>
                <a:gd name="T7" fmla="*/ 312 h 400"/>
                <a:gd name="T8" fmla="*/ 342 w 400"/>
                <a:gd name="T9" fmla="*/ 342 h 400"/>
                <a:gd name="T10" fmla="*/ 312 w 400"/>
                <a:gd name="T11" fmla="*/ 366 h 400"/>
                <a:gd name="T12" fmla="*/ 278 w 400"/>
                <a:gd name="T13" fmla="*/ 384 h 400"/>
                <a:gd name="T14" fmla="*/ 240 w 400"/>
                <a:gd name="T15" fmla="*/ 396 h 400"/>
                <a:gd name="T16" fmla="*/ 200 w 400"/>
                <a:gd name="T17" fmla="*/ 400 h 400"/>
                <a:gd name="T18" fmla="*/ 180 w 400"/>
                <a:gd name="T19" fmla="*/ 398 h 400"/>
                <a:gd name="T20" fmla="*/ 140 w 400"/>
                <a:gd name="T21" fmla="*/ 392 h 400"/>
                <a:gd name="T22" fmla="*/ 104 w 400"/>
                <a:gd name="T23" fmla="*/ 376 h 400"/>
                <a:gd name="T24" fmla="*/ 72 w 400"/>
                <a:gd name="T25" fmla="*/ 354 h 400"/>
                <a:gd name="T26" fmla="*/ 46 w 400"/>
                <a:gd name="T27" fmla="*/ 328 h 400"/>
                <a:gd name="T28" fmla="*/ 24 w 400"/>
                <a:gd name="T29" fmla="*/ 296 h 400"/>
                <a:gd name="T30" fmla="*/ 8 w 400"/>
                <a:gd name="T31" fmla="*/ 260 h 400"/>
                <a:gd name="T32" fmla="*/ 2 w 400"/>
                <a:gd name="T33" fmla="*/ 220 h 400"/>
                <a:gd name="T34" fmla="*/ 0 w 400"/>
                <a:gd name="T35" fmla="*/ 200 h 400"/>
                <a:gd name="T36" fmla="*/ 4 w 400"/>
                <a:gd name="T37" fmla="*/ 160 h 400"/>
                <a:gd name="T38" fmla="*/ 16 w 400"/>
                <a:gd name="T39" fmla="*/ 122 h 400"/>
                <a:gd name="T40" fmla="*/ 34 w 400"/>
                <a:gd name="T41" fmla="*/ 88 h 400"/>
                <a:gd name="T42" fmla="*/ 58 w 400"/>
                <a:gd name="T43" fmla="*/ 58 h 400"/>
                <a:gd name="T44" fmla="*/ 88 w 400"/>
                <a:gd name="T45" fmla="*/ 34 h 400"/>
                <a:gd name="T46" fmla="*/ 122 w 400"/>
                <a:gd name="T47" fmla="*/ 16 h 400"/>
                <a:gd name="T48" fmla="*/ 160 w 400"/>
                <a:gd name="T49" fmla="*/ 4 h 400"/>
                <a:gd name="T50" fmla="*/ 200 w 400"/>
                <a:gd name="T51" fmla="*/ 0 h 400"/>
                <a:gd name="T52" fmla="*/ 220 w 400"/>
                <a:gd name="T53" fmla="*/ 2 h 400"/>
                <a:gd name="T54" fmla="*/ 260 w 400"/>
                <a:gd name="T55" fmla="*/ 8 h 400"/>
                <a:gd name="T56" fmla="*/ 296 w 400"/>
                <a:gd name="T57" fmla="*/ 24 h 400"/>
                <a:gd name="T58" fmla="*/ 328 w 400"/>
                <a:gd name="T59" fmla="*/ 46 h 400"/>
                <a:gd name="T60" fmla="*/ 354 w 400"/>
                <a:gd name="T61" fmla="*/ 72 h 400"/>
                <a:gd name="T62" fmla="*/ 376 w 400"/>
                <a:gd name="T63" fmla="*/ 104 h 400"/>
                <a:gd name="T64" fmla="*/ 392 w 400"/>
                <a:gd name="T65" fmla="*/ 140 h 400"/>
                <a:gd name="T66" fmla="*/ 398 w 400"/>
                <a:gd name="T67" fmla="*/ 180 h 400"/>
                <a:gd name="T68" fmla="*/ 400 w 400"/>
                <a:gd name="T69" fmla="*/ 2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400">
                  <a:moveTo>
                    <a:pt x="400" y="200"/>
                  </a:moveTo>
                  <a:lnTo>
                    <a:pt x="400" y="200"/>
                  </a:lnTo>
                  <a:lnTo>
                    <a:pt x="398" y="220"/>
                  </a:lnTo>
                  <a:lnTo>
                    <a:pt x="396" y="240"/>
                  </a:lnTo>
                  <a:lnTo>
                    <a:pt x="392" y="260"/>
                  </a:lnTo>
                  <a:lnTo>
                    <a:pt x="384" y="278"/>
                  </a:lnTo>
                  <a:lnTo>
                    <a:pt x="376" y="296"/>
                  </a:lnTo>
                  <a:lnTo>
                    <a:pt x="366" y="312"/>
                  </a:lnTo>
                  <a:lnTo>
                    <a:pt x="354" y="328"/>
                  </a:lnTo>
                  <a:lnTo>
                    <a:pt x="342" y="342"/>
                  </a:lnTo>
                  <a:lnTo>
                    <a:pt x="328" y="354"/>
                  </a:lnTo>
                  <a:lnTo>
                    <a:pt x="312" y="366"/>
                  </a:lnTo>
                  <a:lnTo>
                    <a:pt x="296" y="376"/>
                  </a:lnTo>
                  <a:lnTo>
                    <a:pt x="278" y="384"/>
                  </a:lnTo>
                  <a:lnTo>
                    <a:pt x="260" y="392"/>
                  </a:lnTo>
                  <a:lnTo>
                    <a:pt x="240" y="396"/>
                  </a:lnTo>
                  <a:lnTo>
                    <a:pt x="220" y="398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180" y="398"/>
                  </a:lnTo>
                  <a:lnTo>
                    <a:pt x="160" y="396"/>
                  </a:lnTo>
                  <a:lnTo>
                    <a:pt x="140" y="392"/>
                  </a:lnTo>
                  <a:lnTo>
                    <a:pt x="122" y="384"/>
                  </a:lnTo>
                  <a:lnTo>
                    <a:pt x="104" y="376"/>
                  </a:lnTo>
                  <a:lnTo>
                    <a:pt x="88" y="366"/>
                  </a:lnTo>
                  <a:lnTo>
                    <a:pt x="72" y="354"/>
                  </a:lnTo>
                  <a:lnTo>
                    <a:pt x="58" y="342"/>
                  </a:lnTo>
                  <a:lnTo>
                    <a:pt x="46" y="328"/>
                  </a:lnTo>
                  <a:lnTo>
                    <a:pt x="34" y="312"/>
                  </a:lnTo>
                  <a:lnTo>
                    <a:pt x="24" y="296"/>
                  </a:lnTo>
                  <a:lnTo>
                    <a:pt x="16" y="278"/>
                  </a:lnTo>
                  <a:lnTo>
                    <a:pt x="8" y="260"/>
                  </a:lnTo>
                  <a:lnTo>
                    <a:pt x="4" y="240"/>
                  </a:lnTo>
                  <a:lnTo>
                    <a:pt x="2" y="22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80"/>
                  </a:lnTo>
                  <a:lnTo>
                    <a:pt x="4" y="160"/>
                  </a:lnTo>
                  <a:lnTo>
                    <a:pt x="8" y="140"/>
                  </a:lnTo>
                  <a:lnTo>
                    <a:pt x="16" y="122"/>
                  </a:lnTo>
                  <a:lnTo>
                    <a:pt x="24" y="104"/>
                  </a:lnTo>
                  <a:lnTo>
                    <a:pt x="34" y="88"/>
                  </a:lnTo>
                  <a:lnTo>
                    <a:pt x="46" y="72"/>
                  </a:lnTo>
                  <a:lnTo>
                    <a:pt x="58" y="58"/>
                  </a:lnTo>
                  <a:lnTo>
                    <a:pt x="72" y="46"/>
                  </a:lnTo>
                  <a:lnTo>
                    <a:pt x="88" y="34"/>
                  </a:lnTo>
                  <a:lnTo>
                    <a:pt x="104" y="24"/>
                  </a:lnTo>
                  <a:lnTo>
                    <a:pt x="122" y="16"/>
                  </a:lnTo>
                  <a:lnTo>
                    <a:pt x="140" y="8"/>
                  </a:lnTo>
                  <a:lnTo>
                    <a:pt x="160" y="4"/>
                  </a:lnTo>
                  <a:lnTo>
                    <a:pt x="180" y="2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20" y="2"/>
                  </a:lnTo>
                  <a:lnTo>
                    <a:pt x="240" y="4"/>
                  </a:lnTo>
                  <a:lnTo>
                    <a:pt x="260" y="8"/>
                  </a:lnTo>
                  <a:lnTo>
                    <a:pt x="278" y="16"/>
                  </a:lnTo>
                  <a:lnTo>
                    <a:pt x="296" y="24"/>
                  </a:lnTo>
                  <a:lnTo>
                    <a:pt x="312" y="34"/>
                  </a:lnTo>
                  <a:lnTo>
                    <a:pt x="328" y="46"/>
                  </a:lnTo>
                  <a:lnTo>
                    <a:pt x="342" y="58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6" y="104"/>
                  </a:lnTo>
                  <a:lnTo>
                    <a:pt x="384" y="122"/>
                  </a:lnTo>
                  <a:lnTo>
                    <a:pt x="392" y="140"/>
                  </a:lnTo>
                  <a:lnTo>
                    <a:pt x="396" y="160"/>
                  </a:lnTo>
                  <a:lnTo>
                    <a:pt x="398" y="180"/>
                  </a:lnTo>
                  <a:lnTo>
                    <a:pt x="400" y="200"/>
                  </a:lnTo>
                  <a:lnTo>
                    <a:pt x="400" y="20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Line 21">
              <a:extLst>
                <a:ext uri="{FF2B5EF4-FFF2-40B4-BE49-F238E27FC236}">
                  <a16:creationId xmlns:a16="http://schemas.microsoft.com/office/drawing/2014/main" id="{B976BC7C-676A-428C-B182-113245AA28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4650" y="1187450"/>
              <a:ext cx="0" cy="7620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Line 22">
              <a:extLst>
                <a:ext uri="{FF2B5EF4-FFF2-40B4-BE49-F238E27FC236}">
                  <a16:creationId xmlns:a16="http://schemas.microsoft.com/office/drawing/2014/main" id="{F121E7F4-AE0A-4E9C-A724-D8AC9DBBB7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6550" y="1225550"/>
              <a:ext cx="762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Line 23">
              <a:extLst>
                <a:ext uri="{FF2B5EF4-FFF2-40B4-BE49-F238E27FC236}">
                  <a16:creationId xmlns:a16="http://schemas.microsoft.com/office/drawing/2014/main" id="{F9C31109-0260-4AC1-B1D7-5EC9B0F4A3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950" y="1339850"/>
              <a:ext cx="0" cy="7620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Line 24">
              <a:extLst>
                <a:ext uri="{FF2B5EF4-FFF2-40B4-BE49-F238E27FC236}">
                  <a16:creationId xmlns:a16="http://schemas.microsoft.com/office/drawing/2014/main" id="{E1A398ED-4415-4962-B722-048B395C41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850" y="1377950"/>
              <a:ext cx="762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Line 25">
              <a:extLst>
                <a:ext uri="{FF2B5EF4-FFF2-40B4-BE49-F238E27FC236}">
                  <a16:creationId xmlns:a16="http://schemas.microsoft.com/office/drawing/2014/main" id="{1B07DC0C-A68A-45C5-9C87-907574EC05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5650" y="1403350"/>
              <a:ext cx="0" cy="7620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Line 26">
              <a:extLst>
                <a:ext uri="{FF2B5EF4-FFF2-40B4-BE49-F238E27FC236}">
                  <a16:creationId xmlns:a16="http://schemas.microsoft.com/office/drawing/2014/main" id="{F8D26BA5-4E78-4834-AD5F-8EFD244A27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7550" y="1441450"/>
              <a:ext cx="76200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Line 27">
              <a:extLst>
                <a:ext uri="{FF2B5EF4-FFF2-40B4-BE49-F238E27FC236}">
                  <a16:creationId xmlns:a16="http://schemas.microsoft.com/office/drawing/2014/main" id="{3310E0D0-2D02-4588-B5FB-D3D30F8C56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52950" y="1835150"/>
              <a:ext cx="635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Line 28">
              <a:extLst>
                <a:ext uri="{FF2B5EF4-FFF2-40B4-BE49-F238E27FC236}">
                  <a16:creationId xmlns:a16="http://schemas.microsoft.com/office/drawing/2014/main" id="{351C1FC6-0F83-4A32-AA06-E8FD2623D2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1850" y="1835150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Line 29">
              <a:extLst>
                <a:ext uri="{FF2B5EF4-FFF2-40B4-BE49-F238E27FC236}">
                  <a16:creationId xmlns:a16="http://schemas.microsoft.com/office/drawing/2014/main" id="{0ABC8BB5-46BD-49A7-9561-9B85C3A640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4450" y="1835150"/>
              <a:ext cx="254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Rectangle 30">
              <a:extLst>
                <a:ext uri="{FF2B5EF4-FFF2-40B4-BE49-F238E27FC236}">
                  <a16:creationId xmlns:a16="http://schemas.microsoft.com/office/drawing/2014/main" id="{C5CD5D1B-4F99-4500-8A36-B4274DA25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9750" y="1504950"/>
              <a:ext cx="139700" cy="330200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Rectangle 31">
              <a:extLst>
                <a:ext uri="{FF2B5EF4-FFF2-40B4-BE49-F238E27FC236}">
                  <a16:creationId xmlns:a16="http://schemas.microsoft.com/office/drawing/2014/main" id="{23243580-4D77-4FCF-9E12-C843D7029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8750" y="1720850"/>
              <a:ext cx="139700" cy="114300"/>
            </a:xfrm>
            <a:prstGeom prst="rect">
              <a:avLst/>
            </a:prstGeom>
            <a:solidFill>
              <a:srgbClr val="F2F2F2"/>
            </a:solidFill>
            <a:ln w="25400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Rectangle 32">
              <a:extLst>
                <a:ext uri="{FF2B5EF4-FFF2-40B4-BE49-F238E27FC236}">
                  <a16:creationId xmlns:a16="http://schemas.microsoft.com/office/drawing/2014/main" id="{368250C0-E1A4-41F4-993A-F404B880E1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9250" y="1644650"/>
              <a:ext cx="139700" cy="190500"/>
            </a:xfrm>
            <a:prstGeom prst="rect">
              <a:avLst/>
            </a:prstGeom>
            <a:solidFill>
              <a:srgbClr val="F2F2F2"/>
            </a:solidFill>
            <a:ln w="25400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Line 33">
              <a:extLst>
                <a:ext uri="{FF2B5EF4-FFF2-40B4-BE49-F238E27FC236}">
                  <a16:creationId xmlns:a16="http://schemas.microsoft.com/office/drawing/2014/main" id="{0750E6E0-EB0B-4B38-8722-839BF7678D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05250" y="1835150"/>
              <a:ext cx="622300" cy="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34">
              <a:extLst>
                <a:ext uri="{FF2B5EF4-FFF2-40B4-BE49-F238E27FC236}">
                  <a16:creationId xmlns:a16="http://schemas.microsoft.com/office/drawing/2014/main" id="{075465E8-7178-48D5-9B4D-9559D5C34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1200150"/>
              <a:ext cx="603250" cy="403225"/>
            </a:xfrm>
            <a:custGeom>
              <a:avLst/>
              <a:gdLst>
                <a:gd name="T0" fmla="*/ 380 w 380"/>
                <a:gd name="T1" fmla="*/ 0 h 254"/>
                <a:gd name="T2" fmla="*/ 288 w 380"/>
                <a:gd name="T3" fmla="*/ 0 h 254"/>
                <a:gd name="T4" fmla="*/ 312 w 380"/>
                <a:gd name="T5" fmla="*/ 22 h 254"/>
                <a:gd name="T6" fmla="*/ 192 w 380"/>
                <a:gd name="T7" fmla="*/ 140 h 254"/>
                <a:gd name="T8" fmla="*/ 130 w 380"/>
                <a:gd name="T9" fmla="*/ 78 h 254"/>
                <a:gd name="T10" fmla="*/ 0 w 380"/>
                <a:gd name="T11" fmla="*/ 208 h 254"/>
                <a:gd name="T12" fmla="*/ 46 w 380"/>
                <a:gd name="T13" fmla="*/ 254 h 254"/>
                <a:gd name="T14" fmla="*/ 124 w 380"/>
                <a:gd name="T15" fmla="*/ 174 h 254"/>
                <a:gd name="T16" fmla="*/ 188 w 380"/>
                <a:gd name="T17" fmla="*/ 238 h 254"/>
                <a:gd name="T18" fmla="*/ 356 w 380"/>
                <a:gd name="T19" fmla="*/ 68 h 254"/>
                <a:gd name="T20" fmla="*/ 380 w 380"/>
                <a:gd name="T21" fmla="*/ 92 h 254"/>
                <a:gd name="T22" fmla="*/ 380 w 380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" h="254">
                  <a:moveTo>
                    <a:pt x="380" y="0"/>
                  </a:moveTo>
                  <a:lnTo>
                    <a:pt x="288" y="0"/>
                  </a:lnTo>
                  <a:lnTo>
                    <a:pt x="312" y="22"/>
                  </a:lnTo>
                  <a:lnTo>
                    <a:pt x="192" y="140"/>
                  </a:lnTo>
                  <a:lnTo>
                    <a:pt x="130" y="78"/>
                  </a:lnTo>
                  <a:lnTo>
                    <a:pt x="0" y="208"/>
                  </a:lnTo>
                  <a:lnTo>
                    <a:pt x="46" y="254"/>
                  </a:lnTo>
                  <a:lnTo>
                    <a:pt x="124" y="174"/>
                  </a:lnTo>
                  <a:lnTo>
                    <a:pt x="188" y="238"/>
                  </a:lnTo>
                  <a:lnTo>
                    <a:pt x="356" y="68"/>
                  </a:lnTo>
                  <a:lnTo>
                    <a:pt x="380" y="92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FFE600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0D2DECF-8549-4FFD-B759-35FDBC874E5F}"/>
              </a:ext>
            </a:extLst>
          </p:cNvPr>
          <p:cNvGrpSpPr/>
          <p:nvPr/>
        </p:nvGrpSpPr>
        <p:grpSpPr>
          <a:xfrm>
            <a:off x="232496" y="4794731"/>
            <a:ext cx="658353" cy="498475"/>
            <a:chOff x="6645275" y="2463800"/>
            <a:chExt cx="774700" cy="587375"/>
          </a:xfrm>
        </p:grpSpPr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17C1A123-0927-4365-9559-35FEE2C42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5" y="2714625"/>
              <a:ext cx="76200" cy="301625"/>
            </a:xfrm>
            <a:custGeom>
              <a:avLst/>
              <a:gdLst>
                <a:gd name="T0" fmla="*/ 10 w 48"/>
                <a:gd name="T1" fmla="*/ 0 h 190"/>
                <a:gd name="T2" fmla="*/ 10 w 48"/>
                <a:gd name="T3" fmla="*/ 0 h 190"/>
                <a:gd name="T4" fmla="*/ 2 w 48"/>
                <a:gd name="T5" fmla="*/ 30 h 190"/>
                <a:gd name="T6" fmla="*/ 0 w 48"/>
                <a:gd name="T7" fmla="*/ 44 h 190"/>
                <a:gd name="T8" fmla="*/ 0 w 48"/>
                <a:gd name="T9" fmla="*/ 60 h 190"/>
                <a:gd name="T10" fmla="*/ 0 w 48"/>
                <a:gd name="T11" fmla="*/ 60 h 190"/>
                <a:gd name="T12" fmla="*/ 2 w 48"/>
                <a:gd name="T13" fmla="*/ 78 h 190"/>
                <a:gd name="T14" fmla="*/ 4 w 48"/>
                <a:gd name="T15" fmla="*/ 96 h 190"/>
                <a:gd name="T16" fmla="*/ 8 w 48"/>
                <a:gd name="T17" fmla="*/ 112 h 190"/>
                <a:gd name="T18" fmla="*/ 12 w 48"/>
                <a:gd name="T19" fmla="*/ 130 h 190"/>
                <a:gd name="T20" fmla="*/ 20 w 48"/>
                <a:gd name="T21" fmla="*/ 146 h 190"/>
                <a:gd name="T22" fmla="*/ 28 w 48"/>
                <a:gd name="T23" fmla="*/ 160 h 190"/>
                <a:gd name="T24" fmla="*/ 36 w 48"/>
                <a:gd name="T25" fmla="*/ 176 h 190"/>
                <a:gd name="T26" fmla="*/ 48 w 48"/>
                <a:gd name="T2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90">
                  <a:moveTo>
                    <a:pt x="10" y="0"/>
                  </a:moveTo>
                  <a:lnTo>
                    <a:pt x="10" y="0"/>
                  </a:lnTo>
                  <a:lnTo>
                    <a:pt x="2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78"/>
                  </a:lnTo>
                  <a:lnTo>
                    <a:pt x="4" y="96"/>
                  </a:lnTo>
                  <a:lnTo>
                    <a:pt x="8" y="112"/>
                  </a:lnTo>
                  <a:lnTo>
                    <a:pt x="12" y="130"/>
                  </a:lnTo>
                  <a:lnTo>
                    <a:pt x="20" y="146"/>
                  </a:lnTo>
                  <a:lnTo>
                    <a:pt x="28" y="160"/>
                  </a:lnTo>
                  <a:lnTo>
                    <a:pt x="36" y="176"/>
                  </a:lnTo>
                  <a:lnTo>
                    <a:pt x="48" y="190"/>
                  </a:lnTo>
                </a:path>
              </a:pathLst>
            </a:cu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399133AF-9D92-4457-B38C-B5CF4D4FE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2463800"/>
              <a:ext cx="330200" cy="206375"/>
            </a:xfrm>
            <a:custGeom>
              <a:avLst/>
              <a:gdLst>
                <a:gd name="T0" fmla="*/ 208 w 208"/>
                <a:gd name="T1" fmla="*/ 0 h 130"/>
                <a:gd name="T2" fmla="*/ 208 w 208"/>
                <a:gd name="T3" fmla="*/ 0 h 130"/>
                <a:gd name="T4" fmla="*/ 172 w 208"/>
                <a:gd name="T5" fmla="*/ 4 h 130"/>
                <a:gd name="T6" fmla="*/ 140 w 208"/>
                <a:gd name="T7" fmla="*/ 12 h 130"/>
                <a:gd name="T8" fmla="*/ 110 w 208"/>
                <a:gd name="T9" fmla="*/ 24 h 130"/>
                <a:gd name="T10" fmla="*/ 82 w 208"/>
                <a:gd name="T11" fmla="*/ 40 h 130"/>
                <a:gd name="T12" fmla="*/ 56 w 208"/>
                <a:gd name="T13" fmla="*/ 58 h 130"/>
                <a:gd name="T14" fmla="*/ 34 w 208"/>
                <a:gd name="T15" fmla="*/ 80 h 130"/>
                <a:gd name="T16" fmla="*/ 16 w 208"/>
                <a:gd name="T17" fmla="*/ 104 h 130"/>
                <a:gd name="T18" fmla="*/ 0 w 208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30">
                  <a:moveTo>
                    <a:pt x="208" y="0"/>
                  </a:moveTo>
                  <a:lnTo>
                    <a:pt x="208" y="0"/>
                  </a:lnTo>
                  <a:lnTo>
                    <a:pt x="172" y="4"/>
                  </a:lnTo>
                  <a:lnTo>
                    <a:pt x="140" y="12"/>
                  </a:lnTo>
                  <a:lnTo>
                    <a:pt x="110" y="24"/>
                  </a:lnTo>
                  <a:lnTo>
                    <a:pt x="82" y="40"/>
                  </a:lnTo>
                  <a:lnTo>
                    <a:pt x="56" y="58"/>
                  </a:lnTo>
                  <a:lnTo>
                    <a:pt x="34" y="80"/>
                  </a:lnTo>
                  <a:lnTo>
                    <a:pt x="16" y="104"/>
                  </a:lnTo>
                  <a:lnTo>
                    <a:pt x="0" y="130"/>
                  </a:lnTo>
                </a:path>
              </a:pathLst>
            </a:cu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2AC69344-9537-4B9B-9343-39C406792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775" y="2714625"/>
              <a:ext cx="76200" cy="301625"/>
            </a:xfrm>
            <a:custGeom>
              <a:avLst/>
              <a:gdLst>
                <a:gd name="T0" fmla="*/ 38 w 48"/>
                <a:gd name="T1" fmla="*/ 0 h 190"/>
                <a:gd name="T2" fmla="*/ 38 w 48"/>
                <a:gd name="T3" fmla="*/ 0 h 190"/>
                <a:gd name="T4" fmla="*/ 46 w 48"/>
                <a:gd name="T5" fmla="*/ 30 h 190"/>
                <a:gd name="T6" fmla="*/ 48 w 48"/>
                <a:gd name="T7" fmla="*/ 44 h 190"/>
                <a:gd name="T8" fmla="*/ 48 w 48"/>
                <a:gd name="T9" fmla="*/ 60 h 190"/>
                <a:gd name="T10" fmla="*/ 48 w 48"/>
                <a:gd name="T11" fmla="*/ 60 h 190"/>
                <a:gd name="T12" fmla="*/ 46 w 48"/>
                <a:gd name="T13" fmla="*/ 78 h 190"/>
                <a:gd name="T14" fmla="*/ 44 w 48"/>
                <a:gd name="T15" fmla="*/ 96 h 190"/>
                <a:gd name="T16" fmla="*/ 40 w 48"/>
                <a:gd name="T17" fmla="*/ 112 h 190"/>
                <a:gd name="T18" fmla="*/ 36 w 48"/>
                <a:gd name="T19" fmla="*/ 130 h 190"/>
                <a:gd name="T20" fmla="*/ 28 w 48"/>
                <a:gd name="T21" fmla="*/ 146 h 190"/>
                <a:gd name="T22" fmla="*/ 20 w 48"/>
                <a:gd name="T23" fmla="*/ 160 h 190"/>
                <a:gd name="T24" fmla="*/ 12 w 48"/>
                <a:gd name="T25" fmla="*/ 176 h 190"/>
                <a:gd name="T26" fmla="*/ 0 w 48"/>
                <a:gd name="T2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90">
                  <a:moveTo>
                    <a:pt x="38" y="0"/>
                  </a:moveTo>
                  <a:lnTo>
                    <a:pt x="38" y="0"/>
                  </a:lnTo>
                  <a:lnTo>
                    <a:pt x="46" y="30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6" y="78"/>
                  </a:lnTo>
                  <a:lnTo>
                    <a:pt x="44" y="96"/>
                  </a:lnTo>
                  <a:lnTo>
                    <a:pt x="40" y="112"/>
                  </a:lnTo>
                  <a:lnTo>
                    <a:pt x="36" y="130"/>
                  </a:lnTo>
                  <a:lnTo>
                    <a:pt x="28" y="146"/>
                  </a:lnTo>
                  <a:lnTo>
                    <a:pt x="20" y="160"/>
                  </a:lnTo>
                  <a:lnTo>
                    <a:pt x="12" y="176"/>
                  </a:lnTo>
                  <a:lnTo>
                    <a:pt x="0" y="190"/>
                  </a:lnTo>
                </a:path>
              </a:pathLst>
            </a:cu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5E7029C-77DA-4CCA-810B-DFFC3F41E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8025" y="2463800"/>
              <a:ext cx="330200" cy="206375"/>
            </a:xfrm>
            <a:custGeom>
              <a:avLst/>
              <a:gdLst>
                <a:gd name="T0" fmla="*/ 0 w 208"/>
                <a:gd name="T1" fmla="*/ 0 h 130"/>
                <a:gd name="T2" fmla="*/ 0 w 208"/>
                <a:gd name="T3" fmla="*/ 0 h 130"/>
                <a:gd name="T4" fmla="*/ 36 w 208"/>
                <a:gd name="T5" fmla="*/ 4 h 130"/>
                <a:gd name="T6" fmla="*/ 68 w 208"/>
                <a:gd name="T7" fmla="*/ 12 h 130"/>
                <a:gd name="T8" fmla="*/ 98 w 208"/>
                <a:gd name="T9" fmla="*/ 24 h 130"/>
                <a:gd name="T10" fmla="*/ 126 w 208"/>
                <a:gd name="T11" fmla="*/ 40 h 130"/>
                <a:gd name="T12" fmla="*/ 152 w 208"/>
                <a:gd name="T13" fmla="*/ 58 h 130"/>
                <a:gd name="T14" fmla="*/ 174 w 208"/>
                <a:gd name="T15" fmla="*/ 80 h 130"/>
                <a:gd name="T16" fmla="*/ 192 w 208"/>
                <a:gd name="T17" fmla="*/ 104 h 130"/>
                <a:gd name="T18" fmla="*/ 208 w 208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30">
                  <a:moveTo>
                    <a:pt x="0" y="0"/>
                  </a:moveTo>
                  <a:lnTo>
                    <a:pt x="0" y="0"/>
                  </a:lnTo>
                  <a:lnTo>
                    <a:pt x="36" y="4"/>
                  </a:lnTo>
                  <a:lnTo>
                    <a:pt x="68" y="12"/>
                  </a:lnTo>
                  <a:lnTo>
                    <a:pt x="98" y="24"/>
                  </a:lnTo>
                  <a:lnTo>
                    <a:pt x="126" y="40"/>
                  </a:lnTo>
                  <a:lnTo>
                    <a:pt x="152" y="58"/>
                  </a:lnTo>
                  <a:lnTo>
                    <a:pt x="174" y="80"/>
                  </a:lnTo>
                  <a:lnTo>
                    <a:pt x="192" y="104"/>
                  </a:lnTo>
                  <a:lnTo>
                    <a:pt x="208" y="130"/>
                  </a:lnTo>
                </a:path>
              </a:pathLst>
            </a:custGeom>
            <a:noFill/>
            <a:ln w="25400">
              <a:solidFill>
                <a:srgbClr val="C0C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3FC97657-3D87-4124-93CC-84CEBAD36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525" y="2720975"/>
              <a:ext cx="330200" cy="330200"/>
            </a:xfrm>
            <a:custGeom>
              <a:avLst/>
              <a:gdLst>
                <a:gd name="T0" fmla="*/ 208 w 208"/>
                <a:gd name="T1" fmla="*/ 104 h 208"/>
                <a:gd name="T2" fmla="*/ 208 w 208"/>
                <a:gd name="T3" fmla="*/ 104 h 208"/>
                <a:gd name="T4" fmla="*/ 206 w 208"/>
                <a:gd name="T5" fmla="*/ 124 h 208"/>
                <a:gd name="T6" fmla="*/ 200 w 208"/>
                <a:gd name="T7" fmla="*/ 144 h 208"/>
                <a:gd name="T8" fmla="*/ 190 w 208"/>
                <a:gd name="T9" fmla="*/ 162 h 208"/>
                <a:gd name="T10" fmla="*/ 178 w 208"/>
                <a:gd name="T11" fmla="*/ 178 h 208"/>
                <a:gd name="T12" fmla="*/ 162 w 208"/>
                <a:gd name="T13" fmla="*/ 190 h 208"/>
                <a:gd name="T14" fmla="*/ 144 w 208"/>
                <a:gd name="T15" fmla="*/ 200 h 208"/>
                <a:gd name="T16" fmla="*/ 124 w 208"/>
                <a:gd name="T17" fmla="*/ 206 h 208"/>
                <a:gd name="T18" fmla="*/ 104 w 208"/>
                <a:gd name="T19" fmla="*/ 208 h 208"/>
                <a:gd name="T20" fmla="*/ 104 w 208"/>
                <a:gd name="T21" fmla="*/ 208 h 208"/>
                <a:gd name="T22" fmla="*/ 84 w 208"/>
                <a:gd name="T23" fmla="*/ 206 h 208"/>
                <a:gd name="T24" fmla="*/ 64 w 208"/>
                <a:gd name="T25" fmla="*/ 200 h 208"/>
                <a:gd name="T26" fmla="*/ 46 w 208"/>
                <a:gd name="T27" fmla="*/ 190 h 208"/>
                <a:gd name="T28" fmla="*/ 30 w 208"/>
                <a:gd name="T29" fmla="*/ 178 h 208"/>
                <a:gd name="T30" fmla="*/ 18 w 208"/>
                <a:gd name="T31" fmla="*/ 162 h 208"/>
                <a:gd name="T32" fmla="*/ 8 w 208"/>
                <a:gd name="T33" fmla="*/ 144 h 208"/>
                <a:gd name="T34" fmla="*/ 2 w 208"/>
                <a:gd name="T35" fmla="*/ 124 h 208"/>
                <a:gd name="T36" fmla="*/ 0 w 208"/>
                <a:gd name="T37" fmla="*/ 104 h 208"/>
                <a:gd name="T38" fmla="*/ 0 w 208"/>
                <a:gd name="T39" fmla="*/ 104 h 208"/>
                <a:gd name="T40" fmla="*/ 2 w 208"/>
                <a:gd name="T41" fmla="*/ 84 h 208"/>
                <a:gd name="T42" fmla="*/ 8 w 208"/>
                <a:gd name="T43" fmla="*/ 64 h 208"/>
                <a:gd name="T44" fmla="*/ 18 w 208"/>
                <a:gd name="T45" fmla="*/ 46 h 208"/>
                <a:gd name="T46" fmla="*/ 30 w 208"/>
                <a:gd name="T47" fmla="*/ 30 h 208"/>
                <a:gd name="T48" fmla="*/ 46 w 208"/>
                <a:gd name="T49" fmla="*/ 18 h 208"/>
                <a:gd name="T50" fmla="*/ 64 w 208"/>
                <a:gd name="T51" fmla="*/ 8 h 208"/>
                <a:gd name="T52" fmla="*/ 84 w 208"/>
                <a:gd name="T53" fmla="*/ 2 h 208"/>
                <a:gd name="T54" fmla="*/ 104 w 208"/>
                <a:gd name="T55" fmla="*/ 0 h 208"/>
                <a:gd name="T56" fmla="*/ 104 w 208"/>
                <a:gd name="T57" fmla="*/ 0 h 208"/>
                <a:gd name="T58" fmla="*/ 124 w 208"/>
                <a:gd name="T59" fmla="*/ 2 h 208"/>
                <a:gd name="T60" fmla="*/ 144 w 208"/>
                <a:gd name="T61" fmla="*/ 8 h 208"/>
                <a:gd name="T62" fmla="*/ 162 w 208"/>
                <a:gd name="T63" fmla="*/ 18 h 208"/>
                <a:gd name="T64" fmla="*/ 178 w 208"/>
                <a:gd name="T65" fmla="*/ 30 h 208"/>
                <a:gd name="T66" fmla="*/ 190 w 208"/>
                <a:gd name="T67" fmla="*/ 46 h 208"/>
                <a:gd name="T68" fmla="*/ 200 w 208"/>
                <a:gd name="T69" fmla="*/ 64 h 208"/>
                <a:gd name="T70" fmla="*/ 206 w 208"/>
                <a:gd name="T71" fmla="*/ 84 h 208"/>
                <a:gd name="T72" fmla="*/ 208 w 208"/>
                <a:gd name="T73" fmla="*/ 104 h 208"/>
                <a:gd name="T74" fmla="*/ 208 w 208"/>
                <a:gd name="T75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8">
                  <a:moveTo>
                    <a:pt x="208" y="104"/>
                  </a:moveTo>
                  <a:lnTo>
                    <a:pt x="208" y="104"/>
                  </a:lnTo>
                  <a:lnTo>
                    <a:pt x="206" y="124"/>
                  </a:lnTo>
                  <a:lnTo>
                    <a:pt x="200" y="144"/>
                  </a:lnTo>
                  <a:lnTo>
                    <a:pt x="190" y="162"/>
                  </a:lnTo>
                  <a:lnTo>
                    <a:pt x="178" y="178"/>
                  </a:lnTo>
                  <a:lnTo>
                    <a:pt x="162" y="190"/>
                  </a:lnTo>
                  <a:lnTo>
                    <a:pt x="144" y="200"/>
                  </a:lnTo>
                  <a:lnTo>
                    <a:pt x="124" y="206"/>
                  </a:lnTo>
                  <a:lnTo>
                    <a:pt x="104" y="208"/>
                  </a:lnTo>
                  <a:lnTo>
                    <a:pt x="104" y="208"/>
                  </a:lnTo>
                  <a:lnTo>
                    <a:pt x="84" y="206"/>
                  </a:lnTo>
                  <a:lnTo>
                    <a:pt x="64" y="200"/>
                  </a:lnTo>
                  <a:lnTo>
                    <a:pt x="46" y="190"/>
                  </a:lnTo>
                  <a:lnTo>
                    <a:pt x="30" y="178"/>
                  </a:lnTo>
                  <a:lnTo>
                    <a:pt x="18" y="162"/>
                  </a:lnTo>
                  <a:lnTo>
                    <a:pt x="8" y="144"/>
                  </a:lnTo>
                  <a:lnTo>
                    <a:pt x="2" y="12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8" y="46"/>
                  </a:lnTo>
                  <a:lnTo>
                    <a:pt x="30" y="30"/>
                  </a:lnTo>
                  <a:lnTo>
                    <a:pt x="46" y="18"/>
                  </a:lnTo>
                  <a:lnTo>
                    <a:pt x="64" y="8"/>
                  </a:lnTo>
                  <a:lnTo>
                    <a:pt x="84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24" y="2"/>
                  </a:lnTo>
                  <a:lnTo>
                    <a:pt x="144" y="8"/>
                  </a:lnTo>
                  <a:lnTo>
                    <a:pt x="162" y="18"/>
                  </a:lnTo>
                  <a:lnTo>
                    <a:pt x="178" y="30"/>
                  </a:lnTo>
                  <a:lnTo>
                    <a:pt x="190" y="46"/>
                  </a:lnTo>
                  <a:lnTo>
                    <a:pt x="200" y="64"/>
                  </a:lnTo>
                  <a:lnTo>
                    <a:pt x="206" y="84"/>
                  </a:lnTo>
                  <a:lnTo>
                    <a:pt x="208" y="104"/>
                  </a:lnTo>
                  <a:lnTo>
                    <a:pt x="208" y="10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718D0160-8867-48A3-9082-6AB6B94AC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2552700"/>
              <a:ext cx="552450" cy="231775"/>
            </a:xfrm>
            <a:custGeom>
              <a:avLst/>
              <a:gdLst>
                <a:gd name="T0" fmla="*/ 320 w 348"/>
                <a:gd name="T1" fmla="*/ 146 h 146"/>
                <a:gd name="T2" fmla="*/ 320 w 348"/>
                <a:gd name="T3" fmla="*/ 146 h 146"/>
                <a:gd name="T4" fmla="*/ 312 w 348"/>
                <a:gd name="T5" fmla="*/ 146 h 146"/>
                <a:gd name="T6" fmla="*/ 306 w 348"/>
                <a:gd name="T7" fmla="*/ 142 h 146"/>
                <a:gd name="T8" fmla="*/ 300 w 348"/>
                <a:gd name="T9" fmla="*/ 136 h 146"/>
                <a:gd name="T10" fmla="*/ 294 w 348"/>
                <a:gd name="T11" fmla="*/ 130 h 146"/>
                <a:gd name="T12" fmla="*/ 294 w 348"/>
                <a:gd name="T13" fmla="*/ 130 h 146"/>
                <a:gd name="T14" fmla="*/ 286 w 348"/>
                <a:gd name="T15" fmla="*/ 114 h 146"/>
                <a:gd name="T16" fmla="*/ 276 w 348"/>
                <a:gd name="T17" fmla="*/ 98 h 146"/>
                <a:gd name="T18" fmla="*/ 264 w 348"/>
                <a:gd name="T19" fmla="*/ 86 h 146"/>
                <a:gd name="T20" fmla="*/ 248 w 348"/>
                <a:gd name="T21" fmla="*/ 76 h 146"/>
                <a:gd name="T22" fmla="*/ 232 w 348"/>
                <a:gd name="T23" fmla="*/ 66 h 146"/>
                <a:gd name="T24" fmla="*/ 214 w 348"/>
                <a:gd name="T25" fmla="*/ 60 h 146"/>
                <a:gd name="T26" fmla="*/ 194 w 348"/>
                <a:gd name="T27" fmla="*/ 56 h 146"/>
                <a:gd name="T28" fmla="*/ 174 w 348"/>
                <a:gd name="T29" fmla="*/ 54 h 146"/>
                <a:gd name="T30" fmla="*/ 174 w 348"/>
                <a:gd name="T31" fmla="*/ 54 h 146"/>
                <a:gd name="T32" fmla="*/ 154 w 348"/>
                <a:gd name="T33" fmla="*/ 56 h 146"/>
                <a:gd name="T34" fmla="*/ 134 w 348"/>
                <a:gd name="T35" fmla="*/ 60 h 146"/>
                <a:gd name="T36" fmla="*/ 116 w 348"/>
                <a:gd name="T37" fmla="*/ 66 h 146"/>
                <a:gd name="T38" fmla="*/ 100 w 348"/>
                <a:gd name="T39" fmla="*/ 76 h 146"/>
                <a:gd name="T40" fmla="*/ 84 w 348"/>
                <a:gd name="T41" fmla="*/ 86 h 146"/>
                <a:gd name="T42" fmla="*/ 72 w 348"/>
                <a:gd name="T43" fmla="*/ 98 h 146"/>
                <a:gd name="T44" fmla="*/ 62 w 348"/>
                <a:gd name="T45" fmla="*/ 112 h 146"/>
                <a:gd name="T46" fmla="*/ 54 w 348"/>
                <a:gd name="T47" fmla="*/ 128 h 146"/>
                <a:gd name="T48" fmla="*/ 54 w 348"/>
                <a:gd name="T49" fmla="*/ 128 h 146"/>
                <a:gd name="T50" fmla="*/ 48 w 348"/>
                <a:gd name="T51" fmla="*/ 138 h 146"/>
                <a:gd name="T52" fmla="*/ 38 w 348"/>
                <a:gd name="T53" fmla="*/ 144 h 146"/>
                <a:gd name="T54" fmla="*/ 28 w 348"/>
                <a:gd name="T55" fmla="*/ 146 h 146"/>
                <a:gd name="T56" fmla="*/ 18 w 348"/>
                <a:gd name="T57" fmla="*/ 144 h 146"/>
                <a:gd name="T58" fmla="*/ 18 w 348"/>
                <a:gd name="T59" fmla="*/ 144 h 146"/>
                <a:gd name="T60" fmla="*/ 8 w 348"/>
                <a:gd name="T61" fmla="*/ 138 h 146"/>
                <a:gd name="T62" fmla="*/ 2 w 348"/>
                <a:gd name="T63" fmla="*/ 130 h 146"/>
                <a:gd name="T64" fmla="*/ 0 w 348"/>
                <a:gd name="T65" fmla="*/ 118 h 146"/>
                <a:gd name="T66" fmla="*/ 2 w 348"/>
                <a:gd name="T67" fmla="*/ 108 h 146"/>
                <a:gd name="T68" fmla="*/ 2 w 348"/>
                <a:gd name="T69" fmla="*/ 108 h 146"/>
                <a:gd name="T70" fmla="*/ 14 w 348"/>
                <a:gd name="T71" fmla="*/ 84 h 146"/>
                <a:gd name="T72" fmla="*/ 30 w 348"/>
                <a:gd name="T73" fmla="*/ 64 h 146"/>
                <a:gd name="T74" fmla="*/ 48 w 348"/>
                <a:gd name="T75" fmla="*/ 46 h 146"/>
                <a:gd name="T76" fmla="*/ 70 w 348"/>
                <a:gd name="T77" fmla="*/ 30 h 146"/>
                <a:gd name="T78" fmla="*/ 92 w 348"/>
                <a:gd name="T79" fmla="*/ 18 h 146"/>
                <a:gd name="T80" fmla="*/ 118 w 348"/>
                <a:gd name="T81" fmla="*/ 8 h 146"/>
                <a:gd name="T82" fmla="*/ 146 w 348"/>
                <a:gd name="T83" fmla="*/ 2 h 146"/>
                <a:gd name="T84" fmla="*/ 174 w 348"/>
                <a:gd name="T85" fmla="*/ 0 h 146"/>
                <a:gd name="T86" fmla="*/ 174 w 348"/>
                <a:gd name="T87" fmla="*/ 0 h 146"/>
                <a:gd name="T88" fmla="*/ 202 w 348"/>
                <a:gd name="T89" fmla="*/ 2 h 146"/>
                <a:gd name="T90" fmla="*/ 230 w 348"/>
                <a:gd name="T91" fmla="*/ 8 h 146"/>
                <a:gd name="T92" fmla="*/ 256 w 348"/>
                <a:gd name="T93" fmla="*/ 18 h 146"/>
                <a:gd name="T94" fmla="*/ 278 w 348"/>
                <a:gd name="T95" fmla="*/ 30 h 146"/>
                <a:gd name="T96" fmla="*/ 300 w 348"/>
                <a:gd name="T97" fmla="*/ 46 h 146"/>
                <a:gd name="T98" fmla="*/ 318 w 348"/>
                <a:gd name="T99" fmla="*/ 64 h 146"/>
                <a:gd name="T100" fmla="*/ 334 w 348"/>
                <a:gd name="T101" fmla="*/ 86 h 146"/>
                <a:gd name="T102" fmla="*/ 346 w 348"/>
                <a:gd name="T103" fmla="*/ 110 h 146"/>
                <a:gd name="T104" fmla="*/ 346 w 348"/>
                <a:gd name="T105" fmla="*/ 110 h 146"/>
                <a:gd name="T106" fmla="*/ 348 w 348"/>
                <a:gd name="T107" fmla="*/ 120 h 146"/>
                <a:gd name="T108" fmla="*/ 346 w 348"/>
                <a:gd name="T109" fmla="*/ 130 h 146"/>
                <a:gd name="T110" fmla="*/ 340 w 348"/>
                <a:gd name="T111" fmla="*/ 138 h 146"/>
                <a:gd name="T112" fmla="*/ 330 w 348"/>
                <a:gd name="T113" fmla="*/ 144 h 146"/>
                <a:gd name="T114" fmla="*/ 330 w 348"/>
                <a:gd name="T115" fmla="*/ 144 h 146"/>
                <a:gd name="T116" fmla="*/ 320 w 348"/>
                <a:gd name="T117" fmla="*/ 146 h 146"/>
                <a:gd name="T118" fmla="*/ 320 w 348"/>
                <a:gd name="T11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8" h="146">
                  <a:moveTo>
                    <a:pt x="320" y="146"/>
                  </a:moveTo>
                  <a:lnTo>
                    <a:pt x="320" y="146"/>
                  </a:lnTo>
                  <a:lnTo>
                    <a:pt x="312" y="146"/>
                  </a:lnTo>
                  <a:lnTo>
                    <a:pt x="306" y="142"/>
                  </a:lnTo>
                  <a:lnTo>
                    <a:pt x="300" y="136"/>
                  </a:lnTo>
                  <a:lnTo>
                    <a:pt x="294" y="130"/>
                  </a:lnTo>
                  <a:lnTo>
                    <a:pt x="294" y="130"/>
                  </a:lnTo>
                  <a:lnTo>
                    <a:pt x="286" y="114"/>
                  </a:lnTo>
                  <a:lnTo>
                    <a:pt x="276" y="98"/>
                  </a:lnTo>
                  <a:lnTo>
                    <a:pt x="264" y="86"/>
                  </a:lnTo>
                  <a:lnTo>
                    <a:pt x="248" y="76"/>
                  </a:lnTo>
                  <a:lnTo>
                    <a:pt x="232" y="66"/>
                  </a:lnTo>
                  <a:lnTo>
                    <a:pt x="214" y="60"/>
                  </a:lnTo>
                  <a:lnTo>
                    <a:pt x="194" y="56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54" y="56"/>
                  </a:lnTo>
                  <a:lnTo>
                    <a:pt x="134" y="60"/>
                  </a:lnTo>
                  <a:lnTo>
                    <a:pt x="116" y="66"/>
                  </a:lnTo>
                  <a:lnTo>
                    <a:pt x="100" y="76"/>
                  </a:lnTo>
                  <a:lnTo>
                    <a:pt x="84" y="86"/>
                  </a:lnTo>
                  <a:lnTo>
                    <a:pt x="72" y="98"/>
                  </a:lnTo>
                  <a:lnTo>
                    <a:pt x="62" y="112"/>
                  </a:lnTo>
                  <a:lnTo>
                    <a:pt x="54" y="128"/>
                  </a:lnTo>
                  <a:lnTo>
                    <a:pt x="54" y="128"/>
                  </a:lnTo>
                  <a:lnTo>
                    <a:pt x="48" y="138"/>
                  </a:lnTo>
                  <a:lnTo>
                    <a:pt x="38" y="144"/>
                  </a:lnTo>
                  <a:lnTo>
                    <a:pt x="28" y="146"/>
                  </a:lnTo>
                  <a:lnTo>
                    <a:pt x="18" y="144"/>
                  </a:lnTo>
                  <a:lnTo>
                    <a:pt x="18" y="144"/>
                  </a:lnTo>
                  <a:lnTo>
                    <a:pt x="8" y="138"/>
                  </a:lnTo>
                  <a:lnTo>
                    <a:pt x="2" y="130"/>
                  </a:lnTo>
                  <a:lnTo>
                    <a:pt x="0" y="118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14" y="84"/>
                  </a:lnTo>
                  <a:lnTo>
                    <a:pt x="30" y="64"/>
                  </a:lnTo>
                  <a:lnTo>
                    <a:pt x="48" y="46"/>
                  </a:lnTo>
                  <a:lnTo>
                    <a:pt x="70" y="30"/>
                  </a:lnTo>
                  <a:lnTo>
                    <a:pt x="92" y="18"/>
                  </a:lnTo>
                  <a:lnTo>
                    <a:pt x="118" y="8"/>
                  </a:lnTo>
                  <a:lnTo>
                    <a:pt x="146" y="2"/>
                  </a:lnTo>
                  <a:lnTo>
                    <a:pt x="174" y="0"/>
                  </a:lnTo>
                  <a:lnTo>
                    <a:pt x="174" y="0"/>
                  </a:lnTo>
                  <a:lnTo>
                    <a:pt x="202" y="2"/>
                  </a:lnTo>
                  <a:lnTo>
                    <a:pt x="230" y="8"/>
                  </a:lnTo>
                  <a:lnTo>
                    <a:pt x="256" y="18"/>
                  </a:lnTo>
                  <a:lnTo>
                    <a:pt x="278" y="30"/>
                  </a:lnTo>
                  <a:lnTo>
                    <a:pt x="300" y="46"/>
                  </a:lnTo>
                  <a:lnTo>
                    <a:pt x="318" y="64"/>
                  </a:lnTo>
                  <a:lnTo>
                    <a:pt x="334" y="86"/>
                  </a:lnTo>
                  <a:lnTo>
                    <a:pt x="346" y="110"/>
                  </a:lnTo>
                  <a:lnTo>
                    <a:pt x="346" y="110"/>
                  </a:lnTo>
                  <a:lnTo>
                    <a:pt x="348" y="120"/>
                  </a:lnTo>
                  <a:lnTo>
                    <a:pt x="346" y="130"/>
                  </a:lnTo>
                  <a:lnTo>
                    <a:pt x="340" y="138"/>
                  </a:lnTo>
                  <a:lnTo>
                    <a:pt x="330" y="144"/>
                  </a:lnTo>
                  <a:lnTo>
                    <a:pt x="330" y="144"/>
                  </a:lnTo>
                  <a:lnTo>
                    <a:pt x="320" y="146"/>
                  </a:lnTo>
                  <a:lnTo>
                    <a:pt x="320" y="146"/>
                  </a:lnTo>
                  <a:close/>
                </a:path>
              </a:pathLst>
            </a:custGeom>
            <a:solidFill>
              <a:srgbClr val="FFE600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Line 53">
              <a:extLst>
                <a:ext uri="{FF2B5EF4-FFF2-40B4-BE49-F238E27FC236}">
                  <a16:creationId xmlns:a16="http://schemas.microsoft.com/office/drawing/2014/main" id="{757CBD14-7F75-4DC6-B796-352519E780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32625" y="2593975"/>
              <a:ext cx="3175" cy="4762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Line 54">
              <a:extLst>
                <a:ext uri="{FF2B5EF4-FFF2-40B4-BE49-F238E27FC236}">
                  <a16:creationId xmlns:a16="http://schemas.microsoft.com/office/drawing/2014/main" id="{C5D19E18-FA3E-47FE-964E-8354265C42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826250" y="2695575"/>
              <a:ext cx="34925" cy="254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Line 55">
              <a:extLst>
                <a:ext uri="{FF2B5EF4-FFF2-40B4-BE49-F238E27FC236}">
                  <a16:creationId xmlns:a16="http://schemas.microsoft.com/office/drawing/2014/main" id="{F741E9A2-C3D5-4334-84F7-7F4B4FB3A4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918325" y="2619375"/>
              <a:ext cx="19050" cy="41275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Line 56">
              <a:extLst>
                <a:ext uri="{FF2B5EF4-FFF2-40B4-BE49-F238E27FC236}">
                  <a16:creationId xmlns:a16="http://schemas.microsoft.com/office/drawing/2014/main" id="{D10AAD52-BCCE-4D52-9F44-9AF77EB06A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21525" y="2619375"/>
              <a:ext cx="15875" cy="3810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Line 57">
              <a:extLst>
                <a:ext uri="{FF2B5EF4-FFF2-40B4-BE49-F238E27FC236}">
                  <a16:creationId xmlns:a16="http://schemas.microsoft.com/office/drawing/2014/main" id="{7337226D-7211-48DC-8392-8895B5C643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91375" y="2676525"/>
              <a:ext cx="31750" cy="31750"/>
            </a:xfrm>
            <a:prstGeom prst="line">
              <a:avLst/>
            </a:prstGeom>
            <a:noFill/>
            <a:ln w="25400">
              <a:solidFill>
                <a:srgbClr val="40404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E89E40E6-9C53-4787-A654-6D32CBF45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5475" y="2743200"/>
              <a:ext cx="203200" cy="196850"/>
            </a:xfrm>
            <a:custGeom>
              <a:avLst/>
              <a:gdLst>
                <a:gd name="T0" fmla="*/ 128 w 128"/>
                <a:gd name="T1" fmla="*/ 6 h 124"/>
                <a:gd name="T2" fmla="*/ 122 w 128"/>
                <a:gd name="T3" fmla="*/ 0 h 124"/>
                <a:gd name="T4" fmla="*/ 122 w 128"/>
                <a:gd name="T5" fmla="*/ 0 h 124"/>
                <a:gd name="T6" fmla="*/ 86 w 128"/>
                <a:gd name="T7" fmla="*/ 24 h 124"/>
                <a:gd name="T8" fmla="*/ 50 w 128"/>
                <a:gd name="T9" fmla="*/ 48 h 124"/>
                <a:gd name="T10" fmla="*/ 50 w 128"/>
                <a:gd name="T11" fmla="*/ 48 h 124"/>
                <a:gd name="T12" fmla="*/ 40 w 128"/>
                <a:gd name="T13" fmla="*/ 48 h 124"/>
                <a:gd name="T14" fmla="*/ 30 w 128"/>
                <a:gd name="T15" fmla="*/ 48 h 124"/>
                <a:gd name="T16" fmla="*/ 20 w 128"/>
                <a:gd name="T17" fmla="*/ 52 h 124"/>
                <a:gd name="T18" fmla="*/ 12 w 128"/>
                <a:gd name="T19" fmla="*/ 58 h 124"/>
                <a:gd name="T20" fmla="*/ 12 w 128"/>
                <a:gd name="T21" fmla="*/ 58 h 124"/>
                <a:gd name="T22" fmla="*/ 6 w 128"/>
                <a:gd name="T23" fmla="*/ 64 h 124"/>
                <a:gd name="T24" fmla="*/ 2 w 128"/>
                <a:gd name="T25" fmla="*/ 72 h 124"/>
                <a:gd name="T26" fmla="*/ 0 w 128"/>
                <a:gd name="T27" fmla="*/ 78 h 124"/>
                <a:gd name="T28" fmla="*/ 0 w 128"/>
                <a:gd name="T29" fmla="*/ 86 h 124"/>
                <a:gd name="T30" fmla="*/ 0 w 128"/>
                <a:gd name="T31" fmla="*/ 94 h 124"/>
                <a:gd name="T32" fmla="*/ 2 w 128"/>
                <a:gd name="T33" fmla="*/ 100 h 124"/>
                <a:gd name="T34" fmla="*/ 6 w 128"/>
                <a:gd name="T35" fmla="*/ 106 h 124"/>
                <a:gd name="T36" fmla="*/ 12 w 128"/>
                <a:gd name="T37" fmla="*/ 114 h 124"/>
                <a:gd name="T38" fmla="*/ 12 w 128"/>
                <a:gd name="T39" fmla="*/ 114 h 124"/>
                <a:gd name="T40" fmla="*/ 18 w 128"/>
                <a:gd name="T41" fmla="*/ 118 h 124"/>
                <a:gd name="T42" fmla="*/ 24 w 128"/>
                <a:gd name="T43" fmla="*/ 122 h 124"/>
                <a:gd name="T44" fmla="*/ 32 w 128"/>
                <a:gd name="T45" fmla="*/ 124 h 124"/>
                <a:gd name="T46" fmla="*/ 38 w 128"/>
                <a:gd name="T47" fmla="*/ 124 h 124"/>
                <a:gd name="T48" fmla="*/ 46 w 128"/>
                <a:gd name="T49" fmla="*/ 124 h 124"/>
                <a:gd name="T50" fmla="*/ 54 w 128"/>
                <a:gd name="T51" fmla="*/ 122 h 124"/>
                <a:gd name="T52" fmla="*/ 60 w 128"/>
                <a:gd name="T53" fmla="*/ 118 h 124"/>
                <a:gd name="T54" fmla="*/ 66 w 128"/>
                <a:gd name="T55" fmla="*/ 114 h 124"/>
                <a:gd name="T56" fmla="*/ 66 w 128"/>
                <a:gd name="T57" fmla="*/ 114 h 124"/>
                <a:gd name="T58" fmla="*/ 72 w 128"/>
                <a:gd name="T59" fmla="*/ 106 h 124"/>
                <a:gd name="T60" fmla="*/ 76 w 128"/>
                <a:gd name="T61" fmla="*/ 96 h 124"/>
                <a:gd name="T62" fmla="*/ 78 w 128"/>
                <a:gd name="T63" fmla="*/ 86 h 124"/>
                <a:gd name="T64" fmla="*/ 76 w 128"/>
                <a:gd name="T65" fmla="*/ 78 h 124"/>
                <a:gd name="T66" fmla="*/ 76 w 128"/>
                <a:gd name="T67" fmla="*/ 78 h 124"/>
                <a:gd name="T68" fmla="*/ 104 w 128"/>
                <a:gd name="T69" fmla="*/ 40 h 124"/>
                <a:gd name="T70" fmla="*/ 128 w 128"/>
                <a:gd name="T71" fmla="*/ 6 h 124"/>
                <a:gd name="T72" fmla="*/ 128 w 128"/>
                <a:gd name="T73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4">
                  <a:moveTo>
                    <a:pt x="128" y="6"/>
                  </a:moveTo>
                  <a:lnTo>
                    <a:pt x="122" y="0"/>
                  </a:lnTo>
                  <a:lnTo>
                    <a:pt x="122" y="0"/>
                  </a:lnTo>
                  <a:lnTo>
                    <a:pt x="86" y="24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40" y="48"/>
                  </a:lnTo>
                  <a:lnTo>
                    <a:pt x="30" y="48"/>
                  </a:lnTo>
                  <a:lnTo>
                    <a:pt x="20" y="52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6" y="64"/>
                  </a:lnTo>
                  <a:lnTo>
                    <a:pt x="2" y="72"/>
                  </a:lnTo>
                  <a:lnTo>
                    <a:pt x="0" y="78"/>
                  </a:lnTo>
                  <a:lnTo>
                    <a:pt x="0" y="86"/>
                  </a:lnTo>
                  <a:lnTo>
                    <a:pt x="0" y="94"/>
                  </a:lnTo>
                  <a:lnTo>
                    <a:pt x="2" y="100"/>
                  </a:lnTo>
                  <a:lnTo>
                    <a:pt x="6" y="106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4" y="122"/>
                  </a:lnTo>
                  <a:lnTo>
                    <a:pt x="32" y="124"/>
                  </a:lnTo>
                  <a:lnTo>
                    <a:pt x="38" y="124"/>
                  </a:lnTo>
                  <a:lnTo>
                    <a:pt x="46" y="124"/>
                  </a:lnTo>
                  <a:lnTo>
                    <a:pt x="54" y="122"/>
                  </a:lnTo>
                  <a:lnTo>
                    <a:pt x="60" y="118"/>
                  </a:lnTo>
                  <a:lnTo>
                    <a:pt x="66" y="114"/>
                  </a:lnTo>
                  <a:lnTo>
                    <a:pt x="66" y="114"/>
                  </a:lnTo>
                  <a:lnTo>
                    <a:pt x="72" y="106"/>
                  </a:lnTo>
                  <a:lnTo>
                    <a:pt x="76" y="96"/>
                  </a:lnTo>
                  <a:lnTo>
                    <a:pt x="78" y="86"/>
                  </a:lnTo>
                  <a:lnTo>
                    <a:pt x="76" y="78"/>
                  </a:lnTo>
                  <a:lnTo>
                    <a:pt x="76" y="78"/>
                  </a:lnTo>
                  <a:lnTo>
                    <a:pt x="104" y="40"/>
                  </a:lnTo>
                  <a:lnTo>
                    <a:pt x="128" y="6"/>
                  </a:lnTo>
                  <a:lnTo>
                    <a:pt x="128" y="6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11782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6"/>
          <p:cNvSpPr>
            <a:spLocks/>
          </p:cNvSpPr>
          <p:nvPr/>
        </p:nvSpPr>
        <p:spPr bwMode="gray">
          <a:xfrm>
            <a:off x="1562100" y="2963780"/>
            <a:ext cx="7124701" cy="1565088"/>
          </a:xfrm>
          <a:custGeom>
            <a:avLst/>
            <a:gdLst>
              <a:gd name="T0" fmla="*/ 93 w 1692"/>
              <a:gd name="T1" fmla="*/ 0 h 429"/>
              <a:gd name="T2" fmla="*/ 93 w 1692"/>
              <a:gd name="T3" fmla="*/ 1 h 429"/>
              <a:gd name="T4" fmla="*/ 0 w 1692"/>
              <a:gd name="T5" fmla="*/ 107 h 429"/>
              <a:gd name="T6" fmla="*/ 0 w 1692"/>
              <a:gd name="T7" fmla="*/ 148 h 429"/>
              <a:gd name="T8" fmla="*/ 62 w 1692"/>
              <a:gd name="T9" fmla="*/ 148 h 429"/>
              <a:gd name="T10" fmla="*/ 62 w 1692"/>
              <a:gd name="T11" fmla="*/ 103 h 429"/>
              <a:gd name="T12" fmla="*/ 93 w 1692"/>
              <a:gd name="T13" fmla="*/ 61 h 429"/>
              <a:gd name="T14" fmla="*/ 97 w 1692"/>
              <a:gd name="T15" fmla="*/ 61 h 429"/>
              <a:gd name="T16" fmla="*/ 131 w 1692"/>
              <a:gd name="T17" fmla="*/ 110 h 429"/>
              <a:gd name="T18" fmla="*/ 93 w 1692"/>
              <a:gd name="T19" fmla="*/ 211 h 429"/>
              <a:gd name="T20" fmla="*/ 0 w 1692"/>
              <a:gd name="T21" fmla="*/ 377 h 429"/>
              <a:gd name="T22" fmla="*/ 0 w 1692"/>
              <a:gd name="T23" fmla="*/ 429 h 429"/>
              <a:gd name="T24" fmla="*/ 192 w 1692"/>
              <a:gd name="T25" fmla="*/ 429 h 429"/>
              <a:gd name="T26" fmla="*/ 192 w 1692"/>
              <a:gd name="T27" fmla="*/ 428 h 429"/>
              <a:gd name="T28" fmla="*/ 1692 w 1692"/>
              <a:gd name="T29" fmla="*/ 428 h 429"/>
              <a:gd name="T30" fmla="*/ 1692 w 1692"/>
              <a:gd name="T31" fmla="*/ 0 h 429"/>
              <a:gd name="T32" fmla="*/ 93 w 1692"/>
              <a:gd name="T33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92" h="429">
                <a:moveTo>
                  <a:pt x="93" y="0"/>
                </a:moveTo>
                <a:cubicBezTo>
                  <a:pt x="93" y="1"/>
                  <a:pt x="93" y="1"/>
                  <a:pt x="93" y="1"/>
                </a:cubicBezTo>
                <a:cubicBezTo>
                  <a:pt x="31" y="3"/>
                  <a:pt x="0" y="42"/>
                  <a:pt x="0" y="107"/>
                </a:cubicBezTo>
                <a:cubicBezTo>
                  <a:pt x="0" y="148"/>
                  <a:pt x="0" y="148"/>
                  <a:pt x="0" y="148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75"/>
                  <a:pt x="74" y="63"/>
                  <a:pt x="93" y="61"/>
                </a:cubicBezTo>
                <a:cubicBezTo>
                  <a:pt x="94" y="61"/>
                  <a:pt x="95" y="61"/>
                  <a:pt x="97" y="61"/>
                </a:cubicBezTo>
                <a:cubicBezTo>
                  <a:pt x="118" y="61"/>
                  <a:pt x="131" y="72"/>
                  <a:pt x="131" y="110"/>
                </a:cubicBezTo>
                <a:cubicBezTo>
                  <a:pt x="131" y="153"/>
                  <a:pt x="114" y="184"/>
                  <a:pt x="93" y="211"/>
                </a:cubicBezTo>
                <a:cubicBezTo>
                  <a:pt x="54" y="260"/>
                  <a:pt x="0" y="297"/>
                  <a:pt x="0" y="377"/>
                </a:cubicBezTo>
                <a:cubicBezTo>
                  <a:pt x="0" y="429"/>
                  <a:pt x="0" y="429"/>
                  <a:pt x="0" y="429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2" y="428"/>
                  <a:pt x="192" y="428"/>
                  <a:pt x="192" y="428"/>
                </a:cubicBezTo>
                <a:cubicBezTo>
                  <a:pt x="1692" y="428"/>
                  <a:pt x="1692" y="428"/>
                  <a:pt x="1692" y="428"/>
                </a:cubicBezTo>
                <a:cubicBezTo>
                  <a:pt x="1692" y="0"/>
                  <a:pt x="1692" y="0"/>
                  <a:pt x="1692" y="0"/>
                </a:cubicBezTo>
                <a:lnTo>
                  <a:pt x="93" y="0"/>
                </a:ln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72000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collection and analysis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Relevant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accessible </a:t>
            </a:r>
            <a:r>
              <a:rPr kumimoji="0" lang="cs-CZ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MS2014+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 all OP TA projects</a:t>
            </a:r>
            <a:endParaRPr lang="en-US" sz="1600" dirty="0">
              <a:solidFill>
                <a:srgbClr val="FFFFFF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FFFFFF"/>
                </a:solidFill>
                <a:latin typeface="Arial"/>
              </a:rPr>
              <a:t>Implementation reports and Amendment requests for a sample of projects 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Analysis </a:t>
            </a:r>
            <a:r>
              <a:rPr lang="en-US" sz="1600" b="1" dirty="0">
                <a:solidFill>
                  <a:srgbClr val="FFFFFF"/>
                </a:solidFill>
                <a:latin typeface="Arial"/>
              </a:rPr>
              <a:t>– </a:t>
            </a:r>
            <a:r>
              <a:rPr lang="en-US" sz="1600" dirty="0">
                <a:solidFill>
                  <a:srgbClr val="FFFFFF"/>
                </a:solidFill>
                <a:latin typeface="Arial"/>
              </a:rPr>
              <a:t>outliers, predictions - extrapolation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gray">
          <a:xfrm>
            <a:off x="2654300" y="4672148"/>
            <a:ext cx="6057900" cy="1351071"/>
          </a:xfrm>
          <a:custGeom>
            <a:avLst/>
            <a:gdLst>
              <a:gd name="T0" fmla="*/ 86 w 1395"/>
              <a:gd name="T1" fmla="*/ 0 h 431"/>
              <a:gd name="T2" fmla="*/ 0 w 1395"/>
              <a:gd name="T3" fmla="*/ 106 h 431"/>
              <a:gd name="T4" fmla="*/ 0 w 1395"/>
              <a:gd name="T5" fmla="*/ 129 h 431"/>
              <a:gd name="T6" fmla="*/ 62 w 1395"/>
              <a:gd name="T7" fmla="*/ 129 h 431"/>
              <a:gd name="T8" fmla="*/ 62 w 1395"/>
              <a:gd name="T9" fmla="*/ 102 h 431"/>
              <a:gd name="T10" fmla="*/ 88 w 1395"/>
              <a:gd name="T11" fmla="*/ 61 h 431"/>
              <a:gd name="T12" fmla="*/ 97 w 1395"/>
              <a:gd name="T13" fmla="*/ 60 h 431"/>
              <a:gd name="T14" fmla="*/ 131 w 1395"/>
              <a:gd name="T15" fmla="*/ 108 h 431"/>
              <a:gd name="T16" fmla="*/ 131 w 1395"/>
              <a:gd name="T17" fmla="*/ 132 h 431"/>
              <a:gd name="T18" fmla="*/ 91 w 1395"/>
              <a:gd name="T19" fmla="*/ 177 h 431"/>
              <a:gd name="T20" fmla="*/ 88 w 1395"/>
              <a:gd name="T21" fmla="*/ 177 h 431"/>
              <a:gd name="T22" fmla="*/ 65 w 1395"/>
              <a:gd name="T23" fmla="*/ 177 h 431"/>
              <a:gd name="T24" fmla="*/ 65 w 1395"/>
              <a:gd name="T25" fmla="*/ 237 h 431"/>
              <a:gd name="T26" fmla="*/ 88 w 1395"/>
              <a:gd name="T27" fmla="*/ 237 h 431"/>
              <a:gd name="T28" fmla="*/ 88 w 1395"/>
              <a:gd name="T29" fmla="*/ 237 h 431"/>
              <a:gd name="T30" fmla="*/ 131 w 1395"/>
              <a:gd name="T31" fmla="*/ 291 h 431"/>
              <a:gd name="T32" fmla="*/ 131 w 1395"/>
              <a:gd name="T33" fmla="*/ 324 h 431"/>
              <a:gd name="T34" fmla="*/ 97 w 1395"/>
              <a:gd name="T35" fmla="*/ 372 h 431"/>
              <a:gd name="T36" fmla="*/ 88 w 1395"/>
              <a:gd name="T37" fmla="*/ 371 h 431"/>
              <a:gd name="T38" fmla="*/ 62 w 1395"/>
              <a:gd name="T39" fmla="*/ 330 h 431"/>
              <a:gd name="T40" fmla="*/ 62 w 1395"/>
              <a:gd name="T41" fmla="*/ 291 h 431"/>
              <a:gd name="T42" fmla="*/ 0 w 1395"/>
              <a:gd name="T43" fmla="*/ 291 h 431"/>
              <a:gd name="T44" fmla="*/ 0 w 1395"/>
              <a:gd name="T45" fmla="*/ 326 h 431"/>
              <a:gd name="T46" fmla="*/ 84 w 1395"/>
              <a:gd name="T47" fmla="*/ 431 h 431"/>
              <a:gd name="T48" fmla="*/ 1395 w 1395"/>
              <a:gd name="T49" fmla="*/ 431 h 431"/>
              <a:gd name="T50" fmla="*/ 1395 w 1395"/>
              <a:gd name="T51" fmla="*/ 0 h 431"/>
              <a:gd name="T52" fmla="*/ 86 w 1395"/>
              <a:gd name="T53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95" h="431">
                <a:moveTo>
                  <a:pt x="86" y="0"/>
                </a:moveTo>
                <a:cubicBezTo>
                  <a:pt x="29" y="5"/>
                  <a:pt x="0" y="43"/>
                  <a:pt x="0" y="106"/>
                </a:cubicBezTo>
                <a:cubicBezTo>
                  <a:pt x="0" y="129"/>
                  <a:pt x="0" y="129"/>
                  <a:pt x="0" y="129"/>
                </a:cubicBezTo>
                <a:cubicBezTo>
                  <a:pt x="62" y="129"/>
                  <a:pt x="62" y="129"/>
                  <a:pt x="62" y="129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76"/>
                  <a:pt x="72" y="64"/>
                  <a:pt x="88" y="61"/>
                </a:cubicBezTo>
                <a:cubicBezTo>
                  <a:pt x="91" y="60"/>
                  <a:pt x="94" y="60"/>
                  <a:pt x="97" y="60"/>
                </a:cubicBezTo>
                <a:cubicBezTo>
                  <a:pt x="118" y="60"/>
                  <a:pt x="131" y="70"/>
                  <a:pt x="131" y="108"/>
                </a:cubicBezTo>
                <a:cubicBezTo>
                  <a:pt x="131" y="132"/>
                  <a:pt x="131" y="132"/>
                  <a:pt x="131" y="132"/>
                </a:cubicBezTo>
                <a:cubicBezTo>
                  <a:pt x="131" y="166"/>
                  <a:pt x="116" y="177"/>
                  <a:pt x="91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65" y="237"/>
                  <a:pt x="65" y="237"/>
                  <a:pt x="65" y="237"/>
                </a:cubicBezTo>
                <a:cubicBezTo>
                  <a:pt x="88" y="237"/>
                  <a:pt x="88" y="237"/>
                  <a:pt x="88" y="237"/>
                </a:cubicBezTo>
                <a:cubicBezTo>
                  <a:pt x="88" y="237"/>
                  <a:pt x="88" y="237"/>
                  <a:pt x="88" y="237"/>
                </a:cubicBezTo>
                <a:cubicBezTo>
                  <a:pt x="118" y="237"/>
                  <a:pt x="131" y="252"/>
                  <a:pt x="131" y="291"/>
                </a:cubicBezTo>
                <a:cubicBezTo>
                  <a:pt x="131" y="324"/>
                  <a:pt x="131" y="324"/>
                  <a:pt x="131" y="324"/>
                </a:cubicBezTo>
                <a:cubicBezTo>
                  <a:pt x="131" y="362"/>
                  <a:pt x="118" y="372"/>
                  <a:pt x="97" y="372"/>
                </a:cubicBezTo>
                <a:cubicBezTo>
                  <a:pt x="94" y="372"/>
                  <a:pt x="91" y="372"/>
                  <a:pt x="88" y="371"/>
                </a:cubicBezTo>
                <a:cubicBezTo>
                  <a:pt x="72" y="368"/>
                  <a:pt x="62" y="356"/>
                  <a:pt x="62" y="330"/>
                </a:cubicBezTo>
                <a:cubicBezTo>
                  <a:pt x="62" y="291"/>
                  <a:pt x="62" y="291"/>
                  <a:pt x="62" y="291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88"/>
                  <a:pt x="29" y="426"/>
                  <a:pt x="84" y="431"/>
                </a:cubicBezTo>
                <a:cubicBezTo>
                  <a:pt x="1395" y="431"/>
                  <a:pt x="1395" y="431"/>
                  <a:pt x="1395" y="431"/>
                </a:cubicBezTo>
                <a:cubicBezTo>
                  <a:pt x="1395" y="0"/>
                  <a:pt x="1395" y="0"/>
                  <a:pt x="1395" y="0"/>
                </a:cubicBezTo>
                <a:lnTo>
                  <a:pt x="86" y="0"/>
                </a:lnTo>
                <a:close/>
              </a:path>
            </a:pathLst>
          </a:custGeom>
          <a:solidFill>
            <a:srgbClr val="B0BDC3"/>
          </a:solidFill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720000" tIns="288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Primary data collection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Interviews / focus groups with representatives of the beneficiaries</a:t>
            </a:r>
            <a:r>
              <a:rPr lang="en-US" sz="1600" dirty="0">
                <a:solidFill>
                  <a:schemeClr val="tx1"/>
                </a:solidFill>
                <a:latin typeface="Arial"/>
              </a:rPr>
              <a:t>, MAs, and the MMR Evaluation Unit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Freeform 8"/>
          <p:cNvSpPr>
            <a:spLocks/>
          </p:cNvSpPr>
          <p:nvPr/>
        </p:nvSpPr>
        <p:spPr bwMode="gray">
          <a:xfrm>
            <a:off x="457199" y="1368350"/>
            <a:ext cx="8229601" cy="1453327"/>
          </a:xfrm>
          <a:custGeom>
            <a:avLst/>
            <a:gdLst>
              <a:gd name="T0" fmla="*/ 118 w 2011"/>
              <a:gd name="T1" fmla="*/ 0 h 420"/>
              <a:gd name="T2" fmla="*/ 73 w 2011"/>
              <a:gd name="T3" fmla="*/ 0 h 420"/>
              <a:gd name="T4" fmla="*/ 0 w 2011"/>
              <a:gd name="T5" fmla="*/ 52 h 420"/>
              <a:gd name="T6" fmla="*/ 0 w 2011"/>
              <a:gd name="T7" fmla="*/ 99 h 420"/>
              <a:gd name="T8" fmla="*/ 52 w 2011"/>
              <a:gd name="T9" fmla="*/ 99 h 420"/>
              <a:gd name="T10" fmla="*/ 52 w 2011"/>
              <a:gd name="T11" fmla="*/ 420 h 420"/>
              <a:gd name="T12" fmla="*/ 2011 w 2011"/>
              <a:gd name="T13" fmla="*/ 420 h 420"/>
              <a:gd name="T14" fmla="*/ 2011 w 2011"/>
              <a:gd name="T15" fmla="*/ 0 h 420"/>
              <a:gd name="T16" fmla="*/ 118 w 2011"/>
              <a:gd name="T1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1" h="420">
                <a:moveTo>
                  <a:pt x="118" y="0"/>
                </a:moveTo>
                <a:cubicBezTo>
                  <a:pt x="73" y="0"/>
                  <a:pt x="73" y="0"/>
                  <a:pt x="73" y="0"/>
                </a:cubicBezTo>
                <a:cubicBezTo>
                  <a:pt x="63" y="28"/>
                  <a:pt x="51" y="52"/>
                  <a:pt x="0" y="52"/>
                </a:cubicBezTo>
                <a:cubicBezTo>
                  <a:pt x="0" y="99"/>
                  <a:pt x="0" y="99"/>
                  <a:pt x="0" y="99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420"/>
                  <a:pt x="52" y="420"/>
                  <a:pt x="52" y="420"/>
                </a:cubicBezTo>
                <a:cubicBezTo>
                  <a:pt x="2011" y="420"/>
                  <a:pt x="2011" y="420"/>
                  <a:pt x="2011" y="420"/>
                </a:cubicBezTo>
                <a:cubicBezTo>
                  <a:pt x="2011" y="0"/>
                  <a:pt x="2011" y="0"/>
                  <a:pt x="2011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72000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Revision of the intervention logic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Review of the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connection between individual elements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clarity and comprehensiveness 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of the logic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the strength of the bonds and the corresponding indicator values </a:t>
            </a:r>
          </a:p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bg1"/>
                </a:solidFill>
                <a:latin typeface="Arial"/>
              </a:rPr>
              <a:t>Revision of the indicator </a:t>
            </a:r>
            <a:r>
              <a:rPr lang="en-US" sz="1600" b="1" dirty="0">
                <a:solidFill>
                  <a:schemeClr val="bg1"/>
                </a:solidFill>
                <a:latin typeface="Arial"/>
              </a:rPr>
              <a:t>coverage</a:t>
            </a:r>
            <a:r>
              <a:rPr lang="en-US" sz="1600" dirty="0">
                <a:solidFill>
                  <a:schemeClr val="bg1"/>
                </a:solidFill>
                <a:latin typeface="Arial"/>
              </a:rPr>
              <a:t> of activities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F7328B5-DB0A-421A-8C69-078455458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7175"/>
            <a:ext cx="8229600" cy="877863"/>
          </a:xfrm>
        </p:spPr>
        <p:txBody>
          <a:bodyPr/>
          <a:lstStyle/>
          <a:p>
            <a:r>
              <a:rPr lang="en-US" dirty="0"/>
              <a:t>Description of conducted activities</a:t>
            </a:r>
            <a:endParaRPr lang="cs-CZ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3B8679-2781-4E78-A5B5-DCF9D0EBAF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</p:spTree>
    <p:extLst>
      <p:ext uri="{BB962C8B-B14F-4D97-AF65-F5344CB8AC3E}">
        <p14:creationId xmlns:p14="http://schemas.microsoft.com/office/powerpoint/2010/main" val="2508526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3873B3D-CB43-4BD6-AC12-1873D4F9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5B206-C3FA-4933-9475-BA364DC06D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Evaluation conclusions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3632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55A0A6-9BEF-4839-A664-68C143A5E5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3556000"/>
            <a:ext cx="4546600" cy="2429164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indicator system can generally be considered sufficiently broad, covering most activities; although, the strength of indicator-activity bond is not always sufficient. </a:t>
            </a:r>
            <a:endParaRPr lang="cs-CZ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302CEEC-801F-4AF2-92AB-D8F96CFD4EA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Evaluation of the OP TA system of indicators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342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5530D-EDEF-46CA-9BC6-7D9105F69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conclusions – key topics</a:t>
            </a:r>
            <a:endParaRPr lang="cs-CZ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A3E13C-D399-4236-81CF-863D2E6B66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3C9DE994-634D-4500-BE1E-9AA45E7C4456}"/>
              </a:ext>
            </a:extLst>
          </p:cNvPr>
          <p:cNvSpPr>
            <a:spLocks/>
          </p:cNvSpPr>
          <p:nvPr/>
        </p:nvSpPr>
        <p:spPr bwMode="gray">
          <a:xfrm rot="19800000">
            <a:off x="409567" y="4843355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C23F0679-142C-4B81-A4E4-43B9AA55A352}"/>
              </a:ext>
            </a:extLst>
          </p:cNvPr>
          <p:cNvSpPr>
            <a:spLocks/>
          </p:cNvSpPr>
          <p:nvPr/>
        </p:nvSpPr>
        <p:spPr bwMode="gray">
          <a:xfrm rot="19800000">
            <a:off x="1138559" y="3872802"/>
            <a:ext cx="1975260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</a:rPr>
              <a:t>Intervention logic and the supply of indicators</a:t>
            </a:r>
            <a:endParaRPr lang="cs-CZ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Bogen 54">
            <a:extLst>
              <a:ext uri="{FF2B5EF4-FFF2-40B4-BE49-F238E27FC236}">
                <a16:creationId xmlns:a16="http://schemas.microsoft.com/office/drawing/2014/main" id="{8142F33E-1685-4E32-99D9-A02969B05DC5}"/>
              </a:ext>
            </a:extLst>
          </p:cNvPr>
          <p:cNvSpPr/>
          <p:nvPr/>
        </p:nvSpPr>
        <p:spPr bwMode="gray">
          <a:xfrm rot="8069656">
            <a:off x="982356" y="3680925"/>
            <a:ext cx="2323958" cy="2323958"/>
          </a:xfrm>
          <a:prstGeom prst="arc">
            <a:avLst/>
          </a:prstGeom>
          <a:ln w="12700">
            <a:solidFill>
              <a:srgbClr val="808080"/>
            </a:solidFill>
            <a:prstDash val="dash"/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Ellipse 56">
            <a:extLst>
              <a:ext uri="{FF2B5EF4-FFF2-40B4-BE49-F238E27FC236}">
                <a16:creationId xmlns:a16="http://schemas.microsoft.com/office/drawing/2014/main" id="{37F3B613-1654-441C-A670-070849820F1E}"/>
              </a:ext>
            </a:extLst>
          </p:cNvPr>
          <p:cNvSpPr/>
          <p:nvPr/>
        </p:nvSpPr>
        <p:spPr bwMode="gray">
          <a:xfrm rot="20489304">
            <a:off x="1298507" y="5642221"/>
            <a:ext cx="99060" cy="9906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06FDFB30-C6DB-41DA-9293-1F5914EF743E}"/>
              </a:ext>
            </a:extLst>
          </p:cNvPr>
          <p:cNvSpPr>
            <a:spLocks/>
          </p:cNvSpPr>
          <p:nvPr/>
        </p:nvSpPr>
        <p:spPr bwMode="gray">
          <a:xfrm rot="19800000">
            <a:off x="3019774" y="4893248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452969AD-B923-43C8-89AD-D024A5268CD2}"/>
              </a:ext>
            </a:extLst>
          </p:cNvPr>
          <p:cNvSpPr>
            <a:spLocks/>
          </p:cNvSpPr>
          <p:nvPr/>
        </p:nvSpPr>
        <p:spPr bwMode="gray">
          <a:xfrm rot="19800000">
            <a:off x="3758626" y="3959492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</a:rPr>
              <a:t>Selection of indicators</a:t>
            </a:r>
            <a:endParaRPr lang="cs-CZ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A8705D77-BC90-4CBD-B64A-754AB6CA1146}"/>
              </a:ext>
            </a:extLst>
          </p:cNvPr>
          <p:cNvSpPr>
            <a:spLocks/>
          </p:cNvSpPr>
          <p:nvPr/>
        </p:nvSpPr>
        <p:spPr bwMode="gray">
          <a:xfrm rot="19800000">
            <a:off x="3750797" y="2737515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19A6089E-7743-4DC0-9E23-EE044DF6C5D8}"/>
              </a:ext>
            </a:extLst>
          </p:cNvPr>
          <p:cNvSpPr>
            <a:spLocks/>
          </p:cNvSpPr>
          <p:nvPr/>
        </p:nvSpPr>
        <p:spPr bwMode="gray">
          <a:xfrm rot="19800000">
            <a:off x="4489649" y="1803759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</a:rPr>
              <a:t>Fulfilment of indicators</a:t>
            </a:r>
            <a:endParaRPr lang="cs-CZ" sz="105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17C9520C-9B78-449D-B9F7-9F9AEA21FABD}"/>
              </a:ext>
            </a:extLst>
          </p:cNvPr>
          <p:cNvSpPr>
            <a:spLocks/>
          </p:cNvSpPr>
          <p:nvPr/>
        </p:nvSpPr>
        <p:spPr bwMode="gray">
          <a:xfrm rot="19800000">
            <a:off x="6416778" y="2508677"/>
            <a:ext cx="636559" cy="846026"/>
          </a:xfrm>
          <a:custGeom>
            <a:avLst/>
            <a:gdLst/>
            <a:ahLst/>
            <a:cxnLst>
              <a:cxn ang="0">
                <a:pos x="159" y="0"/>
              </a:cxn>
              <a:cxn ang="0">
                <a:pos x="0" y="131"/>
              </a:cxn>
              <a:cxn ang="0">
                <a:pos x="159" y="263"/>
              </a:cxn>
              <a:cxn ang="0">
                <a:pos x="198" y="259"/>
              </a:cxn>
              <a:cxn ang="0">
                <a:pos x="198" y="203"/>
              </a:cxn>
              <a:cxn ang="0">
                <a:pos x="198" y="22"/>
              </a:cxn>
              <a:cxn ang="0">
                <a:pos x="198" y="4"/>
              </a:cxn>
              <a:cxn ang="0">
                <a:pos x="159" y="0"/>
              </a:cxn>
            </a:cxnLst>
            <a:rect l="0" t="0" r="r" b="b"/>
            <a:pathLst>
              <a:path w="198" h="263">
                <a:moveTo>
                  <a:pt x="159" y="0"/>
                </a:moveTo>
                <a:cubicBezTo>
                  <a:pt x="71" y="0"/>
                  <a:pt x="0" y="59"/>
                  <a:pt x="0" y="131"/>
                </a:cubicBezTo>
                <a:cubicBezTo>
                  <a:pt x="0" y="204"/>
                  <a:pt x="71" y="263"/>
                  <a:pt x="159" y="263"/>
                </a:cubicBezTo>
                <a:cubicBezTo>
                  <a:pt x="173" y="263"/>
                  <a:pt x="186" y="262"/>
                  <a:pt x="198" y="259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4"/>
                  <a:pt x="198" y="4"/>
                  <a:pt x="198" y="4"/>
                </a:cubicBezTo>
                <a:cubicBezTo>
                  <a:pt x="186" y="1"/>
                  <a:pt x="173" y="0"/>
                  <a:pt x="159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180000" tIns="45720" rIns="9144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8CD63787-DEA4-46A1-A4B7-35A885802A6B}"/>
              </a:ext>
            </a:extLst>
          </p:cNvPr>
          <p:cNvSpPr>
            <a:spLocks/>
          </p:cNvSpPr>
          <p:nvPr/>
        </p:nvSpPr>
        <p:spPr bwMode="gray">
          <a:xfrm rot="19800000">
            <a:off x="7155630" y="1574921"/>
            <a:ext cx="1828069" cy="1172467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37"/>
              </a:cxn>
              <a:cxn ang="0">
                <a:pos x="0" y="130"/>
              </a:cxn>
              <a:cxn ang="0">
                <a:pos x="0" y="272"/>
              </a:cxn>
              <a:cxn ang="0">
                <a:pos x="0" y="328"/>
              </a:cxn>
              <a:cxn ang="0">
                <a:pos x="213" y="365"/>
              </a:cxn>
              <a:cxn ang="0">
                <a:pos x="569" y="182"/>
              </a:cxn>
              <a:cxn ang="0">
                <a:pos x="213" y="0"/>
              </a:cxn>
            </a:cxnLst>
            <a:rect l="0" t="0" r="r" b="b"/>
            <a:pathLst>
              <a:path w="569" h="365">
                <a:moveTo>
                  <a:pt x="213" y="0"/>
                </a:moveTo>
                <a:cubicBezTo>
                  <a:pt x="133" y="0"/>
                  <a:pt x="59" y="14"/>
                  <a:pt x="0" y="37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328"/>
                  <a:pt x="0" y="328"/>
                  <a:pt x="0" y="328"/>
                </a:cubicBezTo>
                <a:cubicBezTo>
                  <a:pt x="59" y="351"/>
                  <a:pt x="133" y="365"/>
                  <a:pt x="213" y="365"/>
                </a:cubicBezTo>
                <a:cubicBezTo>
                  <a:pt x="410" y="365"/>
                  <a:pt x="569" y="283"/>
                  <a:pt x="569" y="182"/>
                </a:cubicBezTo>
                <a:cubicBezTo>
                  <a:pt x="569" y="82"/>
                  <a:pt x="410" y="0"/>
                  <a:pt x="213" y="0"/>
                </a:cubicBez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 vert="horz" wrap="square" lIns="216000" tIns="36000" rIns="216000" bIns="3600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  <a:spcAft>
                <a:spcPts val="80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</a:rPr>
              <a:t>Outcome indicators</a:t>
            </a:r>
            <a:endParaRPr lang="cs-CZ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Bogen 60">
            <a:extLst>
              <a:ext uri="{FF2B5EF4-FFF2-40B4-BE49-F238E27FC236}">
                <a16:creationId xmlns:a16="http://schemas.microsoft.com/office/drawing/2014/main" id="{7F8EC47F-1AB8-445A-88AD-D6251CDD1683}"/>
              </a:ext>
            </a:extLst>
          </p:cNvPr>
          <p:cNvSpPr/>
          <p:nvPr/>
        </p:nvSpPr>
        <p:spPr bwMode="gray">
          <a:xfrm rot="18857355">
            <a:off x="5555108" y="1225663"/>
            <a:ext cx="2323958" cy="2323958"/>
          </a:xfrm>
          <a:prstGeom prst="arc">
            <a:avLst>
              <a:gd name="adj1" fmla="val 16177703"/>
              <a:gd name="adj2" fmla="val 0"/>
            </a:avLst>
          </a:prstGeom>
          <a:ln w="12700">
            <a:solidFill>
              <a:srgbClr val="808080"/>
            </a:solidFill>
            <a:prstDash val="dash"/>
            <a:headEnd type="none"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Ellipse 61">
            <a:extLst>
              <a:ext uri="{FF2B5EF4-FFF2-40B4-BE49-F238E27FC236}">
                <a16:creationId xmlns:a16="http://schemas.microsoft.com/office/drawing/2014/main" id="{F87B4D3C-A8B0-401B-8D3F-D1B99226454E}"/>
              </a:ext>
            </a:extLst>
          </p:cNvPr>
          <p:cNvSpPr/>
          <p:nvPr/>
        </p:nvSpPr>
        <p:spPr bwMode="gray">
          <a:xfrm rot="9677003">
            <a:off x="5855082" y="1524525"/>
            <a:ext cx="99060" cy="9906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Bogen 63">
            <a:extLst>
              <a:ext uri="{FF2B5EF4-FFF2-40B4-BE49-F238E27FC236}">
                <a16:creationId xmlns:a16="http://schemas.microsoft.com/office/drawing/2014/main" id="{9FE6D2EF-AE23-4A72-A203-90170B3B5997}"/>
              </a:ext>
            </a:extLst>
          </p:cNvPr>
          <p:cNvSpPr/>
          <p:nvPr/>
        </p:nvSpPr>
        <p:spPr bwMode="gray">
          <a:xfrm rot="19888591" flipH="1">
            <a:off x="3188732" y="3313035"/>
            <a:ext cx="1691382" cy="1691382"/>
          </a:xfrm>
          <a:prstGeom prst="arc">
            <a:avLst/>
          </a:prstGeom>
          <a:ln w="12700">
            <a:solidFill>
              <a:srgbClr val="808080"/>
            </a:solidFill>
            <a:prstDash val="dash"/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Ellipse 64">
            <a:extLst>
              <a:ext uri="{FF2B5EF4-FFF2-40B4-BE49-F238E27FC236}">
                <a16:creationId xmlns:a16="http://schemas.microsoft.com/office/drawing/2014/main" id="{4A291234-6ECD-43B3-9E1D-8EDCB724C4FE}"/>
              </a:ext>
            </a:extLst>
          </p:cNvPr>
          <p:cNvSpPr/>
          <p:nvPr/>
        </p:nvSpPr>
        <p:spPr bwMode="gray">
          <a:xfrm rot="7468943" flipH="1">
            <a:off x="3233520" y="4491605"/>
            <a:ext cx="100800" cy="100800"/>
          </a:xfrm>
          <a:prstGeom prst="ellipse">
            <a:avLst/>
          </a:prstGeom>
          <a:solidFill>
            <a:srgbClr val="808080"/>
          </a:solidFill>
          <a:ln w="12700">
            <a:noFill/>
            <a:round/>
            <a:headEnd/>
            <a:tailEnd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053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0C8E5F5-3EC5-45C8-8B79-4B9A698F3C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5" r="33795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8E858D-2ED6-42D2-9AA8-0F9E10BCD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Intervention logic and the supply of indicators</a:t>
            </a:r>
            <a:endParaRPr lang="cs-C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46AC9-D3B6-4F3E-8A94-A5A52C0BE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1"/>
            <a:ext cx="5497282" cy="5018184"/>
          </a:xfrm>
        </p:spPr>
        <p:txBody>
          <a:bodyPr/>
          <a:lstStyle/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en-GB" sz="2000" dirty="0"/>
              <a:t>The quality of the setup of the intervention logic differs across the specific objectives</a:t>
            </a:r>
          </a:p>
          <a:p>
            <a:pPr marL="895350" lvl="1"/>
            <a:r>
              <a:rPr lang="cs-CZ" sz="1800" dirty="0"/>
              <a:t>SO 1.2 - </a:t>
            </a:r>
            <a:r>
              <a:rPr lang="en-US" sz="1800" dirty="0"/>
              <a:t>ESIF awareness</a:t>
            </a:r>
          </a:p>
          <a:p>
            <a:pPr marL="895350" lvl="1"/>
            <a:r>
              <a:rPr lang="en-US" sz="1800" dirty="0"/>
              <a:t>S</a:t>
            </a:r>
            <a:r>
              <a:rPr lang="cs-CZ" sz="1800" dirty="0"/>
              <a:t>O</a:t>
            </a:r>
            <a:r>
              <a:rPr lang="en-US" sz="1800" dirty="0"/>
              <a:t> 1.4 - Effective control and audit</a:t>
            </a:r>
          </a:p>
          <a:p>
            <a:pPr marL="895350" lvl="1"/>
            <a:endParaRPr lang="en-US" sz="1800" dirty="0"/>
          </a:p>
          <a:p>
            <a:pPr marL="895350" lvl="1"/>
            <a:r>
              <a:rPr lang="en-US" sz="1800" dirty="0"/>
              <a:t>S</a:t>
            </a:r>
            <a:r>
              <a:rPr lang="cs-CZ" sz="1800" dirty="0"/>
              <a:t>O</a:t>
            </a:r>
            <a:r>
              <a:rPr lang="en-US" sz="1800" dirty="0"/>
              <a:t> 1.1 - Achievement of objectives of PA</a:t>
            </a:r>
          </a:p>
          <a:p>
            <a:pPr marL="895350" lvl="1"/>
            <a:r>
              <a:rPr lang="en-US" sz="1800" dirty="0"/>
              <a:t>S</a:t>
            </a:r>
            <a:r>
              <a:rPr lang="cs-CZ" sz="1800" dirty="0"/>
              <a:t>O</a:t>
            </a:r>
            <a:r>
              <a:rPr lang="en-US" sz="1800" dirty="0"/>
              <a:t> 1.3 - Capacities on regional level</a:t>
            </a:r>
          </a:p>
          <a:p>
            <a:pPr marL="895350" lvl="1"/>
            <a:r>
              <a:rPr lang="en-US" sz="1800" dirty="0"/>
              <a:t>S</a:t>
            </a:r>
            <a:r>
              <a:rPr lang="cs-CZ" sz="1800" dirty="0"/>
              <a:t>O</a:t>
            </a:r>
            <a:r>
              <a:rPr lang="en-US" sz="1800" dirty="0"/>
              <a:t> 2.1 - Monitoring system</a:t>
            </a:r>
            <a:endParaRPr lang="en-US" sz="2000" dirty="0"/>
          </a:p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en-GB" sz="2000" dirty="0"/>
              <a:t>Activities are not always covered by an adequate indicator</a:t>
            </a:r>
          </a:p>
          <a:p>
            <a:pPr marL="534638" lvl="1" indent="-267319">
              <a:buFont typeface="EYInterstate Light" panose="02000506000000020004" pitchFamily="2" charset="0"/>
              <a:buChar char="•"/>
            </a:pPr>
            <a:r>
              <a:rPr lang="en-GB" sz="1800" dirty="0"/>
              <a:t>Weak activity-indicator bond in some cases – the indicators’ representative value of the activities and project status is low</a:t>
            </a:r>
          </a:p>
          <a:p>
            <a:pPr marL="895350" lvl="2"/>
            <a:r>
              <a:rPr lang="cs-CZ" sz="1800" dirty="0"/>
              <a:t>SO 1.1, 1.2 and 2.1</a:t>
            </a:r>
          </a:p>
          <a:p>
            <a:pPr lvl="2"/>
            <a:endParaRPr lang="cs-CZ" sz="1650" dirty="0"/>
          </a:p>
          <a:p>
            <a:endParaRPr lang="cs-CZ" sz="2000" dirty="0"/>
          </a:p>
          <a:p>
            <a:pPr lvl="1"/>
            <a:endParaRPr lang="cs-CZ" sz="2000" dirty="0"/>
          </a:p>
          <a:p>
            <a:pPr lvl="1"/>
            <a:endParaRPr lang="cs-CZ" sz="2000" dirty="0"/>
          </a:p>
          <a:p>
            <a:endParaRPr lang="cs-CZ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86C9C4-E505-4C39-AC61-5394550509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grpSp>
        <p:nvGrpSpPr>
          <p:cNvPr id="11" name="Gruppieren 27">
            <a:extLst>
              <a:ext uri="{FF2B5EF4-FFF2-40B4-BE49-F238E27FC236}">
                <a16:creationId xmlns:a16="http://schemas.microsoft.com/office/drawing/2014/main" id="{BC31EB8F-75C2-4712-B2F1-0EAE96CA83EB}"/>
              </a:ext>
            </a:extLst>
          </p:cNvPr>
          <p:cNvGrpSpPr/>
          <p:nvPr/>
        </p:nvGrpSpPr>
        <p:grpSpPr bwMode="gray">
          <a:xfrm>
            <a:off x="662024" y="1823756"/>
            <a:ext cx="540000" cy="540000"/>
            <a:chOff x="324643" y="1554952"/>
            <a:chExt cx="860251" cy="1037548"/>
          </a:xfrm>
          <a:effectLst/>
        </p:grpSpPr>
        <p:sp>
          <p:nvSpPr>
            <p:cNvPr id="13" name="Ellipse 24">
              <a:extLst>
                <a:ext uri="{FF2B5EF4-FFF2-40B4-BE49-F238E27FC236}">
                  <a16:creationId xmlns:a16="http://schemas.microsoft.com/office/drawing/2014/main" id="{B7FD3128-50A9-4E1F-B64A-AE05DA413F0D}"/>
                </a:ext>
              </a:extLst>
            </p:cNvPr>
            <p:cNvSpPr/>
            <p:nvPr/>
          </p:nvSpPr>
          <p:spPr bwMode="gray">
            <a:xfrm>
              <a:off x="504045" y="1554954"/>
              <a:ext cx="624674" cy="835199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chemeClr val="accent1"/>
                  </a:solidFill>
                  <a:sym typeface="Wingdings"/>
                </a:rPr>
                <a:t></a:t>
              </a:r>
              <a:endParaRPr lang="en-US" sz="5400" noProof="1">
                <a:solidFill>
                  <a:schemeClr val="accent1"/>
                </a:solidFill>
              </a:endParaRPr>
            </a:p>
          </p:txBody>
        </p:sp>
        <p:sp>
          <p:nvSpPr>
            <p:cNvPr id="12" name="Rad 15">
              <a:extLst>
                <a:ext uri="{FF2B5EF4-FFF2-40B4-BE49-F238E27FC236}">
                  <a16:creationId xmlns:a16="http://schemas.microsoft.com/office/drawing/2014/main" id="{F1EC911B-C3C2-481E-B8C9-E3145EC4B8C8}"/>
                </a:ext>
              </a:extLst>
            </p:cNvPr>
            <p:cNvSpPr/>
            <p:nvPr/>
          </p:nvSpPr>
          <p:spPr bwMode="gray">
            <a:xfrm>
              <a:off x="324643" y="1554952"/>
              <a:ext cx="860251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CE29939-0746-4A69-9EFA-F603708E0A3A}"/>
              </a:ext>
            </a:extLst>
          </p:cNvPr>
          <p:cNvCxnSpPr>
            <a:cxnSpLocks/>
          </p:cNvCxnSpPr>
          <p:nvPr/>
        </p:nvCxnSpPr>
        <p:spPr>
          <a:xfrm>
            <a:off x="431800" y="6147716"/>
            <a:ext cx="5714339" cy="0"/>
          </a:xfrm>
          <a:prstGeom prst="line">
            <a:avLst/>
          </a:prstGeom>
          <a:ln w="25400">
            <a:solidFill>
              <a:srgbClr val="FFE600"/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1" name="Gruppieren 27">
            <a:extLst>
              <a:ext uri="{FF2B5EF4-FFF2-40B4-BE49-F238E27FC236}">
                <a16:creationId xmlns:a16="http://schemas.microsoft.com/office/drawing/2014/main" id="{5EFF4E11-96AD-4414-9CED-3C9B744F01B4}"/>
              </a:ext>
            </a:extLst>
          </p:cNvPr>
          <p:cNvGrpSpPr/>
          <p:nvPr/>
        </p:nvGrpSpPr>
        <p:grpSpPr bwMode="gray">
          <a:xfrm>
            <a:off x="662024" y="5209160"/>
            <a:ext cx="540000" cy="586488"/>
            <a:chOff x="324643" y="1465629"/>
            <a:chExt cx="860251" cy="1126871"/>
          </a:xfrm>
          <a:effectLst/>
        </p:grpSpPr>
        <p:sp>
          <p:nvSpPr>
            <p:cNvPr id="22" name="Ellipse 24">
              <a:extLst>
                <a:ext uri="{FF2B5EF4-FFF2-40B4-BE49-F238E27FC236}">
                  <a16:creationId xmlns:a16="http://schemas.microsoft.com/office/drawing/2014/main" id="{7291521A-E2B7-47EB-8902-EE2574263203}"/>
                </a:ext>
              </a:extLst>
            </p:cNvPr>
            <p:cNvSpPr/>
            <p:nvPr/>
          </p:nvSpPr>
          <p:spPr bwMode="gray">
            <a:xfrm>
              <a:off x="496854" y="1465629"/>
              <a:ext cx="624674" cy="835200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rgbClr val="F04C3E"/>
                  </a:solidFill>
                  <a:sym typeface="Wingdings"/>
                </a:rPr>
                <a:t></a:t>
              </a:r>
              <a:endParaRPr lang="en-US" sz="8000" noProof="1">
                <a:solidFill>
                  <a:srgbClr val="F04C3E"/>
                </a:solidFill>
              </a:endParaRPr>
            </a:p>
          </p:txBody>
        </p:sp>
        <p:sp>
          <p:nvSpPr>
            <p:cNvPr id="23" name="Rad 15">
              <a:extLst>
                <a:ext uri="{FF2B5EF4-FFF2-40B4-BE49-F238E27FC236}">
                  <a16:creationId xmlns:a16="http://schemas.microsoft.com/office/drawing/2014/main" id="{50282969-0FF7-47BD-8D40-FF7BD437A656}"/>
                </a:ext>
              </a:extLst>
            </p:cNvPr>
            <p:cNvSpPr/>
            <p:nvPr/>
          </p:nvSpPr>
          <p:spPr bwMode="gray">
            <a:xfrm>
              <a:off x="324643" y="1554952"/>
              <a:ext cx="860251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24" name="Gruppieren 27">
            <a:extLst>
              <a:ext uri="{FF2B5EF4-FFF2-40B4-BE49-F238E27FC236}">
                <a16:creationId xmlns:a16="http://schemas.microsoft.com/office/drawing/2014/main" id="{03EE3290-C5A7-4985-BB3E-91D1412EF0E8}"/>
              </a:ext>
            </a:extLst>
          </p:cNvPr>
          <p:cNvGrpSpPr/>
          <p:nvPr/>
        </p:nvGrpSpPr>
        <p:grpSpPr bwMode="gray">
          <a:xfrm>
            <a:off x="662024" y="2936728"/>
            <a:ext cx="540000" cy="586488"/>
            <a:chOff x="324643" y="1465629"/>
            <a:chExt cx="860251" cy="1126871"/>
          </a:xfrm>
          <a:effectLst/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D36923A1-A7B3-4D2A-8666-053794F433DC}"/>
                </a:ext>
              </a:extLst>
            </p:cNvPr>
            <p:cNvSpPr/>
            <p:nvPr/>
          </p:nvSpPr>
          <p:spPr bwMode="gray">
            <a:xfrm>
              <a:off x="496854" y="1465629"/>
              <a:ext cx="624674" cy="835200"/>
            </a:xfrm>
            <a:prstGeom prst="ellipse">
              <a:avLst/>
            </a:prstGeom>
            <a:solidFill>
              <a:srgbClr val="FFFFFF"/>
            </a:solidFill>
            <a:ln w="6350">
              <a:noFill/>
              <a:round/>
              <a:headEnd/>
              <a:tailEnd/>
            </a:ln>
          </p:spPr>
          <p:txBody>
            <a:bodyPr tIns="252000" rIns="144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400" noProof="1">
                  <a:solidFill>
                    <a:srgbClr val="F04C3E"/>
                  </a:solidFill>
                  <a:sym typeface="Wingdings"/>
                </a:rPr>
                <a:t></a:t>
              </a:r>
              <a:endParaRPr lang="en-US" sz="8000" noProof="1">
                <a:solidFill>
                  <a:srgbClr val="F04C3E"/>
                </a:solidFill>
              </a:endParaRPr>
            </a:p>
          </p:txBody>
        </p:sp>
        <p:sp>
          <p:nvSpPr>
            <p:cNvPr id="26" name="Rad 15">
              <a:extLst>
                <a:ext uri="{FF2B5EF4-FFF2-40B4-BE49-F238E27FC236}">
                  <a16:creationId xmlns:a16="http://schemas.microsoft.com/office/drawing/2014/main" id="{FE252C0E-A287-4D14-A06F-7DA806EFA96A}"/>
                </a:ext>
              </a:extLst>
            </p:cNvPr>
            <p:cNvSpPr/>
            <p:nvPr/>
          </p:nvSpPr>
          <p:spPr bwMode="gray">
            <a:xfrm>
              <a:off x="324643" y="1554952"/>
              <a:ext cx="860251" cy="1037548"/>
            </a:xfrm>
            <a:prstGeom prst="donut">
              <a:avLst>
                <a:gd name="adj" fmla="val 7840"/>
              </a:avLst>
            </a:prstGeom>
            <a:solidFill>
              <a:srgbClr val="808080"/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noProof="1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3103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E1EF005-57A6-43D7-A985-F2830C806A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5" r="33795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EFEDB4-9C75-4A1E-8898-C37FFB74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Selection of 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52805-FEF9-4DC5-B796-1C6B8FC5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137921"/>
            <a:ext cx="5497282" cy="2990734"/>
          </a:xfrm>
        </p:spPr>
        <p:txBody>
          <a:bodyPr/>
          <a:lstStyle/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en-GB" sz="2000" dirty="0"/>
              <a:t>Beneficiaries are obliged to select one indicator per project </a:t>
            </a:r>
          </a:p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en-GB" sz="2000" dirty="0"/>
              <a:t>Most beneficiaries (78 %) follow two indicators at most</a:t>
            </a:r>
          </a:p>
          <a:p>
            <a:pPr marL="267319" indent="-267319">
              <a:buFont typeface="EYInterstate Light" panose="02000506000000020004" pitchFamily="2" charset="0"/>
              <a:buChar char="•"/>
            </a:pPr>
            <a:r>
              <a:rPr lang="en-GB" sz="2000" dirty="0"/>
              <a:t>Usually the easy-to-follow/control indicators are selected. These do not, however, reflect the progress of a project / programme adequately </a:t>
            </a:r>
          </a:p>
          <a:p>
            <a:pPr marL="534638" lvl="1" indent="-267319">
              <a:buFont typeface="EYInterstate Light" panose="02000506000000020004" pitchFamily="2" charset="0"/>
              <a:buChar char="•"/>
            </a:pPr>
            <a:r>
              <a:rPr lang="en-GB" sz="1800" dirty="0"/>
              <a:t>E.g. number of meetings or purchase of equipment</a:t>
            </a:r>
            <a:endParaRPr lang="en-GB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7728BC6-E28A-4DCF-9404-2D633868EC5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1800" y="4720799"/>
            <a:ext cx="5497282" cy="999280"/>
          </a:xfrm>
          <a:solidFill>
            <a:schemeClr val="bg1">
              <a:lumMod val="20000"/>
              <a:lumOff val="80000"/>
            </a:schemeClr>
          </a:solidFill>
          <a:ln w="57150">
            <a:solidFill>
              <a:schemeClr val="bg1">
                <a:lumMod val="20000"/>
                <a:lumOff val="80000"/>
              </a:schemeClr>
            </a:solidFill>
          </a:ln>
        </p:spPr>
        <p:txBody>
          <a:bodyPr lIns="72000" tIns="72000" rIns="72000" bIns="72000"/>
          <a:lstStyle/>
          <a:p>
            <a:pPr algn="just"/>
            <a:r>
              <a:rPr lang="en-GB" sz="1800" b="1">
                <a:latin typeface="Arial" panose="020B0604020202020204" pitchFamily="34" charset="0"/>
                <a:ea typeface="Times New Roman" panose="02020603050405020304" pitchFamily="18" charset="0"/>
              </a:rPr>
              <a:t>With regards to the the above, the wide selection of indicators coupled with a sole mandatory indicator is not an appropriate setup. </a:t>
            </a:r>
            <a:endParaRPr lang="en-GB" sz="180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CFDFD1-5CC6-4EE9-AB8A-0280776FD41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Evaluation of the OP TA system of indicators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91D609-DF63-47A7-9A39-F71D49DA088A}"/>
              </a:ext>
            </a:extLst>
          </p:cNvPr>
          <p:cNvCxnSpPr>
            <a:cxnSpLocks/>
          </p:cNvCxnSpPr>
          <p:nvPr/>
        </p:nvCxnSpPr>
        <p:spPr>
          <a:xfrm>
            <a:off x="431800" y="6147716"/>
            <a:ext cx="5714339" cy="0"/>
          </a:xfrm>
          <a:prstGeom prst="line">
            <a:avLst/>
          </a:prstGeom>
          <a:ln w="25400">
            <a:solidFill>
              <a:srgbClr val="FFE600"/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533224"/>
      </p:ext>
    </p:extLst>
  </p:cSld>
  <p:clrMapOvr>
    <a:masterClrMapping/>
  </p:clrMapOvr>
</p:sld>
</file>

<file path=ppt/theme/theme1.xml><?xml version="1.0" encoding="utf-8"?>
<a:theme xmlns:a="http://schemas.openxmlformats.org/drawingml/2006/main" name="EY dark background">
  <a:themeElements>
    <a:clrScheme name="EY Color">
      <a:dk1>
        <a:srgbClr val="2E2E38"/>
      </a:dk1>
      <a:lt1>
        <a:sysClr val="window" lastClr="FFFFFF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Y_presentation_Arial_Dark+LightTheme_2019.potx" id="{11D6D8BA-19BA-46CD-B672-1E16B06EE964}" vid="{01B5EA09-192F-4FB9-850F-C99606198E3C}"/>
    </a:ext>
  </a:extLst>
</a:theme>
</file>

<file path=ppt/theme/theme2.xml><?xml version="1.0" encoding="utf-8"?>
<a:theme xmlns:a="http://schemas.openxmlformats.org/drawingml/2006/main" name="EY light background">
  <a:themeElements>
    <a:clrScheme name="Custom 26">
      <a:dk1>
        <a:srgbClr val="FFFFFF"/>
      </a:dk1>
      <a:lt1>
        <a:srgbClr val="2E2E38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Y_presentation_Arial_Dark+LightTheme_2019.potx" id="{11D6D8BA-19BA-46CD-B672-1E16B06EE964}" vid="{20CC6D75-9F9E-4734-89EA-2D9212F8391F}"/>
    </a:ext>
  </a:extLst>
</a:theme>
</file>

<file path=ppt/theme/theme3.xml><?xml version="1.0" encoding="utf-8"?>
<a:theme xmlns:a="http://schemas.openxmlformats.org/drawingml/2006/main" name="1_EY light background">
  <a:themeElements>
    <a:clrScheme name="Custom 26">
      <a:dk1>
        <a:srgbClr val="FFFFFF"/>
      </a:dk1>
      <a:lt1>
        <a:srgbClr val="2E2E38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Y_presentation_Arial_Dark+LightTheme_2019.potx" id="{11D6D8BA-19BA-46CD-B672-1E16B06EE964}" vid="{20CC6D75-9F9E-4734-89EA-2D9212F83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YNotes xmlns="335CAEAA-6E20-4723-BA16-39DA7C8C418F" xsi:nil="true"/>
    <EYApplySignOffHistory xmlns="335CAEAA-6E20-4723-BA16-39DA7C8C418F" xsi:nil="true"/>
    <EYMarkCompleteHistory xmlns="335CAEAA-6E20-4723-BA16-39DA7C8C418F" xsi:nil="true"/>
    <EYDocID xmlns="335CAEAA-6E20-4723-BA16-39DA7C8C418F">0SHA319</EYDocID>
    <EYRemoveSignOffHistory xmlns="335CAEAA-6E20-4723-BA16-39DA7C8C418F" xsi:nil="true"/>
    <AssignedTo xmlns="http://schemas.microsoft.com/sharepoint/v3">
      <UserInfo>
        <DisplayName/>
        <AccountId xsi:nil="true"/>
        <AccountType/>
      </UserInfo>
    </AssignedTo>
    <EYRelationID xmlns="335CAEAA-6E20-4723-BA16-39DA7C8C418F" xsi:nil="true"/>
    <TaskDueDate xmlns="http://schemas.microsoft.com/sharepoint/v3/fields" xsi:nil="true"/>
    <EYPaperProfile xmlns="335CAEAA-6E20-4723-BA16-39DA7C8C418F">false</EYPaperProfile>
    <EYHealthIndicator xmlns="335CAEAA-6E20-4723-BA16-39DA7C8C418F" xsi:nil="true"/>
    <EYClientAccessible xmlns="335CAEAA-6E20-4723-BA16-39DA7C8C418F">false</EYClientAccessible>
    <EYReviewHistory xmlns="335CAEAA-6E20-4723-BA16-39DA7C8C418F" xsi:nil="true"/>
    <EYThirdPartyAccessible xmlns="335CAEAA-6E20-4723-BA16-39DA7C8C418F">false</EYThirdPartyAccessible>
    <EYSupportingLinks xmlns="335CAEAA-6E20-4723-BA16-39DA7C8C418F" xsi:nil="true"/>
    <EYReviewers xmlns="335CAEAA-6E20-4723-BA16-39DA7C8C418F">
      <UserInfo>
        <DisplayName/>
        <AccountId xsi:nil="true"/>
        <AccountType/>
      </UserInfo>
    </EYReviewers>
    <EYSignOff xmlns="335CAEAA-6E20-4723-BA16-39DA7C8C418F" xsi:nil="true"/>
    <EYIncludeInArchive xmlns="335CAEAA-6E20-4723-BA16-39DA7C8C418F">false</EYIncludeInArchive>
    <Status xmlns="http://schemas.microsoft.com/sharepoint/v3/fields">Not Started</Status>
    <EYPriority xmlns="335CAEAA-6E20-4723-BA16-39DA7C8C418F" xsi:nil="true"/>
    <EYWorkProductIndicator xmlns="335CAEAA-6E20-4723-BA16-39DA7C8C418F">false</EYWorkProductIndicator>
    <RelatedItems xmlns="http://schemas.microsoft.com/sharepoint/v3">[]</RelatedItem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werPoint Document" ma:contentTypeID="0x010100F523930DC4D3412AB80968DE96874C520093D453813A5749DAAE72C3A5A673BF8500F5082A005C65416FA1C0081DAAB37810004F3CBF2B4A08224A9A676B09444CF941" ma:contentTypeVersion="1" ma:contentTypeDescription="EY Service Delivery PowerPoint Document Content Type" ma:contentTypeScope="" ma:versionID="481afb4de7c784f6a548732b5b785e83">
  <xsd:schema xmlns:xsd="http://www.w3.org/2001/XMLSchema" xmlns:xs="http://www.w3.org/2001/XMLSchema" xmlns:p="http://schemas.microsoft.com/office/2006/metadata/properties" xmlns:ns1="http://schemas.microsoft.com/sharepoint/v3" xmlns:ns2="335CAEAA-6E20-4723-BA16-39DA7C8C418F" xmlns:ns3="http://schemas.microsoft.com/sharepoint/v3/fields" targetNamespace="http://schemas.microsoft.com/office/2006/metadata/properties" ma:root="true" ma:fieldsID="b14d560d6f01a8aaa1ca2d7ef933ecd3" ns1:_="" ns2:_="" ns3:_="">
    <xsd:import namespace="http://schemas.microsoft.com/sharepoint/v3"/>
    <xsd:import namespace="335CAEAA-6E20-4723-BA16-39DA7C8C418F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EYDocID" minOccurs="0"/>
                <xsd:element ref="ns2:EYPaperProfile" minOccurs="0"/>
                <xsd:element ref="ns2:EYWorkProductIndicator" minOccurs="0"/>
                <xsd:element ref="ns2:EYIncludeInArchive" minOccurs="0"/>
                <xsd:element ref="ns3:Status"/>
                <xsd:element ref="ns2:EYHealthIndicator" minOccurs="0"/>
                <xsd:element ref="ns2:EYClientAccessible" minOccurs="0"/>
                <xsd:element ref="ns2:EYThirdPartyAccessible" minOccurs="0"/>
                <xsd:element ref="ns2:EYPriority" minOccurs="0"/>
                <xsd:element ref="ns3:TaskDueDate" minOccurs="0"/>
                <xsd:element ref="ns1:AssignedTo" minOccurs="0"/>
                <xsd:element ref="ns2:EYSupportingLinks" minOccurs="0"/>
                <xsd:element ref="ns2:EYReviewers" minOccurs="0"/>
                <xsd:element ref="ns2:EYNotes" minOccurs="0"/>
                <xsd:element ref="ns2:EYSignOff" minOccurs="0"/>
                <xsd:element ref="ns2:EYReviewHistory" minOccurs="0"/>
                <xsd:element ref="ns2:EYApplySignOffHistory" minOccurs="0"/>
                <xsd:element ref="ns2:EYRemoveSignOffHistory" minOccurs="0"/>
                <xsd:element ref="ns2:EYMarkCompleteHistory" minOccurs="0"/>
                <xsd:element ref="ns2:EYRelationID" minOccurs="0"/>
                <xsd:element ref="ns1:RelatedItem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ssignedTo" ma:index="18" nillable="true" ma:displayName="Assigned To" ma:list="UserInfo" ma:SharePointGroup="20" ma:internalName="AssignedTo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latedItems" ma:index="28" nillable="true" ma:displayName="Related Items" ma:internalName="RelatedItem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5CAEAA-6E20-4723-BA16-39DA7C8C418F" elementFormDefault="qualified">
    <xsd:import namespace="http://schemas.microsoft.com/office/2006/documentManagement/types"/>
    <xsd:import namespace="http://schemas.microsoft.com/office/infopath/2007/PartnerControls"/>
    <xsd:element name="EYDocID" ma:index="8" nillable="true" ma:displayName="Doc ID" ma:internalName="EYDocID">
      <xsd:simpleType>
        <xsd:restriction base="dms:Text"/>
      </xsd:simpleType>
    </xsd:element>
    <xsd:element name="EYPaperProfile" ma:index="9" nillable="true" ma:displayName="Paper Profile" ma:description="Selecting this box will indicate that this document only resides as a physical copy" ma:internalName="EYPaperProfile">
      <xsd:simpleType>
        <xsd:restriction base="dms:Boolean"/>
      </xsd:simpleType>
    </xsd:element>
    <xsd:element name="EYWorkProductIndicator" ma:index="10" nillable="true" ma:displayName="WP Indicator" ma:description="Selecting this box will highlight the document as a work product on views and reports" ma:internalName="EYWorkProductIndicator">
      <xsd:simpleType>
        <xsd:restriction base="dms:Boolean"/>
      </xsd:simpleType>
    </xsd:element>
    <xsd:element name="EYIncludeInArchive" ma:index="11" nillable="true" ma:displayName="Include in Archive" ma:description="Selecting this box will flag this document to be included in the archive file" ma:internalName="EYIncludeInArchive">
      <xsd:simpleType>
        <xsd:restriction base="dms:Boolean"/>
      </xsd:simpleType>
    </xsd:element>
    <xsd:element name="EYHealthIndicator" ma:index="13" nillable="true" ma:displayName="Health" ma:internalName="EYHealthIndicator">
      <xsd:simpleType>
        <xsd:restriction base="dms:Choice">
          <xsd:enumeration value="Green"/>
          <xsd:enumeration value="Yellow"/>
          <xsd:enumeration value="Red"/>
        </xsd:restriction>
      </xsd:simpleType>
    </xsd:element>
    <xsd:element name="EYClientAccessible" ma:index="14" nillable="true" ma:displayName="Client Accessible" ma:default="false" ma:description="Selecting this box will allow client resources on the team to access this item" ma:internalName="EYClientAccessible">
      <xsd:simpleType>
        <xsd:restriction base="dms:Boolean"/>
      </xsd:simpleType>
    </xsd:element>
    <xsd:element name="EYThirdPartyAccessible" ma:index="15" nillable="true" ma:displayName="Third Party Accessible" ma:default="false" ma:description="Selecting this box will allow third party resources on the team to access this item" ma:internalName="EYThirdPartyAccessible">
      <xsd:simpleType>
        <xsd:restriction base="dms:Boolean"/>
      </xsd:simpleType>
    </xsd:element>
    <xsd:element name="EYPriority" ma:index="16" nillable="true" ma:displayName="Priority" ma:internalName="EYPriority">
      <xsd:simpleType>
        <xsd:restriction base="dms:Choice">
          <xsd:enumeration value="High"/>
          <xsd:enumeration value="Medium"/>
          <xsd:enumeration value="Low"/>
        </xsd:restriction>
      </xsd:simpleType>
    </xsd:element>
    <xsd:element name="EYSupportingLinks" ma:index="19" nillable="true" ma:displayName="Supporting Links" ma:internalName="EYSupportingLinks">
      <xsd:simpleType>
        <xsd:restriction base="dms:Note">
          <xsd:maxLength value="255"/>
        </xsd:restriction>
      </xsd:simpleType>
    </xsd:element>
    <xsd:element name="EYReviewers" ma:index="20" nillable="true" ma:displayName="Reviewers" ma:list="UserInfo" ma:SharePointGroup="20" ma:internalName="EYReviewers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YNotes" ma:index="21" nillable="true" ma:displayName="Comments" ma:internalName="EYNotes">
      <xsd:simpleType>
        <xsd:restriction base="dms:Note">
          <xsd:maxLength value="255"/>
        </xsd:restriction>
      </xsd:simpleType>
    </xsd:element>
    <xsd:element name="EYSignOff" ma:index="22" nillable="true" ma:displayName="Sign Offs" ma:internalName="EYSignOff">
      <xsd:simpleType>
        <xsd:restriction base="dms:Unknown"/>
      </xsd:simpleType>
    </xsd:element>
    <xsd:element name="EYReviewHistory" ma:index="23" nillable="true" ma:displayName="Review History" ma:hidden="true" ma:internalName="EYReviewHistory">
      <xsd:simpleType>
        <xsd:restriction base="dms:Text"/>
      </xsd:simpleType>
    </xsd:element>
    <xsd:element name="EYApplySignOffHistory" ma:index="24" nillable="true" ma:displayName="Apply SignOff History" ma:hidden="true" ma:internalName="EYApplySignOffHistory">
      <xsd:simpleType>
        <xsd:restriction base="dms:Text"/>
      </xsd:simpleType>
    </xsd:element>
    <xsd:element name="EYRemoveSignOffHistory" ma:index="25" nillable="true" ma:displayName="Remove SignOff History" ma:hidden="true" ma:internalName="EYRemoveSignOffHistory">
      <xsd:simpleType>
        <xsd:restriction base="dms:Text"/>
      </xsd:simpleType>
    </xsd:element>
    <xsd:element name="EYMarkCompleteHistory" ma:index="26" nillable="true" ma:displayName="Mark Complete History" ma:hidden="true" ma:internalName="EYMarkCompleteHistory">
      <xsd:simpleType>
        <xsd:restriction base="dms:Text"/>
      </xsd:simpleType>
    </xsd:element>
    <xsd:element name="EYRelationID" ma:index="27" nillable="true" ma:displayName="Relation ID" ma:hidden="true" ma:internalName="EYRelationID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Status" ma:index="12" ma:displayName="Status" ma:default="Not Started" ma:internalName="Status">
      <xsd:simpleType>
        <xsd:restriction base="dms:Choice">
          <xsd:enumeration value="Not Started"/>
          <xsd:enumeration value="In Progress"/>
          <xsd:enumeration value="In Review"/>
          <xsd:enumeration value="Completed"/>
        </xsd:restriction>
      </xsd:simpleType>
    </xsd:element>
    <xsd:element name="TaskDueDate" ma:index="17" nillable="true" ma:displayName="Due Date" ma:format="DateOnly" ma:internalName="TaskDue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A515F41-345C-47C3-8485-088B13FFA3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B51540-1A13-427F-B592-9929A71E957C}">
  <ds:schemaRefs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35CAEAA-6E20-4723-BA16-39DA7C8C418F"/>
    <ds:schemaRef ds:uri="http://schemas.microsoft.com/office/infopath/2007/PartnerControls"/>
    <ds:schemaRef ds:uri="http://purl.org/dc/elements/1.1/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A99847C-78BF-4C92-A773-A4CB692914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5CAEAA-6E20-4723-BA16-39DA7C8C418F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EY_presentation_Arial_Dark+LightTheme_2019</Template>
  <TotalTime>0</TotalTime>
  <Words>1376</Words>
  <Application>Microsoft Office PowerPoint</Application>
  <PresentationFormat>On-screen Show (4:3)</PresentationFormat>
  <Paragraphs>213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Arial</vt:lpstr>
      <vt:lpstr>Calibri</vt:lpstr>
      <vt:lpstr>EYInterstate</vt:lpstr>
      <vt:lpstr>EYInterstate Light</vt:lpstr>
      <vt:lpstr>EYInterstate Regular</vt:lpstr>
      <vt:lpstr>EYInterstate-Light</vt:lpstr>
      <vt:lpstr>Georgia</vt:lpstr>
      <vt:lpstr>Times New Roman</vt:lpstr>
      <vt:lpstr>Wingdings</vt:lpstr>
      <vt:lpstr>EY dark background</vt:lpstr>
      <vt:lpstr>EY light background</vt:lpstr>
      <vt:lpstr>1_EY light background</vt:lpstr>
      <vt:lpstr>Evaluation of the OP TA indicator system</vt:lpstr>
      <vt:lpstr>Agenda</vt:lpstr>
      <vt:lpstr>Introduction and Project overview</vt:lpstr>
      <vt:lpstr>Description of conducted activities</vt:lpstr>
      <vt:lpstr>PowerPoint Presentation</vt:lpstr>
      <vt:lpstr>PowerPoint Presentation</vt:lpstr>
      <vt:lpstr>General conclusions – key topics</vt:lpstr>
      <vt:lpstr>Intervention logic and the supply of indicators</vt:lpstr>
      <vt:lpstr>Selection of indicators</vt:lpstr>
      <vt:lpstr>Fulfilment of indicators 1/3</vt:lpstr>
      <vt:lpstr>Fulfilment of indicators 2/3</vt:lpstr>
      <vt:lpstr>Fulfilment of indicators 3/3</vt:lpstr>
      <vt:lpstr>Outcome indicators</vt:lpstr>
      <vt:lpstr>PowerPoint Presentation</vt:lpstr>
      <vt:lpstr>PowerPoint Presentation</vt:lpstr>
      <vt:lpstr>Recommendations</vt:lpstr>
      <vt:lpstr>Recommendation – system of indicators 1/2 </vt:lpstr>
      <vt:lpstr>Recommendation – system of indicators 2/2</vt:lpstr>
      <vt:lpstr>Recommendation – Selection of indicators</vt:lpstr>
      <vt:lpstr>Recommendation – indicator fulfilment</vt:lpstr>
      <vt:lpstr>Recommendation – Outcome indicators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Evaluace indikátorové soustavy OPTP_ENG_draftEY.pptx</dc:title>
  <dc:creator/>
  <cp:keywords/>
  <cp:lastModifiedBy/>
  <cp:revision>1</cp:revision>
  <dcterms:created xsi:type="dcterms:W3CDTF">2019-04-26T11:38:51Z</dcterms:created>
  <dcterms:modified xsi:type="dcterms:W3CDTF">2019-05-16T08:24:53Z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0x010100F523930DC4D3412AB80968DE96874C520093D453813A5749DAAE72C3A5A673BF8500F5082A005C65416FA1C0081DAAB37810004F3CBF2B4A08224A9A676B09444CF941</vt:lpwstr>
  </property>
</Properties>
</file>