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58" r:id="rId4"/>
    <p:sldId id="370" r:id="rId5"/>
    <p:sldId id="385" r:id="rId6"/>
    <p:sldId id="384" r:id="rId7"/>
    <p:sldId id="386" r:id="rId8"/>
    <p:sldId id="387" r:id="rId9"/>
    <p:sldId id="388" r:id="rId10"/>
    <p:sldId id="389" r:id="rId11"/>
    <p:sldId id="390" r:id="rId12"/>
    <p:sldId id="260" r:id="rId13"/>
    <p:sldId id="371" r:id="rId14"/>
    <p:sldId id="372" r:id="rId15"/>
    <p:sldId id="378" r:id="rId16"/>
    <p:sldId id="373" r:id="rId17"/>
    <p:sldId id="374" r:id="rId18"/>
    <p:sldId id="376" r:id="rId19"/>
    <p:sldId id="391" r:id="rId20"/>
    <p:sldId id="315" r:id="rId21"/>
    <p:sldId id="392" r:id="rId22"/>
    <p:sldId id="379" r:id="rId23"/>
    <p:sldId id="324" r:id="rId24"/>
    <p:sldId id="380" r:id="rId25"/>
    <p:sldId id="364" r:id="rId26"/>
    <p:sldId id="354" r:id="rId27"/>
    <p:sldId id="289" r:id="rId28"/>
    <p:sldId id="325" r:id="rId29"/>
    <p:sldId id="269" r:id="rId30"/>
  </p:sldIdLst>
  <p:sldSz cx="9144000" cy="6858000" type="screen4x3"/>
  <p:notesSz cx="6797675" cy="9926638"/>
  <p:defaultTextStyle>
    <a:defPPr rtl="0"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6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9" name="Prokešová Linda" initials="PL" lastIdx="1" clrIdx="9">
    <p:extLst>
      <p:ext uri="{19B8F6BF-5375-455C-9EA6-DF929625EA0E}">
        <p15:presenceInfo xmlns:p15="http://schemas.microsoft.com/office/powerpoint/2012/main" userId="Prokešová Linda" providerId="None"/>
      </p:ext>
    </p:extLst>
  </p:cmAuthor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DDDD"/>
    <a:srgbClr val="6893C6"/>
    <a:srgbClr val="4F81BD"/>
    <a:srgbClr val="FFD85B"/>
    <a:srgbClr val="236B9E"/>
    <a:srgbClr val="FFD653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6740" autoAdjust="0"/>
    <p:restoredTop sz="84096" autoAdjust="0"/>
  </p:normalViewPr>
  <p:slideViewPr>
    <p:cSldViewPr>
      <p:cViewPr varScale="1">
        <p:scale>
          <a:sx n="85" d="100"/>
          <a:sy n="85" d="100"/>
        </p:scale>
        <p:origin x="102" y="5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pet\Desktop\MV\Tabulka%20MV%20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praha.mmr.cz\dfs\J\SF\OPTP\OPTP%202014-2020\02.%20Monitorovac&#237;%20v&#253;bor\9.%20MV%2020.-21.5.2019\Prezentace\Podklady%20%20-%20graf%20final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Nov&#225;%20slo&#382;ka\graf_uprav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50"/>
      <c:rotY val="0"/>
      <c:depthPercent val="100"/>
      <c:rAngAx val="0"/>
      <c:perspective val="6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"/>
          <c:y val="3.1515161509832232E-2"/>
          <c:w val="0.91439872486465668"/>
          <c:h val="0.88305487758304635"/>
        </c:manualLayout>
      </c:layout>
      <c:pie3DChart>
        <c:varyColors val="1"/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0"/>
        </c:dLbls>
      </c:pie3DChart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3407463735952227"/>
          <c:y val="0.28538428525862719"/>
          <c:w val="0.78117470244644782"/>
          <c:h val="0.6701370098662871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F19D-474E-8E59-AFD8215DB4B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F19D-474E-8E59-AFD8215DB4BB}"/>
              </c:ext>
            </c:extLst>
          </c:dPt>
          <c:dPt>
            <c:idx val="2"/>
            <c:bubble3D val="0"/>
            <c:spPr>
              <a:solidFill>
                <a:srgbClr val="92D05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F19D-474E-8E59-AFD8215DB4B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F19D-474E-8E59-AFD8215DB4BB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9-F19D-474E-8E59-AFD8215DB4BB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B-F19D-474E-8E59-AFD8215DB4BB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D-F19D-474E-8E59-AFD8215DB4BB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F-F19D-474E-8E59-AFD8215DB4BB}"/>
              </c:ext>
            </c:extLst>
          </c:dPt>
          <c:dPt>
            <c:idx val="8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1-F19D-474E-8E59-AFD8215DB4BB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3-F19D-474E-8E59-AFD8215DB4BB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5-F19D-474E-8E59-AFD8215DB4BB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7-F19D-474E-8E59-AFD8215DB4BB}"/>
              </c:ext>
            </c:extLst>
          </c:dPt>
          <c:dPt>
            <c:idx val="12"/>
            <c:bubble3D val="0"/>
            <c:spPr>
              <a:solidFill>
                <a:schemeClr val="accent1">
                  <a:lumMod val="80000"/>
                  <a:lumOff val="2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19-F19D-474E-8E59-AFD8215DB4BB}"/>
              </c:ext>
            </c:extLst>
          </c:dPt>
          <c:dLbls>
            <c:dLbl>
              <c:idx val="7"/>
              <c:layout>
                <c:manualLayout>
                  <c:x val="-1.0321964291421969E-2"/>
                  <c:y val="-0.15319564163216406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0F-F19D-474E-8E59-AFD8215DB4BB}"/>
                </c:ext>
              </c:extLst>
            </c:dLbl>
            <c:dLbl>
              <c:idx val="9"/>
              <c:layout>
                <c:manualLayout>
                  <c:x val="-5.1356814376373572E-2"/>
                  <c:y val="-6.0512772906045419E-2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3-F19D-474E-8E59-AFD8215DB4BB}"/>
                </c:ext>
              </c:extLst>
            </c:dLbl>
            <c:dLbl>
              <c:idx val="10"/>
              <c:layout>
                <c:manualLayout>
                  <c:x val="1.2592707872992619E-2"/>
                  <c:y val="-0.11029490577105805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5-F19D-474E-8E59-AFD8215DB4BB}"/>
                </c:ext>
              </c:extLst>
            </c:dLbl>
            <c:dLbl>
              <c:idx val="12"/>
              <c:layout>
                <c:manualLayout>
                  <c:x val="0.19206123761644062"/>
                  <c:y val="-6.4386660144715472E-3"/>
                </c:manualLayout>
              </c:layout>
              <c:dLblPos val="bestFit"/>
              <c:showLegendKey val="0"/>
              <c:showVal val="1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  <c:ext xmlns:c16="http://schemas.microsoft.com/office/drawing/2014/chart" uri="{C3380CC4-5D6E-409C-BE32-E72D297353CC}">
                  <c16:uniqueId val="{00000019-F19D-474E-8E59-AFD8215DB4B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dLblPos val="bestFit"/>
            <c:showLegendKey val="0"/>
            <c:showVal val="1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List1!$B$2:$B$14</c:f>
              <c:strCache>
                <c:ptCount val="13"/>
                <c:pt idx="0">
                  <c:v>Ministry of regional development </c:v>
                </c:pt>
                <c:pt idx="1">
                  <c:v>Centre for Regional Development </c:v>
                </c:pt>
                <c:pt idx="2">
                  <c:v>Ministry of Finance</c:v>
                </c:pt>
                <c:pt idx="3">
                  <c:v>Ministry of Labour and Social Affairs</c:v>
                </c:pt>
                <c:pt idx="4">
                  <c:v>Ministry of the Environment</c:v>
                </c:pt>
                <c:pt idx="5">
                  <c:v>Ministry od Industry and Trace</c:v>
                </c:pt>
                <c:pt idx="6">
                  <c:v>Office of the Government CZ</c:v>
                </c:pt>
                <c:pt idx="7">
                  <c:v>Technology Agency CZ</c:v>
                </c:pt>
                <c:pt idx="8">
                  <c:v>Regional Councils of the Cohesion Region</c:v>
                </c:pt>
                <c:pt idx="9">
                  <c:v>Regions and their contributory organizations</c:v>
                </c:pt>
                <c:pt idx="10">
                  <c:v>Statutory cities and their contributory organizations (IT management)</c:v>
                </c:pt>
                <c:pt idx="11">
                  <c:v>Statutory cities and their contributory organizations (IT Intermediate Bodies)</c:v>
                </c:pt>
                <c:pt idx="12">
                  <c:v>Call No. 4</c:v>
                </c:pt>
              </c:strCache>
            </c:strRef>
          </c:cat>
          <c:val>
            <c:numRef>
              <c:f>List1!$C$2:$C$14</c:f>
              <c:numCache>
                <c:formatCode>0.00%</c:formatCode>
                <c:ptCount val="13"/>
                <c:pt idx="0">
                  <c:v>0.461426924489444</c:v>
                </c:pt>
                <c:pt idx="1">
                  <c:v>2.4278142984655346E-2</c:v>
                </c:pt>
                <c:pt idx="2">
                  <c:v>0.3224063553651203</c:v>
                </c:pt>
                <c:pt idx="3">
                  <c:v>6.5105015986298672E-3</c:v>
                </c:pt>
                <c:pt idx="4">
                  <c:v>1.7993568112190795E-3</c:v>
                </c:pt>
                <c:pt idx="5">
                  <c:v>0</c:v>
                </c:pt>
                <c:pt idx="6">
                  <c:v>1.5065996968904114E-3</c:v>
                </c:pt>
                <c:pt idx="7">
                  <c:v>6.0224123565749722E-3</c:v>
                </c:pt>
                <c:pt idx="8">
                  <c:v>0.11372704301016859</c:v>
                </c:pt>
                <c:pt idx="9">
                  <c:v>1.8907337103213202E-2</c:v>
                </c:pt>
                <c:pt idx="10">
                  <c:v>1.9535217857557446E-2</c:v>
                </c:pt>
                <c:pt idx="11">
                  <c:v>1.602364536754116E-2</c:v>
                </c:pt>
                <c:pt idx="12">
                  <c:v>7.8564633589856634E-3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A-F19D-474E-8E59-AFD8215DB4BB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600369148594356E-2"/>
          <c:y val="7.7390023783760128E-2"/>
          <c:w val="0.90420950967688418"/>
          <c:h val="0.81977594809727028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Summary request - forecast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2Q 2019</c:v>
                </c:pt>
                <c:pt idx="7">
                  <c:v>3Q 2019</c:v>
                </c:pt>
                <c:pt idx="8">
                  <c:v>4Q 2019</c:v>
                </c:pt>
                <c:pt idx="9">
                  <c:v>1Q 2020</c:v>
                </c:pt>
                <c:pt idx="10">
                  <c:v>2Q 2020</c:v>
                </c:pt>
                <c:pt idx="11">
                  <c:v>3Q 2020</c:v>
                </c:pt>
                <c:pt idx="12">
                  <c:v>4Q 2020</c:v>
                </c:pt>
              </c:strCache>
            </c:strRef>
          </c:cat>
          <c:val>
            <c:numRef>
              <c:f>'graf_predikce SŽ'!$B$3:$N$3</c:f>
              <c:numCache>
                <c:formatCode>#,##0.00</c:formatCode>
                <c:ptCount val="13"/>
                <c:pt idx="0">
                  <c:v>63158938</c:v>
                </c:pt>
                <c:pt idx="1">
                  <c:v>64918544</c:v>
                </c:pt>
                <c:pt idx="2">
                  <c:v>66774149</c:v>
                </c:pt>
                <c:pt idx="3">
                  <c:v>71892442</c:v>
                </c:pt>
                <c:pt idx="4">
                  <c:v>74432157</c:v>
                </c:pt>
                <c:pt idx="5">
                  <c:v>74791533</c:v>
                </c:pt>
                <c:pt idx="6">
                  <c:v>85990641</c:v>
                </c:pt>
                <c:pt idx="7">
                  <c:v>91681567</c:v>
                </c:pt>
                <c:pt idx="8">
                  <c:v>96821766</c:v>
                </c:pt>
                <c:pt idx="9">
                  <c:v>102940400</c:v>
                </c:pt>
                <c:pt idx="10">
                  <c:v>111537532</c:v>
                </c:pt>
                <c:pt idx="11">
                  <c:v>113941969</c:v>
                </c:pt>
                <c:pt idx="12">
                  <c:v>118733040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2C2B-4079-AFE4-0679FADF293A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Summary request - reality 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2Q 2019</c:v>
                </c:pt>
                <c:pt idx="7">
                  <c:v>3Q 2019</c:v>
                </c:pt>
                <c:pt idx="8">
                  <c:v>4Q 2019</c:v>
                </c:pt>
                <c:pt idx="9">
                  <c:v>1Q 2020</c:v>
                </c:pt>
                <c:pt idx="10">
                  <c:v>2Q 2020</c:v>
                </c:pt>
                <c:pt idx="11">
                  <c:v>3Q 2020</c:v>
                </c:pt>
                <c:pt idx="12">
                  <c:v>4Q 2020</c:v>
                </c:pt>
              </c:strCache>
            </c:strRef>
          </c:cat>
          <c:val>
            <c:numRef>
              <c:f>'graf_predikce SŽ'!$B$4:$N$4</c:f>
              <c:numCache>
                <c:formatCode>#,##0.00</c:formatCode>
                <c:ptCount val="13"/>
                <c:pt idx="0">
                  <c:v>66627775.920000002</c:v>
                </c:pt>
                <c:pt idx="1">
                  <c:v>69716306.560000002</c:v>
                </c:pt>
                <c:pt idx="2">
                  <c:v>72353151.239999995</c:v>
                </c:pt>
                <c:pt idx="3">
                  <c:v>72353151.239999995</c:v>
                </c:pt>
                <c:pt idx="4">
                  <c:v>76540762.099999994</c:v>
                </c:pt>
                <c:pt idx="5">
                  <c:v>78731418.890000001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2C2B-4079-AFE4-0679FADF293A}"/>
            </c:ext>
          </c:extLst>
        </c:ser>
        <c:ser>
          <c:idx val="2"/>
          <c:order val="2"/>
          <c:tx>
            <c:strRef>
              <c:f>'graf_predikce SŽ'!$A$5</c:f>
              <c:strCache>
                <c:ptCount val="1"/>
                <c:pt idx="0">
                  <c:v>Spending limit in 2020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2Q 2019</c:v>
                </c:pt>
                <c:pt idx="7">
                  <c:v>3Q 2019</c:v>
                </c:pt>
                <c:pt idx="8">
                  <c:v>4Q 2019</c:v>
                </c:pt>
                <c:pt idx="9">
                  <c:v>1Q 2020</c:v>
                </c:pt>
                <c:pt idx="10">
                  <c:v>2Q 2020</c:v>
                </c:pt>
                <c:pt idx="11">
                  <c:v>3Q 2020</c:v>
                </c:pt>
                <c:pt idx="12">
                  <c:v>4Q 2020</c:v>
                </c:pt>
              </c:strCache>
            </c:strRef>
          </c:cat>
          <c:val>
            <c:numRef>
              <c:f>'graf_predikce SŽ'!$B$5:$N$5</c:f>
              <c:numCache>
                <c:formatCode>#,##0.00</c:formatCode>
                <c:ptCount val="13"/>
                <c:pt idx="0">
                  <c:v>85148973.422500014</c:v>
                </c:pt>
                <c:pt idx="1">
                  <c:v>85148973.422500014</c:v>
                </c:pt>
                <c:pt idx="2">
                  <c:v>85148973.422500014</c:v>
                </c:pt>
                <c:pt idx="3">
                  <c:v>85148973.422500014</c:v>
                </c:pt>
                <c:pt idx="4">
                  <c:v>85148973.422500014</c:v>
                </c:pt>
                <c:pt idx="5">
                  <c:v>85148973.422500014</c:v>
                </c:pt>
                <c:pt idx="6">
                  <c:v>85148973.422500014</c:v>
                </c:pt>
                <c:pt idx="7">
                  <c:v>85148973.422500014</c:v>
                </c:pt>
                <c:pt idx="8">
                  <c:v>85148973.422500014</c:v>
                </c:pt>
                <c:pt idx="9">
                  <c:v>85148973.422500014</c:v>
                </c:pt>
                <c:pt idx="10">
                  <c:v>85148973.422500014</c:v>
                </c:pt>
                <c:pt idx="11">
                  <c:v>85148973.422500014</c:v>
                </c:pt>
                <c:pt idx="12">
                  <c:v>85148973.422500014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2C2B-4079-AFE4-0679FADF293A}"/>
            </c:ext>
          </c:extLst>
        </c:ser>
        <c:ser>
          <c:idx val="3"/>
          <c:order val="3"/>
          <c:tx>
            <c:strRef>
              <c:f>'graf_predikce SŽ'!$A$6</c:f>
              <c:strCache>
                <c:ptCount val="1"/>
                <c:pt idx="0">
                  <c:v>Spending limit in 2021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SŽ'!$B$2:$N$2</c:f>
              <c:strCache>
                <c:ptCount val="13"/>
                <c:pt idx="0">
                  <c:v>10/2018</c:v>
                </c:pt>
                <c:pt idx="1">
                  <c:v>11/2018</c:v>
                </c:pt>
                <c:pt idx="2">
                  <c:v>12/2018</c:v>
                </c:pt>
                <c:pt idx="3">
                  <c:v>1/2019</c:v>
                </c:pt>
                <c:pt idx="4">
                  <c:v>2/2019</c:v>
                </c:pt>
                <c:pt idx="5">
                  <c:v>3/2019</c:v>
                </c:pt>
                <c:pt idx="6">
                  <c:v>2Q 2019</c:v>
                </c:pt>
                <c:pt idx="7">
                  <c:v>3Q 2019</c:v>
                </c:pt>
                <c:pt idx="8">
                  <c:v>4Q 2019</c:v>
                </c:pt>
                <c:pt idx="9">
                  <c:v>1Q 2020</c:v>
                </c:pt>
                <c:pt idx="10">
                  <c:v>2Q 2020</c:v>
                </c:pt>
                <c:pt idx="11">
                  <c:v>3Q 2020</c:v>
                </c:pt>
                <c:pt idx="12">
                  <c:v>4Q 2020</c:v>
                </c:pt>
              </c:strCache>
            </c:strRef>
          </c:cat>
          <c:val>
            <c:numRef>
              <c:f>'graf_predikce SŽ'!$B$6:$N$6</c:f>
              <c:numCache>
                <c:formatCode>#,##0.00</c:formatCode>
                <c:ptCount val="13"/>
                <c:pt idx="0">
                  <c:v>107994118.96250005</c:v>
                </c:pt>
                <c:pt idx="1">
                  <c:v>107994118.96250005</c:v>
                </c:pt>
                <c:pt idx="2">
                  <c:v>107994118.96250005</c:v>
                </c:pt>
                <c:pt idx="3">
                  <c:v>107994118.96250005</c:v>
                </c:pt>
                <c:pt idx="4">
                  <c:v>107994118.96250005</c:v>
                </c:pt>
                <c:pt idx="5">
                  <c:v>107994118.96250005</c:v>
                </c:pt>
                <c:pt idx="6">
                  <c:v>107994118.96250005</c:v>
                </c:pt>
                <c:pt idx="7">
                  <c:v>107994118.96250005</c:v>
                </c:pt>
                <c:pt idx="8">
                  <c:v>107994118.96250005</c:v>
                </c:pt>
                <c:pt idx="9">
                  <c:v>107994118.96250005</c:v>
                </c:pt>
                <c:pt idx="10">
                  <c:v>107994118.96250005</c:v>
                </c:pt>
                <c:pt idx="11">
                  <c:v>107994118.96250005</c:v>
                </c:pt>
                <c:pt idx="12">
                  <c:v>107994118.96250005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2C2B-4079-AFE4-0679FADF29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-475880496"/>
        <c:axId val="-386549728"/>
      </c:lineChart>
      <c:catAx>
        <c:axId val="-4758804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386549728"/>
        <c:crosses val="autoZero"/>
        <c:auto val="1"/>
        <c:lblAlgn val="ctr"/>
        <c:lblOffset val="100"/>
        <c:noMultiLvlLbl val="0"/>
      </c:catAx>
      <c:valAx>
        <c:axId val="-38654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-475880496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sz="1050" b="1"/>
                    <a:t>EUR millions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solidFill>
          <a:schemeClr val="accent1">
            <a:lumMod val="20000"/>
            <a:lumOff val="80000"/>
          </a:schemeClr>
        </a:solidFill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categoryAxis>
  <cs:chartArea>
    <cs:lnRef idx="0"/>
    <cs:fillRef idx="0"/>
    <cs:effectRef idx="0"/>
    <cs:fontRef idx="minor">
      <a:schemeClr val="dk1"/>
    </cs:fontRef>
    <cs:spPr>
      <a:pattFill prst="dkDnDiag">
        <a:fgClr>
          <a:schemeClr val="lt1">
            <a:lumMod val="95000"/>
          </a:schemeClr>
        </a:fgClr>
        <a:bgClr>
          <a:schemeClr val="lt1"/>
        </a:bgClr>
      </a:patt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5000"/>
        </a:schemeClr>
      </a:solidFill>
      <a:ln w="9525"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317500" algn="ctr" rotWithShape="0">
          <a:prstClr val="black">
            <a:alpha val="25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20000"/>
          </a:prstClr>
        </a:outerShdw>
      </a:effectLst>
      <a:scene3d>
        <a:camera prst="orthographicFront"/>
        <a:lightRig rig="threePt" dir="t"/>
      </a:scene3d>
      <a:sp3d prstMaterial="matte"/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noFill/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>
          <a:alpha val="78000"/>
        </a:schemeClr>
      </a:solidFill>
    </cs:spPr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65000"/>
        <a:lumOff val="3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8" y="1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r>
              <a:rPr lang="cs-CZ"/>
              <a:t>09.05.2019</a:t>
            </a:r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 rt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Klepnutím lze upravit styly předlohy textu.</a:t>
            </a:r>
          </a:p>
          <a:p>
            <a:pPr lvl="1" rtl="0"/>
            <a:r>
              <a:rPr lang="en-GB" noProof="0"/>
              <a:t>Druhá úroveň</a:t>
            </a:r>
          </a:p>
          <a:p>
            <a:pPr lvl="2" rtl="0"/>
            <a:r>
              <a:rPr lang="en-GB" noProof="0"/>
              <a:t>Třetí úroveň</a:t>
            </a:r>
          </a:p>
          <a:p>
            <a:pPr lvl="3" rtl="0"/>
            <a:r>
              <a:rPr lang="en-GB" noProof="0"/>
              <a:t>Čtvrtá úroveň</a:t>
            </a:r>
          </a:p>
          <a:p>
            <a:pPr lvl="4" rtl="0"/>
            <a:r>
              <a:rPr lang="en-GB" noProof="0"/>
              <a:t>Pátá úroveň</a:t>
            </a:r>
            <a:endParaRPr lang="cs-CZ" noProof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8" y="9428243"/>
            <a:ext cx="2944958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690495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noProof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06835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ucompleted</a:t>
            </a:r>
            <a:r>
              <a:rPr lang="cs-CZ" dirty="0" smtClean="0"/>
              <a:t> </a:t>
            </a:r>
            <a:r>
              <a:rPr lang="cs-CZ" dirty="0" err="1" smtClean="0"/>
              <a:t>check</a:t>
            </a:r>
            <a:r>
              <a:rPr lang="cs-CZ" dirty="0" smtClean="0"/>
              <a:t> </a:t>
            </a:r>
            <a:r>
              <a:rPr lang="cs-CZ" dirty="0" err="1" smtClean="0"/>
              <a:t>is</a:t>
            </a:r>
            <a:r>
              <a:rPr lang="cs-CZ" dirty="0" smtClean="0"/>
              <a:t> on </a:t>
            </a:r>
            <a:r>
              <a:rPr lang="cs-CZ" dirty="0" err="1" smtClean="0"/>
              <a:t>the</a:t>
            </a:r>
            <a:r>
              <a:rPr lang="cs-CZ" dirty="0" smtClean="0"/>
              <a:t> </a:t>
            </a:r>
            <a:r>
              <a:rPr lang="cs-CZ" dirty="0" err="1" smtClean="0"/>
              <a:t>project</a:t>
            </a:r>
            <a:r>
              <a:rPr lang="en-GB" dirty="0" smtClean="0"/>
              <a:t> </a:t>
            </a:r>
            <a:r>
              <a:rPr lang="en-GB" dirty="0"/>
              <a:t>CZ.08.2.125/0.0/0.0/15_002/0000056 - Licence </a:t>
            </a:r>
            <a:r>
              <a:rPr lang="en-GB" dirty="0" smtClean="0"/>
              <a:t>a</a:t>
            </a:r>
            <a:r>
              <a:rPr lang="cs-CZ" dirty="0" err="1" smtClean="0"/>
              <a:t>nd</a:t>
            </a:r>
            <a:r>
              <a:rPr lang="cs-CZ" dirty="0" smtClean="0"/>
              <a:t> support </a:t>
            </a:r>
            <a:r>
              <a:rPr lang="cs-CZ" dirty="0" err="1" smtClean="0"/>
              <a:t>for</a:t>
            </a:r>
            <a:r>
              <a:rPr lang="cs-CZ" dirty="0" smtClean="0"/>
              <a:t> SF </a:t>
            </a:r>
            <a:r>
              <a:rPr lang="cs-CZ" dirty="0" err="1" smtClean="0"/>
              <a:t>system</a:t>
            </a:r>
            <a:r>
              <a:rPr lang="cs-CZ" dirty="0" smtClean="0"/>
              <a:t> </a:t>
            </a:r>
            <a:r>
              <a:rPr lang="cs-CZ" dirty="0" err="1" smtClean="0"/>
              <a:t>infrastructure</a:t>
            </a:r>
            <a:r>
              <a:rPr lang="cs-CZ" dirty="0" smtClean="0"/>
              <a:t> in </a:t>
            </a:r>
            <a:r>
              <a:rPr lang="cs-CZ" dirty="0" err="1" smtClean="0"/>
              <a:t>the</a:t>
            </a:r>
            <a:r>
              <a:rPr lang="cs-CZ" dirty="0" smtClean="0"/>
              <a:t> Centre</a:t>
            </a:r>
            <a:r>
              <a:rPr lang="en-GB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Regional</a:t>
            </a:r>
            <a:r>
              <a:rPr lang="cs-CZ" dirty="0" smtClean="0"/>
              <a:t> </a:t>
            </a:r>
            <a:r>
              <a:rPr lang="cs-CZ" dirty="0" err="1" smtClean="0"/>
              <a:t>Development</a:t>
            </a:r>
            <a:r>
              <a:rPr lang="cs-CZ" dirty="0" smtClean="0"/>
              <a:t> </a:t>
            </a:r>
            <a:r>
              <a:rPr lang="en-GB" dirty="0" smtClean="0"/>
              <a:t>III</a:t>
            </a:r>
            <a:r>
              <a:rPr lang="en-GB" dirty="0"/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353744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81076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32655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303641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377455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rtlCol="0" anchor="t" anchorCtr="0" compatLnSpc="1">
            <a:prstTxWarp prst="textNoShape">
              <a:avLst/>
            </a:prstTxWarp>
          </a:bodyPr>
          <a:lstStyle/>
          <a:p>
            <a:pPr rtl="0">
              <a:buFontTx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8224267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rtlCol="0" anchor="t" anchorCtr="0" compatLnSpc="1">
            <a:prstTxWarp prst="textNoShape">
              <a:avLst/>
            </a:prstTxWarp>
          </a:bodyPr>
          <a:lstStyle/>
          <a:p>
            <a:pPr rtl="0">
              <a:buFontTx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0963676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4186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9697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313304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17575" y="744538"/>
            <a:ext cx="4962525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rtlCol="0" anchor="t" anchorCtr="0" compatLnSpc="1">
            <a:prstTxWarp prst="textNoShape">
              <a:avLst/>
            </a:prstTxWarp>
          </a:bodyPr>
          <a:lstStyle/>
          <a:p>
            <a:pPr rtl="0">
              <a:buFontTx/>
              <a:buNone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30079580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4909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525588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5726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14892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certification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is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prepared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as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30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April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2019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at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CZK 159.3 mil. (EU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share</a:t>
            </a: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). </a:t>
            </a:r>
            <a:r>
              <a:rPr lang="cs-CZ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After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including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that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certification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OPTA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will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have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40%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total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allocation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certified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cs-CZ" sz="1200" b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chart</a:t>
            </a:r>
            <a:r>
              <a:rPr lang="en-GB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shows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current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expected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absorption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status „</a:t>
            </a:r>
            <a:r>
              <a:rPr lang="cs-CZ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Funding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cs-CZ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aggregate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requests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authorised</a:t>
            </a:r>
            <a:r>
              <a:rPr lang="cs-CZ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by MA“.</a:t>
            </a:r>
            <a:endParaRPr lang="cs-CZ" sz="12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endParaRPr lang="cs-CZ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cs-CZ" sz="1200" b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Forecast</a:t>
            </a:r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</a:t>
            </a:r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meeting </a:t>
            </a:r>
            <a:r>
              <a:rPr lang="cs-CZ" sz="1200" b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N+3 </a:t>
            </a:r>
            <a:r>
              <a:rPr lang="cs-CZ" sz="1200" b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target</a:t>
            </a:r>
            <a:endParaRPr lang="cs-CZ" sz="1200" b="1" u="sng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endParaRPr lang="cs-CZ" sz="1200" b="1" u="non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rtl="0"/>
            <a:r>
              <a:rPr lang="cs-CZ" sz="1200" b="1" u="non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u="non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N+3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spending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limit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2019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was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achieved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already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4Q 2018.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According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to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estimated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absorption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shown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in </a:t>
            </a:r>
            <a:r>
              <a:rPr lang="cs-CZ" sz="1200" b="1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1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chart,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spending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limit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2020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met in 2Q 2019 and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spending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limit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for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2021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will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cs-CZ" sz="1200" b="0" u="non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</a:t>
            </a:r>
            <a:r>
              <a:rPr lang="cs-CZ" sz="1200" b="0" u="non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met in 2Q 2020.</a:t>
            </a:r>
            <a:r>
              <a:rPr lang="en-GB" sz="1200" b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endParaRPr lang="cs-CZ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4701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12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8797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>
              <a:defRPr/>
            </a:pPr>
            <a:fld id="{D61B4B67-C6B9-4C5E-B168-C4F4934E0889}" type="slidenum">
              <a:rPr lang="cs-CZ" smtClean="0"/>
              <a:pPr rtl="0">
                <a:defRPr/>
              </a:pPr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99647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 rtlCol="0"/>
          <a:lstStyle/>
          <a:p>
            <a:pPr rtl="0"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rtlCol="0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n-GB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rtlCol="0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0"/>
            <a:r>
              <a:rPr lang="en-GB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 rtlCol="0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 rtl="0"/>
            <a:r>
              <a:rPr lang="en-GB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rtlCol="0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0"/>
            <a:r>
              <a:rPr lang="en-GB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rtlCol="0" anchorCtr="0" compatLnSpc="1">
            <a:prstTxWarp prst="textNoShape">
              <a:avLst/>
            </a:prstTxWarp>
          </a:bodyPr>
          <a:lstStyle/>
          <a:p>
            <a:pPr algn="ctr" rtl="0" eaLnBrk="1" hangingPunct="1"/>
            <a:r>
              <a:rPr lang="en-GB" b="1" dirty="0">
                <a:latin typeface="Arial" charset="0"/>
                <a:cs typeface="Arial" charset="0"/>
              </a:rPr>
              <a:t>21 May 2019</a:t>
            </a:r>
          </a:p>
          <a:p>
            <a:pPr algn="ctr" rtl="0" eaLnBrk="1" hangingPunct="1"/>
            <a:r>
              <a:rPr lang="en-GB" b="1" dirty="0">
                <a:latin typeface="Arial" charset="0"/>
                <a:cs typeface="Arial" charset="0"/>
              </a:rPr>
              <a:t>Ostrava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2276872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rtlCol="0" anchorCtr="0" compatLnSpc="1">
            <a:prstTxWarp prst="textNoShape">
              <a:avLst/>
            </a:prstTxWarp>
            <a:normAutofit fontScale="90000"/>
          </a:bodyPr>
          <a:lstStyle/>
          <a:p>
            <a:pPr algn="ctr" rtl="0" eaLnBrk="1" hangingPunct="1"/>
            <a:r>
              <a:rPr lang="en-GB" dirty="0">
                <a:latin typeface="Arial" charset="0"/>
                <a:cs typeface="Arial" charset="0"/>
              </a:rPr>
              <a:t>9</a:t>
            </a:r>
            <a:r>
              <a:rPr lang="cs" baseline="30000" dirty="0">
                <a:latin typeface="Arial" charset="0"/>
                <a:cs typeface="Arial" charset="0"/>
              </a:rPr>
              <a:t>th</a:t>
            </a:r>
            <a:r>
              <a:rPr lang="cs" dirty="0">
                <a:latin typeface="Arial" charset="0"/>
                <a:cs typeface="Arial" charset="0"/>
              </a:rPr>
              <a:t> meeting of the Monitoring Committee of the Operational Programme Technical Assistance</a:t>
            </a:r>
            <a:r>
              <a:rPr lang="cs-CZ" dirty="0" smtClean="0">
                <a:latin typeface="Arial" charset="0"/>
                <a:cs typeface="Arial" charset="0"/>
              </a:rPr>
              <a:t/>
            </a:r>
            <a:br>
              <a:rPr lang="cs-CZ" dirty="0" smtClean="0">
                <a:latin typeface="Arial" charset="0"/>
                <a:cs typeface="Arial" charset="0"/>
              </a:rPr>
            </a:br>
            <a:r>
              <a:rPr lang="en-GB" dirty="0">
                <a:latin typeface="Arial" charset="0"/>
                <a:cs typeface="Arial" charset="0"/>
              </a:rPr>
              <a:t>2014 - 2020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 rtlCol="0"/>
          <a:lstStyle/>
          <a:p>
            <a:pPr algn="ctr" rtl="0"/>
            <a:r>
              <a:rPr lang="en-GB" dirty="0"/>
              <a:t>Semi-annual evaluation of forecasts for the period from 1 October 2018 to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GB" dirty="0" smtClean="0"/>
              <a:t>31 </a:t>
            </a:r>
            <a:r>
              <a:rPr lang="en-GB" dirty="0"/>
              <a:t>March 2019 </a:t>
            </a:r>
            <a:endParaRPr lang="cs-CZ" dirty="0"/>
          </a:p>
        </p:txBody>
      </p:sp>
      <p:graphicFrame>
        <p:nvGraphicFramePr>
          <p:cNvPr id="2" name="Zástupný symbol pro obsah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2170089"/>
              </p:ext>
            </p:extLst>
          </p:nvPr>
        </p:nvGraphicFramePr>
        <p:xfrm>
          <a:off x="539552" y="2852936"/>
          <a:ext cx="8291511" cy="1876157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52328">
                  <a:extLst>
                    <a:ext uri="{9D8B030D-6E8A-4147-A177-3AD203B41FA5}">
                      <a16:colId xmlns:a16="http://schemas.microsoft.com/office/drawing/2014/main" val="229461431"/>
                    </a:ext>
                  </a:extLst>
                </a:gridCol>
                <a:gridCol w="2575346">
                  <a:extLst>
                    <a:ext uri="{9D8B030D-6E8A-4147-A177-3AD203B41FA5}">
                      <a16:colId xmlns:a16="http://schemas.microsoft.com/office/drawing/2014/main" val="3630238516"/>
                    </a:ext>
                  </a:extLst>
                </a:gridCol>
                <a:gridCol w="2763837">
                  <a:extLst>
                    <a:ext uri="{9D8B030D-6E8A-4147-A177-3AD203B41FA5}">
                      <a16:colId xmlns:a16="http://schemas.microsoft.com/office/drawing/2014/main" val="3034350038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>
                          <a:effectLst/>
                        </a:rPr>
                        <a:t>% achievement of forecast 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4Q 2018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>
                          <a:effectLst/>
                        </a:rPr>
                        <a:t>1Q 2019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7738912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>
                          <a:effectLst/>
                        </a:rPr>
                        <a:t>in legal acts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107.75%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99.95%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81964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>
                          <a:effectLst/>
                        </a:rPr>
                        <a:t>in the accounted payment requests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105.06%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107.41%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9966897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 rtl="0" fontAlgn="b"/>
                      <a:r>
                        <a:rPr lang="en-GB" sz="1600" u="none" strike="noStrike">
                          <a:effectLst/>
                        </a:rPr>
                        <a:t>in aggregate payment requests authorised by the MA</a:t>
                      </a:r>
                      <a:endParaRPr lang="cs-CZ" sz="16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108.36%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600" u="none" strike="noStrike" dirty="0" smtClean="0">
                          <a:effectLst/>
                        </a:rPr>
                        <a:t>105.27%</a:t>
                      </a:r>
                      <a:endParaRPr lang="cs-CZ" sz="16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 anchor="b">
                    <a:solidFill>
                      <a:schemeClr val="accent1">
                        <a:lumMod val="60000"/>
                        <a:lumOff val="40000"/>
                        <a:alpha val="2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62972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829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864096"/>
          </a:xfrm>
        </p:spPr>
        <p:txBody>
          <a:bodyPr rtlCol="0"/>
          <a:lstStyle/>
          <a:p>
            <a:pPr algn="ctr" rtl="0"/>
            <a:r>
              <a:rPr lang="en-GB" sz="2800" dirty="0"/>
              <a:t>Spending </a:t>
            </a:r>
            <a:r>
              <a:rPr lang="cs-CZ" sz="2800" dirty="0" err="1" smtClean="0"/>
              <a:t>forecast</a:t>
            </a:r>
            <a:r>
              <a:rPr lang="en-GB" sz="2800" dirty="0" smtClean="0"/>
              <a:t> </a:t>
            </a:r>
            <a:r>
              <a:rPr lang="en-GB" sz="2800" dirty="0"/>
              <a:t>(meeting the N+3 target)</a:t>
            </a:r>
            <a:endParaRPr lang="cs-CZ" sz="28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96811282"/>
              </p:ext>
            </p:extLst>
          </p:nvPr>
        </p:nvGraphicFramePr>
        <p:xfrm>
          <a:off x="395288" y="1412776"/>
          <a:ext cx="8291512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3425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27584" y="1844824"/>
            <a:ext cx="7211144" cy="2016225"/>
          </a:xfrm>
        </p:spPr>
        <p:txBody>
          <a:bodyPr rtlCol="0"/>
          <a:lstStyle/>
          <a:p>
            <a:pPr algn="ctr" rtl="0"/>
            <a:r>
              <a:rPr lang="en-GB" sz="3200"/>
              <a:t>3. </a:t>
            </a:r>
            <a:r>
              <a:rPr lang="cs-CZ" sz="3200" dirty="0"/>
              <a:t/>
            </a:r>
            <a:br>
              <a:rPr lang="cs-CZ" sz="3200" dirty="0"/>
            </a:br>
            <a:r>
              <a:rPr lang="en-GB" sz="3200"/>
              <a:t>Approval of the Annual Implementation Report for 2018</a:t>
            </a:r>
            <a:endParaRPr lang="cs-CZ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b="1"/>
              <a:t>Issued OPTA documentation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 i="1"/>
              <a:t>Operational manual </a:t>
            </a:r>
          </a:p>
          <a:p>
            <a:pPr marL="1257170" lvl="2" indent="-457153" rtl="0">
              <a:buFont typeface="Courier New" pitchFamily="49" charset="0"/>
              <a:buChar char="o"/>
            </a:pPr>
            <a:r>
              <a:rPr lang="en-GB" sz="1800"/>
              <a:t>version 1.4 (effective as of 1 April 2018) </a:t>
            </a:r>
            <a:endParaRPr lang="cs-CZ" sz="1800" dirty="0"/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 i="1"/>
              <a:t>Description of functions and procedures established for OPTA 2014-2020 Managing Authority </a:t>
            </a:r>
          </a:p>
          <a:p>
            <a:pPr marL="1257170" lvl="2" indent="-457153" rtl="0">
              <a:buFont typeface="Courier New" pitchFamily="49" charset="0"/>
              <a:buChar char="o"/>
            </a:pPr>
            <a:r>
              <a:rPr lang="en-GB" sz="1800"/>
              <a:t>version 1.4 (effective as of 15 May 2018)</a:t>
            </a:r>
            <a:endParaRPr lang="cs-CZ" sz="1800" dirty="0"/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 i="1"/>
              <a:t>Rules for Applicants and Beneficiaries: </a:t>
            </a:r>
          </a:p>
          <a:p>
            <a:pPr marL="1257170" lvl="2" indent="-457153" rtl="0">
              <a:buFont typeface="Courier New" pitchFamily="49" charset="0"/>
              <a:buChar char="o"/>
            </a:pPr>
            <a:r>
              <a:rPr lang="en-GB" sz="1800"/>
              <a:t>Rules for Applicants and Beneficiaries (version 2.5 effective as of 10 July 2018)</a:t>
            </a:r>
          </a:p>
          <a:p>
            <a:pPr marL="1257170" lvl="2" indent="-457153" rtl="0">
              <a:buFont typeface="Courier New" pitchFamily="49" charset="0"/>
              <a:buChar char="o"/>
            </a:pPr>
            <a:r>
              <a:rPr lang="en-GB" sz="1800"/>
              <a:t>Annex to the Rules for Applicants and Beneficiaries No. 2f (effective as of 8 August 2018)</a:t>
            </a:r>
            <a:endParaRPr lang="cs-CZ" sz="1800" dirty="0"/>
          </a:p>
          <a:p>
            <a:pPr rtl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Overview of activities for 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3575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320480"/>
          </a:xfrm>
        </p:spPr>
        <p:txBody>
          <a:bodyPr rtlCol="0">
            <a:normAutofit lnSpcReduction="10000"/>
          </a:bodyPr>
          <a:lstStyle/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b="1"/>
              <a:t>OPTA MC meetings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000"/>
              <a:t>18 May 2018 and 20 November 2018 - seventh and eighth regular sessions</a:t>
            </a:r>
          </a:p>
          <a:p>
            <a:pPr marL="442867" lvl="1" indent="-442867" rtl="0">
              <a:buFont typeface="Arial" panose="020B0604020202020204" pitchFamily="34" charset="0"/>
              <a:buChar char="•"/>
            </a:pPr>
            <a:r>
              <a:rPr lang="en-GB" b="1"/>
              <a:t>Update of calls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000"/>
              <a:t>01.02.2018 call 1</a:t>
            </a:r>
            <a:endParaRPr lang="cs-CZ" sz="2000" dirty="0"/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/>
              <a:t>07.08.2018 call 2</a:t>
            </a:r>
            <a:endParaRPr lang="cs-CZ" sz="2100" dirty="0"/>
          </a:p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b="1"/>
              <a:t>Seminars for applicants and beneficiaries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/>
              <a:t>02.10.2018 - for ITI, Regional Permanent Conferences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/>
              <a:t>09.10.2018 - for representatives of Regional Council Offices</a:t>
            </a:r>
            <a:endParaRPr lang="cs-CZ" sz="2100" dirty="0"/>
          </a:p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b="1"/>
              <a:t>Platform for the Preparation of OPTA Calls 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2100"/>
              <a:t>13.12.2018 - sixth meeting of the Platform for the Preparation of OPTA 2014-2020 Calls</a:t>
            </a:r>
            <a:endParaRPr lang="cs-CZ" sz="2100" dirty="0"/>
          </a:p>
          <a:p>
            <a:pPr marL="800017" lvl="1" indent="-342864" rtl="0">
              <a:buFont typeface="Arial" panose="020B0604020202020204" pitchFamily="34" charset="0"/>
              <a:buChar char="-"/>
            </a:pPr>
            <a:endParaRPr lang="cs-CZ" sz="20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Overview of activities for 2018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63006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536504"/>
          </a:xfrm>
        </p:spPr>
        <p:txBody>
          <a:bodyPr rtlCol="0">
            <a:normAutofit fontScale="62500" lnSpcReduction="20000"/>
          </a:bodyPr>
          <a:lstStyle/>
          <a:p>
            <a:pPr marL="361950" indent="-361950" algn="just" rtl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Revision No 3 was approved at the autumn meeting of OPTA MC</a:t>
            </a:r>
            <a:r>
              <a:rPr lang="cs-CZ" sz="3200" dirty="0" smtClean="0"/>
              <a:t/>
            </a:r>
            <a:br>
              <a:rPr lang="cs-CZ" sz="3200" dirty="0" smtClean="0"/>
            </a:br>
            <a:r>
              <a:rPr lang="en-GB" sz="3200" dirty="0"/>
              <a:t> on 20.11.2018 and </a:t>
            </a:r>
            <a:r>
              <a:rPr lang="en-GB" sz="3200" b="1" dirty="0"/>
              <a:t>sent</a:t>
            </a:r>
            <a:r>
              <a:rPr lang="en-GB" sz="3200" dirty="0"/>
              <a:t> to the Commission </a:t>
            </a:r>
            <a:r>
              <a:rPr lang="cs" sz="3200" b="1" dirty="0"/>
              <a:t>on 29.11.2018</a:t>
            </a:r>
            <a:endParaRPr lang="cs-CZ" sz="3200" b="1" dirty="0"/>
          </a:p>
          <a:p>
            <a:pPr marL="361950" indent="-361950" algn="just" rtl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supplementing the description of SO 1 and adding a new activity under PA 1 SO 1 entitled "Support for the initiative Coal Regions in Transition"</a:t>
            </a:r>
          </a:p>
          <a:p>
            <a:pPr marL="361950" indent="-361950" algn="just" rtl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adding a beneficiary of this activity: “</a:t>
            </a:r>
            <a:r>
              <a:rPr lang="en-GB" sz="3200" dirty="0" err="1"/>
              <a:t>MoRD</a:t>
            </a:r>
            <a:r>
              <a:rPr lang="en-GB" sz="3200" dirty="0"/>
              <a:t> and its contributory organization ensuring the Coal Regions in Transition initiative”</a:t>
            </a:r>
          </a:p>
          <a:p>
            <a:pPr marL="361950" indent="-361950" algn="just" rtl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supplementing the supported activities in PA 1 SO 3 with "At the same time it participates in the implementation of the Coal Regions in Transition initiative”</a:t>
            </a:r>
          </a:p>
          <a:p>
            <a:pPr marL="361950" indent="-361950" algn="just" rtl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the revision was approved by the Commission on 12 February 2019</a:t>
            </a:r>
            <a:endParaRPr lang="cs-CZ" sz="3200" dirty="0"/>
          </a:p>
          <a:p>
            <a:pPr marL="361950" indent="-361950" algn="just" rtl="0">
              <a:spcBef>
                <a:spcPts val="12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3200" dirty="0"/>
              <a:t>following the third revision of the programme, calls 1 and 3 were revised with effect from 1 January 2019 </a:t>
            </a:r>
          </a:p>
          <a:p>
            <a:pPr marL="0" indent="0" algn="just" rtl="0">
              <a:spcBef>
                <a:spcPts val="0"/>
              </a:spcBef>
              <a:spcAft>
                <a:spcPts val="0"/>
              </a:spcAft>
            </a:pPr>
            <a:endParaRPr lang="cs-CZ" sz="1600" dirty="0" smtClean="0"/>
          </a:p>
          <a:p>
            <a:pPr marL="285750" indent="-285750" algn="just" rtl="0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cs-CZ" sz="1600" dirty="0"/>
          </a:p>
          <a:p>
            <a:pPr rtl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Third programme revision</a:t>
            </a:r>
          </a:p>
        </p:txBody>
      </p:sp>
    </p:spTree>
    <p:extLst>
      <p:ext uri="{BB962C8B-B14F-4D97-AF65-F5344CB8AC3E}">
        <p14:creationId xmlns:p14="http://schemas.microsoft.com/office/powerpoint/2010/main" val="323215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7"/>
            <a:ext cx="8291264" cy="792088"/>
          </a:xfrm>
        </p:spPr>
        <p:txBody>
          <a:bodyPr rtlCol="0"/>
          <a:lstStyle/>
          <a:p>
            <a:pPr algn="ctr" rtl="0"/>
            <a:r>
              <a:rPr lang="en-GB"/>
              <a:t>Financial data in EUR - as of 31.12.2018</a:t>
            </a:r>
            <a:endParaRPr lang="cs-CZ" dirty="0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6798151"/>
              </p:ext>
            </p:extLst>
          </p:nvPr>
        </p:nvGraphicFramePr>
        <p:xfrm>
          <a:off x="251521" y="1844826"/>
          <a:ext cx="8291511" cy="34541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127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233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1916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92127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92827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PA</a:t>
                      </a:r>
                      <a:endParaRPr lang="cs-CZ" sz="18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Allocation in EUR million   </a:t>
                      </a:r>
                    </a:p>
                  </a:txBody>
                  <a:tcPr marL="9525" marR="9525" marT="9525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 eligible expenditure in the approved operations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Total eligible expenditure declared by beneficiaries to MA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Certified expenditure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22391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 EUR million 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number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of allocation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 EUR million 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of allocation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in EUR million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8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% of allocation</a:t>
                      </a:r>
                    </a:p>
                  </a:txBody>
                  <a:tcPr marL="9525" marR="9525" marT="9525" marB="0"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192.59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158.97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118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82.54%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73.21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38.02%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68.50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35.57%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54.12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24.24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44.78%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12.50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23.10%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11.63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21.49%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3511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/>
                        <a:t>Total</a:t>
                      </a:r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246.71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183.21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136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74.26%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85.71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34.74%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80.13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/>
                        <a:t>32.48%</a:t>
                      </a:r>
                      <a:endParaRPr lang="cs-CZ" dirty="0"/>
                    </a:p>
                  </a:txBody>
                  <a:tcPr marL="9525" marR="9525" marT="9525" marB="0" anchor="ctr"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251521" y="5298969"/>
            <a:ext cx="2448272" cy="40009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rtl="0"/>
            <a:r>
              <a:rPr lang="en-GB" sz="1000" i="1" dirty="0"/>
              <a:t>Data as of 31.12.2018</a:t>
            </a:r>
          </a:p>
          <a:p>
            <a:pPr rtl="0"/>
            <a:r>
              <a:rPr lang="en-GB" sz="1000" i="1" dirty="0"/>
              <a:t>Source: MS2014+</a:t>
            </a:r>
          </a:p>
        </p:txBody>
      </p:sp>
    </p:spTree>
    <p:extLst>
      <p:ext uri="{BB962C8B-B14F-4D97-AF65-F5344CB8AC3E}">
        <p14:creationId xmlns:p14="http://schemas.microsoft.com/office/powerpoint/2010/main" val="399723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10000"/>
          </a:bodyPr>
          <a:lstStyle/>
          <a:p>
            <a:pPr marL="457153" indent="-457153" rtl="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0" indent="0" algn="just" rtl="0"/>
            <a:r>
              <a:rPr lang="en-GB" b="1"/>
              <a:t>46</a:t>
            </a:r>
            <a:r>
              <a:rPr lang="en-GB"/>
              <a:t> on-the-spot checks carried out </a:t>
            </a:r>
            <a:r>
              <a:rPr lang="en-GB" sz="1700"/>
              <a:t>(CZK 233.4 mil. checked);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b="1"/>
              <a:t>34 checks completed without a finding </a:t>
            </a:r>
            <a:r>
              <a:rPr lang="en-GB" sz="1700"/>
              <a:t>(CZK 189.8 million checked);</a:t>
            </a:r>
            <a:r>
              <a:rPr lang="en-GB"/>
              <a:t> 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b="1"/>
              <a:t>1</a:t>
            </a:r>
            <a:r>
              <a:rPr lang="en-GB"/>
              <a:t> check not completed;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b="1"/>
              <a:t>11 checks completed with a finding </a:t>
            </a:r>
            <a:r>
              <a:rPr lang="en-GB" sz="1700"/>
              <a:t>(CZK 43.6 million checked, of which identified findings at CZK 102.3 thousand);</a:t>
            </a:r>
          </a:p>
          <a:p>
            <a:pPr marL="400009" lvl="1" indent="0" algn="just" rtl="0"/>
            <a:endParaRPr lang="cs-CZ" sz="1700" u="sng" dirty="0"/>
          </a:p>
          <a:p>
            <a:pPr marL="0" indent="0" algn="just" rtl="0"/>
            <a:r>
              <a:rPr lang="en-GB" b="1"/>
              <a:t>Most common errors: </a:t>
            </a:r>
            <a:endParaRPr lang="cs-CZ" dirty="0" smtClean="0"/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/>
              <a:t>incorrect accounting of the acquired assets; 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/>
              <a:t>ineligible wage expenses;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/>
              <a:t>ineligible travel allowances;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/>
              <a:t>not documenting the method of selecting the price;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/>
              <a:t>claiming expenditure under a contract that had been terminated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Overview of 2018 inspections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6939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55000" lnSpcReduction="20000"/>
          </a:bodyPr>
          <a:lstStyle/>
          <a:p>
            <a:pPr marL="457153" indent="-457153" algn="just" rtl="0">
              <a:buFont typeface="Arial" panose="020B0604020202020204" pitchFamily="34" charset="0"/>
              <a:buChar char="•"/>
            </a:pPr>
            <a:r>
              <a:rPr lang="en-GB" sz="3800" dirty="0"/>
              <a:t>Progress in achieving the Action Plan for 2018:</a:t>
            </a:r>
            <a:endParaRPr lang="cs-CZ" sz="3800" dirty="0"/>
          </a:p>
          <a:p>
            <a:pPr marL="0" indent="0" algn="just" rtl="0"/>
            <a:endParaRPr lang="cs-CZ" sz="3100" dirty="0"/>
          </a:p>
          <a:p>
            <a:pPr marL="804780" lvl="0" indent="-449216" algn="just" rt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700" dirty="0"/>
              <a:t>The MA, in cooperation with the </a:t>
            </a:r>
            <a:r>
              <a:rPr lang="en-GB" sz="2700" dirty="0" err="1"/>
              <a:t>MoRD</a:t>
            </a:r>
            <a:r>
              <a:rPr lang="en-GB" sz="2700" dirty="0"/>
              <a:t>-NCA, submitted to the </a:t>
            </a:r>
            <a:r>
              <a:rPr lang="en-GB" sz="2700" dirty="0" err="1"/>
              <a:t>MoRD</a:t>
            </a:r>
            <a:r>
              <a:rPr lang="en-GB" sz="2700" dirty="0"/>
              <a:t> management a document on possible options for financing the MS2014+ and their impact on OPTA absorption with a request to make a decision, which option the </a:t>
            </a:r>
            <a:r>
              <a:rPr lang="en-GB" sz="2700" dirty="0" err="1"/>
              <a:t>MoRD</a:t>
            </a:r>
            <a:r>
              <a:rPr lang="en-GB" sz="2700" dirty="0"/>
              <a:t> would prefer. </a:t>
            </a:r>
          </a:p>
          <a:p>
            <a:pPr marL="804780" lvl="0" indent="-449216" algn="just" rt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700" dirty="0"/>
              <a:t>The Czech Police postponed the investigation and did not find any criminal offense. </a:t>
            </a:r>
          </a:p>
          <a:p>
            <a:pPr marL="804780" lvl="0" indent="-449216" algn="just" rt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700" dirty="0"/>
              <a:t>At the 8</a:t>
            </a:r>
            <a:r>
              <a:rPr lang="cs" sz="2700" baseline="30000" dirty="0"/>
              <a:t>th</a:t>
            </a:r>
            <a:r>
              <a:rPr lang="cs" sz="2700" dirty="0"/>
              <a:t> meeting of the OPTA MC, the MA informed the MC members about the current developments in the case of an outstanding disclaimer on PA2 and financing of MS2014+.</a:t>
            </a:r>
          </a:p>
          <a:p>
            <a:pPr marL="804780" lvl="0" indent="-449216" algn="just" rt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700" dirty="0"/>
              <a:t>The public contracts (PCs) system at the </a:t>
            </a:r>
            <a:r>
              <a:rPr lang="en-GB" sz="2700" dirty="0" err="1"/>
              <a:t>MoRD</a:t>
            </a:r>
            <a:r>
              <a:rPr lang="en-GB" sz="2700" dirty="0"/>
              <a:t> is not in the competence of the OPTA MA. The PCs at </a:t>
            </a:r>
            <a:r>
              <a:rPr lang="en-GB" sz="2700" dirty="0" err="1"/>
              <a:t>MoRD</a:t>
            </a:r>
            <a:r>
              <a:rPr lang="en-GB" sz="2700" dirty="0"/>
              <a:t> financed by OPTA are not significantly delayed and the MA did not register any significant impact on absorption. An exception is the PC on assistance in inspections, where a complaint was filed with the Office for Protection of Competition. Even that case is not affecting the OPTA absorption. A new Minister’s Decision was adopted for the implementation of PCs at </a:t>
            </a:r>
            <a:r>
              <a:rPr lang="en-GB" sz="2700" dirty="0" err="1"/>
              <a:t>MoRD</a:t>
            </a:r>
            <a:r>
              <a:rPr lang="en-GB" sz="2700" dirty="0"/>
              <a:t>. </a:t>
            </a:r>
          </a:p>
          <a:p>
            <a:pPr marL="804780" lvl="0" indent="-449216" algn="just" rt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700" dirty="0"/>
              <a:t>The OPTA MA was to report, by the end of 2018, at least 65% of the main programme allocation in the status “funds in legal acts on granting/ transfer of support”, which was achieved on 31.05.2018 when MA reported 69.1%.</a:t>
            </a:r>
          </a:p>
          <a:p>
            <a:pPr marL="804780" indent="-449216" algn="just" rtl="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endParaRPr lang="cs-CZ" sz="2600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Issues affecting OPTA performance</a:t>
            </a:r>
          </a:p>
        </p:txBody>
      </p:sp>
    </p:spTree>
    <p:extLst>
      <p:ext uri="{BB962C8B-B14F-4D97-AF65-F5344CB8AC3E}">
        <p14:creationId xmlns:p14="http://schemas.microsoft.com/office/powerpoint/2010/main" val="3354797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dirty="0"/>
              <a:t>OPTA MA entrusted by Minister’s Decision 61/2018 of 3 December 2018 with preparation of OPTA 2021-2027 </a:t>
            </a:r>
          </a:p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dirty="0"/>
              <a:t>On 4 February 2019, the Government approved the National Concept of Cohesion Policy Implementation in the Czech Republic after 2020 (NCI), which includes OPTA</a:t>
            </a:r>
          </a:p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dirty="0"/>
              <a:t>Regular meetings to prepare for the new period at the OPTA MA level</a:t>
            </a:r>
          </a:p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2400" dirty="0"/>
              <a:t>Negotiations with future partners/ beneficiaries are underway to prepare for the new period</a:t>
            </a:r>
          </a:p>
          <a:p>
            <a:pPr marL="457153" indent="-457153" rtl="0">
              <a:buFont typeface="Arial" panose="020B0604020202020204" pitchFamily="34" charset="0"/>
              <a:buChar char="•"/>
            </a:pPr>
            <a:endParaRPr lang="cs-CZ" sz="2400" dirty="0"/>
          </a:p>
          <a:p>
            <a:pPr rtl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Preparations for the new period 2021+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3531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Agenda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20000"/>
          </a:bodyPr>
          <a:lstStyle/>
          <a:p>
            <a:pPr marL="342900" lvl="0" indent="-342900" rtl="0">
              <a:buFont typeface="+mj-lt"/>
              <a:buAutoNum type="arabicPeriod"/>
            </a:pPr>
            <a:r>
              <a:rPr lang="en-GB" sz="1800" b="1"/>
              <a:t>Opening</a:t>
            </a:r>
            <a:endParaRPr lang="cs-CZ" sz="1800" b="1" dirty="0"/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Current information about the operational programme </a:t>
            </a:r>
          </a:p>
          <a:p>
            <a:pPr marL="342900" lvl="0" indent="-342900" rtl="0">
              <a:buFont typeface="+mj-lt"/>
              <a:buAutoNum type="arabicPeriod"/>
            </a:pPr>
            <a:endParaRPr lang="cs-CZ" sz="1800" b="1" dirty="0"/>
          </a:p>
          <a:p>
            <a:pPr marL="342900" lvl="0" indent="-342900" rtl="0">
              <a:buFont typeface="+mj-lt"/>
              <a:buAutoNum type="arabicPeriod"/>
            </a:pPr>
            <a:r>
              <a:rPr lang="en-GB" sz="1800" b="1"/>
              <a:t>Approval of the Annual Implementation Report for 2018</a:t>
            </a:r>
            <a:endParaRPr lang="cs-CZ" sz="1800" b="1" dirty="0"/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Approval of the Evaluation Plan update</a:t>
            </a:r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Presentation of implemented evaluations</a:t>
            </a:r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Current communication activities of EU Publicity Dept.</a:t>
            </a:r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Presentation of ITI Ostrava</a:t>
            </a:r>
            <a:endParaRPr lang="cs-CZ" sz="1800" b="1" dirty="0"/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Miscellaneous</a:t>
            </a:r>
          </a:p>
          <a:p>
            <a:pPr lvl="0" rtl="0">
              <a:buFont typeface="+mj-lt"/>
              <a:buAutoNum type="arabicPeriod"/>
            </a:pPr>
            <a:endParaRPr lang="cs-CZ" sz="1800" b="1" dirty="0"/>
          </a:p>
          <a:p>
            <a:pPr lvl="0" rtl="0">
              <a:buFont typeface="+mj-lt"/>
              <a:buAutoNum type="arabicPeriod"/>
            </a:pPr>
            <a:r>
              <a:rPr lang="en-GB" sz="1800" b="1"/>
              <a:t>Summary of the main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043608" y="2276872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rtlCol="0">
            <a:spAutoFit/>
          </a:bodyPr>
          <a:lstStyle/>
          <a:p>
            <a:pPr algn="ctr" rtl="0"/>
            <a:r>
              <a:rPr lang="en-GB" sz="3200" b="1">
                <a:solidFill>
                  <a:srgbClr val="000099"/>
                </a:solidFill>
              </a:rPr>
              <a:t>4. </a:t>
            </a:r>
          </a:p>
          <a:p>
            <a:pPr marL="342864" indent="-342864" algn="ctr" rtl="0">
              <a:defRPr/>
            </a:pPr>
            <a:r>
              <a:rPr lang="en-GB" sz="3200" b="1">
                <a:solidFill>
                  <a:srgbClr val="000099"/>
                </a:solidFill>
              </a:rPr>
              <a:t>Approval of the Evaluation Plan update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 dirty="0"/>
              <a:t>Overview of OPTA </a:t>
            </a:r>
            <a:r>
              <a:rPr lang="cs-CZ" smtClean="0"/>
              <a:t>E</a:t>
            </a:r>
            <a:r>
              <a:rPr lang="en-GB" smtClean="0"/>
              <a:t>valuations </a:t>
            </a:r>
            <a:r>
              <a:rPr lang="en-GB"/>
              <a:t>in 2019</a:t>
            </a:r>
            <a:endParaRPr lang="cs-CZ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95535" y="1400678"/>
            <a:ext cx="8632698" cy="5124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011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algn="ctr" rtl="0"/>
            <a:r>
              <a:rPr lang="en-GB" b="1"/>
              <a:t>"Evaluation of Administrative Capacity" excluded from the Evaluation Plan.</a:t>
            </a:r>
          </a:p>
          <a:p>
            <a:pPr marL="0" indent="0" rtl="0"/>
            <a:endParaRPr lang="cs-CZ" sz="2400" dirty="0" smtClean="0"/>
          </a:p>
          <a:p>
            <a:pPr marL="0" indent="0" rtl="0"/>
            <a:r>
              <a:rPr lang="en-GB" sz="2400"/>
              <a:t>Justification: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sz="2400"/>
              <a:t>Duplication: the leaders of those activities prepare their own evaluation/ analysis 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sz="2400"/>
              <a:t>Low effectiveness for MA: OPTA MA has minimal influence on the individual dimensions of administrative capacity management</a:t>
            </a:r>
            <a:endParaRPr lang="cs-CZ" sz="2400" dirty="0" smtClean="0"/>
          </a:p>
          <a:p>
            <a:pPr marL="457200" indent="-457200" rtl="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457200" indent="-457200" rtl="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Overview of proposed changes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02588275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115616" y="2276872"/>
            <a:ext cx="7058025" cy="1077208"/>
          </a:xfrm>
          <a:prstGeom prst="rect">
            <a:avLst/>
          </a:prstGeom>
          <a:noFill/>
        </p:spPr>
        <p:txBody>
          <a:bodyPr lIns="91431" tIns="45715" rIns="91431" bIns="45715" rtlCol="0">
            <a:spAutoFit/>
          </a:bodyPr>
          <a:lstStyle/>
          <a:p>
            <a:pPr algn="ctr" rtl="0">
              <a:defRPr/>
            </a:pPr>
            <a:r>
              <a:rPr lang="en-GB" sz="3200" b="1">
                <a:solidFill>
                  <a:srgbClr val="000099"/>
                </a:solidFill>
              </a:rPr>
              <a:t>5. </a:t>
            </a:r>
          </a:p>
          <a:p>
            <a:pPr marL="342864" indent="-342864" algn="ctr" rtl="0">
              <a:defRPr/>
            </a:pPr>
            <a:r>
              <a:rPr lang="en-GB" sz="3200" b="1">
                <a:solidFill>
                  <a:srgbClr val="000099"/>
                </a:solidFill>
              </a:rPr>
              <a:t>Presentation of implemented evaluations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 rtlCol="0">
            <a:normAutofit fontScale="77500" lnSpcReduction="20000"/>
          </a:bodyPr>
          <a:lstStyle/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b="1"/>
              <a:t>Contract signed</a:t>
            </a:r>
            <a:r>
              <a:rPr lang="en-GB"/>
              <a:t>: 18.12.2018</a:t>
            </a:r>
            <a:endParaRPr lang="cs-CZ" dirty="0"/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b="1"/>
              <a:t>Outputs accepted</a:t>
            </a:r>
            <a:r>
              <a:rPr lang="en-GB"/>
              <a:t>: 18.04.2019</a:t>
            </a:r>
            <a:endParaRPr lang="cs-CZ" dirty="0"/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b="1"/>
              <a:t>Budget</a:t>
            </a:r>
            <a:r>
              <a:rPr lang="en-GB"/>
              <a:t>: 405 000 excl. VAT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b="1"/>
              <a:t>Carried out by</a:t>
            </a:r>
            <a:r>
              <a:rPr lang="en-GB"/>
              <a:t>: Ernst &amp; Young s.r.o.</a:t>
            </a:r>
          </a:p>
          <a:p>
            <a:pPr marL="0" indent="0" rtl="0"/>
            <a:endParaRPr lang="cs-CZ" dirty="0"/>
          </a:p>
          <a:p>
            <a:pPr rtl="0"/>
            <a:r>
              <a:rPr lang="en-GB"/>
              <a:t> </a:t>
            </a:r>
            <a:r>
              <a:rPr lang="en-GB" b="1"/>
              <a:t>Focus of the evaluation</a:t>
            </a:r>
          </a:p>
          <a:p>
            <a:pPr marL="457200" indent="-457200" rtl="0">
              <a:buFont typeface="Wingdings" panose="05000000000000000000" pitchFamily="2" charset="2"/>
              <a:buChar char="ü"/>
            </a:pPr>
            <a:r>
              <a:rPr lang="en-GB"/>
              <a:t>To what extent does the indicator system cover the activities supported by OPTA?</a:t>
            </a:r>
          </a:p>
          <a:p>
            <a:pPr marL="457200" indent="-457200" rtl="0">
              <a:buFont typeface="Wingdings" panose="05000000000000000000" pitchFamily="2" charset="2"/>
              <a:buChar char="ü"/>
            </a:pPr>
            <a:r>
              <a:rPr lang="en-GB"/>
              <a:t>According to the beneficiary, does the indicator suitably cover the project outputs, is it comprehensible and suitable for evaluating the success and progress of the project?  </a:t>
            </a:r>
            <a:endParaRPr lang="cs-CZ" dirty="0"/>
          </a:p>
          <a:p>
            <a:pPr marL="457200" indent="-457200" rtl="0">
              <a:buFont typeface="Wingdings" panose="05000000000000000000" pitchFamily="2" charset="2"/>
              <a:buChar char="ü"/>
            </a:pPr>
            <a:r>
              <a:rPr lang="en-GB"/>
              <a:t>Is the current setting of the indicator target values effective and realistic with regard to the programme implementation?</a:t>
            </a:r>
            <a:endParaRPr lang="cs-CZ" i="1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Evaluation of the indicator system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15794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43608" y="2276872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 rtlCol="0">
            <a:spAutoFit/>
          </a:bodyPr>
          <a:lstStyle/>
          <a:p>
            <a:pPr algn="ctr" rtl="0">
              <a:defRPr/>
            </a:pPr>
            <a:r>
              <a:rPr lang="en-GB" sz="3200" b="1" dirty="0">
                <a:solidFill>
                  <a:srgbClr val="000099"/>
                </a:solidFill>
              </a:rPr>
              <a:t>6. </a:t>
            </a:r>
          </a:p>
          <a:p>
            <a:pPr algn="ctr" rtl="0"/>
            <a:r>
              <a:rPr lang="en-GB" sz="3200" b="1" dirty="0">
                <a:solidFill>
                  <a:srgbClr val="000099"/>
                </a:solidFill>
              </a:rPr>
              <a:t>Current communication activities of EU Publicity </a:t>
            </a:r>
            <a:r>
              <a:rPr lang="en-US" sz="3200" b="1" dirty="0" smtClean="0">
                <a:solidFill>
                  <a:srgbClr val="000099"/>
                </a:solidFill>
              </a:rPr>
              <a:t>Department</a:t>
            </a:r>
            <a:endParaRPr lang="en-US" sz="3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3169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ovéPole 6"/>
          <p:cNvSpPr txBox="1">
            <a:spLocks noChangeArrowheads="1"/>
          </p:cNvSpPr>
          <p:nvPr/>
        </p:nvSpPr>
        <p:spPr bwMode="auto">
          <a:xfrm>
            <a:off x="1115616" y="2204864"/>
            <a:ext cx="7056437" cy="1077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rtlCol="0">
            <a:spAutoFit/>
          </a:bodyPr>
          <a:lstStyle/>
          <a:p>
            <a:pPr algn="ctr" rtl="0"/>
            <a:r>
              <a:rPr lang="en-GB" sz="3200" b="1">
                <a:solidFill>
                  <a:srgbClr val="000099"/>
                </a:solidFill>
              </a:rPr>
              <a:t>7. </a:t>
            </a:r>
          </a:p>
          <a:p>
            <a:pPr algn="ctr" rtl="0"/>
            <a:r>
              <a:rPr lang="en-GB" sz="3200" b="1">
                <a:solidFill>
                  <a:srgbClr val="000099"/>
                </a:solidFill>
              </a:rPr>
              <a:t>Presentation of ITI Ostrava</a:t>
            </a:r>
            <a:endParaRPr lang="cs-CZ" sz="3200" b="1" dirty="0">
              <a:solidFill>
                <a:srgbClr val="0000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636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ovéPole 6"/>
          <p:cNvSpPr txBox="1">
            <a:spLocks noChangeArrowheads="1"/>
          </p:cNvSpPr>
          <p:nvPr/>
        </p:nvSpPr>
        <p:spPr bwMode="auto">
          <a:xfrm>
            <a:off x="1547664" y="1340768"/>
            <a:ext cx="5688013" cy="206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rtlCol="0">
            <a:spAutoFit/>
          </a:bodyPr>
          <a:lstStyle/>
          <a:p>
            <a:pPr algn="ctr" rtl="0"/>
            <a:endParaRPr lang="cs-CZ" sz="3200" b="1" dirty="0">
              <a:solidFill>
                <a:srgbClr val="000099"/>
              </a:solidFill>
            </a:endParaRPr>
          </a:p>
          <a:p>
            <a:pPr algn="ctr" rtl="0"/>
            <a:endParaRPr lang="cs-CZ" sz="3200" b="1" dirty="0">
              <a:solidFill>
                <a:srgbClr val="000099"/>
              </a:solidFill>
            </a:endParaRPr>
          </a:p>
          <a:p>
            <a:pPr algn="ctr" rtl="0"/>
            <a:r>
              <a:rPr lang="en-GB" sz="3200" b="1">
                <a:solidFill>
                  <a:srgbClr val="000099"/>
                </a:solidFill>
              </a:rPr>
              <a:t>8. </a:t>
            </a:r>
          </a:p>
          <a:p>
            <a:pPr algn="ctr" rtl="0"/>
            <a:r>
              <a:rPr lang="en-GB" sz="3200" b="1">
                <a:solidFill>
                  <a:srgbClr val="000099"/>
                </a:solidFill>
              </a:rPr>
              <a:t>Miscellaneous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899592" y="2276872"/>
            <a:ext cx="7058025" cy="1569650"/>
          </a:xfrm>
          <a:prstGeom prst="rect">
            <a:avLst/>
          </a:prstGeom>
          <a:noFill/>
        </p:spPr>
        <p:txBody>
          <a:bodyPr lIns="91431" tIns="45715" rIns="91431" bIns="45715" rtlCol="0">
            <a:spAutoFit/>
          </a:bodyPr>
          <a:lstStyle/>
          <a:p>
            <a:pPr algn="ctr" rtl="0">
              <a:defRPr/>
            </a:pPr>
            <a:r>
              <a:rPr lang="en-GB" sz="3200" b="1">
                <a:solidFill>
                  <a:srgbClr val="000099"/>
                </a:solidFill>
              </a:rPr>
              <a:t>9. </a:t>
            </a:r>
          </a:p>
          <a:p>
            <a:pPr marL="342864" indent="-342864" algn="ctr" rtl="0">
              <a:defRPr/>
            </a:pPr>
            <a:r>
              <a:rPr lang="en-GB" sz="3200" b="1">
                <a:solidFill>
                  <a:srgbClr val="000099"/>
                </a:solidFill>
              </a:rPr>
              <a:t>Summary of the main conclusions of the 9</a:t>
            </a:r>
            <a:r>
              <a:rPr lang="cs" sz="3200" b="1" baseline="30000">
                <a:solidFill>
                  <a:srgbClr val="000099"/>
                </a:solidFill>
              </a:rPr>
              <a:t>th</a:t>
            </a:r>
            <a:r>
              <a:rPr lang="cs" sz="3200" b="1">
                <a:solidFill>
                  <a:srgbClr val="000099"/>
                </a:solidFill>
              </a:rPr>
              <a:t> meeting of the OPTA 2014 - 2020 MC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TextovéPole 6"/>
          <p:cNvSpPr txBox="1">
            <a:spLocks noChangeArrowheads="1"/>
          </p:cNvSpPr>
          <p:nvPr/>
        </p:nvSpPr>
        <p:spPr bwMode="auto">
          <a:xfrm>
            <a:off x="1116013" y="2781300"/>
            <a:ext cx="7056437" cy="156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1" tIns="45715" rIns="91431" bIns="45715" rtlCol="0">
            <a:spAutoFit/>
          </a:bodyPr>
          <a:lstStyle/>
          <a:p>
            <a:pPr algn="ctr" rtl="0"/>
            <a:r>
              <a:rPr lang="en-GB" sz="3200" b="1">
                <a:solidFill>
                  <a:srgbClr val="000099"/>
                </a:solidFill>
              </a:rPr>
              <a:t>Thank you for your attention.</a:t>
            </a:r>
          </a:p>
          <a:p>
            <a:pPr algn="ctr" rtl="0"/>
            <a:endParaRPr lang="cs-CZ" sz="3200" b="1" dirty="0">
              <a:solidFill>
                <a:srgbClr val="000099"/>
              </a:solidFill>
            </a:endParaRPr>
          </a:p>
          <a:p>
            <a:pPr algn="ctr" rtl="0"/>
            <a:r>
              <a:rPr lang="en-GB" sz="3200" b="1">
                <a:solidFill>
                  <a:srgbClr val="000099"/>
                </a:solidFill>
              </a:rPr>
              <a:t>optp@mmr.cz</a:t>
            </a:r>
            <a:endParaRPr lang="cs-CZ" sz="3200" dirty="0">
              <a:solidFill>
                <a:srgbClr val="00009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1. Opening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 eaLnBrk="1" hangingPunct="1">
              <a:buFont typeface="Arial" charset="0"/>
              <a:buChar char="•"/>
            </a:pPr>
            <a:r>
              <a:rPr lang="en-GB">
                <a:latin typeface="Arial" charset="0"/>
                <a:cs typeface="Arial" charset="0"/>
              </a:rPr>
              <a:t>Opening remarks by a representative of OPTA MA</a:t>
            </a:r>
            <a:endParaRPr lang="cs-CZ" dirty="0">
              <a:latin typeface="Arial" charset="0"/>
              <a:cs typeface="Arial" charset="0"/>
            </a:endParaRPr>
          </a:p>
          <a:p>
            <a:pPr rtl="0"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rtl="0" eaLnBrk="1" hangingPunct="1">
              <a:buFont typeface="Arial" charset="0"/>
              <a:buChar char="•"/>
            </a:pPr>
            <a:r>
              <a:rPr lang="en-GB">
                <a:latin typeface="Arial" charset="0"/>
                <a:cs typeface="Arial" charset="0"/>
              </a:rPr>
              <a:t>Opening remarks by a representative of the Commission</a:t>
            </a:r>
          </a:p>
          <a:p>
            <a:pPr marL="0" indent="0" rtl="0" eaLnBrk="1" hangingPunct="1"/>
            <a:endParaRPr lang="cs-CZ" dirty="0">
              <a:latin typeface="Arial" charset="0"/>
              <a:cs typeface="Arial" charset="0"/>
            </a:endParaRPr>
          </a:p>
          <a:p>
            <a:pPr rtl="0" eaLnBrk="1" hangingPunct="1">
              <a:buFont typeface="Arial" charset="0"/>
              <a:buChar char="•"/>
            </a:pPr>
            <a:r>
              <a:rPr lang="en-GB">
                <a:latin typeface="Arial" charset="0"/>
                <a:cs typeface="Arial" charset="0"/>
              </a:rPr>
              <a:t>Discussion of the agenda</a:t>
            </a:r>
          </a:p>
          <a:p>
            <a:pPr rtl="0"/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67544" y="980728"/>
            <a:ext cx="8291264" cy="4176464"/>
          </a:xfrm>
        </p:spPr>
        <p:txBody>
          <a:bodyPr rtlCol="0" anchor="ctr"/>
          <a:lstStyle/>
          <a:p>
            <a:pPr algn="ctr" rtl="0">
              <a:spcBef>
                <a:spcPct val="0"/>
              </a:spcBef>
            </a:pPr>
            <a:endParaRPr lang="cs-CZ" sz="3200" b="1" dirty="0" smtClean="0">
              <a:solidFill>
                <a:srgbClr val="000099"/>
              </a:solidFill>
              <a:ea typeface="+mj-ea"/>
            </a:endParaRPr>
          </a:p>
          <a:p>
            <a:pPr algn="ctr" rtl="0">
              <a:spcBef>
                <a:spcPct val="0"/>
              </a:spcBef>
            </a:pPr>
            <a:r>
              <a:rPr lang="en-GB" sz="3200" b="1">
                <a:solidFill>
                  <a:srgbClr val="000099"/>
                </a:solidFill>
                <a:ea typeface="+mj-ea"/>
              </a:rPr>
              <a:t> </a:t>
            </a:r>
            <a:r>
              <a:rPr lang="cs-CZ" sz="3200" b="1" dirty="0">
                <a:solidFill>
                  <a:srgbClr val="000099"/>
                </a:solidFill>
                <a:ea typeface="+mj-ea"/>
              </a:rPr>
              <a:t/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en-GB" sz="3200" b="1">
                <a:solidFill>
                  <a:srgbClr val="000099"/>
                </a:solidFill>
                <a:ea typeface="+mj-ea"/>
              </a:rPr>
              <a:t>2. </a:t>
            </a:r>
            <a:r>
              <a:rPr lang="cs-CZ" sz="3200" b="1" dirty="0">
                <a:solidFill>
                  <a:srgbClr val="000099"/>
                </a:solidFill>
                <a:ea typeface="+mj-ea"/>
              </a:rPr>
              <a:t/>
            </a:r>
            <a:br>
              <a:rPr lang="cs-CZ" sz="3200" b="1" dirty="0">
                <a:solidFill>
                  <a:srgbClr val="000099"/>
                </a:solidFill>
                <a:ea typeface="+mj-ea"/>
              </a:rPr>
            </a:br>
            <a:r>
              <a:rPr lang="en-GB" sz="3200" b="1">
                <a:solidFill>
                  <a:srgbClr val="000099"/>
                </a:solidFill>
                <a:ea typeface="+mj-ea"/>
              </a:rPr>
              <a:t>Current information about the operational programme </a:t>
            </a:r>
          </a:p>
          <a:p>
            <a:pPr algn="ctr" rtl="0">
              <a:spcBef>
                <a:spcPct val="0"/>
              </a:spcBef>
            </a:pPr>
            <a:endParaRPr lang="cs-CZ" sz="3200" b="1" dirty="0" smtClean="0">
              <a:solidFill>
                <a:srgbClr val="000099"/>
              </a:solidFill>
              <a:ea typeface="+mj-ea"/>
            </a:endParaRPr>
          </a:p>
          <a:p>
            <a:pPr algn="ctr" rtl="0"/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8930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504056"/>
          </a:xfrm>
        </p:spPr>
        <p:txBody>
          <a:bodyPr rtlCol="0"/>
          <a:lstStyle/>
          <a:p>
            <a:pPr algn="ctr" rtl="0"/>
            <a:r>
              <a:rPr lang="en-GB"/>
              <a:t>Current information about the operational programme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980784"/>
              </p:ext>
            </p:extLst>
          </p:nvPr>
        </p:nvGraphicFramePr>
        <p:xfrm>
          <a:off x="382772" y="2564904"/>
          <a:ext cx="8437700" cy="295145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906291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07293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76988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906291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900831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31585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873534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86807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665982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Submitted projects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Projects with issued legal act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Completed projects</a:t>
                      </a:r>
                      <a: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cs-CZ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(status PP40/ PP41)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in allocation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in allocation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4 234.82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3 998.29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148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94.41%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3 793.56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89.58%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1 455.07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60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1 188.11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1 045.50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88.00%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632.15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53.21%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308.89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5 422.93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5 043.79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187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93.01%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4 425.71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81.61%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1 763.96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71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9152" y="5510751"/>
            <a:ext cx="1662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rtl="0"/>
            <a:r>
              <a:rPr lang="en-GB" sz="1000" i="1" dirty="0">
                <a:solidFill>
                  <a:prstClr val="black"/>
                </a:solidFill>
              </a:rPr>
              <a:t>Data as of 30 April 2019</a:t>
            </a:r>
            <a:endParaRPr lang="cs-CZ" sz="1000" i="1" dirty="0">
              <a:solidFill>
                <a:prstClr val="black"/>
              </a:solidFill>
            </a:endParaRPr>
          </a:p>
          <a:p>
            <a:pPr lvl="0" rtl="0"/>
            <a:r>
              <a:rPr lang="en-GB" sz="1000" i="1" dirty="0">
                <a:solidFill>
                  <a:prstClr val="black"/>
                </a:solidFill>
              </a:rPr>
              <a:t>Source: MS2014+</a:t>
            </a:r>
          </a:p>
        </p:txBody>
      </p:sp>
    </p:spTree>
    <p:extLst>
      <p:ext uri="{BB962C8B-B14F-4D97-AF65-F5344CB8AC3E}">
        <p14:creationId xmlns:p14="http://schemas.microsoft.com/office/powerpoint/2010/main" val="64805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Funds committed in legal acts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GB" sz="2000"/>
              <a:t>(by beneficiaries in %)</a:t>
            </a:r>
            <a:endParaRPr lang="cs-CZ" sz="2000" dirty="0"/>
          </a:p>
        </p:txBody>
      </p:sp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52431921"/>
              </p:ext>
            </p:extLst>
          </p:nvPr>
        </p:nvGraphicFramePr>
        <p:xfrm>
          <a:off x="395288" y="1557337"/>
          <a:ext cx="8291512" cy="46085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5" name="Graf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07954028"/>
              </p:ext>
            </p:extLst>
          </p:nvPr>
        </p:nvGraphicFramePr>
        <p:xfrm>
          <a:off x="539552" y="1556792"/>
          <a:ext cx="8446502" cy="4464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466226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Funds in requests for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GB"/>
              <a:t>interim payment sent to the Commission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en-GB" sz="2000"/>
              <a:t>(% of the main allocation)</a:t>
            </a:r>
            <a:endParaRPr lang="cs-CZ" sz="2000" dirty="0"/>
          </a:p>
        </p:txBody>
      </p:sp>
      <p:sp>
        <p:nvSpPr>
          <p:cNvPr id="2" name="TextovéPole 1"/>
          <p:cNvSpPr txBox="1"/>
          <p:nvPr/>
        </p:nvSpPr>
        <p:spPr>
          <a:xfrm>
            <a:off x="971600" y="6237312"/>
            <a:ext cx="19639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rtl="0"/>
            <a:r>
              <a:rPr lang="en-GB" sz="1000" i="1">
                <a:solidFill>
                  <a:prstClr val="black"/>
                </a:solidFill>
              </a:rPr>
              <a:t>Data as of 31 March 2019 </a:t>
            </a:r>
            <a:endParaRPr lang="cs-CZ" sz="1000" i="1" dirty="0" smtClean="0">
              <a:solidFill>
                <a:prstClr val="black"/>
              </a:solidFill>
            </a:endParaRPr>
          </a:p>
          <a:p>
            <a:pPr rtl="0"/>
            <a:r>
              <a:rPr lang="en-GB" sz="1000" i="1">
                <a:solidFill>
                  <a:prstClr val="black"/>
                </a:solidFill>
              </a:rPr>
              <a:t>Source: MRD - NCA, MS2014+</a:t>
            </a:r>
            <a:endParaRPr lang="cs-CZ" sz="1000" i="1" dirty="0">
              <a:solidFill>
                <a:prstClr val="black"/>
              </a:solidFill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/>
            <a:r>
              <a:rPr lang="en-GB"/>
              <a:t> </a:t>
            </a:r>
            <a:endParaRPr lang="cs-CZ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2060848"/>
            <a:ext cx="7416824" cy="3960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75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Compliance with the n+3 rule</a:t>
            </a:r>
            <a:endParaRPr lang="cs-CZ" dirty="0"/>
          </a:p>
        </p:txBody>
      </p:sp>
      <p:sp>
        <p:nvSpPr>
          <p:cNvPr id="5" name="Zástupný symbol pro obsah 2"/>
          <p:cNvSpPr txBox="1">
            <a:spLocks/>
          </p:cNvSpPr>
          <p:nvPr/>
        </p:nvSpPr>
        <p:spPr>
          <a:xfrm>
            <a:off x="467544" y="5229200"/>
            <a:ext cx="8280920" cy="936104"/>
          </a:xfrm>
          <a:prstGeom prst="rect">
            <a:avLst/>
          </a:prstGeom>
        </p:spPr>
        <p:txBody>
          <a:bodyPr lIns="91431" tIns="45715" rIns="91431" bIns="45715" rtlCol="0">
            <a:normAutofit fontScale="92500" lnSpcReduction="10000"/>
          </a:bodyPr>
          <a:lstStyle>
            <a:lvl1pPr marL="342864" indent="-342864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873" indent="-285721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2882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034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187" indent="-228576" algn="l" rtl="0" eaLnBrk="0" fontAlgn="base" hangingPunct="0">
              <a:spcBef>
                <a:spcPct val="20000"/>
              </a:spcBef>
              <a:spcAft>
                <a:spcPct val="0"/>
              </a:spcAft>
              <a:buFontTx/>
              <a:buNone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339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492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645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5798" indent="-228576" algn="l" defTabSz="914305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0" eaLnBrk="1" hangingPunct="1">
              <a:buFont typeface="Arial" charset="0"/>
              <a:buChar char="•"/>
            </a:pPr>
            <a:endParaRPr lang="pl-PL" sz="3000" b="1" dirty="0">
              <a:ea typeface="+mj-ea"/>
            </a:endParaRPr>
          </a:p>
          <a:p>
            <a:pPr rtl="0" eaLnBrk="1" hangingPunct="1">
              <a:buFont typeface="Arial" charset="0"/>
              <a:buChar char="•"/>
            </a:pPr>
            <a:r>
              <a:rPr lang="en-GB" sz="2600" b="1">
                <a:ea typeface="+mj-ea"/>
              </a:rPr>
              <a:t>the N+3 limit for 2019 is met in </a:t>
            </a:r>
            <a:r>
              <a:rPr lang="en-GB" sz="2600" b="1">
                <a:solidFill>
                  <a:srgbClr val="000000"/>
                </a:solidFill>
              </a:rPr>
              <a:t>114.9%</a:t>
            </a:r>
            <a:r>
              <a:rPr lang="en-GB" sz="2600"/>
              <a:t> </a:t>
            </a:r>
            <a:endParaRPr lang="cs-CZ" sz="2600" b="1" dirty="0">
              <a:ea typeface="+mj-ea"/>
            </a:endParaRPr>
          </a:p>
          <a:p>
            <a:pPr rtl="0"/>
            <a:endParaRPr lang="cs-CZ" dirty="0"/>
          </a:p>
        </p:txBody>
      </p:sp>
      <p:pic>
        <p:nvPicPr>
          <p:cNvPr id="4" name="Zástupný symbol pro obsah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553009"/>
            <a:ext cx="5518246" cy="3750076"/>
          </a:xfrm>
        </p:spPr>
      </p:pic>
    </p:spTree>
    <p:extLst>
      <p:ext uri="{BB962C8B-B14F-4D97-AF65-F5344CB8AC3E}">
        <p14:creationId xmlns:p14="http://schemas.microsoft.com/office/powerpoint/2010/main" val="1909216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symbol pro obsah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1676154"/>
              </p:ext>
            </p:extLst>
          </p:nvPr>
        </p:nvGraphicFramePr>
        <p:xfrm>
          <a:off x="467544" y="2420888"/>
          <a:ext cx="8280920" cy="2955472"/>
        </p:xfrm>
        <a:graphic>
          <a:graphicData uri="http://schemas.openxmlformats.org/drawingml/2006/table">
            <a:tbl>
              <a:tblPr/>
              <a:tblGrid>
                <a:gridCol w="792088">
                  <a:extLst>
                    <a:ext uri="{9D8B030D-6E8A-4147-A177-3AD203B41FA5}">
                      <a16:colId xmlns:a16="http://schemas.microsoft.com/office/drawing/2014/main" val="1868946816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110760418"/>
                    </a:ext>
                  </a:extLst>
                </a:gridCol>
                <a:gridCol w="1121383">
                  <a:extLst>
                    <a:ext uri="{9D8B030D-6E8A-4147-A177-3AD203B41FA5}">
                      <a16:colId xmlns:a16="http://schemas.microsoft.com/office/drawing/2014/main" val="3388258891"/>
                    </a:ext>
                  </a:extLst>
                </a:gridCol>
                <a:gridCol w="894841">
                  <a:extLst>
                    <a:ext uri="{9D8B030D-6E8A-4147-A177-3AD203B41FA5}">
                      <a16:colId xmlns:a16="http://schemas.microsoft.com/office/drawing/2014/main" val="2440094630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4148916513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3350555062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04257156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49666444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353663825"/>
                    </a:ext>
                  </a:extLst>
                </a:gridCol>
              </a:tblGrid>
              <a:tr h="92459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Accounted payment requests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Authorized Aggregate Requests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Certified funds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6433003"/>
                  </a:ext>
                </a:extLst>
              </a:tr>
              <a:tr h="571790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in allocation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in allocation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/>
                      </a:r>
                      <a:br>
                        <a:rPr lang="pt-BR" sz="14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EUR million (EU share)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66013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1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4 234.82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1 864.13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44.02%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1 856.38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43.84%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1 738.31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66.41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41.05%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5037616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1 188.11</a:t>
                      </a:r>
                      <a:endParaRPr lang="cs-CZ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330.20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27.79%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308.78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25.99%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270.68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10.25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22.78%</a:t>
                      </a:r>
                      <a:endParaRPr lang="cs-CZ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8527078"/>
                  </a:ext>
                </a:extLst>
              </a:tr>
              <a:tr h="38930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5 422.93</a:t>
                      </a:r>
                      <a:endParaRPr lang="cs-CZ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2 194.33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40.46%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2 165.16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39.93%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2 008.99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76.66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37.05%</a:t>
                      </a:r>
                      <a:endParaRPr lang="cs-CZ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0674007"/>
                  </a:ext>
                </a:extLst>
              </a:tr>
            </a:tbl>
          </a:graphicData>
        </a:graphic>
      </p:graphicFrame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504056"/>
          </a:xfrm>
        </p:spPr>
        <p:txBody>
          <a:bodyPr rtlCol="0"/>
          <a:lstStyle/>
          <a:p>
            <a:pPr algn="ctr" rtl="0"/>
            <a:r>
              <a:rPr lang="en-GB"/>
              <a:t>Current information about absorption</a:t>
            </a:r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453317" y="5376360"/>
            <a:ext cx="15872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 i="1" dirty="0"/>
              <a:t>Data as of 30 April 2019</a:t>
            </a:r>
          </a:p>
          <a:p>
            <a:pPr rtl="0"/>
            <a:r>
              <a:rPr lang="en-GB" sz="1000" i="1" dirty="0"/>
              <a:t>Source: MS2014+</a:t>
            </a:r>
            <a:endParaRPr lang="cs-CZ" sz="1000" i="1" dirty="0"/>
          </a:p>
        </p:txBody>
      </p:sp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17555</TotalTime>
  <Words>1431</Words>
  <Application>Microsoft Office PowerPoint</Application>
  <PresentationFormat>Předvádění na obrazovce (4:3)</PresentationFormat>
  <Paragraphs>299</Paragraphs>
  <Slides>29</Slides>
  <Notes>21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29</vt:i4>
      </vt:variant>
    </vt:vector>
  </HeadingPairs>
  <TitlesOfParts>
    <vt:vector size="34" baseType="lpstr">
      <vt:lpstr>Arial</vt:lpstr>
      <vt:lpstr>Calibri</vt:lpstr>
      <vt:lpstr>Courier New</vt:lpstr>
      <vt:lpstr>Wingdings</vt:lpstr>
      <vt:lpstr>Vlastní návrh</vt:lpstr>
      <vt:lpstr>9th meeting of the Monitoring Committee of the Operational Programme Technical Assistance 2014 - 2020</vt:lpstr>
      <vt:lpstr>Agenda</vt:lpstr>
      <vt:lpstr>1. Opening</vt:lpstr>
      <vt:lpstr>Prezentace aplikace PowerPoint</vt:lpstr>
      <vt:lpstr>Current information about the operational programme</vt:lpstr>
      <vt:lpstr>Funds committed in legal acts  (by beneficiaries in %)</vt:lpstr>
      <vt:lpstr>Funds in requests for  interim payment sent to the Commission  (% of the main allocation)</vt:lpstr>
      <vt:lpstr>Compliance with the n+3 rule</vt:lpstr>
      <vt:lpstr>Current information about absorption</vt:lpstr>
      <vt:lpstr>Semi-annual evaluation of forecasts for the period from 1 October 2018 to  31 March 2019 </vt:lpstr>
      <vt:lpstr>Spending forecast (meeting the N+3 target)</vt:lpstr>
      <vt:lpstr>3.  Approval of the Annual Implementation Report for 2018</vt:lpstr>
      <vt:lpstr>Overview of activities for 2018</vt:lpstr>
      <vt:lpstr>Overview of activities for 2018</vt:lpstr>
      <vt:lpstr>Third programme revision</vt:lpstr>
      <vt:lpstr>Financial data in EUR - as of 31.12.2018</vt:lpstr>
      <vt:lpstr>Overview of 2018 inspections</vt:lpstr>
      <vt:lpstr>Issues affecting OPTA performance</vt:lpstr>
      <vt:lpstr>Preparations for the new period 2021+</vt:lpstr>
      <vt:lpstr>Prezentace aplikace PowerPoint</vt:lpstr>
      <vt:lpstr>Overview of OPTA Evaluations in 2019</vt:lpstr>
      <vt:lpstr>Overview of proposed changes</vt:lpstr>
      <vt:lpstr>Prezentace aplikace PowerPoint</vt:lpstr>
      <vt:lpstr>Evaluation of the indicator system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Mikanová Helena</cp:lastModifiedBy>
  <cp:revision>2815</cp:revision>
  <cp:lastPrinted>2017-05-12T07:34:42Z</cp:lastPrinted>
  <dcterms:created xsi:type="dcterms:W3CDTF">2011-04-07T12:21:15Z</dcterms:created>
  <dcterms:modified xsi:type="dcterms:W3CDTF">2019-05-16T10:32:53Z</dcterms:modified>
</cp:coreProperties>
</file>