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1.xml" ContentType="application/vnd.openxmlformats-officedocument.themeOverrid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371" r:id="rId4"/>
    <p:sldId id="372" r:id="rId5"/>
    <p:sldId id="378" r:id="rId6"/>
    <p:sldId id="382" r:id="rId7"/>
    <p:sldId id="374" r:id="rId8"/>
    <p:sldId id="375" r:id="rId9"/>
    <p:sldId id="376" r:id="rId10"/>
    <p:sldId id="379" r:id="rId11"/>
    <p:sldId id="380" r:id="rId12"/>
    <p:sldId id="383" r:id="rId13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15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3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45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6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763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916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068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221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anová Helena" initials="MH" lastIdx="16" clrIdx="0"/>
  <p:cmAuthor id="7" name="mikhel" initials="HM" lastIdx="1" clrIdx="7"/>
  <p:cmAuthor id="1" name="Eva Buršíková" initials="EB" lastIdx="7" clrIdx="1"/>
  <p:cmAuthor id="8" name="Linda Prokešová" initials="LP" lastIdx="1" clrIdx="8"/>
  <p:cmAuthor id="2" name="Svobodová Michaela" initials="SM" lastIdx="15" clrIdx="2"/>
  <p:cmAuthor id="9" name="Prokešová Linda" initials="PL" lastIdx="1" clrIdx="9">
    <p:extLst>
      <p:ext uri="{19B8F6BF-5375-455C-9EA6-DF929625EA0E}">
        <p15:presenceInfo xmlns:p15="http://schemas.microsoft.com/office/powerpoint/2012/main" userId="Prokešová Linda" providerId="None"/>
      </p:ext>
    </p:extLst>
  </p:cmAuthor>
  <p:cmAuthor id="3" name="Jiří Čížek" initials="JČ" lastIdx="8" clrIdx="3"/>
  <p:cmAuthor id="4" name="Šimlová Markéta" initials="ŠM" lastIdx="2" clrIdx="4"/>
  <p:cmAuthor id="5" name="Work" initials="W." lastIdx="16" clrIdx="5"/>
  <p:cmAuthor id="6" name="*" initials="*" lastIdx="4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93C6"/>
    <a:srgbClr val="4F81BD"/>
    <a:srgbClr val="000099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40" autoAdjust="0"/>
    <p:restoredTop sz="84096" autoAdjust="0"/>
  </p:normalViewPr>
  <p:slideViewPr>
    <p:cSldViewPr>
      <p:cViewPr varScale="1">
        <p:scale>
          <a:sx n="110" d="100"/>
          <a:sy n="110" d="100"/>
        </p:scale>
        <p:origin x="215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3306" y="8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praha.mmr.cz\dfs\N\odbor22\odd.%20223_EVALUACE\Datov&#253;_trezor\2018%20Indik&#225;tory\V&#253;po&#269;ty\Indikatory_2018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praha.mmr.cz\dfs\N\odbor22\odd.%20223_EVALUACE\Datov&#253;_trezor\2018%20Indik&#225;tory\V&#253;po&#269;ty\OP%20TP\Podklad%20pro%20OP%20TP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praha.mmr.cz\dfs\N\odbor22\odd.%20223_EVALUACE\Datov&#253;_trezor\2018%20Indik&#225;tory\V&#253;po&#269;ty\OP%20TP\Podklad%20pro%20OP%20TP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4.xml"/><Relationship Id="rId1" Type="http://schemas.microsoft.com/office/2011/relationships/chartStyle" Target="style4.xml"/><Relationship Id="rId5" Type="http://schemas.openxmlformats.org/officeDocument/2006/relationships/chartUserShapes" Target="../drawings/drawing4.xml"/><Relationship Id="rId4" Type="http://schemas.openxmlformats.org/officeDocument/2006/relationships/oleObject" Target="file:///\\praha.mmr.cz\dfs\N\odbor22\odd.%20223_EVALUACE\Datov&#253;_trezor\2018%20Indik&#225;tory\V&#253;po&#269;ty\OP%20TP\Podklad%20pro%20OP%20T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695121443152952E-2"/>
          <c:y val="6.8967660436602268E-2"/>
          <c:w val="0.90021315027929216"/>
          <c:h val="0.83635767309690423"/>
        </c:manualLayout>
      </c:layout>
      <c:lineChart>
        <c:grouping val="standard"/>
        <c:varyColors val="0"/>
        <c:ser>
          <c:idx val="0"/>
          <c:order val="0"/>
          <c:tx>
            <c:strRef>
              <c:f>indikátory!$L$35</c:f>
              <c:strCache>
                <c:ptCount val="1"/>
                <c:pt idx="0">
                  <c:v>Spokojenost zaměstnanců implementační struktury a příjemců a žadatelů s monitorovacím systémem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5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28575" cap="rnd" cmpd="dbl">
                <a:solidFill>
                  <a:schemeClr val="accent1"/>
                </a:solidFill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FA3-45AF-A757-414382F4CCC1}"/>
              </c:ext>
            </c:extLst>
          </c:dPt>
          <c:dLbls>
            <c:dLbl>
              <c:idx val="0"/>
              <c:layout>
                <c:manualLayout>
                  <c:x val="-3.6892871030010141E-2"/>
                  <c:y val="3.4170510849136568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3944472218750421E-2"/>
                      <c:h val="8.152276711182501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1FA3-45AF-A757-414382F4CCC1}"/>
                </c:ext>
              </c:extLst>
            </c:dLbl>
            <c:dLbl>
              <c:idx val="1"/>
              <c:layout>
                <c:manualLayout>
                  <c:x val="-3.5790665055756919E-2"/>
                  <c:y val="6.8341021698273136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FA3-45AF-A757-414382F4CCC1}"/>
                </c:ext>
              </c:extLst>
            </c:dLbl>
            <c:spPr>
              <a:solidFill>
                <a:schemeClr val="accent1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ln>
                      <a:solidFill>
                        <a:schemeClr val="bg1"/>
                      </a:solidFill>
                    </a:ln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ellipse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</c:ext>
            </c:extLst>
          </c:dLbls>
          <c:cat>
            <c:strRef>
              <c:f>indikátory!$M$34:$R$34</c:f>
              <c:strCach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CÍL 2023</c:v>
                </c:pt>
              </c:strCache>
            </c:strRef>
          </c:cat>
          <c:val>
            <c:numRef>
              <c:f>indikátory!$M$35:$R$35</c:f>
              <c:numCache>
                <c:formatCode>0</c:formatCode>
                <c:ptCount val="6"/>
                <c:pt idx="0">
                  <c:v>64</c:v>
                </c:pt>
                <c:pt idx="1">
                  <c:v>49</c:v>
                </c:pt>
                <c:pt idx="2">
                  <c:v>53.302487942909728</c:v>
                </c:pt>
                <c:pt idx="3">
                  <c:v>55.242959008171354</c:v>
                </c:pt>
                <c:pt idx="4">
                  <c:v>60.382651491827147</c:v>
                </c:pt>
                <c:pt idx="5">
                  <c:v>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1FA3-45AF-A757-414382F4CCC1}"/>
            </c:ext>
          </c:extLst>
        </c:ser>
        <c:ser>
          <c:idx val="1"/>
          <c:order val="1"/>
          <c:tx>
            <c:strRef>
              <c:f>indikátory!$L$36</c:f>
              <c:strCache>
                <c:ptCount val="1"/>
                <c:pt idx="0">
                  <c:v>Spokojenost s personální politikou a se systémem vzdělávání
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Pt>
            <c:idx val="5"/>
            <c:marker>
              <c:symbol val="circle"/>
              <c:size val="5"/>
              <c:spPr>
                <a:solidFill>
                  <a:schemeClr val="accent2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2"/>
                </a:solidFill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6-1FA3-45AF-A757-414382F4CCC1}"/>
              </c:ext>
            </c:extLst>
          </c:dPt>
          <c:dLbls>
            <c:dLbl>
              <c:idx val="0"/>
              <c:layout>
                <c:manualLayout>
                  <c:x val="-2.7070227332694523E-2"/>
                  <c:y val="-2.229773815433501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1FA3-45AF-A757-414382F4CCC1}"/>
                </c:ext>
              </c:extLst>
            </c:dLbl>
            <c:dLbl>
              <c:idx val="4"/>
              <c:layout>
                <c:manualLayout>
                  <c:x val="-3.7387166881917538E-2"/>
                  <c:y val="3.4170510849137197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1FA3-45AF-A757-414382F4CCC1}"/>
                </c:ext>
              </c:extLst>
            </c:dLbl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ellipse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</c:ext>
            </c:extLst>
          </c:dLbls>
          <c:cat>
            <c:strRef>
              <c:f>indikátory!$M$34:$R$34</c:f>
              <c:strCach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CÍL 2023</c:v>
                </c:pt>
              </c:strCache>
            </c:strRef>
          </c:cat>
          <c:val>
            <c:numRef>
              <c:f>indikátory!$M$36:$R$36</c:f>
              <c:numCache>
                <c:formatCode>0</c:formatCode>
                <c:ptCount val="6"/>
                <c:pt idx="0">
                  <c:v>65</c:v>
                </c:pt>
                <c:pt idx="1">
                  <c:v>63</c:v>
                </c:pt>
                <c:pt idx="2">
                  <c:v>62.065242871580153</c:v>
                </c:pt>
                <c:pt idx="3">
                  <c:v>63.092017500619669</c:v>
                </c:pt>
                <c:pt idx="4">
                  <c:v>64.205141041102493</c:v>
                </c:pt>
                <c:pt idx="5">
                  <c:v>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1FA3-45AF-A757-414382F4CCC1}"/>
            </c:ext>
          </c:extLst>
        </c:ser>
        <c:ser>
          <c:idx val="2"/>
          <c:order val="2"/>
          <c:tx>
            <c:strRef>
              <c:f>indikátory!$L$37</c:f>
              <c:strCache>
                <c:ptCount val="1"/>
                <c:pt idx="0">
                  <c:v>Spokojenost relevantních aktérů s podmínkami pro práci na řízení*
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Pt>
            <c:idx val="5"/>
            <c:marker>
              <c:symbol val="circle"/>
              <c:size val="5"/>
              <c:spPr>
                <a:solidFill>
                  <a:schemeClr val="accent3"/>
                </a:solidFill>
                <a:ln w="9525">
                  <a:solidFill>
                    <a:schemeClr val="accent3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3"/>
                </a:solidFill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1FA3-45AF-A757-414382F4CCC1}"/>
              </c:ext>
            </c:extLst>
          </c:dPt>
          <c:dLbls>
            <c:dLbl>
              <c:idx val="0"/>
              <c:layout>
                <c:manualLayout>
                  <c:x val="-3.2009887652932292E-2"/>
                  <c:y val="3.337140520172036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1FA3-45AF-A757-414382F4CCC1}"/>
                </c:ext>
              </c:extLst>
            </c:dLbl>
            <c:dLbl>
              <c:idx val="1"/>
              <c:layout>
                <c:manualLayout>
                  <c:x val="-1.641025641025641E-2"/>
                  <c:y val="-2.11976682564917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1FA3-45AF-A757-414382F4CCC1}"/>
                </c:ext>
              </c:extLst>
            </c:dLbl>
            <c:dLbl>
              <c:idx val="2"/>
              <c:layout>
                <c:manualLayout>
                  <c:x val="-1.6410256410256459E-2"/>
                  <c:y val="-7.772388573417610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1FA3-45AF-A757-414382F4CCC1}"/>
                </c:ext>
              </c:extLst>
            </c:dLbl>
            <c:dLbl>
              <c:idx val="3"/>
              <c:layout>
                <c:manualLayout>
                  <c:x val="-2.439156910941696E-2"/>
                  <c:y val="-6.83410216982743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1FA3-45AF-A757-414382F4CCC1}"/>
                </c:ext>
              </c:extLst>
            </c:dLbl>
            <c:dLbl>
              <c:idx val="4"/>
              <c:layout>
                <c:manualLayout>
                  <c:x val="-2.5228617256176311E-2"/>
                  <c:y val="-4.23956487755791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1FA3-45AF-A757-414382F4CCC1}"/>
                </c:ext>
              </c:extLst>
            </c:dLbl>
            <c:dLbl>
              <c:idx val="5"/>
              <c:layout>
                <c:manualLayout>
                  <c:x val="-2.3247863247863147E-2"/>
                  <c:y val="3.886194286708805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1FA3-45AF-A757-414382F4CCC1}"/>
                </c:ext>
              </c:extLst>
            </c:dLbl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ellipse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indikátory!$M$34:$R$34</c:f>
              <c:strCach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CÍL 2023</c:v>
                </c:pt>
              </c:strCache>
            </c:strRef>
          </c:cat>
          <c:val>
            <c:numRef>
              <c:f>indikátory!$M$37:$R$37</c:f>
              <c:numCache>
                <c:formatCode>0</c:formatCode>
                <c:ptCount val="6"/>
                <c:pt idx="0">
                  <c:v>63</c:v>
                </c:pt>
                <c:pt idx="1">
                  <c:v>65</c:v>
                </c:pt>
                <c:pt idx="2">
                  <c:v>64.493016137730535</c:v>
                </c:pt>
                <c:pt idx="3">
                  <c:v>65.068872913504009</c:v>
                </c:pt>
                <c:pt idx="4">
                  <c:v>67.468892041793367</c:v>
                </c:pt>
                <c:pt idx="5">
                  <c:v>70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1FA3-45AF-A757-414382F4CC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49575824"/>
        <c:axId val="549574512"/>
      </c:lineChart>
      <c:catAx>
        <c:axId val="549575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49574512"/>
        <c:crosses val="autoZero"/>
        <c:auto val="1"/>
        <c:lblAlgn val="ctr"/>
        <c:lblOffset val="100"/>
        <c:noMultiLvlLbl val="0"/>
      </c:catAx>
      <c:valAx>
        <c:axId val="549574512"/>
        <c:scaling>
          <c:orientation val="minMax"/>
          <c:max val="80"/>
          <c:min val="45"/>
        </c:scaling>
        <c:delete val="0"/>
        <c:axPos val="l"/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49575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905416051849245E-2"/>
          <c:y val="9.8424006277565826E-2"/>
          <c:w val="0.90021315027929216"/>
          <c:h val="0.83635767309690423"/>
        </c:manualLayout>
      </c:layout>
      <c:lineChart>
        <c:grouping val="standard"/>
        <c:varyColors val="0"/>
        <c:ser>
          <c:idx val="0"/>
          <c:order val="0"/>
          <c:tx>
            <c:strRef>
              <c:f>List1!$AC$2</c:f>
              <c:strCache>
                <c:ptCount val="1"/>
                <c:pt idx="0">
                  <c:v>INDIKÁTOR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20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5"/>
            <c:marker>
              <c:symbol val="circle"/>
              <c:size val="20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8100" cap="rnd" cmpd="dbl">
                <a:solidFill>
                  <a:schemeClr val="accent1"/>
                </a:solidFill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F447-4624-BC70-472AEAEAD31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List1!$AD$1:$AH$1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List1!$AD$2:$AH$2</c:f>
              <c:numCache>
                <c:formatCode>General</c:formatCode>
                <c:ptCount val="5"/>
                <c:pt idx="0">
                  <c:v>64</c:v>
                </c:pt>
                <c:pt idx="1">
                  <c:v>49</c:v>
                </c:pt>
                <c:pt idx="2" formatCode="0">
                  <c:v>53.302487942909728</c:v>
                </c:pt>
                <c:pt idx="3" formatCode="0">
                  <c:v>55.310503849630493</c:v>
                </c:pt>
                <c:pt idx="4" formatCode="0">
                  <c:v>59.574010949264448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447-4624-BC70-472AEAEAD31D}"/>
            </c:ext>
          </c:extLst>
        </c:ser>
        <c:ser>
          <c:idx val="1"/>
          <c:order val="1"/>
          <c:tx>
            <c:strRef>
              <c:f>List1!$AC$3</c:f>
              <c:strCache>
                <c:ptCount val="1"/>
                <c:pt idx="0">
                  <c:v>interní uživatelé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circle"/>
            <c:size val="16"/>
            <c:spPr>
              <a:solidFill>
                <a:schemeClr val="tx2"/>
              </a:solidFill>
              <a:ln w="9525">
                <a:solidFill>
                  <a:schemeClr val="tx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List1!$AD$1:$AH$1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List1!$AD$3:$AH$3</c:f>
              <c:numCache>
                <c:formatCode>General</c:formatCode>
                <c:ptCount val="5"/>
                <c:pt idx="0">
                  <c:v>62</c:v>
                </c:pt>
                <c:pt idx="1">
                  <c:v>43</c:v>
                </c:pt>
                <c:pt idx="2" formatCode="0">
                  <c:v>48.987834237470864</c:v>
                </c:pt>
                <c:pt idx="3" formatCode="0">
                  <c:v>51.259007952149076</c:v>
                </c:pt>
                <c:pt idx="4" formatCode="0">
                  <c:v>56.007992270822093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447-4624-BC70-472AEAEAD31D}"/>
            </c:ext>
          </c:extLst>
        </c:ser>
        <c:ser>
          <c:idx val="2"/>
          <c:order val="2"/>
          <c:tx>
            <c:strRef>
              <c:f>List1!$AC$4</c:f>
              <c:strCache>
                <c:ptCount val="1"/>
                <c:pt idx="0">
                  <c:v>externí uživatelé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1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List1!$AD$1:$AH$1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List1!$AD$4:$AH$4</c:f>
              <c:numCache>
                <c:formatCode>General</c:formatCode>
                <c:ptCount val="5"/>
                <c:pt idx="0">
                  <c:v>66</c:v>
                </c:pt>
                <c:pt idx="1">
                  <c:v>56</c:v>
                </c:pt>
                <c:pt idx="2" formatCode="0">
                  <c:v>57.617141648348593</c:v>
                </c:pt>
                <c:pt idx="3" formatCode="0">
                  <c:v>59.361999747111916</c:v>
                </c:pt>
                <c:pt idx="4" formatCode="0">
                  <c:v>63.140029627706795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F447-4624-BC70-472AEAEAD3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49575824"/>
        <c:axId val="549574512"/>
      </c:lineChart>
      <c:catAx>
        <c:axId val="549575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49574512"/>
        <c:crosses val="autoZero"/>
        <c:auto val="1"/>
        <c:lblAlgn val="ctr"/>
        <c:lblOffset val="100"/>
        <c:noMultiLvlLbl val="0"/>
      </c:catAx>
      <c:valAx>
        <c:axId val="549574512"/>
        <c:scaling>
          <c:orientation val="minMax"/>
          <c:min val="4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49575824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538986472844739E-2"/>
          <c:y val="9.8423945019591147E-2"/>
          <c:w val="0.90021315027929216"/>
          <c:h val="0.83635767309690423"/>
        </c:manualLayout>
      </c:layout>
      <c:lineChart>
        <c:grouping val="standard"/>
        <c:varyColors val="0"/>
        <c:ser>
          <c:idx val="0"/>
          <c:order val="0"/>
          <c:tx>
            <c:strRef>
              <c:f>[2]indikátory!$L$36</c:f>
              <c:strCache>
                <c:ptCount val="1"/>
                <c:pt idx="0">
                  <c:v>Spokojenost s personální politikou a se systémem vzdělávání
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057-4119-A09A-72137DD283A3}"/>
              </c:ext>
            </c:extLst>
          </c:dPt>
          <c:dPt>
            <c:idx val="2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057-4119-A09A-72137DD283A3}"/>
              </c:ext>
            </c:extLst>
          </c:dPt>
          <c:dPt>
            <c:idx val="3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1057-4119-A09A-72137DD283A3}"/>
              </c:ext>
            </c:extLst>
          </c:dPt>
          <c:dPt>
            <c:idx val="4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1057-4119-A09A-72137DD283A3}"/>
              </c:ext>
            </c:extLst>
          </c:dPt>
          <c:dPt>
            <c:idx val="5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28575" cap="rnd" cmpd="dbl">
                <a:solidFill>
                  <a:schemeClr val="accent2"/>
                </a:solidFill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1057-4119-A09A-72137DD283A3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14EA3D87-2ECA-45FA-B973-2976C53CA831}" type="VALUE">
                      <a:rPr lang="en-US" sz="1100">
                        <a:ln w="12700" cmpd="sng">
                          <a:solidFill>
                            <a:sysClr val="window" lastClr="FFFFFF"/>
                          </a:solidFill>
                        </a:ln>
                      </a:rPr>
                      <a:pPr/>
                      <a:t>[HODNOTA]</a:t>
                    </a:fld>
                    <a:endParaRPr lang="cs-CZ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A-1057-4119-A09A-72137DD283A3}"/>
                </c:ext>
              </c:extLst>
            </c:dLbl>
            <c:dLbl>
              <c:idx val="2"/>
              <c:numFmt formatCode="#,##0" sourceLinked="0"/>
              <c:spPr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ln w="12700" cmpd="sng">
                        <a:solidFill>
                          <a:schemeClr val="bg1"/>
                        </a:solidFill>
                      </a:ln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ellipse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1057-4119-A09A-72137DD283A3}"/>
                </c:ext>
              </c:extLst>
            </c:dLbl>
            <c:dLbl>
              <c:idx val="3"/>
              <c:numFmt formatCode="#,##0" sourceLinked="0"/>
              <c:spPr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ln w="12700" cmpd="sng">
                        <a:solidFill>
                          <a:schemeClr val="bg1"/>
                        </a:solidFill>
                      </a:ln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ellipse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1057-4119-A09A-72137DD283A3}"/>
                </c:ext>
              </c:extLst>
            </c:dLbl>
            <c:dLbl>
              <c:idx val="4"/>
              <c:numFmt formatCode="#,##0" sourceLinked="0"/>
              <c:spPr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ln w="12700" cmpd="sng">
                        <a:solidFill>
                          <a:schemeClr val="bg1"/>
                        </a:solidFill>
                      </a:ln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ellipse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1057-4119-A09A-72137DD283A3}"/>
                </c:ext>
              </c:extLst>
            </c:dLbl>
            <c:dLbl>
              <c:idx val="5"/>
              <c:layout>
                <c:manualLayout>
                  <c:x val="5.1644928999259709E-2"/>
                  <c:y val="0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057-4119-A09A-72137DD283A3}"/>
                </c:ext>
              </c:extLst>
            </c:dLbl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ln w="12700" cmpd="sng">
                      <a:solidFill>
                        <a:schemeClr val="bg1"/>
                      </a:solidFill>
                    </a:ln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ellipse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</c:ext>
            </c:extLst>
          </c:dLbls>
          <c:cat>
            <c:numRef>
              <c:f>[2]indikátory!$M$34:$Q$34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[2]indikátory!$M$36:$Q$36</c:f>
              <c:numCache>
                <c:formatCode>General</c:formatCode>
                <c:ptCount val="5"/>
                <c:pt idx="0">
                  <c:v>65</c:v>
                </c:pt>
                <c:pt idx="1">
                  <c:v>63</c:v>
                </c:pt>
                <c:pt idx="2">
                  <c:v>62.065242871580153</c:v>
                </c:pt>
                <c:pt idx="3">
                  <c:v>63.092017500619669</c:v>
                </c:pt>
                <c:pt idx="4">
                  <c:v>64.205141041102493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1057-4119-A09A-72137DD283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49575824"/>
        <c:axId val="549574512"/>
      </c:lineChart>
      <c:catAx>
        <c:axId val="549575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49574512"/>
        <c:crosses val="autoZero"/>
        <c:auto val="1"/>
        <c:lblAlgn val="ctr"/>
        <c:lblOffset val="100"/>
        <c:noMultiLvlLbl val="0"/>
      </c:catAx>
      <c:valAx>
        <c:axId val="549574512"/>
        <c:scaling>
          <c:orientation val="minMax"/>
          <c:max val="70"/>
          <c:min val="6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49575824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1945009400527588E-2"/>
          <c:y val="9.4209849535679208E-2"/>
          <c:w val="0.90021315027929216"/>
          <c:h val="0.83635767309690423"/>
        </c:manualLayout>
      </c:layout>
      <c:lineChart>
        <c:grouping val="standard"/>
        <c:varyColors val="0"/>
        <c:ser>
          <c:idx val="0"/>
          <c:order val="0"/>
          <c:tx>
            <c:strRef>
              <c:f>List1!$AC$7</c:f>
              <c:strCache>
                <c:ptCount val="1"/>
                <c:pt idx="0">
                  <c:v>INDIKÁTOR*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20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Pt>
            <c:idx val="5"/>
            <c:marker>
              <c:symbol val="circle"/>
              <c:size val="20"/>
              <c:spPr>
                <a:solidFill>
                  <a:schemeClr val="accent3"/>
                </a:solidFill>
                <a:ln w="9525">
                  <a:solidFill>
                    <a:schemeClr val="accent3"/>
                  </a:solidFill>
                </a:ln>
                <a:effectLst/>
              </c:spPr>
            </c:marker>
            <c:bubble3D val="0"/>
            <c:spPr>
              <a:ln w="38100" cap="rnd" cmpd="dbl">
                <a:solidFill>
                  <a:schemeClr val="accent3"/>
                </a:solidFill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6295-4170-B1C1-EEE67C2BF371}"/>
              </c:ext>
            </c:extLst>
          </c:dPt>
          <c:dLbls>
            <c:dLbl>
              <c:idx val="0"/>
              <c:layout>
                <c:manualLayout>
                  <c:x val="-4.7706001923888887E-2"/>
                  <c:y val="5.4982817869415812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6295-4170-B1C1-EEE67C2BF37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295-4170-B1C1-EEE67C2BF371}"/>
                </c:ext>
              </c:extLst>
            </c:dLbl>
            <c:dLbl>
              <c:idx val="2"/>
              <c:layout>
                <c:manualLayout>
                  <c:x val="-4.7706001923888949E-2"/>
                  <c:y val="-1.649484536082484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6295-4170-B1C1-EEE67C2BF37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List1!$AD$6:$AH$6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List1!$AD$7:$AH$7</c:f>
              <c:numCache>
                <c:formatCode>0</c:formatCode>
                <c:ptCount val="5"/>
                <c:pt idx="0">
                  <c:v>66.649999999999991</c:v>
                </c:pt>
                <c:pt idx="1">
                  <c:v>68.599999999999994</c:v>
                </c:pt>
                <c:pt idx="2">
                  <c:v>67.575943697269722</c:v>
                </c:pt>
                <c:pt idx="3">
                  <c:v>67.047754323553093</c:v>
                </c:pt>
                <c:pt idx="4">
                  <c:v>67.468892041793367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6295-4170-B1C1-EEE67C2BF371}"/>
            </c:ext>
          </c:extLst>
        </c:ser>
        <c:ser>
          <c:idx val="1"/>
          <c:order val="1"/>
          <c:tx>
            <c:strRef>
              <c:f>List1!$AC$8</c:f>
              <c:strCache>
                <c:ptCount val="1"/>
                <c:pt idx="0">
                  <c:v>zaměstnanci MMR (placeni z OPTP)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16"/>
            <c:spPr>
              <a:solidFill>
                <a:schemeClr val="tx1"/>
              </a:solidFill>
              <a:ln w="9525">
                <a:solidFill>
                  <a:schemeClr val="bg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List1!$AD$6:$AH$6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List1!$AD$8:$AH$8</c:f>
              <c:numCache>
                <c:formatCode>0</c:formatCode>
                <c:ptCount val="5"/>
                <c:pt idx="0">
                  <c:v>67.099999999999994</c:v>
                </c:pt>
                <c:pt idx="1">
                  <c:v>68.900000000000006</c:v>
                </c:pt>
                <c:pt idx="2">
                  <c:v>67.16042227991133</c:v>
                </c:pt>
                <c:pt idx="3">
                  <c:v>65.820530190110702</c:v>
                </c:pt>
                <c:pt idx="4">
                  <c:v>65.301977518472384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6295-4170-B1C1-EEE67C2BF371}"/>
            </c:ext>
          </c:extLst>
        </c:ser>
        <c:ser>
          <c:idx val="2"/>
          <c:order val="2"/>
          <c:tx>
            <c:strRef>
              <c:f>List1!$AC$9</c:f>
              <c:strCache>
                <c:ptCount val="1"/>
                <c:pt idx="0">
                  <c:v>členové PS</c:v>
                </c:pt>
              </c:strCache>
            </c:strRef>
          </c:tx>
          <c:spPr>
            <a:ln w="28575" cap="rnd" cmpd="dbl">
              <a:solidFill>
                <a:schemeClr val="tx1"/>
              </a:solidFill>
              <a:round/>
            </a:ln>
            <a:effectLst/>
          </c:spPr>
          <c:marker>
            <c:symbol val="circle"/>
            <c:size val="16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List1!$AD$6:$AH$6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List1!$AD$9:$AH$9</c:f>
              <c:numCache>
                <c:formatCode>0</c:formatCode>
                <c:ptCount val="5"/>
                <c:pt idx="0">
                  <c:v>65.75</c:v>
                </c:pt>
                <c:pt idx="1">
                  <c:v>68</c:v>
                </c:pt>
                <c:pt idx="2">
                  <c:v>68.406986531986504</c:v>
                </c:pt>
                <c:pt idx="3">
                  <c:v>69.502202590437889</c:v>
                </c:pt>
                <c:pt idx="4">
                  <c:v>71.802721088435362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6295-4170-B1C1-EEE67C2BF3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49575824"/>
        <c:axId val="549574512"/>
      </c:lineChart>
      <c:catAx>
        <c:axId val="549575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49574512"/>
        <c:crosses val="autoZero"/>
        <c:auto val="1"/>
        <c:lblAlgn val="ctr"/>
        <c:lblOffset val="100"/>
        <c:noMultiLvlLbl val="0"/>
      </c:catAx>
      <c:valAx>
        <c:axId val="549574512"/>
        <c:scaling>
          <c:orientation val="minMax"/>
          <c:min val="60"/>
        </c:scaling>
        <c:delete val="0"/>
        <c:axPos val="l"/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49575824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0.45211</cdr:x>
      <cdr:y>0.71217</cdr:y>
    </cdr:from>
    <cdr:to>
      <cdr:x>0.69897</cdr:x>
      <cdr:y>0.79179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2604469" y="2646907"/>
          <a:ext cx="1422091" cy="2959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1100" b="1">
              <a:solidFill>
                <a:schemeClr val="accent1"/>
              </a:solidFill>
              <a:latin typeface="+mn-lt"/>
            </a:rPr>
            <a:t>MS2014+ (interní</a:t>
          </a:r>
          <a:r>
            <a:rPr lang="cs-CZ" sz="1100" b="1" baseline="0">
              <a:solidFill>
                <a:schemeClr val="accent1"/>
              </a:solidFill>
              <a:latin typeface="+mn-lt"/>
            </a:rPr>
            <a:t> i externí uživatelé)</a:t>
          </a:r>
          <a:endParaRPr lang="cs-CZ" sz="1100" b="1">
            <a:solidFill>
              <a:schemeClr val="accent1"/>
            </a:solidFill>
            <a:latin typeface="+mn-lt"/>
          </a:endParaRPr>
        </a:p>
      </cdr:txBody>
    </cdr:sp>
  </cdr:relSizeAnchor>
  <cdr:relSizeAnchor xmlns:cdr="http://schemas.openxmlformats.org/drawingml/2006/chartDrawing">
    <cdr:from>
      <cdr:x>0.17807</cdr:x>
      <cdr:y>0.52884</cdr:y>
    </cdr:from>
    <cdr:to>
      <cdr:x>0.27653</cdr:x>
      <cdr:y>0.68146</cdr:y>
    </cdr:to>
    <cdr:sp macro="" textlink="">
      <cdr:nvSpPr>
        <cdr:cNvPr id="3" name="TextovéPole 2"/>
        <cdr:cNvSpPr txBox="1"/>
      </cdr:nvSpPr>
      <cdr:spPr>
        <a:xfrm xmlns:a="http://schemas.openxmlformats.org/drawingml/2006/main">
          <a:off x="1025824" y="1965530"/>
          <a:ext cx="567200" cy="5672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1100" b="1">
              <a:solidFill>
                <a:schemeClr val="accent2"/>
              </a:solidFill>
              <a:effectLst/>
              <a:latin typeface="+mn-lt"/>
              <a:ea typeface="+mn-ea"/>
              <a:cs typeface="+mn-cs"/>
            </a:rPr>
            <a:t>Personální politika a systém vzdělávání </a:t>
          </a:r>
          <a:endParaRPr lang="cs-CZ" sz="1100">
            <a:solidFill>
              <a:schemeClr val="accent2"/>
            </a:solidFill>
            <a:effectLst/>
            <a:latin typeface="+mn-lt"/>
          </a:endParaRPr>
        </a:p>
      </cdr:txBody>
    </cdr:sp>
  </cdr:relSizeAnchor>
  <cdr:relSizeAnchor xmlns:cdr="http://schemas.openxmlformats.org/drawingml/2006/chartDrawing">
    <cdr:from>
      <cdr:x>0.19795</cdr:x>
      <cdr:y>0.28964</cdr:y>
    </cdr:from>
    <cdr:to>
      <cdr:x>0.29641</cdr:x>
      <cdr:y>0.44227</cdr:y>
    </cdr:to>
    <cdr:sp macro="" textlink="">
      <cdr:nvSpPr>
        <cdr:cNvPr id="4" name="TextovéPole 3"/>
        <cdr:cNvSpPr txBox="1"/>
      </cdr:nvSpPr>
      <cdr:spPr>
        <a:xfrm xmlns:a="http://schemas.openxmlformats.org/drawingml/2006/main">
          <a:off x="1140360" y="1076476"/>
          <a:ext cx="567201" cy="5672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1100" b="1">
              <a:solidFill>
                <a:schemeClr val="bg1">
                  <a:lumMod val="50000"/>
                </a:schemeClr>
              </a:solidFill>
              <a:latin typeface="+mn-lt"/>
            </a:rPr>
            <a:t>Podmínky pro práci na řízení </a:t>
          </a:r>
        </a:p>
        <a:p xmlns:a="http://schemas.openxmlformats.org/drawingml/2006/main">
          <a:r>
            <a:rPr lang="cs-CZ" sz="1100" b="1">
              <a:solidFill>
                <a:schemeClr val="bg1">
                  <a:lumMod val="50000"/>
                </a:schemeClr>
              </a:solidFill>
              <a:latin typeface="+mn-lt"/>
            </a:rPr>
            <a:t>(</a:t>
          </a:r>
          <a:r>
            <a:rPr lang="cs-CZ" sz="1100" b="1">
              <a:solidFill>
                <a:schemeClr val="bg1">
                  <a:lumMod val="50000"/>
                </a:schemeClr>
              </a:solidFill>
              <a:effectLst/>
              <a:latin typeface="+mn-lt"/>
              <a:ea typeface="+mn-ea"/>
              <a:cs typeface="+mn-cs"/>
            </a:rPr>
            <a:t>zaměstnanci placení z OPTP a členové PS)</a:t>
          </a:r>
          <a:r>
            <a:rPr lang="cs-CZ" sz="1100" b="1">
              <a:solidFill>
                <a:schemeClr val="bg1">
                  <a:lumMod val="50000"/>
                </a:schemeClr>
              </a:solidFill>
              <a:latin typeface="+mn-lt"/>
            </a:rPr>
            <a:t>* </a:t>
          </a:r>
        </a:p>
      </cdr:txBody>
    </cdr:sp>
  </cdr:relSizeAnchor>
  <cdr:relSizeAnchor xmlns:cdr="http://schemas.openxmlformats.org/drawingml/2006/chartDrawing">
    <cdr:from>
      <cdr:x>0.7959</cdr:x>
      <cdr:y>0.84738</cdr:y>
    </cdr:from>
    <cdr:to>
      <cdr:x>0.89436</cdr:x>
      <cdr:y>1</cdr:y>
    </cdr:to>
    <cdr:sp macro="" textlink="">
      <cdr:nvSpPr>
        <cdr:cNvPr id="6" name="TextovéPole 5"/>
        <cdr:cNvSpPr txBox="1"/>
      </cdr:nvSpPr>
      <cdr:spPr>
        <a:xfrm xmlns:a="http://schemas.openxmlformats.org/drawingml/2006/main">
          <a:off x="7391400" y="56388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cs-CZ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0.0529</cdr:x>
      <cdr:y>0.0086</cdr:y>
    </cdr:from>
    <cdr:to>
      <cdr:x>0.15137</cdr:x>
      <cdr:y>0.16122</cdr:y>
    </cdr:to>
    <cdr:sp macro="" textlink="">
      <cdr:nvSpPr>
        <cdr:cNvPr id="5" name="TextovéPole 4"/>
        <cdr:cNvSpPr txBox="1"/>
      </cdr:nvSpPr>
      <cdr:spPr>
        <a:xfrm xmlns:a="http://schemas.openxmlformats.org/drawingml/2006/main">
          <a:off x="303852" y="39710"/>
          <a:ext cx="565570" cy="7050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1600" b="1" dirty="0">
              <a:solidFill>
                <a:schemeClr val="accent1">
                  <a:lumMod val="50000"/>
                </a:schemeClr>
              </a:solidFill>
            </a:rPr>
            <a:t>Vývoj indikátoru</a:t>
          </a:r>
          <a:r>
            <a:rPr lang="cs-CZ" sz="1600" b="1" baseline="0" dirty="0">
              <a:solidFill>
                <a:schemeClr val="accent1">
                  <a:lumMod val="50000"/>
                </a:schemeClr>
              </a:solidFill>
            </a:rPr>
            <a:t> spokojenosti </a:t>
          </a:r>
          <a:r>
            <a:rPr lang="cs-CZ" sz="1600" b="1" dirty="0">
              <a:solidFill>
                <a:schemeClr val="accent1">
                  <a:lumMod val="50000"/>
                </a:schemeClr>
              </a:solidFill>
            </a:rPr>
            <a:t>s MS2014+ v letech </a:t>
          </a:r>
          <a:r>
            <a:rPr lang="cs-CZ" sz="1600" b="1" dirty="0" smtClean="0">
              <a:solidFill>
                <a:schemeClr val="accent1">
                  <a:lumMod val="50000"/>
                </a:schemeClr>
              </a:solidFill>
            </a:rPr>
            <a:t>2014-2018</a:t>
          </a:r>
          <a:endParaRPr lang="cs-CZ" sz="1600" b="1" dirty="0">
            <a:solidFill>
              <a:schemeClr val="accent1">
                <a:lumMod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0.7959</cdr:x>
      <cdr:y>0.84738</cdr:y>
    </cdr:from>
    <cdr:to>
      <cdr:x>0.89436</cdr:x>
      <cdr:y>1</cdr:y>
    </cdr:to>
    <cdr:sp macro="" textlink="">
      <cdr:nvSpPr>
        <cdr:cNvPr id="6" name="TextovéPole 5"/>
        <cdr:cNvSpPr txBox="1"/>
      </cdr:nvSpPr>
      <cdr:spPr>
        <a:xfrm xmlns:a="http://schemas.openxmlformats.org/drawingml/2006/main">
          <a:off x="7391400" y="56388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cs-CZ" sz="1100"/>
        </a:p>
      </cdr:txBody>
    </cdr:sp>
  </cdr:relSizeAnchor>
  <cdr:relSizeAnchor xmlns:cdr="http://schemas.openxmlformats.org/drawingml/2006/chartDrawing">
    <cdr:from>
      <cdr:x>0.466</cdr:x>
      <cdr:y>0.74433</cdr:y>
    </cdr:from>
    <cdr:to>
      <cdr:x>0.62521</cdr:x>
      <cdr:y>0.94227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2676525" y="34385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1100" b="1">
              <a:solidFill>
                <a:schemeClr val="tx2"/>
              </a:solidFill>
            </a:rPr>
            <a:t>Interní uživatelé</a:t>
          </a:r>
        </a:p>
      </cdr:txBody>
    </cdr:sp>
  </cdr:relSizeAnchor>
  <cdr:relSizeAnchor xmlns:cdr="http://schemas.openxmlformats.org/drawingml/2006/chartDrawing">
    <cdr:from>
      <cdr:x>0.32172</cdr:x>
      <cdr:y>0.53196</cdr:y>
    </cdr:from>
    <cdr:to>
      <cdr:x>0.48093</cdr:x>
      <cdr:y>0.7299</cdr:y>
    </cdr:to>
    <cdr:sp macro="" textlink="">
      <cdr:nvSpPr>
        <cdr:cNvPr id="3" name="TextovéPole 2"/>
        <cdr:cNvSpPr txBox="1"/>
      </cdr:nvSpPr>
      <cdr:spPr>
        <a:xfrm xmlns:a="http://schemas.openxmlformats.org/drawingml/2006/main">
          <a:off x="1847850" y="245745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1300" b="1">
              <a:solidFill>
                <a:schemeClr val="accent1"/>
              </a:solidFill>
            </a:rPr>
            <a:t>INDIKÁTOR</a:t>
          </a:r>
        </a:p>
      </cdr:txBody>
    </cdr:sp>
  </cdr:relSizeAnchor>
  <cdr:relSizeAnchor xmlns:cdr="http://schemas.openxmlformats.org/drawingml/2006/chartDrawing">
    <cdr:from>
      <cdr:x>0.25871</cdr:x>
      <cdr:y>0.31959</cdr:y>
    </cdr:from>
    <cdr:to>
      <cdr:x>0.41791</cdr:x>
      <cdr:y>0.51753</cdr:y>
    </cdr:to>
    <cdr:sp macro="" textlink="">
      <cdr:nvSpPr>
        <cdr:cNvPr id="4" name="TextovéPole 3"/>
        <cdr:cNvSpPr txBox="1"/>
      </cdr:nvSpPr>
      <cdr:spPr>
        <a:xfrm xmlns:a="http://schemas.openxmlformats.org/drawingml/2006/main">
          <a:off x="1485900" y="147637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cs-CZ" sz="1100" b="1">
              <a:solidFill>
                <a:schemeClr val="bg1">
                  <a:lumMod val="50000"/>
                </a:schemeClr>
              </a:solidFill>
              <a:effectLst/>
              <a:latin typeface="+mn-lt"/>
              <a:ea typeface="+mn-ea"/>
              <a:cs typeface="+mn-cs"/>
            </a:rPr>
            <a:t>Externí uživatelé</a:t>
          </a:r>
          <a:endParaRPr lang="cs-CZ">
            <a:solidFill>
              <a:schemeClr val="bg1">
                <a:lumMod val="50000"/>
              </a:schemeClr>
            </a:solidFill>
            <a:effectLst/>
          </a:endParaRPr>
        </a:p>
        <a:p xmlns:a="http://schemas.openxmlformats.org/drawingml/2006/main">
          <a:endParaRPr lang="cs-CZ" sz="110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0.03505</cdr:y>
    </cdr:from>
    <cdr:to>
      <cdr:x>1</cdr:x>
      <cdr:y>0.17113</cdr:y>
    </cdr:to>
    <cdr:sp macro="" textlink="">
      <cdr:nvSpPr>
        <cdr:cNvPr id="5" name="TextovéPole 4"/>
        <cdr:cNvSpPr txBox="1"/>
      </cdr:nvSpPr>
      <cdr:spPr>
        <a:xfrm xmlns:a="http://schemas.openxmlformats.org/drawingml/2006/main">
          <a:off x="0" y="161926"/>
          <a:ext cx="5743575" cy="6286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cs-CZ" sz="1600" b="1">
              <a:solidFill>
                <a:schemeClr val="accent2"/>
              </a:solidFill>
            </a:rPr>
            <a:t>Vývoj indikátoru</a:t>
          </a:r>
          <a:r>
            <a:rPr lang="cs-CZ" sz="1600" b="1" baseline="0">
              <a:solidFill>
                <a:schemeClr val="accent2"/>
              </a:solidFill>
            </a:rPr>
            <a:t> spokojenosti </a:t>
          </a:r>
          <a:r>
            <a:rPr lang="cs-CZ" sz="1600" b="1">
              <a:solidFill>
                <a:schemeClr val="accent2"/>
              </a:solidFill>
            </a:rPr>
            <a:t>s personální</a:t>
          </a:r>
          <a:r>
            <a:rPr lang="cs-CZ" sz="1600" b="1" baseline="0">
              <a:solidFill>
                <a:schemeClr val="accent2"/>
              </a:solidFill>
            </a:rPr>
            <a:t> politikou </a:t>
          </a:r>
        </a:p>
        <a:p xmlns:a="http://schemas.openxmlformats.org/drawingml/2006/main">
          <a:pPr algn="ctr"/>
          <a:r>
            <a:rPr lang="cs-CZ" sz="1600" b="1" baseline="0">
              <a:solidFill>
                <a:schemeClr val="accent2"/>
              </a:solidFill>
            </a:rPr>
            <a:t>a systémem vzdělávání v letech 2014-2018</a:t>
          </a:r>
          <a:endParaRPr lang="cs-CZ" sz="1600" b="1">
            <a:solidFill>
              <a:schemeClr val="accent2"/>
            </a:solidFill>
          </a:endParaRPr>
        </a:p>
      </cdr:txBody>
    </cdr:sp>
  </cdr:relSizeAnchor>
  <cdr:relSizeAnchor xmlns:cdr="http://schemas.openxmlformats.org/drawingml/2006/chartDrawing">
    <cdr:from>
      <cdr:x>0.7959</cdr:x>
      <cdr:y>0.84738</cdr:y>
    </cdr:from>
    <cdr:to>
      <cdr:x>0.89436</cdr:x>
      <cdr:y>1</cdr:y>
    </cdr:to>
    <cdr:sp macro="" textlink="">
      <cdr:nvSpPr>
        <cdr:cNvPr id="6" name="TextovéPole 5"/>
        <cdr:cNvSpPr txBox="1"/>
      </cdr:nvSpPr>
      <cdr:spPr>
        <a:xfrm xmlns:a="http://schemas.openxmlformats.org/drawingml/2006/main">
          <a:off x="7391400" y="56388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cs-CZ" sz="110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0.02637</cdr:x>
      <cdr:y>0.0086</cdr:y>
    </cdr:from>
    <cdr:to>
      <cdr:x>0.12484</cdr:x>
      <cdr:y>0.16122</cdr:y>
    </cdr:to>
    <cdr:sp macro="" textlink="">
      <cdr:nvSpPr>
        <cdr:cNvPr id="5" name="TextovéPole 4"/>
        <cdr:cNvSpPr txBox="1"/>
      </cdr:nvSpPr>
      <cdr:spPr>
        <a:xfrm xmlns:a="http://schemas.openxmlformats.org/drawingml/2006/main">
          <a:off x="151435" y="39729"/>
          <a:ext cx="565570" cy="7050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1200" b="1" dirty="0">
              <a:solidFill>
                <a:sysClr val="windowText" lastClr="000000"/>
              </a:solidFill>
            </a:rPr>
            <a:t>Vývoj spokojenosti aktérů s podmínkami pro práci na řízení </a:t>
          </a:r>
          <a:r>
            <a:rPr lang="cs-CZ" sz="1200" b="1" dirty="0" err="1">
              <a:solidFill>
                <a:sysClr val="windowText" lastClr="000000"/>
              </a:solidFill>
            </a:rPr>
            <a:t>DoP</a:t>
          </a:r>
          <a:r>
            <a:rPr lang="cs-CZ" sz="1200" b="1" dirty="0">
              <a:solidFill>
                <a:sysClr val="windowText" lastClr="000000"/>
              </a:solidFill>
            </a:rPr>
            <a:t> v letech 2014-2018</a:t>
          </a:r>
        </a:p>
      </cdr:txBody>
    </cdr:sp>
  </cdr:relSizeAnchor>
  <cdr:relSizeAnchor xmlns:cdr="http://schemas.openxmlformats.org/drawingml/2006/chartDrawing">
    <cdr:from>
      <cdr:x>0.7959</cdr:x>
      <cdr:y>0.84738</cdr:y>
    </cdr:from>
    <cdr:to>
      <cdr:x>0.89436</cdr:x>
      <cdr:y>1</cdr:y>
    </cdr:to>
    <cdr:sp macro="" textlink="">
      <cdr:nvSpPr>
        <cdr:cNvPr id="6" name="TextovéPole 5"/>
        <cdr:cNvSpPr txBox="1"/>
      </cdr:nvSpPr>
      <cdr:spPr>
        <a:xfrm xmlns:a="http://schemas.openxmlformats.org/drawingml/2006/main">
          <a:off x="7391400" y="56388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cs-CZ" sz="1100"/>
        </a:p>
      </cdr:txBody>
    </cdr:sp>
  </cdr:relSizeAnchor>
  <cdr:relSizeAnchor xmlns:cdr="http://schemas.openxmlformats.org/drawingml/2006/chartDrawing">
    <cdr:from>
      <cdr:x>0.51284</cdr:x>
      <cdr:y>0.66295</cdr:y>
    </cdr:from>
    <cdr:to>
      <cdr:x>0.778</cdr:x>
      <cdr:y>0.86088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2945554" y="3062565"/>
          <a:ext cx="1522929" cy="91436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1100" b="1">
              <a:solidFill>
                <a:sysClr val="windowText" lastClr="000000"/>
              </a:solidFill>
            </a:rPr>
            <a:t>Zaměstnanci</a:t>
          </a:r>
          <a:r>
            <a:rPr lang="cs-CZ" sz="1100" b="1" baseline="0">
              <a:solidFill>
                <a:sysClr val="windowText" lastClr="000000"/>
              </a:solidFill>
            </a:rPr>
            <a:t> MMR a MF (placeni z OP TP)</a:t>
          </a:r>
          <a:endParaRPr lang="cs-CZ" sz="1100" b="1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0.74129</cdr:x>
      <cdr:y>0.41237</cdr:y>
    </cdr:from>
    <cdr:to>
      <cdr:x>0.90049</cdr:x>
      <cdr:y>0.61031</cdr:y>
    </cdr:to>
    <cdr:sp macro="" textlink="">
      <cdr:nvSpPr>
        <cdr:cNvPr id="3" name="TextovéPole 2"/>
        <cdr:cNvSpPr txBox="1"/>
      </cdr:nvSpPr>
      <cdr:spPr>
        <a:xfrm xmlns:a="http://schemas.openxmlformats.org/drawingml/2006/main">
          <a:off x="4257670" y="1905014"/>
          <a:ext cx="914377" cy="9144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1300" b="1">
              <a:solidFill>
                <a:schemeClr val="accent3"/>
              </a:solidFill>
            </a:rPr>
            <a:t>INDIKÁTOR</a:t>
          </a:r>
        </a:p>
      </cdr:txBody>
    </cdr:sp>
  </cdr:relSizeAnchor>
  <cdr:relSizeAnchor xmlns:cdr="http://schemas.openxmlformats.org/drawingml/2006/chartDrawing">
    <cdr:from>
      <cdr:x>0.63682</cdr:x>
      <cdr:y>0.17526</cdr:y>
    </cdr:from>
    <cdr:to>
      <cdr:x>0.93864</cdr:x>
      <cdr:y>0.22474</cdr:y>
    </cdr:to>
    <cdr:sp macro="" textlink="">
      <cdr:nvSpPr>
        <cdr:cNvPr id="4" name="TextovéPole 3"/>
        <cdr:cNvSpPr txBox="1"/>
      </cdr:nvSpPr>
      <cdr:spPr>
        <a:xfrm xmlns:a="http://schemas.openxmlformats.org/drawingml/2006/main">
          <a:off x="3657599" y="809625"/>
          <a:ext cx="1733551" cy="22860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1100" b="1" dirty="0">
              <a:solidFill>
                <a:sysClr val="windowText" lastClr="000000"/>
              </a:solidFill>
            </a:rPr>
            <a:t>Členové pracovních skupin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011B55-3E90-4363-B8E4-CB3F66A1D3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340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6BD8E2-5944-4D84-9527-C218C616EDDC}" type="datetimeFigureOut">
              <a:rPr lang="cs-CZ"/>
              <a:pPr>
                <a:defRPr/>
              </a:pPr>
              <a:t>02.05.2019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6" y="4715710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1B4B67-C6B9-4C5E-B168-C4F4934E08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610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</a:t>
            </a:fld>
            <a:endParaRPr lang="cs-CZ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</a:t>
            </a:fld>
            <a:endParaRPr lang="cs-CZ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9964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noProof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0683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35374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0044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8107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 userDrawn="1"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7" name="Obrázek 11" descr="mmr_cr_rgb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ek 6" descr="optp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7" descr="eu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403351" y="3141663"/>
            <a:ext cx="7208838" cy="1150937"/>
          </a:xfrm>
          <a:prstGeom prst="rect">
            <a:avLst/>
          </a:prstGeom>
        </p:spPr>
        <p:txBody>
          <a:bodyPr lIns="91431" tIns="45715" rIns="91431" bIns="45715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cs-CZ" sz="2600">
              <a:cs typeface="Arial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7056784" cy="1296144"/>
          </a:xfrm>
          <a:prstGeom prst="rect">
            <a:avLst/>
          </a:prstGeom>
        </p:spPr>
        <p:txBody>
          <a:bodyPr lIns="91431" tIns="45715" rIns="91431" bIns="45715"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Klepnutím lze upravit styl předlohy podnadpisů.</a:t>
            </a:r>
            <a:endParaRPr lang="cs-CZ" dirty="0"/>
          </a:p>
        </p:txBody>
      </p:sp>
      <p:sp>
        <p:nvSpPr>
          <p:cNvPr id="14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lIns="91431" tIns="45715" rIns="91431" bIns="45715"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Klepnutím lze upravit styl předlohy nadpisů.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13" name="Obdélník 12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608512"/>
          </a:xfrm>
          <a:prstGeom prst="rect">
            <a:avLst/>
          </a:prstGeom>
        </p:spPr>
        <p:txBody>
          <a:bodyPr lIns="91431" tIns="45715" rIns="91431" bIns="45715">
            <a:normAutofit/>
          </a:bodyPr>
          <a:lstStyle>
            <a:lvl1pPr algn="l"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en-US" dirty="0" smtClean="0"/>
              <a:t>Klepnutím lze upravit styly předlohy textu.</a:t>
            </a:r>
          </a:p>
        </p:txBody>
      </p:sp>
      <p:sp>
        <p:nvSpPr>
          <p:cNvPr id="5" name="Obdélník 4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04056"/>
          </a:xfrm>
          <a:prstGeom prst="rect">
            <a:avLst/>
          </a:prstGeom>
        </p:spPr>
        <p:txBody>
          <a:bodyPr lIns="91431" tIns="45715" rIns="91431" bIns="45715" anchor="t"/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2053" name="Obrázek 6" descr="opt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ázek 7" descr="e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Obrázek 11" descr="mmr_cr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5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0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45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61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64" indent="-34286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39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8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Podnadpis 1"/>
          <p:cNvSpPr>
            <a:spLocks noGrp="1"/>
          </p:cNvSpPr>
          <p:nvPr>
            <p:ph type="subTitle" idx="1"/>
          </p:nvPr>
        </p:nvSpPr>
        <p:spPr bwMode="auto">
          <a:xfrm>
            <a:off x="683568" y="4437112"/>
            <a:ext cx="7776864" cy="1296144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cs-CZ" b="1" dirty="0" smtClean="0">
                <a:latin typeface="Arial" charset="0"/>
                <a:cs typeface="Arial" charset="0"/>
              </a:rPr>
              <a:t>21. května 2019</a:t>
            </a:r>
          </a:p>
          <a:p>
            <a:pPr algn="ctr" eaLnBrk="1" hangingPunct="1"/>
            <a:r>
              <a:rPr lang="cs-CZ" b="1" dirty="0" smtClean="0">
                <a:latin typeface="Arial" charset="0"/>
                <a:cs typeface="Arial" charset="0"/>
              </a:rPr>
              <a:t>Ostrava</a:t>
            </a:r>
          </a:p>
        </p:txBody>
      </p:sp>
      <p:sp>
        <p:nvSpPr>
          <p:cNvPr id="4099" name="Nadpis 2"/>
          <p:cNvSpPr>
            <a:spLocks noGrp="1"/>
          </p:cNvSpPr>
          <p:nvPr>
            <p:ph type="title"/>
          </p:nvPr>
        </p:nvSpPr>
        <p:spPr bwMode="auto">
          <a:xfrm>
            <a:off x="683568" y="1556792"/>
            <a:ext cx="8003232" cy="1944216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cs-CZ" dirty="0">
                <a:latin typeface="Arial" charset="0"/>
                <a:cs typeface="Arial" charset="0"/>
              </a:rPr>
              <a:t>V</a:t>
            </a:r>
            <a:r>
              <a:rPr lang="cs-CZ" dirty="0" smtClean="0">
                <a:latin typeface="Arial" charset="0"/>
                <a:cs typeface="Arial" charset="0"/>
              </a:rPr>
              <a:t>ýsledné hodnoty indikátorů spokojenosti za rok 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62698"/>
          </a:xfrm>
        </p:spPr>
        <p:txBody>
          <a:bodyPr/>
          <a:lstStyle/>
          <a:p>
            <a:pPr algn="ctr"/>
            <a:r>
              <a:rPr lang="cs-CZ" sz="2000" dirty="0"/>
              <a:t>Spokojenost relevantních aktérů s podmínkami pro práci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graphicFrame>
        <p:nvGraphicFramePr>
          <p:cNvPr id="4" name="Graf 3"/>
          <p:cNvGraphicFramePr/>
          <p:nvPr>
            <p:extLst>
              <p:ext uri="{D42A27DB-BD31-4B8C-83A1-F6EECF244321}">
                <p14:modId xmlns:p14="http://schemas.microsoft.com/office/powerpoint/2010/main" val="2233595872"/>
              </p:ext>
            </p:extLst>
          </p:nvPr>
        </p:nvGraphicFramePr>
        <p:xfrm>
          <a:off x="1115616" y="1255394"/>
          <a:ext cx="6912769" cy="48379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25882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dirty="0" smtClean="0"/>
              <a:t> </a:t>
            </a:r>
            <a:endParaRPr lang="cs-CZ" i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936104"/>
          </a:xfrm>
        </p:spPr>
        <p:txBody>
          <a:bodyPr/>
          <a:lstStyle/>
          <a:p>
            <a:pPr algn="ctr"/>
            <a:r>
              <a:rPr lang="cs-CZ" sz="2400" dirty="0">
                <a:solidFill>
                  <a:sysClr val="windowText" lastClr="000000"/>
                </a:solidFill>
              </a:rPr>
              <a:t>Vývoj spokojenosti aktérů s podmínkami pro práci na řízení </a:t>
            </a:r>
            <a:r>
              <a:rPr lang="cs-CZ" sz="2400" dirty="0" err="1">
                <a:solidFill>
                  <a:sysClr val="windowText" lastClr="000000"/>
                </a:solidFill>
              </a:rPr>
              <a:t>DoP</a:t>
            </a:r>
            <a:r>
              <a:rPr lang="cs-CZ" sz="2400" dirty="0">
                <a:solidFill>
                  <a:sysClr val="windowText" lastClr="000000"/>
                </a:solidFill>
              </a:rPr>
              <a:t> v letech </a:t>
            </a:r>
            <a:r>
              <a:rPr lang="cs-CZ" sz="2400" dirty="0" smtClean="0">
                <a:solidFill>
                  <a:sysClr val="windowText" lastClr="000000"/>
                </a:solidFill>
              </a:rPr>
              <a:t>2017-2018</a:t>
            </a:r>
            <a:r>
              <a:rPr lang="cs-CZ" sz="2800" dirty="0">
                <a:solidFill>
                  <a:sysClr val="windowText" lastClr="000000"/>
                </a:solidFill>
              </a:rPr>
              <a:t/>
            </a:r>
            <a:br>
              <a:rPr lang="cs-CZ" sz="2800" dirty="0">
                <a:solidFill>
                  <a:sysClr val="windowText" lastClr="000000"/>
                </a:solidFill>
              </a:rPr>
            </a:br>
            <a:endParaRPr lang="cs-CZ" sz="2800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49792"/>
              </p:ext>
            </p:extLst>
          </p:nvPr>
        </p:nvGraphicFramePr>
        <p:xfrm>
          <a:off x="1115616" y="2204864"/>
          <a:ext cx="6912767" cy="34563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71527">
                  <a:extLst>
                    <a:ext uri="{9D8B030D-6E8A-4147-A177-3AD203B41FA5}">
                      <a16:colId xmlns:a16="http://schemas.microsoft.com/office/drawing/2014/main" val="3277516610"/>
                    </a:ext>
                  </a:extLst>
                </a:gridCol>
                <a:gridCol w="1971527">
                  <a:extLst>
                    <a:ext uri="{9D8B030D-6E8A-4147-A177-3AD203B41FA5}">
                      <a16:colId xmlns:a16="http://schemas.microsoft.com/office/drawing/2014/main" val="2153958283"/>
                    </a:ext>
                  </a:extLst>
                </a:gridCol>
                <a:gridCol w="629502">
                  <a:extLst>
                    <a:ext uri="{9D8B030D-6E8A-4147-A177-3AD203B41FA5}">
                      <a16:colId xmlns:a16="http://schemas.microsoft.com/office/drawing/2014/main" val="688877522"/>
                    </a:ext>
                  </a:extLst>
                </a:gridCol>
                <a:gridCol w="809922">
                  <a:extLst>
                    <a:ext uri="{9D8B030D-6E8A-4147-A177-3AD203B41FA5}">
                      <a16:colId xmlns:a16="http://schemas.microsoft.com/office/drawing/2014/main" val="3645074412"/>
                    </a:ext>
                  </a:extLst>
                </a:gridCol>
                <a:gridCol w="809922">
                  <a:extLst>
                    <a:ext uri="{9D8B030D-6E8A-4147-A177-3AD203B41FA5}">
                      <a16:colId xmlns:a16="http://schemas.microsoft.com/office/drawing/2014/main" val="4113709097"/>
                    </a:ext>
                  </a:extLst>
                </a:gridCol>
                <a:gridCol w="720367">
                  <a:extLst>
                    <a:ext uri="{9D8B030D-6E8A-4147-A177-3AD203B41FA5}">
                      <a16:colId xmlns:a16="http://schemas.microsoft.com/office/drawing/2014/main" val="488060512"/>
                    </a:ext>
                  </a:extLst>
                </a:gridCol>
              </a:tblGrid>
              <a:tr h="9298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cs-CZ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2017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2018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2023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Rozdíl     2018-2017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816781963"/>
                  </a:ext>
                </a:extLst>
              </a:tr>
              <a:tr h="211451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SPOKOJENOST S PODMÍNKAMI PRO PRÁCI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67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67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70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0,42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86993076"/>
                  </a:ext>
                </a:extLst>
              </a:tr>
              <a:tr h="201901"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osoby podílející se na řízení - placeni z OPTP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dílčí indikátor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66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65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-0,52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55120072"/>
                  </a:ext>
                </a:extLst>
              </a:tr>
              <a:tr h="37686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materiální podmínky pro </a:t>
                      </a:r>
                      <a:r>
                        <a:rPr lang="cs-CZ" sz="1100" dirty="0" smtClean="0">
                          <a:effectLst/>
                        </a:rPr>
                        <a:t>práci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65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65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-0,26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746494448"/>
                  </a:ext>
                </a:extLst>
              </a:tr>
              <a:tr h="37686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informace potřebné pro </a:t>
                      </a:r>
                      <a:r>
                        <a:rPr lang="cs-CZ" sz="1100" dirty="0" smtClean="0">
                          <a:effectLst/>
                        </a:rPr>
                        <a:t>práci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71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67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-3,60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635620339"/>
                  </a:ext>
                </a:extLst>
              </a:tr>
              <a:tr h="37686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nastavení formálních pravidel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62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62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0,35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406786538"/>
                  </a:ext>
                </a:extLst>
              </a:tr>
              <a:tr h="20190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spolupráce </a:t>
                      </a:r>
                      <a:r>
                        <a:rPr lang="cs-CZ" sz="1100" dirty="0" smtClean="0">
                          <a:effectLst/>
                        </a:rPr>
                        <a:t>aktérů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71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71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-0,80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004708573"/>
                  </a:ext>
                </a:extLst>
              </a:tr>
              <a:tr h="201901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členové PS - neplaceni z OPTP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dílčí indikátor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70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72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2,30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286215337"/>
                  </a:ext>
                </a:extLst>
              </a:tr>
              <a:tr h="20190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spolupráce aktérů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76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78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1,54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569651848"/>
                  </a:ext>
                </a:extLst>
              </a:tr>
              <a:tr h="37686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nastavení formálních pravidel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50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54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4,59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9905250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5794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Tx/>
              <a:buChar char="-"/>
            </a:pPr>
            <a:r>
              <a:rPr lang="cs-CZ" dirty="0" smtClean="0"/>
              <a:t>Hodnoty indikátory jsou (dlouhodobě) stabilní</a:t>
            </a:r>
          </a:p>
          <a:p>
            <a:pPr marL="457200" indent="-457200">
              <a:buFontTx/>
              <a:buChar char="-"/>
            </a:pPr>
            <a:r>
              <a:rPr lang="cs-CZ" dirty="0" smtClean="0"/>
              <a:t>Obě skupiny jsou spokojeny s fungováním PS</a:t>
            </a:r>
          </a:p>
          <a:p>
            <a:pPr marL="457200" indent="-457200">
              <a:buFontTx/>
              <a:buChar char="-"/>
            </a:pPr>
            <a:r>
              <a:rPr lang="cs-CZ" dirty="0" smtClean="0"/>
              <a:t>Nejhůře hodnotí formální pravidla pro práci</a:t>
            </a:r>
          </a:p>
          <a:p>
            <a:pPr marL="457200" indent="-457200">
              <a:buFontTx/>
              <a:buChar char="-"/>
            </a:pPr>
            <a:r>
              <a:rPr lang="cs-CZ" dirty="0" smtClean="0"/>
              <a:t>Zaměstnanci MMR placení z OPTP hůře hodnotí dostupnost a šíři výběru pracovních pomůcek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Spokojenost s podmínkami pro práci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13855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/>
            <a:r>
              <a:rPr lang="cs-CZ" sz="1800" b="1" dirty="0" smtClean="0"/>
              <a:t>Indikátory sledují spokojenost</a:t>
            </a:r>
            <a:r>
              <a:rPr lang="cs-CZ" sz="1800" dirty="0" smtClean="0"/>
              <a:t>:</a:t>
            </a:r>
          </a:p>
          <a:p>
            <a:pPr marL="0" lvl="0" indent="0"/>
            <a:endParaRPr lang="cs-CZ" sz="1800" dirty="0" smtClean="0"/>
          </a:p>
          <a:p>
            <a:pPr marL="342900" lvl="0" indent="-342900">
              <a:buAutoNum type="arabicPeriod"/>
            </a:pPr>
            <a:r>
              <a:rPr lang="cs-CZ" sz="1800" b="1" dirty="0" smtClean="0"/>
              <a:t>s monitorovacím systémem </a:t>
            </a:r>
            <a:r>
              <a:rPr lang="cs-CZ" sz="1800" dirty="0" smtClean="0"/>
              <a:t>(interní i externí uživatelé)</a:t>
            </a:r>
          </a:p>
          <a:p>
            <a:pPr marL="342900" lvl="0" indent="-342900">
              <a:buAutoNum type="arabicPeriod"/>
            </a:pPr>
            <a:endParaRPr lang="cs-CZ" sz="1800" dirty="0" smtClean="0"/>
          </a:p>
          <a:p>
            <a:pPr marL="342900" lvl="0" indent="-342900">
              <a:buAutoNum type="arabicPeriod"/>
            </a:pPr>
            <a:r>
              <a:rPr lang="cs-CZ" sz="1800" b="1" dirty="0"/>
              <a:t>s</a:t>
            </a:r>
            <a:r>
              <a:rPr lang="cs-CZ" sz="1800" b="1" dirty="0" smtClean="0"/>
              <a:t> personální politikou a systémem vzdělávání </a:t>
            </a:r>
            <a:r>
              <a:rPr lang="cs-CZ" sz="1800" dirty="0" smtClean="0"/>
              <a:t>(zaměstnanci placení z OPTP)</a:t>
            </a:r>
          </a:p>
          <a:p>
            <a:pPr marL="342900" lvl="0" indent="-342900">
              <a:buAutoNum type="arabicPeriod"/>
            </a:pPr>
            <a:endParaRPr lang="cs-CZ" sz="1800" dirty="0" smtClean="0"/>
          </a:p>
          <a:p>
            <a:pPr marL="342900" lvl="0" indent="-342900">
              <a:buAutoNum type="arabicPeriod"/>
            </a:pPr>
            <a:r>
              <a:rPr lang="cs-CZ" sz="1800" b="1" dirty="0" smtClean="0"/>
              <a:t>s podmínkami pro práci </a:t>
            </a:r>
            <a:r>
              <a:rPr lang="cs-CZ" sz="1800" dirty="0" smtClean="0"/>
              <a:t>(zaměstnanci placení z OPTP a členové pracovních skupin). </a:t>
            </a:r>
            <a:endParaRPr lang="cs-CZ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cs-CZ" sz="2700" dirty="0"/>
              <a:t>Vývoj spokojenosti aktérů s podmínkami pro práci na řízení Dohody o partnerství v letech 2014 - 2018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</p:nvPr>
        </p:nvGraphicFramePr>
        <p:xfrm>
          <a:off x="395288" y="1557338"/>
          <a:ext cx="829151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3575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Spokojenost s monitorovacím systémem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4990082"/>
              </p:ext>
            </p:extLst>
          </p:nvPr>
        </p:nvGraphicFramePr>
        <p:xfrm>
          <a:off x="395288" y="1557338"/>
          <a:ext cx="8291512" cy="4319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6300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032448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</a:pPr>
            <a:endParaRPr lang="cs-CZ" sz="1600" dirty="0" smtClean="0"/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>
                <a:solidFill>
                  <a:schemeClr val="accent1">
                    <a:lumMod val="50000"/>
                  </a:schemeClr>
                </a:solidFill>
              </a:rPr>
              <a:t>Vývoj indikátoru spokojenosti s MS2014+ v letech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2017-2018</a:t>
            </a:r>
            <a:endParaRPr lang="cs-CZ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105622"/>
              </p:ext>
            </p:extLst>
          </p:nvPr>
        </p:nvGraphicFramePr>
        <p:xfrm>
          <a:off x="827581" y="1556790"/>
          <a:ext cx="6912770" cy="40324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1710">
                  <a:extLst>
                    <a:ext uri="{9D8B030D-6E8A-4147-A177-3AD203B41FA5}">
                      <a16:colId xmlns:a16="http://schemas.microsoft.com/office/drawing/2014/main" val="1706892132"/>
                    </a:ext>
                  </a:extLst>
                </a:gridCol>
                <a:gridCol w="1681710">
                  <a:extLst>
                    <a:ext uri="{9D8B030D-6E8A-4147-A177-3AD203B41FA5}">
                      <a16:colId xmlns:a16="http://schemas.microsoft.com/office/drawing/2014/main" val="4063443911"/>
                    </a:ext>
                  </a:extLst>
                </a:gridCol>
                <a:gridCol w="645571">
                  <a:extLst>
                    <a:ext uri="{9D8B030D-6E8A-4147-A177-3AD203B41FA5}">
                      <a16:colId xmlns:a16="http://schemas.microsoft.com/office/drawing/2014/main" val="2956704730"/>
                    </a:ext>
                  </a:extLst>
                </a:gridCol>
                <a:gridCol w="628787">
                  <a:extLst>
                    <a:ext uri="{9D8B030D-6E8A-4147-A177-3AD203B41FA5}">
                      <a16:colId xmlns:a16="http://schemas.microsoft.com/office/drawing/2014/main" val="1575983397"/>
                    </a:ext>
                  </a:extLst>
                </a:gridCol>
                <a:gridCol w="1137496">
                  <a:extLst>
                    <a:ext uri="{9D8B030D-6E8A-4147-A177-3AD203B41FA5}">
                      <a16:colId xmlns:a16="http://schemas.microsoft.com/office/drawing/2014/main" val="2693758236"/>
                    </a:ext>
                  </a:extLst>
                </a:gridCol>
                <a:gridCol w="1137496">
                  <a:extLst>
                    <a:ext uri="{9D8B030D-6E8A-4147-A177-3AD203B41FA5}">
                      <a16:colId xmlns:a16="http://schemas.microsoft.com/office/drawing/2014/main" val="3094860308"/>
                    </a:ext>
                  </a:extLst>
                </a:gridCol>
              </a:tblGrid>
              <a:tr h="4587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2017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2018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2023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rozdíl 2018-2017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967062241"/>
                  </a:ext>
                </a:extLst>
              </a:tr>
              <a:tr h="259059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SPOKOJENOST S MS2014+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55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60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80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4,3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548463682"/>
                  </a:ext>
                </a:extLst>
              </a:tr>
              <a:tr h="246605"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interní uživatelé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dílčí indikátor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51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56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4,7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442237804"/>
                  </a:ext>
                </a:extLst>
              </a:tr>
              <a:tr h="45875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pracovní prostředí systému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46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49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3,6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311733405"/>
                  </a:ext>
                </a:extLst>
              </a:tr>
              <a:tr h="24660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data v systému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61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65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4,3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697855820"/>
                  </a:ext>
                </a:extLst>
              </a:tr>
              <a:tr h="24660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technická podpora*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62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66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3,6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193808757"/>
                  </a:ext>
                </a:extLst>
              </a:tr>
              <a:tr h="45875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celková spokojenost s MS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36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44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7,5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351526966"/>
                  </a:ext>
                </a:extLst>
              </a:tr>
              <a:tr h="246605"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externí uživatelé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dílčí indikátor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59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63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3,8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15328827"/>
                  </a:ext>
                </a:extLst>
              </a:tr>
              <a:tr h="45875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pracovní prostředí systému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59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60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1,5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728787256"/>
                  </a:ext>
                </a:extLst>
              </a:tr>
              <a:tr h="24660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data v systému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66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69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3,5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499644442"/>
                  </a:ext>
                </a:extLst>
              </a:tr>
              <a:tr h="24660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technická podpora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64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69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4,7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518650967"/>
                  </a:ext>
                </a:extLst>
              </a:tr>
              <a:tr h="45875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celková spokojenost s MS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49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55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5,4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3445216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21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19256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/>
              <a:t>Spokojenost s monitorovacím systémem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251520" y="1484784"/>
            <a:ext cx="8291264" cy="4608512"/>
          </a:xfrm>
        </p:spPr>
        <p:txBody>
          <a:bodyPr>
            <a:normAutofit fontScale="77500" lnSpcReduction="20000"/>
          </a:bodyPr>
          <a:lstStyle/>
          <a:p>
            <a:pPr marL="857162" lvl="1" indent="-457153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2600" dirty="0" smtClean="0"/>
              <a:t>Hodnoty </a:t>
            </a:r>
            <a:r>
              <a:rPr lang="cs-CZ" sz="2600" dirty="0"/>
              <a:t>všech parciálních indikátorů oproti loňskému roku vzrostly. </a:t>
            </a:r>
          </a:p>
          <a:p>
            <a:pPr marL="857162" lvl="1" indent="-457153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2600" dirty="0" smtClean="0"/>
              <a:t>U </a:t>
            </a:r>
            <a:r>
              <a:rPr lang="cs-CZ" sz="2600" dirty="0"/>
              <a:t>interních uživatelů došlo k většímu meziročnímu nárůstu spokojenosti (51 → 56 %), přesto jsou externí uživatelé spokojenější (63 %) – a to ve všech hodnocených oblastech.</a:t>
            </a:r>
          </a:p>
          <a:p>
            <a:pPr marL="857162" lvl="1" indent="-457153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2600" dirty="0" smtClean="0"/>
              <a:t>Obě </a:t>
            </a:r>
            <a:r>
              <a:rPr lang="cs-CZ" sz="2600" dirty="0"/>
              <a:t>skupiny nejlépe hodnotí technickou podporu a data v systému. Hodnota celkového indikátoru vzrostla meziročně o 4,3 procentního bodu (loni vzrostla o 2 p. b.). Pokud se podaří udržet meziroční tempo růstu nad 4 p. b., dojde v roce 2023 k naplnění cílové hodnoty indikátoru. </a:t>
            </a:r>
          </a:p>
          <a:p>
            <a:pPr marL="857162" lvl="1" indent="-457153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2600" dirty="0" smtClean="0"/>
              <a:t>Na </a:t>
            </a:r>
            <a:r>
              <a:rPr lang="cs-CZ" sz="2600" dirty="0"/>
              <a:t>základě vývoje hodnot indikátorů </a:t>
            </a:r>
            <a:r>
              <a:rPr lang="cs-CZ" sz="2600" dirty="0" smtClean="0"/>
              <a:t>lze předpokládat</a:t>
            </a:r>
            <a:r>
              <a:rPr lang="cs-CZ" sz="2600" dirty="0"/>
              <a:t>, že bez zlepšování MS2014+ se </a:t>
            </a:r>
            <a:r>
              <a:rPr lang="cs-CZ" sz="2600" dirty="0" smtClean="0"/>
              <a:t>růst </a:t>
            </a:r>
            <a:r>
              <a:rPr lang="cs-CZ" sz="2600" dirty="0"/>
              <a:t>spokojenosti bude spíše zpomalovat, nebo vyroste na podobnou úroveň jako v roce 2014 (64 </a:t>
            </a:r>
            <a:r>
              <a:rPr lang="cs-CZ" sz="2600" dirty="0" smtClean="0"/>
              <a:t>%), kdy </a:t>
            </a:r>
            <a:r>
              <a:rPr lang="cs-CZ" sz="2600" dirty="0"/>
              <a:t>se hodnotil již zavedený monitorovací systém, a poté se hodnoty stabilizují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6987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400" dirty="0"/>
              <a:t>Spokojenost s personální politikou a systémem vzdělávání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395288" y="1557338"/>
          <a:ext cx="829151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6939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9684152"/>
              </p:ext>
            </p:extLst>
          </p:nvPr>
        </p:nvGraphicFramePr>
        <p:xfrm>
          <a:off x="755577" y="1916831"/>
          <a:ext cx="7931224" cy="35283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98601">
                  <a:extLst>
                    <a:ext uri="{9D8B030D-6E8A-4147-A177-3AD203B41FA5}">
                      <a16:colId xmlns:a16="http://schemas.microsoft.com/office/drawing/2014/main" val="3715103791"/>
                    </a:ext>
                  </a:extLst>
                </a:gridCol>
                <a:gridCol w="668487">
                  <a:extLst>
                    <a:ext uri="{9D8B030D-6E8A-4147-A177-3AD203B41FA5}">
                      <a16:colId xmlns:a16="http://schemas.microsoft.com/office/drawing/2014/main" val="2258040833"/>
                    </a:ext>
                  </a:extLst>
                </a:gridCol>
                <a:gridCol w="669322">
                  <a:extLst>
                    <a:ext uri="{9D8B030D-6E8A-4147-A177-3AD203B41FA5}">
                      <a16:colId xmlns:a16="http://schemas.microsoft.com/office/drawing/2014/main" val="2104639246"/>
                    </a:ext>
                  </a:extLst>
                </a:gridCol>
                <a:gridCol w="669322">
                  <a:extLst>
                    <a:ext uri="{9D8B030D-6E8A-4147-A177-3AD203B41FA5}">
                      <a16:colId xmlns:a16="http://schemas.microsoft.com/office/drawing/2014/main" val="2656960556"/>
                    </a:ext>
                  </a:extLst>
                </a:gridCol>
                <a:gridCol w="2025492">
                  <a:extLst>
                    <a:ext uri="{9D8B030D-6E8A-4147-A177-3AD203B41FA5}">
                      <a16:colId xmlns:a16="http://schemas.microsoft.com/office/drawing/2014/main" val="2385231783"/>
                    </a:ext>
                  </a:extLst>
                </a:gridCol>
              </a:tblGrid>
              <a:tr h="6235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2017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2018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2023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rozdíl 2018-2017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87517403"/>
                  </a:ext>
                </a:extLst>
              </a:tr>
              <a:tr h="10936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SPOKOJENOST S PERSONÁLNÍ POLIKOU A VZDĚLÁVÁNÍM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63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64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72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0,88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5800023"/>
                  </a:ext>
                </a:extLst>
              </a:tr>
              <a:tr h="5938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systém </a:t>
                      </a:r>
                      <a:r>
                        <a:rPr lang="cs-CZ" sz="1100" dirty="0" smtClean="0">
                          <a:effectLst/>
                        </a:rPr>
                        <a:t>odměňování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57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51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-5,16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983235783"/>
                  </a:ext>
                </a:extLst>
              </a:tr>
              <a:tr h="5938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nabídka vzdělávacích </a:t>
                      </a:r>
                      <a:r>
                        <a:rPr lang="cs-CZ" sz="1100" dirty="0" smtClean="0">
                          <a:effectLst/>
                        </a:rPr>
                        <a:t>kurzů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66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71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5,45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428580157"/>
                  </a:ext>
                </a:extLst>
              </a:tr>
              <a:tr h="6235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kvalita vzdělávacích kurzů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67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69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2,36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454947227"/>
                  </a:ext>
                </a:extLst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720080"/>
          </a:xfrm>
        </p:spPr>
        <p:txBody>
          <a:bodyPr/>
          <a:lstStyle/>
          <a:p>
            <a:pPr algn="ctr"/>
            <a:r>
              <a:rPr lang="cs-CZ" sz="2400" dirty="0"/>
              <a:t>Spokojenost s personální politikou a systémem vzdělávání</a:t>
            </a:r>
          </a:p>
        </p:txBody>
      </p:sp>
    </p:spTree>
    <p:extLst>
      <p:ext uri="{BB962C8B-B14F-4D97-AF65-F5344CB8AC3E}">
        <p14:creationId xmlns:p14="http://schemas.microsoft.com/office/powerpoint/2010/main" val="218474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700808"/>
            <a:ext cx="8291264" cy="4464496"/>
          </a:xfrm>
        </p:spPr>
        <p:txBody>
          <a:bodyPr>
            <a:normAutofit/>
          </a:bodyPr>
          <a:lstStyle/>
          <a:p>
            <a:pPr marL="812764" indent="-4572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cs-CZ" sz="2600" dirty="0" smtClean="0"/>
              <a:t>Dlouhodobá vyšší spokojenost se vzděláváním než odměňováním</a:t>
            </a:r>
          </a:p>
          <a:p>
            <a:pPr marL="812764" indent="-4572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cs-CZ" sz="2600" dirty="0" smtClean="0"/>
              <a:t>Stabilní hodnota indikátoru</a:t>
            </a:r>
          </a:p>
          <a:p>
            <a:pPr marL="812764" indent="-4572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cs-CZ" sz="2600" dirty="0" smtClean="0"/>
              <a:t>Spokojenost se vzděláváním (nabídka kurzů) roste s odměňováním klesá</a:t>
            </a:r>
          </a:p>
          <a:p>
            <a:pPr marL="812764" indent="-4572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cs-CZ" sz="2600" dirty="0" smtClean="0"/>
              <a:t>Zvýšení nespokojenosti s odměňováním u zaměstnanců MF ČR, pocit nespravedlnosti s přidělováním odměn u zaměstnanců MMR. </a:t>
            </a:r>
            <a:endParaRPr lang="cs-CZ" sz="26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cs-CZ" sz="2800" dirty="0"/>
              <a:t>Spokojenost s personální politikou a systémem vzdělávání</a:t>
            </a:r>
          </a:p>
        </p:txBody>
      </p:sp>
    </p:spTree>
    <p:extLst>
      <p:ext uri="{BB962C8B-B14F-4D97-AF65-F5344CB8AC3E}">
        <p14:creationId xmlns:p14="http://schemas.microsoft.com/office/powerpoint/2010/main" val="335479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Kancelář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17369</TotalTime>
  <Words>475</Words>
  <Application>Microsoft Office PowerPoint</Application>
  <PresentationFormat>Předvádění na obrazovce (4:3)</PresentationFormat>
  <Paragraphs>211</Paragraphs>
  <Slides>12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Vlastní návrh</vt:lpstr>
      <vt:lpstr>Výsledné hodnoty indikátorů spokojenosti za rok 2018</vt:lpstr>
      <vt:lpstr>Prezentace aplikace PowerPoint</vt:lpstr>
      <vt:lpstr>Vývoj spokojenosti aktérů s podmínkami pro práci na řízení Dohody o partnerství v letech 2014 - 2018 </vt:lpstr>
      <vt:lpstr>Spokojenost s monitorovacím systémem</vt:lpstr>
      <vt:lpstr>Vývoj indikátoru spokojenosti s MS2014+ v letech 2017-2018</vt:lpstr>
      <vt:lpstr>Spokojenost s monitorovacím systémem</vt:lpstr>
      <vt:lpstr>Spokojenost s personální politikou a systémem vzdělávání </vt:lpstr>
      <vt:lpstr>Spokojenost s personální politikou a systémem vzdělávání</vt:lpstr>
      <vt:lpstr>Spokojenost s personální politikou a systémem vzdělávání</vt:lpstr>
      <vt:lpstr>Spokojenost relevantních aktérů s podmínkami pro práci </vt:lpstr>
      <vt:lpstr>Vývoj spokojenosti aktérů s podmínkami pro práci na řízení DoP v letech 2017-2018 </vt:lpstr>
      <vt:lpstr>Spokojenost s podmínkami pro práci</vt:lpstr>
    </vt:vector>
  </TitlesOfParts>
  <Company>KUKLIK.cz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Šafář</dc:creator>
  <cp:lastModifiedBy>Lukšová Petra</cp:lastModifiedBy>
  <cp:revision>2775</cp:revision>
  <cp:lastPrinted>2017-05-12T07:34:42Z</cp:lastPrinted>
  <dcterms:created xsi:type="dcterms:W3CDTF">2011-04-07T12:21:15Z</dcterms:created>
  <dcterms:modified xsi:type="dcterms:W3CDTF">2019-05-02T10:38:14Z</dcterms:modified>
</cp:coreProperties>
</file>