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370" r:id="rId5"/>
    <p:sldId id="385" r:id="rId6"/>
    <p:sldId id="394" r:id="rId7"/>
    <p:sldId id="386" r:id="rId8"/>
    <p:sldId id="387" r:id="rId9"/>
    <p:sldId id="388" r:id="rId10"/>
    <p:sldId id="389" r:id="rId11"/>
    <p:sldId id="390" r:id="rId12"/>
    <p:sldId id="260" r:id="rId13"/>
    <p:sldId id="371" r:id="rId14"/>
    <p:sldId id="372" r:id="rId15"/>
    <p:sldId id="378" r:id="rId16"/>
    <p:sldId id="373" r:id="rId17"/>
    <p:sldId id="374" r:id="rId18"/>
    <p:sldId id="376" r:id="rId19"/>
    <p:sldId id="391" r:id="rId20"/>
    <p:sldId id="315" r:id="rId21"/>
    <p:sldId id="392" r:id="rId22"/>
    <p:sldId id="379" r:id="rId23"/>
    <p:sldId id="324" r:id="rId24"/>
    <p:sldId id="380" r:id="rId25"/>
    <p:sldId id="364" r:id="rId26"/>
    <p:sldId id="354" r:id="rId27"/>
    <p:sldId id="289" r:id="rId28"/>
    <p:sldId id="325" r:id="rId29"/>
    <p:sldId id="269" r:id="rId3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6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9" name="Prokešová Linda" initials="PL" lastIdx="1" clrIdx="9">
    <p:extLst>
      <p:ext uri="{19B8F6BF-5375-455C-9EA6-DF929625EA0E}">
        <p15:presenceInfo xmlns:p15="http://schemas.microsoft.com/office/powerpoint/2012/main" userId="Prokešová Linda" providerId="None"/>
      </p:ext>
    </p:extLst>
  </p:cmAuthor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6893C6"/>
    <a:srgbClr val="4F81BD"/>
    <a:srgbClr val="FFD85B"/>
    <a:srgbClr val="236B9E"/>
    <a:srgbClr val="FFD653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40" autoAdjust="0"/>
    <p:restoredTop sz="84096" autoAdjust="0"/>
  </p:normalViewPr>
  <p:slideViewPr>
    <p:cSldViewPr>
      <p:cViewPr varScale="1">
        <p:scale>
          <a:sx n="85" d="100"/>
          <a:sy n="85" d="100"/>
        </p:scale>
        <p:origin x="102" y="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J\SF\OPTP\OPTP%202014-2020\02.%20Monitorovac&#237;%20v&#253;bor\9.%20MV%2020.-21.5.2019\Prezentace\Podklady%20%20-%20graf%20final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Nov&#225;%20slo&#382;ka\graf_uprav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407463735952227"/>
          <c:y val="0.28538428525862719"/>
          <c:w val="0.78117470244644782"/>
          <c:h val="0.6701370098662871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600369148594356E-2"/>
          <c:y val="7.7390023783760128E-2"/>
          <c:w val="0.90420950967688418"/>
          <c:h val="0.81977594809727028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souhrnná žádost - predikce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SŽ'!$B$2:$N$2</c:f>
              <c:strCache>
                <c:ptCount val="13"/>
                <c:pt idx="0">
                  <c:v>10/2018</c:v>
                </c:pt>
                <c:pt idx="1">
                  <c:v>11/2018</c:v>
                </c:pt>
                <c:pt idx="2">
                  <c:v>12/2018</c:v>
                </c:pt>
                <c:pt idx="3">
                  <c:v>1/2019</c:v>
                </c:pt>
                <c:pt idx="4">
                  <c:v>2/2019</c:v>
                </c:pt>
                <c:pt idx="5">
                  <c:v>3/2019</c:v>
                </c:pt>
                <c:pt idx="6">
                  <c:v>2. Q 2019</c:v>
                </c:pt>
                <c:pt idx="7">
                  <c:v>3. Q 2019</c:v>
                </c:pt>
                <c:pt idx="8">
                  <c:v>4. Q 2019</c:v>
                </c:pt>
                <c:pt idx="9">
                  <c:v>1. Q 2020</c:v>
                </c:pt>
                <c:pt idx="10">
                  <c:v>2. Q 2020</c:v>
                </c:pt>
                <c:pt idx="11">
                  <c:v>3. Q 2020</c:v>
                </c:pt>
                <c:pt idx="12">
                  <c:v>4. Q 2020</c:v>
                </c:pt>
              </c:strCache>
            </c:strRef>
          </c:cat>
          <c:val>
            <c:numRef>
              <c:f>'graf_predikce SŽ'!$B$3:$N$3</c:f>
              <c:numCache>
                <c:formatCode>#,##0.00</c:formatCode>
                <c:ptCount val="13"/>
                <c:pt idx="0">
                  <c:v>63158938</c:v>
                </c:pt>
                <c:pt idx="1">
                  <c:v>64918544</c:v>
                </c:pt>
                <c:pt idx="2">
                  <c:v>66774149</c:v>
                </c:pt>
                <c:pt idx="3">
                  <c:v>71892442</c:v>
                </c:pt>
                <c:pt idx="4">
                  <c:v>74432157</c:v>
                </c:pt>
                <c:pt idx="5">
                  <c:v>74791533</c:v>
                </c:pt>
                <c:pt idx="6">
                  <c:v>85990641</c:v>
                </c:pt>
                <c:pt idx="7">
                  <c:v>91681567</c:v>
                </c:pt>
                <c:pt idx="8">
                  <c:v>96821766</c:v>
                </c:pt>
                <c:pt idx="9">
                  <c:v>102940400</c:v>
                </c:pt>
                <c:pt idx="10">
                  <c:v>111537532</c:v>
                </c:pt>
                <c:pt idx="11">
                  <c:v>113941969</c:v>
                </c:pt>
                <c:pt idx="12">
                  <c:v>118733040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C2B-4079-AFE4-0679FADF293A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souhrnná žádost - skutečnost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SŽ'!$B$2:$N$2</c:f>
              <c:strCache>
                <c:ptCount val="13"/>
                <c:pt idx="0">
                  <c:v>10/2018</c:v>
                </c:pt>
                <c:pt idx="1">
                  <c:v>11/2018</c:v>
                </c:pt>
                <c:pt idx="2">
                  <c:v>12/2018</c:v>
                </c:pt>
                <c:pt idx="3">
                  <c:v>1/2019</c:v>
                </c:pt>
                <c:pt idx="4">
                  <c:v>2/2019</c:v>
                </c:pt>
                <c:pt idx="5">
                  <c:v>3/2019</c:v>
                </c:pt>
                <c:pt idx="6">
                  <c:v>2. Q 2019</c:v>
                </c:pt>
                <c:pt idx="7">
                  <c:v>3. Q 2019</c:v>
                </c:pt>
                <c:pt idx="8">
                  <c:v>4. Q 2019</c:v>
                </c:pt>
                <c:pt idx="9">
                  <c:v>1. Q 2020</c:v>
                </c:pt>
                <c:pt idx="10">
                  <c:v>2. Q 2020</c:v>
                </c:pt>
                <c:pt idx="11">
                  <c:v>3. Q 2020</c:v>
                </c:pt>
                <c:pt idx="12">
                  <c:v>4. Q 2020</c:v>
                </c:pt>
              </c:strCache>
            </c:strRef>
          </c:cat>
          <c:val>
            <c:numRef>
              <c:f>'graf_predikce SŽ'!$B$4:$N$4</c:f>
              <c:numCache>
                <c:formatCode>#,##0.00</c:formatCode>
                <c:ptCount val="13"/>
                <c:pt idx="0">
                  <c:v>66627775.920000002</c:v>
                </c:pt>
                <c:pt idx="1">
                  <c:v>69716306.560000002</c:v>
                </c:pt>
                <c:pt idx="2">
                  <c:v>72353151.239999995</c:v>
                </c:pt>
                <c:pt idx="3">
                  <c:v>72353151.239999995</c:v>
                </c:pt>
                <c:pt idx="4">
                  <c:v>76540762.099999994</c:v>
                </c:pt>
                <c:pt idx="5">
                  <c:v>78731418.890000001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C2B-4079-AFE4-0679FADF293A}"/>
            </c:ext>
          </c:extLst>
        </c:ser>
        <c:ser>
          <c:idx val="2"/>
          <c:order val="2"/>
          <c:tx>
            <c:strRef>
              <c:f>'graf_predikce SŽ'!$A$5</c:f>
              <c:strCache>
                <c:ptCount val="1"/>
                <c:pt idx="0">
                  <c:v>limit čerpání v roce 2020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SŽ'!$B$2:$N$2</c:f>
              <c:strCache>
                <c:ptCount val="13"/>
                <c:pt idx="0">
                  <c:v>10/2018</c:v>
                </c:pt>
                <c:pt idx="1">
                  <c:v>11/2018</c:v>
                </c:pt>
                <c:pt idx="2">
                  <c:v>12/2018</c:v>
                </c:pt>
                <c:pt idx="3">
                  <c:v>1/2019</c:v>
                </c:pt>
                <c:pt idx="4">
                  <c:v>2/2019</c:v>
                </c:pt>
                <c:pt idx="5">
                  <c:v>3/2019</c:v>
                </c:pt>
                <c:pt idx="6">
                  <c:v>2. Q 2019</c:v>
                </c:pt>
                <c:pt idx="7">
                  <c:v>3. Q 2019</c:v>
                </c:pt>
                <c:pt idx="8">
                  <c:v>4. Q 2019</c:v>
                </c:pt>
                <c:pt idx="9">
                  <c:v>1. Q 2020</c:v>
                </c:pt>
                <c:pt idx="10">
                  <c:v>2. Q 2020</c:v>
                </c:pt>
                <c:pt idx="11">
                  <c:v>3. Q 2020</c:v>
                </c:pt>
                <c:pt idx="12">
                  <c:v>4. Q 2020</c:v>
                </c:pt>
              </c:strCache>
            </c:strRef>
          </c:cat>
          <c:val>
            <c:numRef>
              <c:f>'graf_predikce SŽ'!$B$5:$N$5</c:f>
              <c:numCache>
                <c:formatCode>#,##0.00</c:formatCode>
                <c:ptCount val="13"/>
                <c:pt idx="0">
                  <c:v>85148973.422500014</c:v>
                </c:pt>
                <c:pt idx="1">
                  <c:v>85148973.422500014</c:v>
                </c:pt>
                <c:pt idx="2">
                  <c:v>85148973.422500014</c:v>
                </c:pt>
                <c:pt idx="3">
                  <c:v>85148973.422500014</c:v>
                </c:pt>
                <c:pt idx="4">
                  <c:v>85148973.422500014</c:v>
                </c:pt>
                <c:pt idx="5">
                  <c:v>85148973.422500014</c:v>
                </c:pt>
                <c:pt idx="6">
                  <c:v>85148973.422500014</c:v>
                </c:pt>
                <c:pt idx="7">
                  <c:v>85148973.422500014</c:v>
                </c:pt>
                <c:pt idx="8">
                  <c:v>85148973.422500014</c:v>
                </c:pt>
                <c:pt idx="9">
                  <c:v>85148973.422500014</c:v>
                </c:pt>
                <c:pt idx="10">
                  <c:v>85148973.422500014</c:v>
                </c:pt>
                <c:pt idx="11">
                  <c:v>85148973.422500014</c:v>
                </c:pt>
                <c:pt idx="12">
                  <c:v>85148973.422500014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C2B-4079-AFE4-0679FADF293A}"/>
            </c:ext>
          </c:extLst>
        </c:ser>
        <c:ser>
          <c:idx val="3"/>
          <c:order val="3"/>
          <c:tx>
            <c:strRef>
              <c:f>'graf_predikce SŽ'!$A$6</c:f>
              <c:strCache>
                <c:ptCount val="1"/>
                <c:pt idx="0">
                  <c:v>limit čerpání v roce 2021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SŽ'!$B$2:$N$2</c:f>
              <c:strCache>
                <c:ptCount val="13"/>
                <c:pt idx="0">
                  <c:v>10/2018</c:v>
                </c:pt>
                <c:pt idx="1">
                  <c:v>11/2018</c:v>
                </c:pt>
                <c:pt idx="2">
                  <c:v>12/2018</c:v>
                </c:pt>
                <c:pt idx="3">
                  <c:v>1/2019</c:v>
                </c:pt>
                <c:pt idx="4">
                  <c:v>2/2019</c:v>
                </c:pt>
                <c:pt idx="5">
                  <c:v>3/2019</c:v>
                </c:pt>
                <c:pt idx="6">
                  <c:v>2. Q 2019</c:v>
                </c:pt>
                <c:pt idx="7">
                  <c:v>3. Q 2019</c:v>
                </c:pt>
                <c:pt idx="8">
                  <c:v>4. Q 2019</c:v>
                </c:pt>
                <c:pt idx="9">
                  <c:v>1. Q 2020</c:v>
                </c:pt>
                <c:pt idx="10">
                  <c:v>2. Q 2020</c:v>
                </c:pt>
                <c:pt idx="11">
                  <c:v>3. Q 2020</c:v>
                </c:pt>
                <c:pt idx="12">
                  <c:v>4. Q 2020</c:v>
                </c:pt>
              </c:strCache>
            </c:strRef>
          </c:cat>
          <c:val>
            <c:numRef>
              <c:f>'graf_predikce SŽ'!$B$6:$N$6</c:f>
              <c:numCache>
                <c:formatCode>#,##0.00</c:formatCode>
                <c:ptCount val="13"/>
                <c:pt idx="0">
                  <c:v>107994118.96250005</c:v>
                </c:pt>
                <c:pt idx="1">
                  <c:v>107994118.96250005</c:v>
                </c:pt>
                <c:pt idx="2">
                  <c:v>107994118.96250005</c:v>
                </c:pt>
                <c:pt idx="3">
                  <c:v>107994118.96250005</c:v>
                </c:pt>
                <c:pt idx="4">
                  <c:v>107994118.96250005</c:v>
                </c:pt>
                <c:pt idx="5">
                  <c:v>107994118.96250005</c:v>
                </c:pt>
                <c:pt idx="6">
                  <c:v>107994118.96250005</c:v>
                </c:pt>
                <c:pt idx="7">
                  <c:v>107994118.96250005</c:v>
                </c:pt>
                <c:pt idx="8">
                  <c:v>107994118.96250005</c:v>
                </c:pt>
                <c:pt idx="9">
                  <c:v>107994118.96250005</c:v>
                </c:pt>
                <c:pt idx="10">
                  <c:v>107994118.96250005</c:v>
                </c:pt>
                <c:pt idx="11">
                  <c:v>107994118.96250005</c:v>
                </c:pt>
                <c:pt idx="12">
                  <c:v>107994118.96250005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C2B-4079-AFE4-0679FADF29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187584"/>
        <c:axId val="451191192"/>
      </c:lineChart>
      <c:catAx>
        <c:axId val="45118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91192"/>
        <c:crosses val="autoZero"/>
        <c:auto val="1"/>
        <c:lblAlgn val="ctr"/>
        <c:lblOffset val="100"/>
        <c:noMultiLvlLbl val="0"/>
      </c:catAx>
      <c:valAx>
        <c:axId val="45119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87584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sz="1050" b="1"/>
                    <a:t>Miliony EUR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solidFill>
          <a:schemeClr val="accent1">
            <a:lumMod val="20000"/>
            <a:lumOff val="80000"/>
          </a:schemeClr>
        </a:solidFill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0.00252</cdr:x>
      <cdr:y>0</cdr:y>
    </cdr:from>
    <cdr:to>
      <cdr:x>1</cdr:x>
      <cdr:y>1</cdr:y>
    </cdr:to>
    <cdr:pic>
      <cdr:nvPicPr>
        <cdr:cNvPr id="2" name="Obrázek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446088" y="1608139"/>
          <a:ext cx="8425184" cy="4608512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16.05.2019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Neukončená</a:t>
            </a:r>
            <a:r>
              <a:rPr lang="cs-CZ" baseline="0" dirty="0" smtClean="0"/>
              <a:t> kontrola na projektu </a:t>
            </a:r>
            <a:r>
              <a:rPr lang="cs-CZ" dirty="0" smtClean="0"/>
              <a:t>CZ.08.2.125/0.0/0.0/15_002/0000056 - </a:t>
            </a:r>
            <a:r>
              <a:rPr lang="it-IT" dirty="0" smtClean="0"/>
              <a:t>Licence a podpora pro SI SF v Centru III.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5374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107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32655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3774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5726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 připravována certifikace k 30. 4. 2019 v objemu 159,3 mil. Kč (EU podíl). Při započtení této certifikace bude v OPTP certifikováno 40% celkové alokace programu.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8160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Graf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znázorňuje dosavadní a předpokládaný vývoj čerpání finančních prostředků ve stavu „Prostředky v souhrnných žádostech autorizovaných</a:t>
            </a: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ŘO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“.</a:t>
            </a:r>
            <a:endParaRPr lang="cs-C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sz="12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sz="12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Předpoklad plnění alokace dle</a:t>
            </a:r>
            <a:r>
              <a:rPr lang="cs-CZ" sz="1200" b="1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pravidla N+3</a:t>
            </a:r>
          </a:p>
          <a:p>
            <a:endParaRPr lang="cs-CZ" sz="1200" b="1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 čerpání N+3 pro rok 2019 byl již splněn ve 4. Q. 2018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Dle odhadu čerpání znázorněného v grafu </a:t>
            </a:r>
            <a:r>
              <a:rPr lang="cs-CZ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bude limit čerpání</a:t>
            </a:r>
            <a:r>
              <a:rPr lang="cs-CZ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 rok 2020 plněn v</a:t>
            </a:r>
            <a:r>
              <a:rPr lang="cs-CZ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 Q  2019 a  limit čerpání pro rok 2021 bude plněn v 2 Q. roku 2020. </a:t>
            </a:r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470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12</a:t>
            </a:fld>
            <a:endParaRPr lang="cs-C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9964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0683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b="1" dirty="0" smtClean="0">
                <a:latin typeface="Arial" charset="0"/>
                <a:cs typeface="Arial" charset="0"/>
              </a:rPr>
              <a:t>21. května 2019</a:t>
            </a:r>
          </a:p>
          <a:p>
            <a:pPr algn="ctr" eaLnBrk="1" hangingPunct="1"/>
            <a:r>
              <a:rPr lang="cs-CZ" b="1" dirty="0" smtClean="0">
                <a:latin typeface="Arial" charset="0"/>
                <a:cs typeface="Arial" charset="0"/>
              </a:rPr>
              <a:t>Ostrava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2276872"/>
            <a:ext cx="8003232" cy="2232248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 dirty="0" smtClean="0">
                <a:latin typeface="Arial" charset="0"/>
                <a:cs typeface="Arial" charset="0"/>
              </a:rPr>
              <a:t>9. zasedání Monitorovacího výboru Operačního programu Technická pomoc</a:t>
            </a:r>
            <a:br>
              <a:rPr lang="cs-CZ" dirty="0" smtClean="0">
                <a:latin typeface="Arial" charset="0"/>
                <a:cs typeface="Arial" charset="0"/>
              </a:rPr>
            </a:br>
            <a:r>
              <a:rPr lang="cs-CZ" dirty="0" smtClean="0">
                <a:latin typeface="Arial" charset="0"/>
                <a:cs typeface="Arial" charset="0"/>
              </a:rPr>
              <a:t>2014 - 2020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80120"/>
          </a:xfrm>
        </p:spPr>
        <p:txBody>
          <a:bodyPr/>
          <a:lstStyle/>
          <a:p>
            <a:pPr algn="ctr"/>
            <a:r>
              <a:rPr lang="cs-CZ" dirty="0" smtClean="0"/>
              <a:t>Pololetní vyhodnocení predikcí za období od 1. 10. 2018 do 31. 3. 2019 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6110961"/>
              </p:ext>
            </p:extLst>
          </p:nvPr>
        </p:nvGraphicFramePr>
        <p:xfrm>
          <a:off x="539552" y="2852936"/>
          <a:ext cx="8291511" cy="200252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229461431"/>
                    </a:ext>
                  </a:extLst>
                </a:gridCol>
                <a:gridCol w="2575346">
                  <a:extLst>
                    <a:ext uri="{9D8B030D-6E8A-4147-A177-3AD203B41FA5}">
                      <a16:colId xmlns:a16="http://schemas.microsoft.com/office/drawing/2014/main" val="3630238516"/>
                    </a:ext>
                  </a:extLst>
                </a:gridCol>
                <a:gridCol w="2763837">
                  <a:extLst>
                    <a:ext uri="{9D8B030D-6E8A-4147-A177-3AD203B41FA5}">
                      <a16:colId xmlns:a16="http://schemas.microsoft.com/office/drawing/2014/main" val="3034350038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% Plnění predikce 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4 . Q 2018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1. Q 2019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73891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v právních aktech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107,75%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99,95%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964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ve vyúčtovaných žádostech o platbu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105,06%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107,41%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6689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v souhrnných žádostech autorizovaných ŘO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108,36%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105,27%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297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29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864096"/>
          </a:xfrm>
        </p:spPr>
        <p:txBody>
          <a:bodyPr/>
          <a:lstStyle/>
          <a:p>
            <a:pPr algn="ctr"/>
            <a:r>
              <a:rPr lang="cs-CZ" dirty="0"/>
              <a:t>P</a:t>
            </a:r>
            <a:r>
              <a:rPr lang="cs-CZ" dirty="0" smtClean="0"/>
              <a:t>redikce čerpání (plnění N+3)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811282"/>
              </p:ext>
            </p:extLst>
          </p:nvPr>
        </p:nvGraphicFramePr>
        <p:xfrm>
          <a:off x="395288" y="1412776"/>
          <a:ext cx="829151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425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1844824"/>
            <a:ext cx="7211144" cy="2016225"/>
          </a:xfrm>
        </p:spPr>
        <p:txBody>
          <a:bodyPr/>
          <a:lstStyle/>
          <a:p>
            <a:pPr algn="ctr"/>
            <a:r>
              <a:rPr lang="cs-CZ" sz="3200" dirty="0"/>
              <a:t>3. </a:t>
            </a:r>
            <a:br>
              <a:rPr lang="cs-CZ" sz="3200" dirty="0"/>
            </a:br>
            <a:r>
              <a:rPr lang="pl-PL" sz="3200" dirty="0"/>
              <a:t>Schválení Výroční zprávy o implementaci programu za rok </a:t>
            </a:r>
            <a:r>
              <a:rPr lang="pl-PL" sz="3200" dirty="0" smtClean="0"/>
              <a:t>2018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b="1" dirty="0"/>
              <a:t>Vydání dokumentace OPTP</a:t>
            </a:r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100" i="1" dirty="0"/>
              <a:t>Operační manuál </a:t>
            </a:r>
          </a:p>
          <a:p>
            <a:pPr marL="1257170" lvl="2" indent="-457153">
              <a:buFont typeface="Courier New" pitchFamily="49" charset="0"/>
              <a:buChar char="o"/>
            </a:pPr>
            <a:r>
              <a:rPr lang="cs-CZ" sz="1800" dirty="0"/>
              <a:t>verze </a:t>
            </a:r>
            <a:r>
              <a:rPr lang="cs-CZ" sz="1800" dirty="0" smtClean="0"/>
              <a:t>1.4 </a:t>
            </a:r>
            <a:r>
              <a:rPr lang="cs-CZ" sz="1800" dirty="0"/>
              <a:t>(účinnost </a:t>
            </a:r>
            <a:r>
              <a:rPr lang="cs-CZ" sz="1800" dirty="0" smtClean="0"/>
              <a:t>01. 04. 2018) </a:t>
            </a:r>
            <a:endParaRPr lang="cs-CZ" sz="1800" dirty="0"/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100" i="1" dirty="0"/>
              <a:t>Popis Funkcí a postupů zavedených pro Řídicí orgán OPTP 2014-2020 </a:t>
            </a:r>
          </a:p>
          <a:p>
            <a:pPr marL="1257170" lvl="2" indent="-457153">
              <a:buFont typeface="Courier New" pitchFamily="49" charset="0"/>
              <a:buChar char="o"/>
            </a:pPr>
            <a:r>
              <a:rPr lang="cs-CZ" sz="1800" dirty="0"/>
              <a:t>verze </a:t>
            </a:r>
            <a:r>
              <a:rPr lang="cs-CZ" sz="1800" dirty="0" smtClean="0"/>
              <a:t>1.4 </a:t>
            </a:r>
            <a:r>
              <a:rPr lang="cs-CZ" sz="1800" dirty="0"/>
              <a:t>(účinnost </a:t>
            </a:r>
            <a:r>
              <a:rPr lang="cs-CZ" sz="1800" dirty="0" smtClean="0"/>
              <a:t>15. 05. 2018)</a:t>
            </a:r>
            <a:endParaRPr lang="cs-CZ" sz="1800" dirty="0"/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100" i="1" dirty="0"/>
              <a:t>Pravidla pro příjemce a žadatele: </a:t>
            </a:r>
          </a:p>
          <a:p>
            <a:pPr marL="1257170" lvl="2" indent="-457153">
              <a:buFont typeface="Courier New" pitchFamily="49" charset="0"/>
              <a:buChar char="o"/>
            </a:pPr>
            <a:r>
              <a:rPr lang="cs-CZ" sz="1800" dirty="0"/>
              <a:t>Pravidla pro žadatele a příjemce verze </a:t>
            </a:r>
            <a:r>
              <a:rPr lang="cs-CZ" sz="1800" dirty="0" smtClean="0"/>
              <a:t>2.5 </a:t>
            </a:r>
            <a:r>
              <a:rPr lang="cs-CZ" sz="1800" dirty="0"/>
              <a:t>(účinnost </a:t>
            </a:r>
            <a:r>
              <a:rPr lang="cs-CZ" sz="1800" dirty="0" smtClean="0"/>
              <a:t>10. 07. 2018)</a:t>
            </a:r>
          </a:p>
          <a:p>
            <a:pPr marL="1257170" lvl="2" indent="-457153">
              <a:buFont typeface="Courier New" pitchFamily="49" charset="0"/>
              <a:buChar char="o"/>
            </a:pPr>
            <a:r>
              <a:rPr lang="cs-CZ" sz="1800" dirty="0" smtClean="0"/>
              <a:t>Příloha </a:t>
            </a:r>
            <a:r>
              <a:rPr lang="cs-CZ" sz="1800" dirty="0"/>
              <a:t>Pravidel pro žadatele a příjemce č. </a:t>
            </a:r>
            <a:r>
              <a:rPr lang="cs-CZ" sz="1800" dirty="0" smtClean="0"/>
              <a:t>2f </a:t>
            </a:r>
            <a:r>
              <a:rPr lang="cs-CZ" sz="1800" dirty="0"/>
              <a:t>(účinnost </a:t>
            </a:r>
            <a:r>
              <a:rPr lang="cs-CZ" sz="1800" dirty="0" smtClean="0"/>
              <a:t>08. 08. 2018)</a:t>
            </a:r>
            <a:endParaRPr lang="cs-CZ" sz="18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Přehled aktivit za období </a:t>
            </a:r>
            <a:r>
              <a:rPr lang="cs-CZ" dirty="0" smtClean="0"/>
              <a:t>2018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57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320480"/>
          </a:xfrm>
        </p:spPr>
        <p:txBody>
          <a:bodyPr>
            <a:normAutofit lnSpcReduction="10000"/>
          </a:bodyPr>
          <a:lstStyle/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b="1" dirty="0"/>
              <a:t>Konání MV OPTP</a:t>
            </a:r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000" dirty="0"/>
              <a:t>18. 05. </a:t>
            </a:r>
            <a:r>
              <a:rPr lang="cs-CZ" sz="2000" dirty="0" smtClean="0"/>
              <a:t>2018 </a:t>
            </a:r>
            <a:r>
              <a:rPr lang="cs-CZ" sz="2000" dirty="0"/>
              <a:t>a </a:t>
            </a:r>
            <a:r>
              <a:rPr lang="cs-CZ" sz="2000" dirty="0" smtClean="0"/>
              <a:t>20. </a:t>
            </a:r>
            <a:r>
              <a:rPr lang="cs-CZ" sz="2000" dirty="0"/>
              <a:t>11. </a:t>
            </a:r>
            <a:r>
              <a:rPr lang="cs-CZ" sz="2000" dirty="0" smtClean="0"/>
              <a:t>2018 sedmé </a:t>
            </a:r>
            <a:r>
              <a:rPr lang="cs-CZ" sz="2000" dirty="0"/>
              <a:t>a </a:t>
            </a:r>
            <a:r>
              <a:rPr lang="cs-CZ" sz="2000" dirty="0" smtClean="0"/>
              <a:t>osmé </a:t>
            </a:r>
            <a:r>
              <a:rPr lang="cs-CZ" sz="2000" dirty="0"/>
              <a:t>řádné zasedání</a:t>
            </a:r>
          </a:p>
          <a:p>
            <a:pPr marL="442867" lvl="1" indent="-442867">
              <a:buFont typeface="Arial" panose="020B0604020202020204" pitchFamily="34" charset="0"/>
              <a:buChar char="•"/>
            </a:pPr>
            <a:r>
              <a:rPr lang="cs-CZ" b="1" dirty="0" smtClean="0"/>
              <a:t>Aktualizace výzev</a:t>
            </a:r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000" dirty="0"/>
              <a:t>01. </a:t>
            </a:r>
            <a:r>
              <a:rPr lang="cs-CZ" sz="2000" dirty="0" smtClean="0"/>
              <a:t>02. 2018 </a:t>
            </a:r>
            <a:r>
              <a:rPr lang="cs-CZ" sz="2000" dirty="0"/>
              <a:t>výzva č. </a:t>
            </a:r>
            <a:r>
              <a:rPr lang="cs-CZ" sz="2000" dirty="0" smtClean="0"/>
              <a:t>1</a:t>
            </a:r>
            <a:endParaRPr lang="cs-CZ" sz="2000" dirty="0"/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100" dirty="0" smtClean="0"/>
              <a:t>07. 08. 2018 </a:t>
            </a:r>
            <a:r>
              <a:rPr lang="cs-CZ" sz="2100" dirty="0"/>
              <a:t>výzva č. </a:t>
            </a:r>
            <a:r>
              <a:rPr lang="cs-CZ" sz="2100" dirty="0" smtClean="0"/>
              <a:t>2</a:t>
            </a:r>
            <a:endParaRPr lang="cs-CZ" sz="2100" dirty="0"/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b="1" dirty="0" smtClean="0"/>
              <a:t>Semináře </a:t>
            </a:r>
            <a:r>
              <a:rPr lang="cs-CZ" sz="2400" b="1" dirty="0"/>
              <a:t>pro žadatele a příjemce</a:t>
            </a:r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100" dirty="0" smtClean="0"/>
              <a:t>02. 10. 2018 </a:t>
            </a:r>
            <a:r>
              <a:rPr lang="cs-CZ" sz="2100" dirty="0"/>
              <a:t>– určeno pro ITI</a:t>
            </a:r>
            <a:r>
              <a:rPr lang="cs-CZ" sz="2100" dirty="0" smtClean="0"/>
              <a:t>, RSK</a:t>
            </a:r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100" dirty="0" smtClean="0"/>
              <a:t>09. 10. 2018 </a:t>
            </a:r>
            <a:r>
              <a:rPr lang="cs-CZ" sz="2100" dirty="0"/>
              <a:t>– určeno pro zástupce </a:t>
            </a:r>
            <a:r>
              <a:rPr lang="cs-CZ" sz="2100" dirty="0" smtClean="0"/>
              <a:t>ÚRR</a:t>
            </a:r>
            <a:endParaRPr lang="cs-CZ" sz="2100" dirty="0"/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b="1" dirty="0" smtClean="0"/>
              <a:t>Platforma </a:t>
            </a:r>
            <a:r>
              <a:rPr lang="cs-CZ" sz="2400" b="1" dirty="0"/>
              <a:t>pro přípravu výzev OPTP </a:t>
            </a:r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100" dirty="0" smtClean="0"/>
              <a:t>13. 12. 2018 – šesté zasedání Platformy pro přípravu výzev OPTP 2014-2020</a:t>
            </a:r>
            <a:endParaRPr lang="cs-CZ" sz="2100" dirty="0"/>
          </a:p>
          <a:p>
            <a:pPr marL="800017" lvl="1" indent="-342864">
              <a:buFont typeface="Arial" panose="020B0604020202020204" pitchFamily="34" charset="0"/>
              <a:buChar char="-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Přehled aktivit za období </a:t>
            </a:r>
            <a:r>
              <a:rPr lang="cs-CZ" dirty="0" smtClean="0"/>
              <a:t>2018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30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032448"/>
          </a:xfrm>
        </p:spPr>
        <p:txBody>
          <a:bodyPr>
            <a:normAutofit fontScale="85000" lnSpcReduction="20000"/>
          </a:bodyPr>
          <a:lstStyle/>
          <a:p>
            <a:pPr marL="361950" indent="-3619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/>
              <a:t>r</a:t>
            </a:r>
            <a:r>
              <a:rPr lang="cs-CZ" sz="2400" dirty="0" smtClean="0"/>
              <a:t>evize </a:t>
            </a:r>
            <a:r>
              <a:rPr lang="cs-CZ" sz="2400" dirty="0"/>
              <a:t>č. 3</a:t>
            </a:r>
            <a:r>
              <a:rPr lang="cs-CZ" sz="2400" dirty="0" smtClean="0"/>
              <a:t> </a:t>
            </a:r>
            <a:r>
              <a:rPr lang="cs-CZ" sz="2400" dirty="0"/>
              <a:t>byla schválena </a:t>
            </a:r>
            <a:r>
              <a:rPr lang="cs-CZ" sz="2400" dirty="0" smtClean="0"/>
              <a:t>na podzimním zasedání MV OPTP </a:t>
            </a:r>
            <a:br>
              <a:rPr lang="cs-CZ" sz="2400" dirty="0" smtClean="0"/>
            </a:br>
            <a:r>
              <a:rPr lang="cs-CZ" sz="2400" dirty="0" smtClean="0"/>
              <a:t>20. 11. 2018 a do EK byla </a:t>
            </a:r>
            <a:r>
              <a:rPr lang="cs-CZ" sz="2400" b="1" dirty="0" smtClean="0"/>
              <a:t>odeslána 29. 11. 2018</a:t>
            </a:r>
            <a:endParaRPr lang="cs-CZ" sz="2400" b="1" dirty="0"/>
          </a:p>
          <a:p>
            <a:pPr marL="361950" indent="-3619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/>
              <a:t>doplnění popisu SC 1 a v přidání nové aktivity v rámci PO 1 SC 1 s názvem “</a:t>
            </a:r>
            <a:r>
              <a:rPr lang="cs-CZ" sz="2400" dirty="0" smtClean="0"/>
              <a:t>Podpora </a:t>
            </a:r>
            <a:r>
              <a:rPr lang="cs-CZ" sz="2400" dirty="0"/>
              <a:t>iniciativy Uhelné regiony v transformaci”</a:t>
            </a:r>
          </a:p>
          <a:p>
            <a:pPr marL="361950" indent="-3619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/>
              <a:t>p</a:t>
            </a:r>
            <a:r>
              <a:rPr lang="cs-CZ" sz="2400" dirty="0" smtClean="0"/>
              <a:t>řidání příjemce </a:t>
            </a:r>
            <a:r>
              <a:rPr lang="cs-CZ" sz="2400" dirty="0"/>
              <a:t>této </a:t>
            </a:r>
            <a:r>
              <a:rPr lang="cs-CZ" sz="2400" dirty="0" smtClean="0"/>
              <a:t>aktivity </a:t>
            </a:r>
            <a:r>
              <a:rPr lang="cs-CZ" sz="2400" dirty="0"/>
              <a:t>“MMR a jeho příspěvková organizace zajišťující iniciativu Uhelné regiony v </a:t>
            </a:r>
            <a:r>
              <a:rPr lang="cs-CZ" sz="2400" dirty="0" smtClean="0"/>
              <a:t>transformaci”</a:t>
            </a:r>
          </a:p>
          <a:p>
            <a:pPr marL="361950" indent="-3619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/>
              <a:t>doplnění podporovaných aktivit v </a:t>
            </a:r>
            <a:r>
              <a:rPr lang="cs-CZ" sz="2400" dirty="0" smtClean="0"/>
              <a:t>PO1 SC </a:t>
            </a:r>
            <a:r>
              <a:rPr lang="cs-CZ" sz="2400" dirty="0"/>
              <a:t>3 </a:t>
            </a:r>
            <a:r>
              <a:rPr lang="cs-CZ" sz="2400" dirty="0" smtClean="0"/>
              <a:t>o „Zároveň se podílí na realizaci </a:t>
            </a:r>
            <a:r>
              <a:rPr lang="cs-CZ" sz="2400" dirty="0"/>
              <a:t>iniciativy Uhelné regiony v </a:t>
            </a:r>
            <a:r>
              <a:rPr lang="cs-CZ" sz="2400" dirty="0" smtClean="0"/>
              <a:t>transformaci“</a:t>
            </a:r>
          </a:p>
          <a:p>
            <a:pPr marL="361950" indent="-3619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/>
              <a:t>r</a:t>
            </a:r>
            <a:r>
              <a:rPr lang="cs-CZ" sz="2400" dirty="0" smtClean="0"/>
              <a:t>evize byla schválena EK 12. 2. 2019</a:t>
            </a:r>
            <a:endParaRPr lang="cs-CZ" sz="2400" dirty="0"/>
          </a:p>
          <a:p>
            <a:pPr marL="361950" indent="-3619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/>
              <a:t>v</a:t>
            </a:r>
            <a:r>
              <a:rPr lang="cs-CZ" sz="2400" dirty="0" smtClean="0"/>
              <a:t> návaznosti na třetí revizi programu byly upraveny výzvy </a:t>
            </a:r>
            <a:br>
              <a:rPr lang="cs-CZ" sz="2400" dirty="0" smtClean="0"/>
            </a:br>
            <a:r>
              <a:rPr lang="cs-CZ" sz="2400" dirty="0" smtClean="0"/>
              <a:t>č. 1 a 3 účinné od 1. 1. 2019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</a:pPr>
            <a:endParaRPr lang="cs-CZ" sz="1600" dirty="0" smtClean="0"/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Třetí revize programu</a:t>
            </a:r>
          </a:p>
        </p:txBody>
      </p:sp>
    </p:spTree>
    <p:extLst>
      <p:ext uri="{BB962C8B-B14F-4D97-AF65-F5344CB8AC3E}">
        <p14:creationId xmlns:p14="http://schemas.microsoft.com/office/powerpoint/2010/main" val="3232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7"/>
            <a:ext cx="8291264" cy="792088"/>
          </a:xfrm>
        </p:spPr>
        <p:txBody>
          <a:bodyPr/>
          <a:lstStyle/>
          <a:p>
            <a:pPr algn="ctr"/>
            <a:r>
              <a:rPr lang="cs-CZ" dirty="0" smtClean="0"/>
              <a:t>Finanční údaje v EUR – stav k 31.12. 2018</a:t>
            </a:r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6798151"/>
              </p:ext>
            </p:extLst>
          </p:nvPr>
        </p:nvGraphicFramePr>
        <p:xfrm>
          <a:off x="251521" y="1844826"/>
          <a:ext cx="8291511" cy="2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33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91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2827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</a:t>
                      </a:r>
                      <a:endParaRPr lang="cs-CZ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Alokace v mil. EUR  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Celkové způsobilé výdaje ve schválených operacích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Celkové způsobilé výdaje vykázané příjemci ŘO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Certifikované výdaje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39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  mil. EUR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počet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 na  alokaci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 mil. EUR 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 mil. EUR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5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192,59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158,97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82,54%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73,21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38,02%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68,50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35,57%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5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54,12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24,24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44,78%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12,50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23,10%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11,63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21,49%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5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dirty="0"/>
                        <a:t>Celkem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dirty="0" smtClean="0"/>
                        <a:t>246,71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dirty="0" smtClean="0"/>
                        <a:t>183,21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dirty="0" smtClean="0"/>
                        <a:t>136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dirty="0" smtClean="0"/>
                        <a:t>74,26%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dirty="0" smtClean="0"/>
                        <a:t>85,71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dirty="0" smtClean="0"/>
                        <a:t>34,74%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dirty="0" smtClean="0"/>
                        <a:t>80,13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dirty="0" smtClean="0"/>
                        <a:t>32,48%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251521" y="4725144"/>
            <a:ext cx="2448272" cy="40009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cs-CZ" sz="1000" i="1" dirty="0"/>
              <a:t>Data k 31. 12. 2018</a:t>
            </a:r>
          </a:p>
          <a:p>
            <a:r>
              <a:rPr lang="cs-CZ" sz="1000" i="1" dirty="0" smtClean="0"/>
              <a:t>Zdroj: </a:t>
            </a:r>
            <a:r>
              <a:rPr lang="cs-CZ" sz="1000" i="1" dirty="0"/>
              <a:t>MS2014+</a:t>
            </a:r>
          </a:p>
        </p:txBody>
      </p:sp>
    </p:spTree>
    <p:extLst>
      <p:ext uri="{BB962C8B-B14F-4D97-AF65-F5344CB8AC3E}">
        <p14:creationId xmlns:p14="http://schemas.microsoft.com/office/powerpoint/2010/main" val="399723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153" indent="-457153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0" indent="0" algn="just"/>
            <a:r>
              <a:rPr lang="cs-CZ" dirty="0" smtClean="0"/>
              <a:t>Provedeno </a:t>
            </a:r>
            <a:r>
              <a:rPr lang="cs-CZ" b="1" dirty="0" smtClean="0"/>
              <a:t>46</a:t>
            </a:r>
            <a:r>
              <a:rPr lang="cs-CZ" dirty="0" smtClean="0"/>
              <a:t> fyzických kontrol na místě </a:t>
            </a:r>
            <a:r>
              <a:rPr lang="cs-CZ" sz="1700" dirty="0"/>
              <a:t>(zkontrolováno </a:t>
            </a:r>
            <a:r>
              <a:rPr lang="cs-CZ" sz="1700" dirty="0" smtClean="0"/>
              <a:t>233,4 </a:t>
            </a:r>
            <a:r>
              <a:rPr lang="cs-CZ" sz="1700" dirty="0"/>
              <a:t>mil. Kč);</a:t>
            </a: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b="1" dirty="0" smtClean="0"/>
              <a:t>34 kontrol ukončeno bez zjištění </a:t>
            </a:r>
            <a:r>
              <a:rPr lang="cs-CZ" sz="1700" dirty="0"/>
              <a:t>(zkontrolovaný objem </a:t>
            </a:r>
            <a:r>
              <a:rPr lang="cs-CZ" sz="1700" dirty="0" smtClean="0"/>
              <a:t>189,8 </a:t>
            </a:r>
            <a:r>
              <a:rPr lang="cs-CZ" sz="1700" dirty="0"/>
              <a:t>mil. Kč);</a:t>
            </a:r>
            <a:r>
              <a:rPr lang="cs-CZ" dirty="0" smtClean="0"/>
              <a:t> </a:t>
            </a: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b="1" dirty="0" smtClean="0"/>
              <a:t>1</a:t>
            </a:r>
            <a:r>
              <a:rPr lang="cs-CZ" dirty="0" smtClean="0"/>
              <a:t> kontrola neukončena;</a:t>
            </a: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b="1" dirty="0" smtClean="0"/>
              <a:t>11 kontrol ukončeno se zjištěním </a:t>
            </a:r>
            <a:r>
              <a:rPr lang="cs-CZ" sz="1700" dirty="0"/>
              <a:t>(zkontrolovaný objem </a:t>
            </a:r>
            <a:r>
              <a:rPr lang="cs-CZ" sz="1700" dirty="0" smtClean="0"/>
              <a:t>43,6 </a:t>
            </a:r>
            <a:r>
              <a:rPr lang="cs-CZ" sz="1700" dirty="0"/>
              <a:t>mil. Kč, </a:t>
            </a:r>
            <a:r>
              <a:rPr lang="cs-CZ" sz="1700" dirty="0" smtClean="0"/>
              <a:t>z toho </a:t>
            </a:r>
            <a:r>
              <a:rPr lang="cs-CZ" sz="1700" dirty="0"/>
              <a:t>identifikovaná zjištění ve výši </a:t>
            </a:r>
            <a:r>
              <a:rPr lang="cs-CZ" sz="1700" dirty="0" smtClean="0"/>
              <a:t>102,3 tisíc. </a:t>
            </a:r>
            <a:r>
              <a:rPr lang="cs-CZ" sz="1700" dirty="0"/>
              <a:t>Kč</a:t>
            </a:r>
            <a:r>
              <a:rPr lang="cs-CZ" sz="1700" dirty="0" smtClean="0"/>
              <a:t>);</a:t>
            </a:r>
          </a:p>
          <a:p>
            <a:pPr marL="400009" lvl="1" indent="0" algn="just"/>
            <a:endParaRPr lang="cs-CZ" sz="1700" u="sng" dirty="0"/>
          </a:p>
          <a:p>
            <a:pPr marL="0" indent="0" algn="just"/>
            <a:r>
              <a:rPr lang="cs-CZ" b="1" dirty="0" smtClean="0"/>
              <a:t>Nejčastější pochybení</a:t>
            </a:r>
            <a:r>
              <a:rPr lang="cs-CZ" dirty="0"/>
              <a:t>: </a:t>
            </a:r>
            <a:endParaRPr lang="cs-CZ" dirty="0" smtClean="0"/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dirty="0" smtClean="0"/>
              <a:t>nesprávné </a:t>
            </a:r>
            <a:r>
              <a:rPr lang="cs-CZ" dirty="0"/>
              <a:t>účtování pořízeného </a:t>
            </a:r>
            <a:r>
              <a:rPr lang="cs-CZ" dirty="0" smtClean="0"/>
              <a:t>majetku; </a:t>
            </a: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dirty="0" smtClean="0"/>
              <a:t>nezpůsobilé </a:t>
            </a:r>
            <a:r>
              <a:rPr lang="cs-CZ" dirty="0"/>
              <a:t>mzdové </a:t>
            </a:r>
            <a:r>
              <a:rPr lang="cs-CZ" dirty="0" smtClean="0"/>
              <a:t>výdaje;</a:t>
            </a: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dirty="0" smtClean="0"/>
              <a:t>nezpůsobilé cestovní náhrady;</a:t>
            </a: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dirty="0"/>
              <a:t>absence doložení popisu způsobu výběru </a:t>
            </a:r>
            <a:r>
              <a:rPr lang="cs-CZ" dirty="0" smtClean="0"/>
              <a:t>ceny;</a:t>
            </a: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dirty="0"/>
              <a:t>nárokování výdajů na základě smlouvy, ačkoliv již byla </a:t>
            </a:r>
            <a:r>
              <a:rPr lang="cs-CZ" dirty="0" smtClean="0"/>
              <a:t>vypovězena</a:t>
            </a: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Přehled kontrol za rok 2018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939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153" indent="-457153" algn="just">
              <a:buFont typeface="Arial" panose="020B0604020202020204" pitchFamily="34" charset="0"/>
              <a:buChar char="•"/>
            </a:pPr>
            <a:r>
              <a:rPr lang="cs-CZ" sz="3800" dirty="0" smtClean="0"/>
              <a:t>Postup v plnění Plánu </a:t>
            </a:r>
            <a:r>
              <a:rPr lang="cs-CZ" sz="3800" dirty="0"/>
              <a:t>opatření pro rok </a:t>
            </a:r>
            <a:r>
              <a:rPr lang="cs-CZ" sz="3800" dirty="0" smtClean="0"/>
              <a:t>2018:</a:t>
            </a:r>
            <a:endParaRPr lang="cs-CZ" sz="3800" dirty="0"/>
          </a:p>
          <a:p>
            <a:pPr marL="0" indent="0" algn="just"/>
            <a:endParaRPr lang="cs-CZ" sz="3100" dirty="0"/>
          </a:p>
          <a:p>
            <a:pPr marL="804780" lvl="0" indent="-449216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500" dirty="0" smtClean="0"/>
              <a:t>ŘO </a:t>
            </a:r>
            <a:r>
              <a:rPr lang="cs-CZ" sz="2500" dirty="0"/>
              <a:t>ve spolupráci s MMR-NOK předložil vedení MMR materiál o možných variantách řešení financování MS2014+ a jejich dopadu na čerpání OPTP s žádostí o rozhodnutí, která varianta bude MMR preferována. </a:t>
            </a:r>
          </a:p>
          <a:p>
            <a:pPr marL="804780" lvl="0" indent="-449216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500" dirty="0"/>
              <a:t>Policie ČR odložila šetření a neshledala, že by došlo k trestnému činu. </a:t>
            </a:r>
          </a:p>
          <a:p>
            <a:pPr marL="804780" lvl="0" indent="-449216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500" dirty="0"/>
              <a:t>ŘO informoval na 8. jednání MV OPTP členy MV o aktuálním vývoji v případě nedořešeného </a:t>
            </a:r>
            <a:r>
              <a:rPr lang="cs-CZ" sz="2500" dirty="0" err="1"/>
              <a:t>disclaimeru</a:t>
            </a:r>
            <a:r>
              <a:rPr lang="cs-CZ" sz="2500" dirty="0"/>
              <a:t> na PO2 a financování MS2014+.</a:t>
            </a:r>
          </a:p>
          <a:p>
            <a:pPr marL="804780" lvl="0" indent="-449216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500" dirty="0"/>
              <a:t>Systém VZ na MMR není v kompetenci ŘO OPTP. VZ na MMR financované z OPTP nejsou žádným zásadním způsobem zpožděné a ŘO neevidoval žádný závažný dopad na čerpání. Výjimkou je VZ na asistenci při kontrolách, kde byl podán podnět na ÚOHS. Ani v tomto případě se nejedná o zásah do čerpání OPTP. Bylo přijato nové RM k realizaci VZ na MMR. </a:t>
            </a:r>
          </a:p>
          <a:p>
            <a:pPr marL="804780" lvl="0" indent="-449216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500" dirty="0"/>
              <a:t>ŘO OPTP měl do konce roku 2018 vykázat ve stavu finanční prostředky v právních </a:t>
            </a:r>
            <a:r>
              <a:rPr lang="cs-CZ" sz="2500" dirty="0" smtClean="0"/>
              <a:t>aktech o </a:t>
            </a:r>
            <a:r>
              <a:rPr lang="cs-CZ" sz="2500" dirty="0"/>
              <a:t>poskytnutí / převodu podpory alespoň 65 % hlavní alokace programu, což splnil k 31. 5. 2018, kdy ŘO vykázal 69,1 %.</a:t>
            </a:r>
          </a:p>
          <a:p>
            <a:pPr marL="804780" indent="-449216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Záležitosti ovlivňující výkonost OPTP</a:t>
            </a:r>
          </a:p>
        </p:txBody>
      </p:sp>
    </p:spTree>
    <p:extLst>
      <p:ext uri="{BB962C8B-B14F-4D97-AF65-F5344CB8AC3E}">
        <p14:creationId xmlns:p14="http://schemas.microsoft.com/office/powerpoint/2010/main" val="335479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dirty="0" smtClean="0"/>
              <a:t>ŘO OPTP pověřen RM 61/2018 z 3. 12. 2018 přípravou OPTP pro období 2021-2027 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dirty="0" smtClean="0"/>
              <a:t>Vláda schválila 4. 2. 2019 Národní koncepci realizace politiky soudržnosti v ČR po roce 2020 (NKR) jejíž součástí je OPTP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dirty="0" smtClean="0"/>
              <a:t>Pravidelná setkání k přípravě nového období na úrovni ŘO OPTP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dirty="0" smtClean="0"/>
              <a:t>Probíhají </a:t>
            </a:r>
            <a:r>
              <a:rPr lang="cs-CZ" sz="2400" dirty="0"/>
              <a:t>j</a:t>
            </a:r>
            <a:r>
              <a:rPr lang="cs-CZ" sz="2400" dirty="0" smtClean="0"/>
              <a:t>ednání s budoucími partnery/příjemci k přípravě nového období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endParaRPr lang="cs-CZ" sz="24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Příprava nového období 2021+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53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Program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cs-CZ" sz="1800" b="1" dirty="0" smtClean="0"/>
              <a:t>Zahájení</a:t>
            </a:r>
            <a:endParaRPr lang="cs-CZ" sz="1800" b="1" dirty="0"/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/>
              <a:t>Aktuální informace o operačním programu </a:t>
            </a:r>
          </a:p>
          <a:p>
            <a:pPr marL="342900" lvl="0" indent="-342900">
              <a:buFont typeface="+mj-lt"/>
              <a:buAutoNum type="arabicPeriod"/>
            </a:pPr>
            <a:endParaRPr lang="cs-CZ" sz="1800" b="1" dirty="0"/>
          </a:p>
          <a:p>
            <a:pPr marL="342900" lvl="0" indent="-342900">
              <a:buFont typeface="+mj-lt"/>
              <a:buAutoNum type="arabicPeriod"/>
            </a:pPr>
            <a:r>
              <a:rPr lang="cs-CZ" sz="1800" b="1" dirty="0" smtClean="0"/>
              <a:t>Schválení </a:t>
            </a:r>
            <a:r>
              <a:rPr lang="cs-CZ" sz="1800" b="1" dirty="0"/>
              <a:t>Výroční zprávy o implementaci programu za rok </a:t>
            </a:r>
            <a:r>
              <a:rPr lang="cs-CZ" sz="1800" b="1" dirty="0" smtClean="0"/>
              <a:t>2018</a:t>
            </a:r>
            <a:endParaRPr lang="cs-CZ" sz="1800" b="1" dirty="0"/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/>
              <a:t>Schválení aktualizace Evaluačního plánu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/>
              <a:t>Představení realizovaných evaluací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/>
              <a:t>Aktuální komunikační aktivity </a:t>
            </a:r>
            <a:r>
              <a:rPr lang="cs-CZ" sz="1800" b="1" dirty="0" smtClean="0"/>
              <a:t>OPEU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 smtClean="0"/>
              <a:t>Prezentace ITI Ostrava</a:t>
            </a:r>
            <a:endParaRPr lang="cs-CZ" sz="1800" b="1" dirty="0"/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/>
              <a:t>Různé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/>
              <a:t>Shrnutí hlavních závěrů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ovéPole 6"/>
          <p:cNvSpPr txBox="1">
            <a:spLocks noChangeArrowheads="1"/>
          </p:cNvSpPr>
          <p:nvPr/>
        </p:nvSpPr>
        <p:spPr bwMode="auto">
          <a:xfrm>
            <a:off x="1043608" y="2276872"/>
            <a:ext cx="7056437" cy="156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cs-CZ" sz="3200" b="1" dirty="0">
                <a:solidFill>
                  <a:srgbClr val="000099"/>
                </a:solidFill>
              </a:rPr>
              <a:t>4. </a:t>
            </a:r>
          </a:p>
          <a:p>
            <a:pPr marL="342864" indent="-342864" algn="ctr">
              <a:defRPr/>
            </a:pPr>
            <a:r>
              <a:rPr lang="es-ES" sz="3200" b="1" dirty="0">
                <a:solidFill>
                  <a:srgbClr val="000099"/>
                </a:solidFill>
              </a:rPr>
              <a:t>Schválení aktualizace Evaluačního plánu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Přehled evaluací OPTP k 2019</a:t>
            </a:r>
            <a:endParaRPr lang="cs-CZ" dirty="0"/>
          </a:p>
        </p:txBody>
      </p:sp>
      <p:pic>
        <p:nvPicPr>
          <p:cNvPr id="11" name="Zástupný symbol pro obsah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3397" y="1484784"/>
            <a:ext cx="8482900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01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cs-CZ" b="1" dirty="0"/>
              <a:t>V</a:t>
            </a:r>
            <a:r>
              <a:rPr lang="cs-CZ" b="1" dirty="0" smtClean="0"/>
              <a:t>yjmutí </a:t>
            </a:r>
            <a:r>
              <a:rPr lang="cs-CZ" b="1" dirty="0"/>
              <a:t>„Evaluace administrativní kapacity“ z evaluačního </a:t>
            </a:r>
            <a:r>
              <a:rPr lang="cs-CZ" b="1" dirty="0" smtClean="0"/>
              <a:t>plánu</a:t>
            </a:r>
          </a:p>
          <a:p>
            <a:pPr marL="0" indent="0"/>
            <a:endParaRPr lang="cs-CZ" sz="2400" dirty="0" smtClean="0"/>
          </a:p>
          <a:p>
            <a:pPr marL="0" indent="0"/>
            <a:r>
              <a:rPr lang="cs-CZ" sz="2400" dirty="0" smtClean="0"/>
              <a:t>Odůvodnění: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 smtClean="0"/>
              <a:t>Duplicita: věcní </a:t>
            </a:r>
            <a:r>
              <a:rPr lang="cs-CZ" sz="2400" dirty="0"/>
              <a:t>garanti zmíněných aktivit </a:t>
            </a:r>
            <a:r>
              <a:rPr lang="cs-CZ" sz="2400" dirty="0" smtClean="0"/>
              <a:t>připravují </a:t>
            </a:r>
            <a:r>
              <a:rPr lang="cs-CZ" sz="2400" dirty="0"/>
              <a:t>v rámci své agendy vlastní </a:t>
            </a:r>
            <a:r>
              <a:rPr lang="cs-CZ" sz="2400" dirty="0" smtClean="0"/>
              <a:t>evaluaci/analýzu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 smtClean="0"/>
              <a:t>Nízká účelnost pro ŘO: </a:t>
            </a:r>
            <a:r>
              <a:rPr lang="cs-CZ" sz="2400" dirty="0"/>
              <a:t>na jednotlivé rozměry řízení administrativní kapacity </a:t>
            </a:r>
            <a:r>
              <a:rPr lang="cs-CZ" sz="2400" dirty="0" smtClean="0"/>
              <a:t>má </a:t>
            </a:r>
            <a:r>
              <a:rPr lang="cs-CZ" sz="2400" dirty="0"/>
              <a:t>ŘO OPTP jen minimální vliv</a:t>
            </a:r>
            <a:endParaRPr lang="cs-CZ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Přehled navržených změn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58827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115616" y="2276872"/>
            <a:ext cx="7058025" cy="1077208"/>
          </a:xfrm>
          <a:prstGeom prst="rect">
            <a:avLst/>
          </a:prstGeom>
          <a:noFill/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5. </a:t>
            </a:r>
          </a:p>
          <a:p>
            <a:pPr marL="342864" indent="-342864"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Představení</a:t>
            </a:r>
            <a:r>
              <a:rPr lang="en-US" sz="3200" b="1" dirty="0">
                <a:solidFill>
                  <a:srgbClr val="000099"/>
                </a:solidFill>
              </a:rPr>
              <a:t> </a:t>
            </a:r>
            <a:r>
              <a:rPr lang="cs-CZ" sz="3200" b="1" dirty="0">
                <a:solidFill>
                  <a:srgbClr val="000099"/>
                </a:solidFill>
              </a:rPr>
              <a:t>realizovaných</a:t>
            </a:r>
            <a:r>
              <a:rPr lang="en-US" sz="3200" b="1" dirty="0">
                <a:solidFill>
                  <a:srgbClr val="000099"/>
                </a:solidFill>
              </a:rPr>
              <a:t> </a:t>
            </a:r>
            <a:r>
              <a:rPr lang="cs-CZ" sz="3200" b="1" dirty="0">
                <a:solidFill>
                  <a:srgbClr val="000099"/>
                </a:solidFill>
              </a:rPr>
              <a:t>evaluací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b="1" dirty="0" smtClean="0"/>
              <a:t>Smlouva </a:t>
            </a:r>
            <a:r>
              <a:rPr lang="cs-CZ" b="1" dirty="0"/>
              <a:t>podepsaná</a:t>
            </a:r>
            <a:r>
              <a:rPr lang="cs-CZ" dirty="0"/>
              <a:t>: </a:t>
            </a:r>
            <a:r>
              <a:rPr lang="cs-CZ" dirty="0" smtClean="0"/>
              <a:t>18. 12. 2018</a:t>
            </a:r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b="1" dirty="0"/>
              <a:t>Výstupy akceptovány</a:t>
            </a:r>
            <a:r>
              <a:rPr lang="cs-CZ" dirty="0"/>
              <a:t>: </a:t>
            </a:r>
            <a:r>
              <a:rPr lang="cs-CZ" dirty="0" smtClean="0"/>
              <a:t>18. 4. 2019</a:t>
            </a:r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b="1" dirty="0"/>
              <a:t>Rozpočet</a:t>
            </a:r>
            <a:r>
              <a:rPr lang="cs-CZ" dirty="0"/>
              <a:t>: </a:t>
            </a:r>
            <a:r>
              <a:rPr lang="cs-CZ" dirty="0" smtClean="0"/>
              <a:t>405 </a:t>
            </a:r>
            <a:r>
              <a:rPr lang="cs-CZ" dirty="0"/>
              <a:t>000,- bez DPH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b="1" dirty="0" smtClean="0"/>
              <a:t>Zpracovatel</a:t>
            </a:r>
            <a:r>
              <a:rPr lang="cs-CZ" dirty="0" smtClean="0"/>
              <a:t>: Ernst </a:t>
            </a:r>
            <a:r>
              <a:rPr lang="cs-CZ" dirty="0"/>
              <a:t>&amp; </a:t>
            </a:r>
            <a:r>
              <a:rPr lang="cs-CZ" dirty="0" err="1"/>
              <a:t>Young</a:t>
            </a:r>
            <a:r>
              <a:rPr lang="cs-CZ" dirty="0"/>
              <a:t>, s.r.o</a:t>
            </a:r>
            <a:r>
              <a:rPr lang="cs-CZ" dirty="0" smtClean="0"/>
              <a:t>.</a:t>
            </a:r>
          </a:p>
          <a:p>
            <a:pPr marL="0" indent="0"/>
            <a:endParaRPr lang="cs-CZ" dirty="0"/>
          </a:p>
          <a:p>
            <a:r>
              <a:rPr lang="cs-CZ" dirty="0"/>
              <a:t> </a:t>
            </a:r>
            <a:r>
              <a:rPr lang="cs-CZ" b="1" dirty="0"/>
              <a:t>Zaměření evaluace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cs-CZ" dirty="0"/>
              <a:t>Do jaké míry pokrývá indikátorová soustava aktivity podporované OPTP?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cs-CZ" dirty="0"/>
              <a:t>Vystihuje podle příjemce indikátor vhodně výstupy projektu, je podle příjemce srozumitelný a vhodný pro hodnocení úspěšnosti a pokroku projektu? </a:t>
            </a:r>
            <a:r>
              <a:rPr lang="cs-CZ" dirty="0" smtClean="0"/>
              <a:t> </a:t>
            </a:r>
            <a:endParaRPr lang="cs-CZ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cs-CZ" dirty="0"/>
              <a:t>Je stávající nastavení cílových hodnot indikátorů vzhledem k realizaci programu účelné a reálné</a:t>
            </a:r>
            <a:r>
              <a:rPr lang="cs-CZ" dirty="0" smtClean="0"/>
              <a:t>?</a:t>
            </a:r>
            <a:endParaRPr lang="cs-CZ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Evaluace indikátorové soustavy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5794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043608" y="2276872"/>
            <a:ext cx="7058025" cy="1569650"/>
          </a:xfrm>
          <a:prstGeom prst="rect">
            <a:avLst/>
          </a:prstGeom>
          <a:noFill/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6. </a:t>
            </a: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Aktuální komunikační aktivity OPEU</a:t>
            </a:r>
          </a:p>
        </p:txBody>
      </p:sp>
    </p:spTree>
    <p:extLst>
      <p:ext uri="{BB962C8B-B14F-4D97-AF65-F5344CB8AC3E}">
        <p14:creationId xmlns:p14="http://schemas.microsoft.com/office/powerpoint/2010/main" val="417316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ovéPole 6"/>
          <p:cNvSpPr txBox="1">
            <a:spLocks noChangeArrowheads="1"/>
          </p:cNvSpPr>
          <p:nvPr/>
        </p:nvSpPr>
        <p:spPr bwMode="auto">
          <a:xfrm>
            <a:off x="1115616" y="2204864"/>
            <a:ext cx="7056437" cy="1077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cs-CZ" sz="3200" b="1" dirty="0">
                <a:solidFill>
                  <a:srgbClr val="000099"/>
                </a:solidFill>
              </a:rPr>
              <a:t>7. </a:t>
            </a:r>
          </a:p>
          <a:p>
            <a:pPr algn="ctr"/>
            <a:r>
              <a:rPr lang="cs-CZ" sz="3200" b="1" dirty="0" smtClean="0">
                <a:solidFill>
                  <a:srgbClr val="000099"/>
                </a:solidFill>
              </a:rPr>
              <a:t>Prezentace ITI Ostrava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3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ovéPole 6"/>
          <p:cNvSpPr txBox="1">
            <a:spLocks noChangeArrowheads="1"/>
          </p:cNvSpPr>
          <p:nvPr/>
        </p:nvSpPr>
        <p:spPr bwMode="auto">
          <a:xfrm>
            <a:off x="1547664" y="1340768"/>
            <a:ext cx="5688013" cy="206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8. </a:t>
            </a: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Různé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99592" y="2276872"/>
            <a:ext cx="7058025" cy="1569650"/>
          </a:xfrm>
          <a:prstGeom prst="rect">
            <a:avLst/>
          </a:prstGeom>
          <a:noFill/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9. </a:t>
            </a:r>
          </a:p>
          <a:p>
            <a:pPr marL="342864" indent="-342864"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Shrnutí hlavních závěrů </a:t>
            </a:r>
            <a:r>
              <a:rPr lang="cs-CZ" sz="3200" b="1" dirty="0" smtClean="0">
                <a:solidFill>
                  <a:srgbClr val="000099"/>
                </a:solidFill>
              </a:rPr>
              <a:t>9. </a:t>
            </a:r>
            <a:r>
              <a:rPr lang="cs-CZ" sz="3200" b="1" dirty="0">
                <a:solidFill>
                  <a:srgbClr val="000099"/>
                </a:solidFill>
              </a:rPr>
              <a:t>zasedání MV OPTP 2014 – 2020</a:t>
            </a:r>
            <a:endParaRPr lang="cs-CZ" sz="3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ovéPole 6"/>
          <p:cNvSpPr txBox="1">
            <a:spLocks noChangeArrowheads="1"/>
          </p:cNvSpPr>
          <p:nvPr/>
        </p:nvSpPr>
        <p:spPr bwMode="auto">
          <a:xfrm>
            <a:off x="1116013" y="2781300"/>
            <a:ext cx="7056437" cy="156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cs-CZ" sz="3200" b="1" dirty="0">
                <a:solidFill>
                  <a:srgbClr val="000099"/>
                </a:solidFill>
              </a:rPr>
              <a:t>Děkujeme za pozornost.</a:t>
            </a:r>
          </a:p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r>
              <a:rPr lang="cs-CZ" sz="3200" b="1" dirty="0" err="1">
                <a:solidFill>
                  <a:srgbClr val="000099"/>
                </a:solidFill>
              </a:rPr>
              <a:t>optp</a:t>
            </a:r>
            <a:r>
              <a:rPr lang="cs-CZ" sz="3200" b="1" dirty="0">
                <a:solidFill>
                  <a:srgbClr val="000099"/>
                </a:solidFill>
              </a:rPr>
              <a:t>@</a:t>
            </a:r>
            <a:r>
              <a:rPr lang="cs-CZ" sz="3200" b="1" dirty="0" err="1">
                <a:solidFill>
                  <a:srgbClr val="000099"/>
                </a:solidFill>
              </a:rPr>
              <a:t>mmr.cz</a:t>
            </a:r>
            <a:endParaRPr lang="cs-CZ" sz="3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1. Zahájení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Úvodní slovo zástupce </a:t>
            </a:r>
            <a:r>
              <a:rPr lang="cs-CZ" dirty="0" smtClean="0">
                <a:latin typeface="Arial" charset="0"/>
                <a:cs typeface="Arial" charset="0"/>
              </a:rPr>
              <a:t>ŘO OPTP</a:t>
            </a:r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Úvodní </a:t>
            </a:r>
            <a:r>
              <a:rPr lang="cs-CZ" dirty="0">
                <a:latin typeface="Arial" charset="0"/>
                <a:cs typeface="Arial" charset="0"/>
              </a:rPr>
              <a:t>slovo zástupce EK</a:t>
            </a:r>
          </a:p>
          <a:p>
            <a:pPr marL="0" indent="0" eaLnBrk="1" hangingPunct="1"/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Projednání </a:t>
            </a:r>
            <a:r>
              <a:rPr lang="cs-CZ" dirty="0">
                <a:latin typeface="Arial" charset="0"/>
                <a:cs typeface="Arial" charset="0"/>
              </a:rPr>
              <a:t>programu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4176464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 dirty="0" smtClean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 dirty="0" smtClean="0">
                <a:solidFill>
                  <a:srgbClr val="000099"/>
                </a:solidFill>
                <a:ea typeface="+mj-ea"/>
              </a:rPr>
              <a:t> </a:t>
            </a:r>
            <a:r>
              <a:rPr lang="cs-CZ" sz="3200" b="1" dirty="0">
                <a:solidFill>
                  <a:srgbClr val="000099"/>
                </a:solidFill>
                <a:ea typeface="+mj-ea"/>
              </a:rPr>
              <a:t/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2.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Aktuální informace o operačním programu </a:t>
            </a:r>
          </a:p>
          <a:p>
            <a:pPr algn="ctr">
              <a:spcBef>
                <a:spcPct val="0"/>
              </a:spcBef>
            </a:pPr>
            <a:endParaRPr lang="cs-CZ" sz="3200" b="1" dirty="0" smtClean="0">
              <a:solidFill>
                <a:srgbClr val="000099"/>
              </a:solidFill>
              <a:ea typeface="+mj-ea"/>
            </a:endParaRP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930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operačním programu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807806"/>
              </p:ext>
            </p:extLst>
          </p:nvPr>
        </p:nvGraphicFramePr>
        <p:xfrm>
          <a:off x="382772" y="2564904"/>
          <a:ext cx="8304027" cy="266429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906291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07293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90083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676988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906291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900831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31585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873534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868074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532309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Předložené projekty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 aktem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Ukončené projekty</a:t>
                      </a:r>
                      <a:b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(stav PP40/PP41)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4 234,82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3 998,29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94,41%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3 793,56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89,58%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1 455,07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1 188,11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cs-CZ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045,50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88,00%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632,15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53,21%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308,89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5 422,93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5 043,79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187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93,01%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4 425,71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81,61%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1 763,96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82772" y="537321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000" i="1" dirty="0">
                <a:solidFill>
                  <a:prstClr val="black"/>
                </a:solidFill>
              </a:rPr>
              <a:t>Data k </a:t>
            </a:r>
            <a:r>
              <a:rPr lang="cs-CZ" sz="1000" i="1" dirty="0" smtClean="0">
                <a:solidFill>
                  <a:prstClr val="black"/>
                </a:solidFill>
              </a:rPr>
              <a:t>30. 4. 2019</a:t>
            </a:r>
            <a:endParaRPr lang="cs-CZ" sz="1000" i="1" dirty="0">
              <a:solidFill>
                <a:prstClr val="black"/>
              </a:solidFill>
            </a:endParaRPr>
          </a:p>
          <a:p>
            <a:pPr lvl="0"/>
            <a:r>
              <a:rPr lang="cs-CZ" sz="1000" i="1" dirty="0">
                <a:solidFill>
                  <a:prstClr val="black"/>
                </a:solidFill>
              </a:rPr>
              <a:t>Zdroj: MS2014+</a:t>
            </a:r>
          </a:p>
        </p:txBody>
      </p:sp>
    </p:spTree>
    <p:extLst>
      <p:ext uri="{BB962C8B-B14F-4D97-AF65-F5344CB8AC3E}">
        <p14:creationId xmlns:p14="http://schemas.microsoft.com/office/powerpoint/2010/main" val="64805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91264" cy="1584176"/>
          </a:xfrm>
        </p:spPr>
        <p:txBody>
          <a:bodyPr/>
          <a:lstStyle/>
          <a:p>
            <a:pPr algn="ctr"/>
            <a:r>
              <a:rPr lang="cs-CZ" dirty="0"/>
              <a:t>Finanční prostředky v právních </a:t>
            </a:r>
            <a:r>
              <a:rPr lang="cs-CZ" dirty="0" smtClean="0"/>
              <a:t>aktech</a:t>
            </a:r>
            <a:br>
              <a:rPr lang="cs-CZ" dirty="0" smtClean="0"/>
            </a:br>
            <a:r>
              <a:rPr lang="cs-CZ" sz="2000" dirty="0"/>
              <a:t> (dle příjemců v %)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graphicFrame>
        <p:nvGraphicFramePr>
          <p:cNvPr id="11" name="Graf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615693"/>
              </p:ext>
            </p:extLst>
          </p:nvPr>
        </p:nvGraphicFramePr>
        <p:xfrm>
          <a:off x="539552" y="1556792"/>
          <a:ext cx="844650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21370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Finanční prostředky v žádostech </a:t>
            </a:r>
            <a:br>
              <a:rPr lang="cs-CZ" dirty="0" smtClean="0"/>
            </a:br>
            <a:r>
              <a:rPr lang="cs-CZ" dirty="0" smtClean="0"/>
              <a:t>o průběžnou platbu odeslané EK </a:t>
            </a:r>
            <a:br>
              <a:rPr lang="cs-CZ" dirty="0" smtClean="0"/>
            </a:br>
            <a:r>
              <a:rPr lang="cs-CZ" sz="2000" dirty="0" smtClean="0"/>
              <a:t>(v % k hlavní alokaci)</a:t>
            </a:r>
            <a:endParaRPr lang="cs-CZ" sz="20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971600" y="6237312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i="1" dirty="0" smtClean="0">
                <a:solidFill>
                  <a:prstClr val="black"/>
                </a:solidFill>
              </a:rPr>
              <a:t>D</a:t>
            </a:r>
            <a:r>
              <a:rPr lang="nn-NO" sz="1000" i="1" dirty="0" smtClean="0">
                <a:solidFill>
                  <a:prstClr val="black"/>
                </a:solidFill>
              </a:rPr>
              <a:t>ata </a:t>
            </a:r>
            <a:r>
              <a:rPr lang="nn-NO" sz="1000" i="1" dirty="0">
                <a:solidFill>
                  <a:prstClr val="black"/>
                </a:solidFill>
              </a:rPr>
              <a:t>k </a:t>
            </a:r>
            <a:r>
              <a:rPr lang="nn-NO" sz="1000" i="1" dirty="0" smtClean="0">
                <a:solidFill>
                  <a:prstClr val="black"/>
                </a:solidFill>
              </a:rPr>
              <a:t>3</a:t>
            </a:r>
            <a:r>
              <a:rPr lang="cs-CZ" sz="1000" i="1" dirty="0" smtClean="0">
                <a:solidFill>
                  <a:prstClr val="black"/>
                </a:solidFill>
              </a:rPr>
              <a:t>1</a:t>
            </a:r>
            <a:r>
              <a:rPr lang="nn-NO" sz="1000" i="1" dirty="0" smtClean="0">
                <a:solidFill>
                  <a:prstClr val="black"/>
                </a:solidFill>
              </a:rPr>
              <a:t>. </a:t>
            </a:r>
            <a:r>
              <a:rPr lang="cs-CZ" sz="1000" i="1" dirty="0">
                <a:solidFill>
                  <a:prstClr val="black"/>
                </a:solidFill>
              </a:rPr>
              <a:t>3</a:t>
            </a:r>
            <a:r>
              <a:rPr lang="nn-NO" sz="1000" i="1" dirty="0" smtClean="0">
                <a:solidFill>
                  <a:prstClr val="black"/>
                </a:solidFill>
              </a:rPr>
              <a:t>. 201</a:t>
            </a:r>
            <a:r>
              <a:rPr lang="cs-CZ" sz="1000" i="1" dirty="0" smtClean="0">
                <a:solidFill>
                  <a:prstClr val="black"/>
                </a:solidFill>
              </a:rPr>
              <a:t>9</a:t>
            </a:r>
            <a:r>
              <a:rPr lang="nn-NO" sz="1000" i="1" dirty="0" smtClean="0">
                <a:solidFill>
                  <a:prstClr val="black"/>
                </a:solidFill>
              </a:rPr>
              <a:t> </a:t>
            </a:r>
            <a:endParaRPr lang="cs-CZ" sz="1000" i="1" dirty="0" smtClean="0">
              <a:solidFill>
                <a:prstClr val="black"/>
              </a:solidFill>
            </a:endParaRPr>
          </a:p>
          <a:p>
            <a:r>
              <a:rPr lang="cs-CZ" sz="1000" i="1" dirty="0" smtClean="0">
                <a:solidFill>
                  <a:prstClr val="black"/>
                </a:solidFill>
              </a:rPr>
              <a:t>Zdroj</a:t>
            </a:r>
            <a:r>
              <a:rPr lang="cs-CZ" sz="1000" i="1" dirty="0">
                <a:solidFill>
                  <a:prstClr val="black"/>
                </a:solidFill>
              </a:rPr>
              <a:t>: MMR – NOK, MS2014</a:t>
            </a:r>
            <a:r>
              <a:rPr lang="cs-CZ" sz="1000" i="1" dirty="0" smtClean="0">
                <a:solidFill>
                  <a:prstClr val="black"/>
                </a:solidFill>
              </a:rPr>
              <a:t>+</a:t>
            </a:r>
            <a:endParaRPr lang="cs-CZ" sz="1000" i="1" dirty="0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060848"/>
            <a:ext cx="7416824" cy="396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75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Plnění pravidla N+3</a:t>
            </a: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67544" y="5229200"/>
            <a:ext cx="8280920" cy="936104"/>
          </a:xfrm>
          <a:prstGeom prst="rect">
            <a:avLst/>
          </a:prstGeom>
        </p:spPr>
        <p:txBody>
          <a:bodyPr lIns="91431" tIns="45715" rIns="91431" bIns="45715">
            <a:normAutofit fontScale="92500" lnSpcReduction="10000"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Char char="•"/>
            </a:pPr>
            <a:endParaRPr lang="pl-PL" sz="3000" b="1" dirty="0">
              <a:ea typeface="+mj-ea"/>
            </a:endParaRPr>
          </a:p>
          <a:p>
            <a:pPr eaLnBrk="1" hangingPunct="1">
              <a:buFont typeface="Arial" charset="0"/>
              <a:buChar char="•"/>
            </a:pPr>
            <a:r>
              <a:rPr lang="cs-CZ" sz="2600" b="1" dirty="0" smtClean="0">
                <a:ea typeface="+mj-ea"/>
              </a:rPr>
              <a:t>limit N+3 pro rok 2019 je plněn na </a:t>
            </a:r>
            <a:r>
              <a:rPr lang="cs-CZ" sz="2600" b="1" dirty="0" smtClean="0">
                <a:solidFill>
                  <a:srgbClr val="000000"/>
                </a:solidFill>
              </a:rPr>
              <a:t>114,9%</a:t>
            </a:r>
            <a:r>
              <a:rPr lang="cs-CZ" sz="2600" dirty="0" smtClean="0"/>
              <a:t> </a:t>
            </a:r>
            <a:endParaRPr lang="cs-CZ" sz="2600" b="1" dirty="0">
              <a:ea typeface="+mj-ea"/>
            </a:endParaRPr>
          </a:p>
          <a:p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3009"/>
            <a:ext cx="5518246" cy="3750076"/>
          </a:xfrm>
        </p:spPr>
      </p:pic>
    </p:spTree>
    <p:extLst>
      <p:ext uri="{BB962C8B-B14F-4D97-AF65-F5344CB8AC3E}">
        <p14:creationId xmlns:p14="http://schemas.microsoft.com/office/powerpoint/2010/main" val="190921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1676154"/>
              </p:ext>
            </p:extLst>
          </p:nvPr>
        </p:nvGraphicFramePr>
        <p:xfrm>
          <a:off x="467544" y="2420888"/>
          <a:ext cx="8280920" cy="2664297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:a16="http://schemas.microsoft.com/office/drawing/2014/main" val="186894681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110760418"/>
                    </a:ext>
                  </a:extLst>
                </a:gridCol>
                <a:gridCol w="1121383">
                  <a:extLst>
                    <a:ext uri="{9D8B030D-6E8A-4147-A177-3AD203B41FA5}">
                      <a16:colId xmlns:a16="http://schemas.microsoft.com/office/drawing/2014/main" val="3388258891"/>
                    </a:ext>
                  </a:extLst>
                </a:gridCol>
                <a:gridCol w="894841">
                  <a:extLst>
                    <a:ext uri="{9D8B030D-6E8A-4147-A177-3AD203B41FA5}">
                      <a16:colId xmlns:a16="http://schemas.microsoft.com/office/drawing/2014/main" val="244009463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14891651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35055506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04257156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9666444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353663825"/>
                    </a:ext>
                  </a:extLst>
                </a:gridCol>
              </a:tblGrid>
              <a:tr h="9245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Vyúčtované žádosti o platbu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Autorizované Souhrnné žádosti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Certifikované prostředky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33003"/>
                  </a:ext>
                </a:extLst>
              </a:tr>
              <a:tr h="5717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EUR 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6013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4 234,82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1 864,13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44,02%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1 856,38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43,84%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1 738,31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66,41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41,05%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037616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1 188,11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330,20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27,79%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308,78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25,99%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270,68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10,25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22,78%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5270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5 422,93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194,33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40,46%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2 165,16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39,93%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2 008,99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76,66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37,05%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674007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</a:t>
            </a:r>
            <a:r>
              <a:rPr lang="cs-CZ" dirty="0" smtClean="0"/>
              <a:t>čerpání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2425" y="530120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/>
              <a:t>Data k 30. 4. 2019</a:t>
            </a:r>
          </a:p>
          <a:p>
            <a:r>
              <a:rPr lang="cs-CZ" sz="1000" i="1" dirty="0" smtClean="0"/>
              <a:t>Zdroj: MS2014+</a:t>
            </a:r>
            <a:endParaRPr lang="cs-CZ" sz="1000" i="1" dirty="0"/>
          </a:p>
        </p:txBody>
      </p:sp>
    </p:spTree>
    <p:extLst>
      <p:ext uri="{BB962C8B-B14F-4D97-AF65-F5344CB8AC3E}">
        <p14:creationId xmlns:p14="http://schemas.microsoft.com/office/powerpoint/2010/main" val="8121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17450</TotalTime>
  <Words>1248</Words>
  <Application>Microsoft Office PowerPoint</Application>
  <PresentationFormat>Předvádění na obrazovce (4:3)</PresentationFormat>
  <Paragraphs>296</Paragraphs>
  <Slides>29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4" baseType="lpstr">
      <vt:lpstr>Arial</vt:lpstr>
      <vt:lpstr>Calibri</vt:lpstr>
      <vt:lpstr>Courier New</vt:lpstr>
      <vt:lpstr>Wingdings</vt:lpstr>
      <vt:lpstr>Vlastní návrh</vt:lpstr>
      <vt:lpstr>9. zasedání Monitorovacího výboru Operačního programu Technická pomoc 2014 - 2020</vt:lpstr>
      <vt:lpstr>Program</vt:lpstr>
      <vt:lpstr>1. Zahájení</vt:lpstr>
      <vt:lpstr>Prezentace aplikace PowerPoint</vt:lpstr>
      <vt:lpstr>Aktuální informace o operačním programu</vt:lpstr>
      <vt:lpstr>Finanční prostředky v právních aktech  (dle příjemců v %)  </vt:lpstr>
      <vt:lpstr>Finanční prostředky v žádostech  o průběžnou platbu odeslané EK  (v % k hlavní alokaci)</vt:lpstr>
      <vt:lpstr>Plnění pravidla N+3</vt:lpstr>
      <vt:lpstr>Aktuální informace o čerpání</vt:lpstr>
      <vt:lpstr>Pololetní vyhodnocení predikcí za období od 1. 10. 2018 do 31. 3. 2019 </vt:lpstr>
      <vt:lpstr>Predikce čerpání (plnění N+3)</vt:lpstr>
      <vt:lpstr>3.  Schválení Výroční zprávy o implementaci programu za rok 2018</vt:lpstr>
      <vt:lpstr>Přehled aktivit za období 2018</vt:lpstr>
      <vt:lpstr>Přehled aktivit za období 2018</vt:lpstr>
      <vt:lpstr>Třetí revize programu</vt:lpstr>
      <vt:lpstr>Finanční údaje v EUR – stav k 31.12. 2018</vt:lpstr>
      <vt:lpstr>Přehled kontrol za rok 2018</vt:lpstr>
      <vt:lpstr>Záležitosti ovlivňující výkonost OPTP</vt:lpstr>
      <vt:lpstr>Příprava nového období 2021+</vt:lpstr>
      <vt:lpstr>Prezentace aplikace PowerPoint</vt:lpstr>
      <vt:lpstr>Přehled evaluací OPTP k 2019</vt:lpstr>
      <vt:lpstr>Přehled navržených změn</vt:lpstr>
      <vt:lpstr>Prezentace aplikace PowerPoint</vt:lpstr>
      <vt:lpstr>Evaluace indikátorové soustavy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Mikanová Helena</cp:lastModifiedBy>
  <cp:revision>2810</cp:revision>
  <cp:lastPrinted>2017-05-12T07:34:42Z</cp:lastPrinted>
  <dcterms:created xsi:type="dcterms:W3CDTF">2011-04-07T12:21:15Z</dcterms:created>
  <dcterms:modified xsi:type="dcterms:W3CDTF">2019-05-16T10:32:50Z</dcterms:modified>
</cp:coreProperties>
</file>