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3" r:id="rId2"/>
    <p:sldId id="290" r:id="rId3"/>
    <p:sldId id="266" r:id="rId4"/>
    <p:sldId id="291" r:id="rId5"/>
    <p:sldId id="292" r:id="rId6"/>
    <p:sldId id="293" r:id="rId7"/>
    <p:sldId id="313" r:id="rId8"/>
    <p:sldId id="303" r:id="rId9"/>
    <p:sldId id="304" r:id="rId10"/>
    <p:sldId id="314" r:id="rId11"/>
    <p:sldId id="315" r:id="rId12"/>
    <p:sldId id="308" r:id="rId13"/>
    <p:sldId id="316" r:id="rId14"/>
    <p:sldId id="305" r:id="rId15"/>
    <p:sldId id="307" r:id="rId16"/>
    <p:sldId id="302" r:id="rId17"/>
    <p:sldId id="306" r:id="rId18"/>
    <p:sldId id="296" r:id="rId19"/>
    <p:sldId id="300" r:id="rId20"/>
    <p:sldId id="297" r:id="rId21"/>
    <p:sldId id="309" r:id="rId22"/>
    <p:sldId id="294" r:id="rId23"/>
    <p:sldId id="295" r:id="rId24"/>
    <p:sldId id="310" r:id="rId25"/>
    <p:sldId id="311" r:id="rId26"/>
    <p:sldId id="312" r:id="rId27"/>
    <p:sldId id="264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ošová Petra" initials="JP" lastIdx="0" clrIdx="0">
    <p:extLst>
      <p:ext uri="{19B8F6BF-5375-455C-9EA6-DF929625EA0E}">
        <p15:presenceInfo xmlns:p15="http://schemas.microsoft.com/office/powerpoint/2012/main" userId="S-1-5-21-682003330-1788223648-725345543-247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eus/archiv-eus/cil-3/nalezitosti-dokladovani/" TargetMode="External"/><Relationship Id="rId2" Type="http://schemas.openxmlformats.org/officeDocument/2006/relationships/hyperlink" Target="https://www.dotaceeu.cz/cs/fondy-eu/kohezni-politika-eu/operacni-programy/op-nadnarodni-spoluprace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central.eu/central-documents/programme-documents/" TargetMode="Externa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mala@crr.cz" TargetMode="External"/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03. 03. 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03. 03. 2020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rozpočtu partnera – aktualizovaný rozpočet, v případě překročení rozpočtu/rozpočtových kapitol souhlas LP (je důrazně doporučováno, aby byl předložen a nikoliv následně vyžadován</a:t>
            </a:r>
            <a:r>
              <a:rPr lang="cs-CZ" altLang="cs-CZ" sz="1600" dirty="0" smtClean="0"/>
              <a:t>)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kopie </a:t>
            </a:r>
            <a:r>
              <a:rPr lang="cs-CZ" altLang="cs-CZ" sz="1600" dirty="0"/>
              <a:t>originálů účetních dokladů , včetně podpůrné dokumentace roztříděné ve složce podle  rozpočtových položek a opatřených identifikací k projektu - tedy razítkem s názvem/akronymem a číslem projektu a názvem </a:t>
            </a:r>
            <a:r>
              <a:rPr lang="cs-CZ" altLang="cs-CZ" sz="1600" dirty="0" smtClean="0"/>
              <a:t>programu. </a:t>
            </a:r>
            <a:r>
              <a:rPr lang="cs-CZ" sz="1600" dirty="0"/>
              <a:t>Partner předkládá doklady dle pokynů uvedených v  Náležitostech </a:t>
            </a:r>
            <a:r>
              <a:rPr lang="cs-CZ" sz="1600" dirty="0" smtClean="0"/>
              <a:t>dokladování a </a:t>
            </a:r>
            <a:r>
              <a:rPr lang="cs-CZ" sz="1600" dirty="0"/>
              <a:t>programové dokumentaci</a:t>
            </a:r>
            <a:r>
              <a:rPr lang="cs-CZ" sz="1400" dirty="0"/>
              <a:t>, </a:t>
            </a:r>
            <a:r>
              <a:rPr lang="cs-CZ" sz="1600" dirty="0"/>
              <a:t>které jsou specifikovány pro jednotlivé druhy výdajů</a:t>
            </a:r>
            <a:r>
              <a:rPr lang="cs-CZ" altLang="cs-CZ" sz="1600" dirty="0"/>
              <a:t> 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výdajů na Externí odborné poradenství a služby, výdajů na vybavení a infrastrukturu a práce partneři nepředkládají doklady, pokud hodnota jednoho konkrétní výdaje/účetního dokladu je nižší než 400 EUR (takové výdaje se pouze uvedou do soupisky výdajů), respektive doklady jsou předkládány až na výzvu Kontrolora v rámci tzv. formální kontroly (kontrola výdajů pod 400 EUR je prováděna na vzorku; viz Náležitosti dokladování). Pokud bude mít Kontrolor pochybnosti o způsobilosti jakéhokoliv výdaje, vyžádá si od partnera v průběhu kontroly doklady nad rámec stanoveného vzorku</a:t>
            </a:r>
            <a:r>
              <a:rPr lang="cs-CZ" sz="1600" dirty="0" smtClean="0"/>
              <a:t>.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2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Výstupní </a:t>
            </a:r>
            <a:r>
              <a:rPr lang="cs-CZ" altLang="cs-CZ" dirty="0"/>
              <a:t>sestavu dokládající zaúčtování účetních dokladů analyticky na projekt (oddělený účetní systém pro projekt, např. středisko). Jednotlivé doklady uvedené v List </a:t>
            </a:r>
            <a:r>
              <a:rPr lang="cs-CZ" altLang="cs-CZ" dirty="0" err="1"/>
              <a:t>of</a:t>
            </a:r>
            <a:r>
              <a:rPr lang="cs-CZ" altLang="cs-CZ" dirty="0"/>
              <a:t> </a:t>
            </a:r>
            <a:r>
              <a:rPr lang="cs-CZ" altLang="cs-CZ" dirty="0" err="1"/>
              <a:t>Expenditure</a:t>
            </a:r>
            <a:r>
              <a:rPr lang="cs-CZ" altLang="cs-CZ" dirty="0"/>
              <a:t> musí být identifikovatelné na této sestavě, sestava musí být podepsána odpovědným pracovníkem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/>
              <a:t>V případě překročení rozpočtu, rozpočtových kapitol - souhlas LP se změnou rozpočtu, apod.</a:t>
            </a:r>
          </a:p>
          <a:p>
            <a:pPr>
              <a:lnSpc>
                <a:spcPct val="120000"/>
              </a:lnSpc>
            </a:pPr>
            <a:endParaRPr lang="cs-CZ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/>
              <a:t>V případě změny nový Rozvrh účtů analytické evidence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501650"/>
          </a:xfrm>
        </p:spPr>
        <p:txBody>
          <a:bodyPr/>
          <a:lstStyle/>
          <a:p>
            <a:r>
              <a:rPr lang="cs-CZ" sz="800" dirty="0" smtClean="0"/>
              <a:t>Pokyny pro příjemce ke kontrole:</a:t>
            </a:r>
          </a:p>
          <a:p>
            <a:r>
              <a:rPr lang="cs-CZ" sz="800" dirty="0" smtClean="0">
                <a:hlinkClick r:id="rId2"/>
              </a:rPr>
              <a:t>https</a:t>
            </a:r>
            <a:r>
              <a:rPr lang="cs-CZ" sz="800" dirty="0">
                <a:hlinkClick r:id="rId2"/>
              </a:rPr>
              <a:t>://www.dotaceeu.cz/cs/fondy-eu/kohezni-politika-eu/operacni-programy/op-nadnarodni-spoluprace</a:t>
            </a:r>
            <a:endParaRPr lang="cs-CZ" sz="800" dirty="0" smtClean="0"/>
          </a:p>
          <a:p>
            <a:r>
              <a:rPr lang="cs-CZ" sz="800" dirty="0" smtClean="0"/>
              <a:t>Náležitosti dokladování:</a:t>
            </a:r>
          </a:p>
          <a:p>
            <a:r>
              <a:rPr lang="cs-CZ" sz="800" dirty="0" smtClean="0">
                <a:hlinkClick r:id="rId3"/>
              </a:rPr>
              <a:t>https</a:t>
            </a:r>
            <a:r>
              <a:rPr lang="cs-CZ" sz="800" dirty="0">
                <a:hlinkClick r:id="rId3"/>
              </a:rPr>
              <a:t>://www.crr.cz/eus/archiv-eus/cil-3/nalezitosti-dokladovani/</a:t>
            </a:r>
            <a:endParaRPr lang="en-US" sz="8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2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23516" y="1306874"/>
            <a:ext cx="7700425" cy="4819290"/>
          </a:xfrm>
        </p:spPr>
        <p:txBody>
          <a:bodyPr>
            <a:normAutofit/>
          </a:bodyPr>
          <a:lstStyle/>
          <a:p>
            <a:r>
              <a:rPr lang="cs-CZ" b="1" dirty="0" smtClean="0"/>
              <a:t>Rozsah kontroly:</a:t>
            </a:r>
          </a:p>
          <a:p>
            <a:endParaRPr lang="cs-CZ" b="1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posouzení věcné a formální správnosti, dodržení programové dokumentace, všech relevantních předpisů EU a národní legislativy. Tato kontrola bude provedena u 100% výdajů na soupisce výdajů.</a:t>
            </a:r>
          </a:p>
          <a:p>
            <a:pPr marL="400050" indent="-400050">
              <a:buAutoNum type="romanUcPeriod"/>
            </a:pPr>
            <a:endParaRPr lang="cs-CZ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kontrola zaměřena na dodržování národní legislativy, za kterou je zodpovědný partner jako účetní jednotka. Kontrola probíhá v případě nákladů na zaměstnance</a:t>
            </a:r>
            <a:r>
              <a:rPr lang="cs-CZ" baseline="30000" dirty="0" smtClean="0"/>
              <a:t>1</a:t>
            </a:r>
            <a:r>
              <a:rPr lang="cs-CZ" dirty="0" smtClean="0"/>
              <a:t>, nákladů na cestování a ubytování a nákladů v limitu do 400EUR (které nebyly výsledkem výběrového/zadávacího řízení) na vzorku</a:t>
            </a:r>
            <a:r>
              <a:rPr lang="cs-CZ" baseline="30000" dirty="0" smtClean="0"/>
              <a:t>2</a:t>
            </a:r>
            <a:r>
              <a:rPr lang="cs-CZ" dirty="0" smtClean="0"/>
              <a:t>, u ostatních výdajů na 100% výdajů.</a:t>
            </a:r>
          </a:p>
          <a:p>
            <a:endParaRPr lang="cs-CZ" dirty="0"/>
          </a:p>
          <a:p>
            <a:r>
              <a:rPr lang="cs-CZ" sz="1200" b="1" i="1" dirty="0"/>
              <a:t> </a:t>
            </a:r>
            <a:endParaRPr lang="cs-CZ" sz="1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36160" y="6287589"/>
            <a:ext cx="5292349" cy="433886"/>
          </a:xfrm>
        </p:spPr>
        <p:txBody>
          <a:bodyPr/>
          <a:lstStyle/>
          <a:p>
            <a:endParaRPr lang="cs-CZ" sz="800" baseline="30000" dirty="0" smtClean="0"/>
          </a:p>
          <a:p>
            <a:endParaRPr lang="cs-CZ" sz="800" baseline="30000" dirty="0"/>
          </a:p>
          <a:p>
            <a:endParaRPr lang="cs-CZ" sz="800" baseline="30000" dirty="0" smtClean="0"/>
          </a:p>
          <a:p>
            <a:endParaRPr lang="cs-CZ" sz="800" baseline="30000" dirty="0"/>
          </a:p>
          <a:p>
            <a:r>
              <a:rPr lang="cs-CZ" sz="800" baseline="30000" dirty="0" smtClean="0"/>
              <a:t>1  </a:t>
            </a:r>
            <a:r>
              <a:rPr lang="cs-CZ" sz="800" dirty="0" smtClean="0"/>
              <a:t>u </a:t>
            </a:r>
            <a:r>
              <a:rPr lang="cs-CZ" sz="800" dirty="0"/>
              <a:t>reálně nárokovaných </a:t>
            </a:r>
            <a:r>
              <a:rPr lang="cs-CZ" sz="800" dirty="0" smtClean="0"/>
              <a:t>výdajů</a:t>
            </a:r>
          </a:p>
          <a:p>
            <a:r>
              <a:rPr lang="cs-CZ" sz="800" baseline="30000" dirty="0" smtClean="0"/>
              <a:t>2 </a:t>
            </a:r>
            <a:r>
              <a:rPr lang="cs-CZ" sz="800" dirty="0" smtClean="0"/>
              <a:t>s</a:t>
            </a:r>
            <a:r>
              <a:rPr lang="cs-CZ" sz="800" dirty="0"/>
              <a:t> výjimkou prvně předložené soupisky, kde je kontrola vždy 100 % i ve druhé fázi, toto neplatí pro výdaje v limitu pod 400 EUR, které jsou kontrolovány na vzorku i u prvně předložené soupisky </a:t>
            </a:r>
            <a:endParaRPr lang="cs-CZ" sz="800" baseline="30000" dirty="0"/>
          </a:p>
          <a:p>
            <a:endParaRPr lang="cs-CZ" baseline="30000" dirty="0" smtClean="0"/>
          </a:p>
          <a:p>
            <a:endParaRPr lang="en-US" baseline="30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</a:t>
            </a:r>
            <a:r>
              <a:rPr lang="cs-CZ" dirty="0" smtClean="0"/>
              <a:t>rozsah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Rozsah vzorku</a:t>
            </a:r>
            <a:r>
              <a:rPr lang="cs-CZ" b="1" dirty="0" smtClean="0"/>
              <a:t>:</a:t>
            </a:r>
          </a:p>
          <a:p>
            <a:endParaRPr lang="cs-CZ" b="1" dirty="0"/>
          </a:p>
          <a:p>
            <a:pPr marL="285750" lvl="0" indent="-285750">
              <a:buFont typeface="+mj-lt"/>
              <a:buAutoNum type="romanUcPeriod"/>
            </a:pPr>
            <a:r>
              <a:rPr lang="cs-CZ" sz="1400" dirty="0"/>
              <a:t>Rozpočtová kapitola mzdové výdaje a náklady na cestovné a ubytování - vzorek je vybírán </a:t>
            </a:r>
            <a:r>
              <a:rPr lang="cs-CZ" sz="1400" b="1" dirty="0"/>
              <a:t>ve výši 20 % z objemu předložených výdajů v dané rozpočtové kapitole</a:t>
            </a:r>
            <a:r>
              <a:rPr lang="cs-CZ" sz="1400" dirty="0"/>
              <a:t> a výdaje jsou vybírány tak, aby byly pokryty možné varianty/typově a věcně odlišné </a:t>
            </a:r>
            <a:r>
              <a:rPr lang="cs-CZ" sz="1400" dirty="0" smtClean="0"/>
              <a:t>výdaje</a:t>
            </a:r>
          </a:p>
          <a:p>
            <a:pPr marL="285750" lvl="0" indent="-285750">
              <a:buFont typeface="+mj-lt"/>
              <a:buAutoNum type="romanUcPeriod"/>
            </a:pPr>
            <a:endParaRPr lang="cs-CZ" sz="1400" dirty="0" smtClean="0"/>
          </a:p>
          <a:p>
            <a:pPr marL="285750" lvl="0" indent="-285750">
              <a:buFont typeface="+mj-lt"/>
              <a:buAutoNum type="romanUcPeriod"/>
            </a:pPr>
            <a:r>
              <a:rPr lang="cs-CZ" sz="1400" b="1" dirty="0" smtClean="0"/>
              <a:t>Výdaje </a:t>
            </a:r>
            <a:r>
              <a:rPr lang="cs-CZ" sz="1400" b="1" dirty="0"/>
              <a:t>pod 400 EUR </a:t>
            </a:r>
            <a:r>
              <a:rPr lang="cs-CZ" sz="1400" dirty="0"/>
              <a:t>– dokumentace/doklady k výdaji pod 400 EUR (limit 400 EUR se vztahuje vždy na jeden konkrétní výdaj) je předkládána až na výzvu ze strany Kontrolora (při provádění tzv. formální kontroly), </a:t>
            </a:r>
            <a:r>
              <a:rPr lang="cs-CZ" sz="1400" b="1" dirty="0"/>
              <a:t>kdy je ze strany kontrolora vybrán vzorek 15 % objemu nárokovaných výdajů</a:t>
            </a:r>
            <a:r>
              <a:rPr lang="cs-CZ" sz="1400" dirty="0"/>
              <a:t>. Vzorek je vybírán tak, aby byly pokryty možné varianty/typově a věcně odlišné výdaje. V případě, že v rámci této kontroly dojde při první kontrole Soupisky výdajů</a:t>
            </a:r>
            <a:r>
              <a:rPr lang="cs-CZ" sz="1400" baseline="30000" dirty="0"/>
              <a:t> </a:t>
            </a:r>
            <a:r>
              <a:rPr lang="cs-CZ" sz="1400" dirty="0"/>
              <a:t>za dané období ke zjištění chybovosti v dodržování národní legislativy u určitých typů výdajů, bude český partner na toto upozorněn a vyzván k nápravným opatřením. V případě, že ani při opakované kontrole výdajů nebude Kontrolor přesvědčen o provedení nápravy partnerem, bude daný druh výdaje považován za nezpůsobilý.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</a:t>
            </a:r>
            <a:r>
              <a:rPr lang="cs-CZ" dirty="0" smtClean="0"/>
              <a:t>rozsah vzorku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75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pPr marL="400050" indent="-400050">
              <a:buAutoNum type="romanUcPeriod"/>
            </a:pPr>
            <a:r>
              <a:rPr lang="cs-CZ" sz="1900" b="1" dirty="0"/>
              <a:t>Zadávací 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Kompletní dokumentace dle prezentace o veřejných zakázkách</a:t>
            </a:r>
          </a:p>
          <a:p>
            <a:pPr lvl="1" indent="0">
              <a:buNone/>
            </a:pPr>
            <a:endParaRPr lang="cs-CZ" b="0" dirty="0" smtClean="0"/>
          </a:p>
          <a:p>
            <a:pPr marL="400050" indent="-400050">
              <a:buFont typeface="Arial"/>
              <a:buAutoNum type="romanUcPeriod"/>
            </a:pPr>
            <a:r>
              <a:rPr lang="cs-CZ" sz="1900" b="1" dirty="0"/>
              <a:t>Konference, semináře, školení, setkání pracovních týmů/partnerů, akce založená na účasti osob z organizace partnera/ostatních </a:t>
            </a:r>
            <a:r>
              <a:rPr lang="cs-CZ" sz="1900" b="1" dirty="0" smtClean="0"/>
              <a:t>partnerů, akce </a:t>
            </a:r>
            <a:r>
              <a:rPr lang="cs-CZ" sz="1900" b="1" dirty="0"/>
              <a:t>pro veřejnost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prezenční listiny obsahující relevantní údaje a publicitu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obrazová dokumentace (fotografie, videa), podkladové materiály, školící </a:t>
            </a:r>
            <a:r>
              <a:rPr lang="cs-CZ" sz="1700" b="0" dirty="0" smtClean="0">
                <a:solidFill>
                  <a:schemeClr val="tx1"/>
                </a:solidFill>
              </a:rPr>
              <a:t>materiály</a:t>
            </a:r>
            <a:endParaRPr lang="cs-CZ" sz="1700" b="0" dirty="0">
              <a:solidFill>
                <a:schemeClr val="tx1"/>
              </a:solidFill>
            </a:endParaRP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 výdaje za ubytování jmenný seznam účastníků, doklad o počtu a </a:t>
            </a:r>
            <a:r>
              <a:rPr lang="cs-CZ" sz="1700" b="0" dirty="0" smtClean="0">
                <a:solidFill>
                  <a:schemeClr val="tx1"/>
                </a:solidFill>
              </a:rPr>
              <a:t>cenách </a:t>
            </a:r>
            <a:r>
              <a:rPr lang="cs-CZ" sz="1700" b="0" dirty="0">
                <a:solidFill>
                  <a:schemeClr val="tx1"/>
                </a:solidFill>
              </a:rPr>
              <a:t>jídel, o cenách a typu ubytování atd. (pokud není uvedeno na 	faktuře) – blíže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seznámit s prezentací, která se věnuje Způsobilosti výdajů a veřejným zakázkám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Marketingové a informační kampaně, kampaně v tisku, na billboardech atd.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 Výstupy z kampaní, letáky, články, tiskové zprávy, </a:t>
            </a:r>
            <a:r>
              <a:rPr lang="cs-CZ" sz="1700" b="0" dirty="0" smtClean="0">
                <a:solidFill>
                  <a:schemeClr val="tx1"/>
                </a:solidFill>
              </a:rPr>
              <a:t>fotodokumentace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Výdaje na služby – zpracování studií, poradenství, právní a jiné služby, překlady a tlumočení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Protokoly o provedených/dodaných plněních, kopie posudků, zpráv, studií, kopie zajištěných překladů nebo specifikace rozsahu těchto překladů, rozsah </a:t>
            </a:r>
            <a:r>
              <a:rPr lang="cs-CZ" sz="1700" b="0" dirty="0" smtClean="0">
                <a:solidFill>
                  <a:schemeClr val="tx1"/>
                </a:solidFill>
              </a:rPr>
              <a:t>tlumočení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Pořízení vybavení/zařízení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</a:t>
            </a:r>
            <a:r>
              <a:rPr lang="cs-CZ" sz="1000" dirty="0" smtClean="0"/>
              <a:t>seznámit s </a:t>
            </a:r>
            <a:r>
              <a:rPr lang="cs-CZ" sz="1000" dirty="0"/>
              <a:t>prezentací, která se věnuje Způsobilosti výdajů a veřejným zakázkám</a:t>
            </a: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cs-CZ" sz="1500" dirty="0"/>
              <a:t>Kvalita komunikace,</a:t>
            </a:r>
          </a:p>
          <a:p>
            <a:pPr marL="342900" indent="-342900">
              <a:buAutoNum type="arabicParenR"/>
            </a:pPr>
            <a:r>
              <a:rPr lang="cs-CZ" sz="1500" dirty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sz="1500" dirty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sz="1500" dirty="0"/>
              <a:t>Utřídění dokumentace dle požadavků (podle „Finanční zprávy“), aneb očíslování a utřídění je </a:t>
            </a:r>
            <a:r>
              <a:rPr lang="cs-CZ" sz="1500" dirty="0" smtClean="0"/>
              <a:t>důležité</a:t>
            </a:r>
            <a:r>
              <a:rPr lang="cs-CZ" sz="1500" dirty="0"/>
              <a:t>,</a:t>
            </a:r>
          </a:p>
          <a:p>
            <a:pPr marL="342900" indent="-342900">
              <a:buAutoNum type="arabicParenR"/>
            </a:pPr>
            <a:r>
              <a:rPr lang="cs-CZ" sz="1500" dirty="0"/>
              <a:t>Pravidlo 2x a dost.</a:t>
            </a:r>
          </a:p>
          <a:p>
            <a:endParaRPr lang="cs-CZ" sz="1500" dirty="0"/>
          </a:p>
          <a:p>
            <a:r>
              <a:rPr lang="cs-CZ" sz="1500" b="1" u="sng" dirty="0"/>
              <a:t>POZOR</a:t>
            </a:r>
            <a:r>
              <a:rPr lang="cs-CZ" sz="1500" dirty="0"/>
              <a:t>!</a:t>
            </a:r>
          </a:p>
          <a:p>
            <a:r>
              <a:rPr lang="cs-CZ" sz="1500" dirty="0"/>
              <a:t>V případě nepředložení všech podkladů a dokumentů ke kontrole ze strany příjemců do 15 dní od konce </a:t>
            </a:r>
            <a:r>
              <a:rPr lang="cs-CZ" sz="1500" dirty="0" err="1"/>
              <a:t>reportovacího</a:t>
            </a:r>
            <a:r>
              <a:rPr lang="cs-CZ" sz="1500" dirty="0"/>
              <a:t> období, neručí Centrum, že bude kontrola ukončena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Dodržení lhůty z velké části závisí na kompletnosti a kvalitě předložených dokumentů ze strany partnerů. V případě, kdy předložené dokumenty vykazují řadu nedostatků, nemůže Centrum/Kontrolor zaručit, že výdaje budou </a:t>
            </a:r>
            <a:r>
              <a:rPr lang="cs-CZ" sz="1500" dirty="0" err="1"/>
              <a:t>odkontrolovány</a:t>
            </a:r>
            <a:r>
              <a:rPr lang="cs-CZ" sz="1500" dirty="0"/>
              <a:t>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 Pro zajištění včasného potvrzení výdajů ze strany Kontrolorů je nezbytné, aby příjemci předkládali dokumentaci kompletní a včas.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</a:t>
            </a:r>
            <a:r>
              <a:rPr lang="cs-CZ" u="sng" dirty="0" smtClean="0">
                <a:solidFill>
                  <a:srgbClr val="FF0000"/>
                </a:solidFill>
              </a:rPr>
              <a:t>definitivní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 – 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Kontrola na místě u programu </a:t>
            </a:r>
            <a:r>
              <a:rPr lang="cs-CZ" dirty="0" err="1" smtClean="0"/>
              <a:t>Interreg</a:t>
            </a:r>
            <a:r>
              <a:rPr lang="cs-CZ" dirty="0" smtClean="0"/>
              <a:t> CENTRAL EUROPE je prováděna vždy v režimu veřejnosprávní kontroly na místě dle zákona č. 255/2012Sb., o kontrole (kontrolní řád)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</a:t>
            </a: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Kontrola je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 (tzv. analýzy rizik)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</a:t>
            </a:r>
            <a:r>
              <a:rPr lang="cs-CZ" b="0" dirty="0" smtClean="0"/>
              <a:t> </a:t>
            </a:r>
            <a:r>
              <a:rPr lang="cs-CZ" dirty="0" smtClean="0"/>
              <a:t>případech dle dokumentace programu 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případech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Změny oproti předcházejícímu stavu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364" y="1084263"/>
            <a:ext cx="7700425" cy="3086873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Základní pojmy</a:t>
            </a: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Cíle kontroly a způsob jejího provedení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Povinnosti partnerů</a:t>
            </a:r>
            <a:endParaRPr lang="cs-CZ" sz="3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 smtClean="0"/>
              <a:t>Fáze veřejnosprávní kontroly na místě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b="1" u="sng" dirty="0" smtClean="0"/>
              <a:t>Proces tzv. veřejnosprávní kontroly na místě je vysoce administrativně náročný.</a:t>
            </a:r>
          </a:p>
          <a:p>
            <a:r>
              <a:rPr lang="cs-CZ" b="1" u="sng" dirty="0" smtClean="0"/>
              <a:t>Čím lze tento proces urychlit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Co je předmětem kontroly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→</a:t>
            </a:r>
            <a:r>
              <a:rPr lang="cs-CZ" dirty="0" smtClean="0"/>
              <a:t> čím dříve jsou nálezy z Protokolu o veřejnosprávní kontrole vypořádány,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nařízeními EU, národními pravidly a legislativou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Pravidly programu </a:t>
            </a:r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 „Zprávy o průběhu projektu“ v termínech 6 měsíčních </a:t>
            </a:r>
            <a:r>
              <a:rPr lang="cs-CZ" sz="1900" dirty="0" err="1"/>
              <a:t>reportovacích</a:t>
            </a:r>
            <a:r>
              <a:rPr lang="cs-CZ" sz="1900" dirty="0"/>
              <a:t>/monitorovacích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spolu se „Zprávou o průběhu projektu/Partner </a:t>
            </a:r>
            <a:r>
              <a:rPr lang="cs-CZ" sz="1900" dirty="0" err="1"/>
              <a:t>Progress</a:t>
            </a:r>
            <a:r>
              <a:rPr lang="cs-CZ" sz="1900" dirty="0"/>
              <a:t> Report“ také tzv. „Finanční zprávu/List </a:t>
            </a:r>
            <a:r>
              <a:rPr lang="cs-CZ" sz="1900" dirty="0" err="1"/>
              <a:t>of</a:t>
            </a:r>
            <a:r>
              <a:rPr lang="cs-CZ" sz="1900" dirty="0"/>
              <a:t> </a:t>
            </a:r>
            <a:r>
              <a:rPr lang="cs-CZ" sz="1900" dirty="0" err="1"/>
              <a:t>Expenditure</a:t>
            </a:r>
            <a:r>
              <a:rPr lang="cs-CZ" sz="1900" dirty="0"/>
              <a:t>“ při splnění minimálního finančního </a:t>
            </a:r>
            <a:r>
              <a:rPr lang="cs-CZ" sz="1900" dirty="0" smtClean="0"/>
              <a:t>objemu (7500EUR), pokud není partnerovi umožněno jinak</a:t>
            </a:r>
            <a:endParaRPr lang="cs-CZ" sz="1900" dirty="0"/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Předložit alespoň 1x do roka ke kontrole výdaje realizované v projektu (tzv. „</a:t>
            </a:r>
            <a:r>
              <a:rPr lang="cs-CZ" sz="1900"/>
              <a:t>Finanční </a:t>
            </a:r>
            <a:r>
              <a:rPr lang="cs-CZ" sz="1900" smtClean="0"/>
              <a:t>zpráva“)</a:t>
            </a: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Vést účetnictví v souladu s národními pravidly a podmínkami programu (oddělení účetnictví pro projekt)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povinnosti partnerů</a:t>
            </a:r>
            <a:br>
              <a:rPr lang="cs-CZ" dirty="0" smtClean="0"/>
            </a:br>
            <a:r>
              <a:rPr lang="cs-CZ" dirty="0" smtClean="0"/>
              <a:t>„shrnutí“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</a:t>
            </a:r>
            <a:r>
              <a:rPr lang="cs-CZ" dirty="0"/>
              <a:t>publicitu dle požadavků Nařízení a pravidel </a:t>
            </a:r>
            <a:r>
              <a:rPr lang="cs-CZ" dirty="0" smtClean="0"/>
              <a:t>Programu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veřejnosprávní kontroly na místě dle zákona, která je vykonávána ze strany Centra pro regionální rozvoj České republiky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kontroly ze strany dalších subjektů implementační struktury programu a případně dalších institucí, které jsou k tomu pověřeny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  <a:br>
              <a:rPr lang="cs-CZ" dirty="0"/>
            </a:br>
            <a:r>
              <a:rPr lang="cs-CZ" dirty="0" smtClean="0"/>
              <a:t>„shrnutí</a:t>
            </a:r>
            <a:r>
              <a:rPr lang="cs-CZ" dirty="0"/>
              <a:t>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PUBLICITA:</a:t>
            </a:r>
          </a:p>
          <a:p>
            <a:r>
              <a:rPr lang="cs-CZ" dirty="0" smtClean="0"/>
              <a:t>Manuály:</a:t>
            </a:r>
          </a:p>
          <a:p>
            <a:pPr lvl="1"/>
            <a:r>
              <a:rPr lang="cs-CZ" dirty="0"/>
              <a:t>u programu Interreg Central </a:t>
            </a:r>
            <a:r>
              <a:rPr lang="cs-CZ" dirty="0" err="1"/>
              <a:t>Europe</a:t>
            </a:r>
            <a:r>
              <a:rPr lang="cs-CZ" dirty="0"/>
              <a:t> – </a:t>
            </a:r>
            <a:r>
              <a:rPr lang="cs-CZ" u="sng" dirty="0">
                <a:hlinkClick r:id="rId2"/>
              </a:rPr>
              <a:t>Project Brand </a:t>
            </a:r>
            <a:r>
              <a:rPr lang="cs-CZ" u="sng" dirty="0" err="1">
                <a:hlinkClick r:id="rId2"/>
              </a:rPr>
              <a:t>Manual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</a:t>
            </a:r>
            <a:r>
              <a:rPr lang="cs-CZ" dirty="0" smtClean="0"/>
              <a:t>partnerů - 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Technické stránky provedení</a:t>
            </a:r>
          </a:p>
          <a:p>
            <a:pPr lvl="1" indent="0">
              <a:buNone/>
            </a:pPr>
            <a:r>
              <a:rPr lang="cs-CZ" dirty="0" smtClean="0"/>
              <a:t>!!! Informace o projektu musí být uvedena na webu </a:t>
            </a:r>
            <a:r>
              <a:rPr lang="cs-CZ" smtClean="0"/>
              <a:t>příjemce</a:t>
            </a:r>
            <a:r>
              <a:rPr lang="cs-CZ" smtClean="0"/>
              <a:t>!!!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dirty="0" smtClean="0"/>
              <a:t>Markéta </a:t>
            </a:r>
            <a:r>
              <a:rPr lang="cs-CZ" sz="1600" dirty="0"/>
              <a:t>Weingärtnerová</a:t>
            </a:r>
            <a:br>
              <a:rPr lang="cs-CZ" sz="1600" dirty="0"/>
            </a:br>
            <a:r>
              <a:rPr lang="cs-CZ" sz="1600" i="1" dirty="0" smtClean="0"/>
              <a:t>Centrum </a:t>
            </a:r>
            <a:r>
              <a:rPr lang="cs-CZ" sz="1600" i="1" dirty="0"/>
              <a:t>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+420 </a:t>
            </a:r>
            <a:r>
              <a:rPr lang="cs-CZ" sz="1600" i="1" dirty="0" smtClean="0"/>
              <a:t>724 568  700</a:t>
            </a:r>
            <a:br>
              <a:rPr lang="cs-CZ" sz="1600" i="1" dirty="0" smtClean="0"/>
            </a:br>
            <a:r>
              <a:rPr lang="cs-CZ" sz="1600" i="1" dirty="0" smtClean="0"/>
              <a:t>T</a:t>
            </a:r>
            <a:r>
              <a:rPr lang="cs-CZ" sz="1600" i="1" dirty="0"/>
              <a:t>: +420 225 855 </a:t>
            </a:r>
            <a:r>
              <a:rPr lang="cs-CZ" sz="1600" i="1" dirty="0" smtClean="0"/>
              <a:t>231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r>
              <a:rPr lang="cs-CZ" sz="1600" i="1" dirty="0"/>
              <a:t>   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Postavení Centra pro regionální rozvoj České republiky</a:t>
            </a:r>
            <a:r>
              <a:rPr lang="cs-CZ" altLang="cs-CZ" b="0" dirty="0" smtClean="0">
                <a:solidFill>
                  <a:schemeClr val="tx1"/>
                </a:solidFill>
              </a:rPr>
              <a:t>: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Centrum je Kontrolorem dle čl. 23 odst. 4 Nařízení Evropského </a:t>
            </a:r>
            <a:r>
              <a:rPr lang="cs-CZ" altLang="cs-CZ" dirty="0">
                <a:solidFill>
                  <a:schemeClr val="tx1"/>
                </a:solidFill>
              </a:rPr>
              <a:t> </a:t>
            </a:r>
            <a:r>
              <a:rPr lang="cs-CZ" altLang="cs-CZ" dirty="0" smtClean="0">
                <a:solidFill>
                  <a:schemeClr val="tx1"/>
                </a:solidFill>
              </a:rPr>
              <a:t> parlamentu a Rady EU č. 1299/2013 (navazuje na postavení v období 2007-2013)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Výkon kontroly je prováděn v několika podobách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A) „kontrola projektová“,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B) „kontrola finanční“,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A) + B) tvoří tzv. administrativní ověření</a:t>
            </a:r>
            <a:endParaRPr lang="cs-CZ" altLang="cs-CZ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zajištění povinné publicity,</a:t>
            </a:r>
            <a:endParaRPr lang="cs-CZ" altLang="cs-CZ" sz="1800" dirty="0">
              <a:solidFill>
                <a:schemeClr val="tx1"/>
              </a:solidFill>
            </a:endParaRP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Způsobilosti nárokovaných výdajů a aktivit s nimi spojených ve  </a:t>
            </a:r>
            <a:r>
              <a:rPr lang="cs-CZ" altLang="cs-CZ" sz="1800" dirty="0">
                <a:solidFill>
                  <a:schemeClr val="tx1"/>
                </a:solidFill>
              </a:rPr>
              <a:t> </a:t>
            </a:r>
            <a:r>
              <a:rPr lang="cs-CZ" altLang="cs-CZ" sz="1800" dirty="0" smtClean="0">
                <a:solidFill>
                  <a:schemeClr val="tx1"/>
                </a:solidFill>
              </a:rPr>
              <a:t>	smyslu: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Věcné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Přiměřenosti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Časové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Místní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Vykázání výdajů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E) </a:t>
            </a:r>
            <a:r>
              <a:rPr lang="cs-CZ" altLang="cs-CZ" dirty="0" smtClean="0"/>
              <a:t>	</a:t>
            </a:r>
            <a:r>
              <a:rPr lang="cs-CZ" altLang="cs-CZ" sz="1800" dirty="0" smtClean="0">
                <a:solidFill>
                  <a:schemeClr val="tx1"/>
                </a:solidFill>
              </a:rPr>
              <a:t>Splnění dalších podmínek a povinností vyplývajících z programové 	dokumentace nebo příslušného právního aktu na jehož základě byla 	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kontroly– 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Praha – hlavní kancelář (HQ)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Odbor Evropské územní spolupráce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</a:t>
            </a:r>
            <a:r>
              <a:rPr lang="cs-CZ" b="1" dirty="0" smtClean="0"/>
              <a:t>ddělení administrace a kontroly projektů EÚS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U Nákladového nádraží 3144/4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130 00 Praha 3 – Strašnice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r>
              <a:rPr lang="cs-CZ" dirty="0" smtClean="0"/>
              <a:t>Vedoucí oddělení – Ing. </a:t>
            </a:r>
            <a:r>
              <a:rPr lang="cs-CZ" dirty="0"/>
              <a:t>Markéta Weingärtnerová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E-mail: </a:t>
            </a:r>
            <a:r>
              <a:rPr lang="cs-CZ" u="sng" dirty="0">
                <a:hlinkClick r:id="rId2"/>
              </a:rPr>
              <a:t>marketa.weingartnerova@crr.cz</a:t>
            </a:r>
            <a:r>
              <a:rPr lang="cs-CZ" dirty="0"/>
              <a:t>  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FLC – Ing. Jana Malá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E-mail: </a:t>
            </a:r>
            <a:r>
              <a:rPr lang="cs-CZ" dirty="0" smtClean="0">
                <a:hlinkClick r:id="rId3"/>
              </a:rPr>
              <a:t>jana.mala</a:t>
            </a:r>
            <a:r>
              <a:rPr lang="cs-CZ" u="sng" dirty="0" smtClean="0">
                <a:hlinkClick r:id="rId3"/>
              </a:rPr>
              <a:t>@crr.cz</a:t>
            </a:r>
            <a:endParaRPr lang="cs-CZ" u="sng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</a:t>
            </a:r>
            <a:r>
              <a:rPr lang="cs-CZ" dirty="0"/>
              <a:t>  </a:t>
            </a:r>
            <a:br>
              <a:rPr lang="cs-CZ" dirty="0"/>
            </a:br>
            <a:r>
              <a:rPr lang="cs-CZ" dirty="0">
                <a:solidFill>
                  <a:srgbClr val="00408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kontroly– 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Předložení dokumentů ke kontrole příslušnému Kontrolorovi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do </a:t>
            </a:r>
            <a:r>
              <a:rPr lang="cs-CZ" sz="1600" dirty="0" smtClean="0"/>
              <a:t>15 dní od ukončení monitorovacího/</a:t>
            </a:r>
            <a:r>
              <a:rPr lang="cs-CZ" sz="1600" dirty="0" err="1" smtClean="0"/>
              <a:t>reportovacího</a:t>
            </a:r>
            <a:r>
              <a:rPr lang="cs-CZ" sz="1600" dirty="0" smtClean="0"/>
              <a:t> období</a:t>
            </a:r>
            <a:endParaRPr lang="cs-CZ" sz="1600" dirty="0"/>
          </a:p>
          <a:p>
            <a:endParaRPr lang="cs-CZ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Formální kontrola předložené dokumentace</a:t>
            </a:r>
          </a:p>
          <a:p>
            <a:r>
              <a:rPr lang="cs-CZ" sz="1600" b="0" dirty="0" smtClean="0"/>
              <a:t>	</a:t>
            </a:r>
            <a:r>
              <a:rPr lang="cs-CZ" sz="1600" dirty="0"/>
              <a:t>→ ve lhůtě 5 pracovních dní, pro případné doplnění zjištění, pozastavuje se lhůta 		kontroly</a:t>
            </a:r>
          </a:p>
          <a:p>
            <a:endParaRPr lang="cs-CZ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Kontrola dokumentace na Centru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60 dní od předložení kompletní dokumentace (resp. 55 dní na 	příslušném oddělení a 5 dní na HQ)</a:t>
            </a:r>
          </a:p>
          <a:p>
            <a:r>
              <a:rPr lang="cs-CZ" sz="1600" dirty="0"/>
              <a:t>	→ k nápravám zjištěných </a:t>
            </a:r>
            <a:r>
              <a:rPr lang="cs-CZ" sz="1600" dirty="0" smtClean="0"/>
              <a:t>nedostatků/vyjasnění bude partner vyzván maximálně 2x, 	→ lhůta pro vypořádání nedostatků 2x5 pracovních dní, </a:t>
            </a:r>
            <a:r>
              <a:rPr lang="cs-CZ" sz="1600" u="sng" dirty="0" smtClean="0">
                <a:solidFill>
                  <a:srgbClr val="FF0000"/>
                </a:solidFill>
              </a:rPr>
              <a:t>tzv. pravidlo 2x a dost</a:t>
            </a:r>
            <a:r>
              <a:rPr lang="cs-CZ" sz="1600" dirty="0" smtClean="0"/>
              <a:t>!</a:t>
            </a:r>
          </a:p>
          <a:p>
            <a:r>
              <a:rPr lang="cs-CZ" sz="1600" dirty="0" smtClean="0"/>
              <a:t>	→ </a:t>
            </a:r>
            <a:r>
              <a:rPr lang="cs-CZ" sz="1600" u="sng" dirty="0" smtClean="0">
                <a:solidFill>
                  <a:srgbClr val="FF0000"/>
                </a:solidFill>
              </a:rPr>
              <a:t>odložení výdaje max. 1x </a:t>
            </a:r>
            <a:r>
              <a:rPr lang="cs-CZ" sz="1600" dirty="0" smtClean="0"/>
              <a:t>(tzv. „</a:t>
            </a:r>
            <a:r>
              <a:rPr lang="cs-CZ" sz="1600" dirty="0" err="1" smtClean="0"/>
              <a:t>sitting</a:t>
            </a:r>
            <a:r>
              <a:rPr lang="cs-CZ" sz="1600" dirty="0" smtClean="0"/>
              <a:t> </a:t>
            </a:r>
            <a:r>
              <a:rPr lang="cs-CZ" sz="1600" dirty="0" err="1" smtClean="0"/>
              <a:t>ducks</a:t>
            </a:r>
            <a:r>
              <a:rPr lang="cs-CZ" sz="1600" dirty="0" smtClean="0"/>
              <a:t>“) </a:t>
            </a:r>
          </a:p>
          <a:p>
            <a:endParaRPr lang="cs-CZ" sz="1600" dirty="0"/>
          </a:p>
          <a:p>
            <a:endParaRPr lang="cs-CZ" b="1" dirty="0" smtClean="0"/>
          </a:p>
          <a:p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Ukončení kontroly na Centru a vystavení příslušných výstupů </a:t>
            </a:r>
            <a:r>
              <a:rPr lang="cs-CZ" b="1" dirty="0" smtClean="0"/>
              <a:t>kontroly</a:t>
            </a:r>
            <a:endParaRPr lang="cs-CZ" b="1" dirty="0"/>
          </a:p>
          <a:p>
            <a:r>
              <a:rPr lang="cs-CZ" dirty="0" smtClean="0"/>
              <a:t>	</a:t>
            </a:r>
            <a:r>
              <a:rPr lang="cs-CZ" dirty="0"/>
              <a:t> </a:t>
            </a:r>
            <a:r>
              <a:rPr lang="cs-CZ" sz="1600" dirty="0" smtClean="0"/>
              <a:t>→ v návaznosti na ukončení kontroly v předchozím bodu</a:t>
            </a:r>
          </a:p>
          <a:p>
            <a:r>
              <a:rPr lang="cs-CZ" sz="1600" dirty="0" smtClean="0"/>
              <a:t>	</a:t>
            </a:r>
            <a:r>
              <a:rPr lang="cs-CZ" sz="1600" dirty="0"/>
              <a:t> </a:t>
            </a:r>
            <a:r>
              <a:rPr lang="cs-CZ" sz="1600" dirty="0" smtClean="0"/>
              <a:t>→ FLC vystaví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/>
              <a:t>c</a:t>
            </a:r>
            <a:r>
              <a:rPr lang="cs-CZ" sz="1600" dirty="0" err="1" smtClean="0"/>
              <a:t>heck</a:t>
            </a:r>
            <a:r>
              <a:rPr lang="cs-CZ" sz="1600" dirty="0" smtClean="0"/>
              <a:t> list,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report,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</a:t>
            </a:r>
            <a:r>
              <a:rPr lang="cs-CZ" sz="1600" dirty="0" smtClean="0"/>
              <a:t> a 			Oznámení o ukončení kontroly</a:t>
            </a:r>
          </a:p>
          <a:p>
            <a:endParaRPr lang="cs-CZ" sz="1600" dirty="0"/>
          </a:p>
          <a:p>
            <a:r>
              <a:rPr lang="cs-CZ" sz="1600" b="1" u="sng" dirty="0" smtClean="0"/>
              <a:t>POZOR!</a:t>
            </a:r>
          </a:p>
          <a:p>
            <a:endParaRPr lang="cs-CZ" sz="1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Čeští partneři předkládají výdaje ke kontrole/certifikaci za každé </a:t>
            </a:r>
            <a:r>
              <a:rPr lang="cs-CZ" sz="1600" dirty="0" err="1" smtClean="0"/>
              <a:t>reportovací</a:t>
            </a:r>
            <a:r>
              <a:rPr lang="cs-CZ" sz="1600" dirty="0" smtClean="0"/>
              <a:t> období, tzn. v 6ti měsíčních cyklech uvedených v </a:t>
            </a:r>
            <a:r>
              <a:rPr lang="cs-CZ" sz="1600" dirty="0" err="1" smtClean="0"/>
              <a:t>Subsidy</a:t>
            </a:r>
            <a:r>
              <a:rPr lang="cs-CZ" sz="1600" dirty="0" smtClean="0"/>
              <a:t> </a:t>
            </a:r>
            <a:r>
              <a:rPr lang="cs-CZ" sz="1600" dirty="0" err="1" smtClean="0"/>
              <a:t>Contract</a:t>
            </a:r>
            <a:r>
              <a:rPr lang="cs-CZ" sz="1600" dirty="0" smtClean="0"/>
              <a:t>/</a:t>
            </a:r>
            <a:r>
              <a:rPr lang="cs-CZ" sz="1600" dirty="0" err="1" smtClean="0"/>
              <a:t>Partnership</a:t>
            </a:r>
            <a:r>
              <a:rPr lang="cs-CZ" sz="1600" dirty="0" smtClean="0"/>
              <a:t> </a:t>
            </a:r>
            <a:r>
              <a:rPr lang="cs-CZ" sz="1600" dirty="0" err="1" smtClean="0"/>
              <a:t>Agreement</a:t>
            </a:r>
            <a:r>
              <a:rPr lang="cs-CZ" sz="1600" dirty="0" smtClean="0"/>
              <a:t> nebo schválené </a:t>
            </a:r>
            <a:r>
              <a:rPr lang="cs-CZ" sz="1600" dirty="0" err="1" smtClean="0"/>
              <a:t>Application</a:t>
            </a:r>
            <a:r>
              <a:rPr lang="cs-CZ" sz="1600" dirty="0" smtClean="0"/>
              <a:t> </a:t>
            </a:r>
            <a:r>
              <a:rPr lang="cs-CZ" sz="1600" dirty="0" err="1" smtClean="0"/>
              <a:t>form</a:t>
            </a:r>
            <a:r>
              <a:rPr lang="cs-CZ" sz="1600" dirty="0" smtClean="0"/>
              <a:t>, za podmínky že:</a:t>
            </a:r>
            <a:endParaRPr lang="cs-CZ" sz="1600" dirty="0"/>
          </a:p>
          <a:p>
            <a:pPr algn="ctr"/>
            <a:r>
              <a:rPr lang="cs-CZ" sz="1600" dirty="0" smtClean="0"/>
              <a:t> </a:t>
            </a:r>
            <a:r>
              <a:rPr lang="cs-CZ" sz="1600" dirty="0"/>
              <a:t> → </a:t>
            </a:r>
            <a:r>
              <a:rPr lang="cs-CZ" sz="1600" i="1" dirty="0" smtClean="0"/>
              <a:t>nárokované </a:t>
            </a:r>
            <a:r>
              <a:rPr lang="cs-CZ" sz="1600" i="1" dirty="0"/>
              <a:t>výdaje uvedené v příslušné Finanční zprávě budou &gt; 7.500 </a:t>
            </a:r>
            <a:r>
              <a:rPr lang="cs-CZ" sz="1600" i="1" dirty="0" smtClean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V odůvodněných případech Centrum, respektive příslušný kontrolor, umožní partnerovi předložit ke kontrole i výdaje, které jsou nižší než uvedené limity. </a:t>
            </a:r>
            <a:endParaRPr 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Bez </a:t>
            </a:r>
            <a:r>
              <a:rPr lang="cs-CZ" sz="1600" dirty="0"/>
              <a:t>ohledu na výše uvedené podmínky mají partneři povinnost předložit výdaje ke kontrole </a:t>
            </a:r>
            <a:r>
              <a:rPr lang="cs-CZ" sz="1600" b="1" dirty="0"/>
              <a:t>minimálně jednou do roka</a:t>
            </a:r>
            <a:r>
              <a:rPr lang="cs-CZ" sz="1600" dirty="0"/>
              <a:t>. </a:t>
            </a:r>
          </a:p>
          <a:p>
            <a:r>
              <a:rPr lang="cs-CZ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i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 časový průběh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6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 smtClean="0"/>
              <a:t>Základním podkladem je tzv. „Zpráva o průběhu projektu/Partner </a:t>
            </a:r>
            <a:r>
              <a:rPr lang="cs-CZ" sz="1600" dirty="0" err="1" smtClean="0"/>
              <a:t>progress</a:t>
            </a:r>
            <a:r>
              <a:rPr lang="cs-CZ" sz="1600" dirty="0" smtClean="0"/>
              <a:t> report“, která je doplněna o nezbytné přílohy, a to zejména:</a:t>
            </a:r>
          </a:p>
          <a:p>
            <a:endParaRPr lang="cs-CZ" sz="1600" dirty="0" smtClean="0"/>
          </a:p>
          <a:p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kontrole </a:t>
            </a:r>
            <a:r>
              <a:rPr lang="cs-CZ" altLang="cs-CZ" sz="1600" b="1" u="sng" dirty="0" smtClean="0"/>
              <a:t>výdajů</a:t>
            </a:r>
            <a:r>
              <a:rPr lang="cs-CZ" altLang="cs-CZ" sz="1600" b="1" dirty="0" smtClean="0"/>
              <a:t>:</a:t>
            </a:r>
          </a:p>
          <a:p>
            <a:endParaRPr lang="cs-CZ" altLang="cs-CZ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K</a:t>
            </a:r>
            <a:r>
              <a:rPr lang="cs-CZ" altLang="cs-CZ" sz="1600" dirty="0" smtClean="0"/>
              <a:t>opii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včetně příloh, kopii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a kopii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 – </a:t>
            </a:r>
            <a:r>
              <a:rPr lang="cs-CZ" altLang="cs-CZ" sz="1600" dirty="0" smtClean="0"/>
              <a:t>pokud není možné tyto dokumenty získat z monitorovacího systému </a:t>
            </a:r>
            <a:r>
              <a:rPr lang="cs-CZ" altLang="cs-CZ" sz="1600" dirty="0" err="1" smtClean="0"/>
              <a:t>eMS</a:t>
            </a:r>
            <a:endParaRPr lang="cs-CZ" altLang="cs-CZ" sz="1600" dirty="0"/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D</a:t>
            </a:r>
            <a:r>
              <a:rPr lang="cs-CZ" altLang="cs-CZ" sz="1600" dirty="0" smtClean="0"/>
              <a:t>etailní </a:t>
            </a:r>
            <a:r>
              <a:rPr lang="cs-CZ" altLang="cs-CZ" sz="1600" dirty="0"/>
              <a:t>rozpočet jednotlivého projektového partnera dle rozpočtových kapitol a u Central </a:t>
            </a:r>
            <a:r>
              <a:rPr lang="cs-CZ" altLang="cs-CZ" sz="1600" dirty="0" err="1"/>
              <a:t>Europe</a:t>
            </a:r>
            <a:r>
              <a:rPr lang="cs-CZ" altLang="cs-CZ" sz="1600" dirty="0"/>
              <a:t> i dle </a:t>
            </a:r>
            <a:r>
              <a:rPr lang="cs-CZ" altLang="cs-CZ" sz="1600" dirty="0" smtClean="0"/>
              <a:t>WP, pokud </a:t>
            </a:r>
            <a:r>
              <a:rPr lang="cs-CZ" altLang="cs-CZ" sz="1600" dirty="0"/>
              <a:t>není </a:t>
            </a:r>
            <a:r>
              <a:rPr lang="cs-CZ" altLang="cs-CZ" sz="1600" dirty="0" err="1"/>
              <a:t>součásí</a:t>
            </a:r>
            <a:r>
              <a:rPr lang="cs-CZ" altLang="cs-CZ" sz="1600" dirty="0"/>
              <a:t>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form</a:t>
            </a:r>
            <a:endParaRPr lang="cs-CZ" altLang="cs-CZ" sz="1600" dirty="0" smtClean="0"/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Přehled </a:t>
            </a:r>
            <a:r>
              <a:rPr lang="cs-CZ" altLang="cs-CZ" sz="1600" dirty="0"/>
              <a:t>realizovaných a předpokládaných </a:t>
            </a:r>
            <a:r>
              <a:rPr lang="cs-CZ" altLang="cs-CZ" sz="1600" dirty="0" smtClean="0"/>
              <a:t>ZŘ</a:t>
            </a:r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P</a:t>
            </a:r>
            <a:r>
              <a:rPr lang="cs-CZ" altLang="cs-CZ" sz="1600" dirty="0" smtClean="0"/>
              <a:t>řehled </a:t>
            </a:r>
            <a:r>
              <a:rPr lang="cs-CZ" altLang="cs-CZ" sz="1600" dirty="0"/>
              <a:t>zaměstnanců na </a:t>
            </a:r>
            <a:r>
              <a:rPr lang="cs-CZ" altLang="cs-CZ" sz="1600" dirty="0" smtClean="0"/>
              <a:t>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Rozvrh </a:t>
            </a:r>
            <a:r>
              <a:rPr lang="cs-CZ" sz="1600" dirty="0"/>
              <a:t>účtů analytické </a:t>
            </a:r>
            <a:r>
              <a:rPr lang="cs-CZ" sz="1600" dirty="0" smtClean="0"/>
              <a:t>evidence</a:t>
            </a:r>
            <a:r>
              <a:rPr lang="cs-CZ" sz="1600" dirty="0"/>
              <a:t>, které partner používá při účtování v účetnictví projektu (blíže </a:t>
            </a:r>
            <a:r>
              <a:rPr lang="cs-CZ" sz="1600" dirty="0" smtClean="0"/>
              <a:t>popsáno v Náležitostech dokladování str. 39)</a:t>
            </a: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a každé další kontrole výdajů </a:t>
            </a:r>
            <a:r>
              <a:rPr lang="cs-CZ" altLang="cs-CZ" sz="1600" b="1" u="sng" dirty="0" smtClean="0"/>
              <a:t>partner </a:t>
            </a:r>
            <a:r>
              <a:rPr lang="cs-CZ" altLang="cs-CZ" sz="1600" b="1" u="sng" dirty="0"/>
              <a:t>předloží</a:t>
            </a:r>
            <a:r>
              <a:rPr lang="cs-CZ" altLang="cs-CZ" sz="1600" b="1" dirty="0"/>
              <a:t>:</a:t>
            </a:r>
          </a:p>
          <a:p>
            <a:pPr>
              <a:lnSpc>
                <a:spcPct val="80000"/>
              </a:lnSpc>
            </a:pPr>
            <a:endParaRPr lang="cs-CZ" altLang="cs-CZ" sz="1600" b="1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Doložení souhrnného čestného prohlášení </a:t>
            </a:r>
            <a:r>
              <a:rPr lang="cs-CZ" sz="1600" dirty="0" smtClean="0"/>
              <a:t>partnera (povinná příloha </a:t>
            </a:r>
            <a:r>
              <a:rPr lang="cs-CZ" sz="1600" dirty="0"/>
              <a:t>Náležitostí </a:t>
            </a:r>
            <a:r>
              <a:rPr lang="cs-CZ" sz="1600" dirty="0" smtClean="0"/>
              <a:t>dokladování) </a:t>
            </a:r>
          </a:p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schválené </a:t>
            </a:r>
            <a:r>
              <a:rPr lang="cs-CZ" altLang="cs-CZ" sz="1600" dirty="0"/>
              <a:t>změny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,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agreement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aktualizovaný přehled realizovaných a předpokládaných ZŘ a přehled zaměstnanců na </a:t>
            </a:r>
            <a:r>
              <a:rPr lang="cs-CZ" altLang="cs-CZ" sz="1600" dirty="0" smtClean="0"/>
              <a:t>projekt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Tzv</a:t>
            </a:r>
            <a:r>
              <a:rPr lang="cs-CZ" altLang="cs-CZ" sz="1600" dirty="0"/>
              <a:t>. zprávu o průběhu projektu </a:t>
            </a:r>
            <a:r>
              <a:rPr lang="cs-CZ" altLang="cs-CZ" sz="1600" dirty="0" smtClean="0"/>
              <a:t>(Partner </a:t>
            </a:r>
            <a:r>
              <a:rPr lang="cs-CZ" altLang="cs-CZ" sz="1600" dirty="0" err="1" smtClean="0"/>
              <a:t>progress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report) </a:t>
            </a:r>
            <a:r>
              <a:rPr lang="cs-CZ" altLang="cs-CZ" sz="1600" dirty="0" smtClean="0"/>
              <a:t>, jejíž součásti je i soupiska výdajů/List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 prostřednictvím monitorovacího </a:t>
            </a:r>
            <a:r>
              <a:rPr lang="cs-CZ" altLang="cs-CZ" sz="1600" dirty="0"/>
              <a:t>systému </a:t>
            </a:r>
            <a:r>
              <a:rPr lang="cs-CZ" altLang="cs-CZ" sz="1600" dirty="0" err="1" smtClean="0"/>
              <a:t>eMS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(v případě, že to není možné, pak fyzicky ve 2paré a elektronicky na adresu příslušného Kontrolora</a:t>
            </a:r>
            <a:r>
              <a:rPr lang="cs-CZ" altLang="cs-CZ" sz="1600" dirty="0" smtClean="0"/>
              <a:t>)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informace </a:t>
            </a:r>
            <a:r>
              <a:rPr lang="cs-CZ" altLang="cs-CZ" sz="1600" dirty="0"/>
              <a:t>o změnách kontaktních údajů partnera, statutárního zástupce nebo kontaktní osoby včetně případných příslušných jmenovacích listin, plných mocí a pověřovacích dekretů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888</TotalTime>
  <Words>2580</Words>
  <Application>Microsoft Office PowerPoint</Application>
  <PresentationFormat>Předvádění na obrazovce (4:3)</PresentationFormat>
  <Paragraphs>276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sablona_centrum_2016</vt:lpstr>
      <vt:lpstr>Seminář „Kontrola výdajů“ v rámci programu Interreg CENTRAL EUROPE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 časový průběh kontroly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 výdajů – rozsah kontroly</vt:lpstr>
      <vt:lpstr>Metody a výkon kontroly výdajů – rozsah vzorku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 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 „shrnutí“</vt:lpstr>
      <vt:lpstr>Metody a výkon kontroly– povinnosti partnerů „shrnutí“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Markéta Weingärtnerová Centrum pro regionální rozvoj České republiky Odbor Evropské územní spolupráce U Nákladového nádraží 3144/4 130 00 Praha 3 M: +420 724 568  700 T: +420 225 855 231 E: marketa.weingartnerova@crr.cz   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110</cp:revision>
  <cp:lastPrinted>2019-02-14T06:03:28Z</cp:lastPrinted>
  <dcterms:created xsi:type="dcterms:W3CDTF">2016-05-13T07:19:23Z</dcterms:created>
  <dcterms:modified xsi:type="dcterms:W3CDTF">2020-02-21T13:14:29Z</dcterms:modified>
</cp:coreProperties>
</file>