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notesMasterIdLst>
    <p:notesMasterId r:id="rId8"/>
  </p:notesMasterIdLst>
  <p:handoutMasterIdLst>
    <p:handoutMasterId r:id="rId9"/>
  </p:handoutMasterIdLst>
  <p:sldIdLst>
    <p:sldId id="262" r:id="rId3"/>
    <p:sldId id="257" r:id="rId4"/>
    <p:sldId id="258" r:id="rId5"/>
    <p:sldId id="260" r:id="rId6"/>
    <p:sldId id="259" r:id="rId7"/>
  </p:sldIdLst>
  <p:sldSz cx="9144000" cy="6858000" type="screen4x3"/>
  <p:notesSz cx="666908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46" autoAdjust="0"/>
  </p:normalViewPr>
  <p:slideViewPr>
    <p:cSldViewPr>
      <p:cViewPr>
        <p:scale>
          <a:sx n="100" d="100"/>
          <a:sy n="100" d="100"/>
        </p:scale>
        <p:origin x="-162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15616" y="5013176"/>
            <a:ext cx="7056784" cy="72008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14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22" name="Podnadpis 2"/>
          <p:cNvSpPr txBox="1">
            <a:spLocks/>
          </p:cNvSpPr>
          <p:nvPr userDrawn="1"/>
        </p:nvSpPr>
        <p:spPr>
          <a:xfrm>
            <a:off x="1043608" y="3573016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OPERAČNÍ PROGRAM TECHNICKÁ POMOC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988840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/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844824"/>
            <a:ext cx="5616624" cy="501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2" name="Obrázek 11" descr="mmr_cr_rgb.em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692696"/>
            <a:ext cx="2016224" cy="442154"/>
          </a:xfrm>
          <a:prstGeom prst="rect">
            <a:avLst/>
          </a:prstGeom>
        </p:spPr>
      </p:pic>
      <p:pic>
        <p:nvPicPr>
          <p:cNvPr id="11" name="Obrázek 6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ázek 7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372200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2" r:id="rId3"/>
    <p:sldLayoutId id="214748366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E4635-3307-4F7C-B975-6A9E31BD8542}" type="datetimeFigureOut">
              <a:rPr lang="cs-CZ" smtClean="0"/>
              <a:pPr/>
              <a:t>23.4.2012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6CEC5-5257-434D-8C90-31A3B1BBAB8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71600" y="1916832"/>
            <a:ext cx="7283152" cy="1080120"/>
          </a:xfrm>
        </p:spPr>
        <p:txBody>
          <a:bodyPr/>
          <a:lstStyle/>
          <a:p>
            <a:r>
              <a:rPr lang="cs-CZ" dirty="0" smtClean="0">
                <a:latin typeface="Calibri" pitchFamily="34" charset="0"/>
                <a:cs typeface="Arial" charset="0"/>
              </a:rPr>
              <a:t>Školení k Příručce pro žadatele </a:t>
            </a:r>
            <a:r>
              <a:rPr lang="cs-CZ" dirty="0" smtClean="0">
                <a:latin typeface="Arial" charset="0"/>
                <a:cs typeface="Arial" charset="0"/>
              </a:rPr>
              <a:t/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>
                <a:latin typeface="Calibri" pitchFamily="34" charset="0"/>
                <a:cs typeface="Arial" charset="0"/>
              </a:rPr>
              <a:t>a příjemce v OPTP 25. 4. 2012</a:t>
            </a:r>
            <a:endParaRPr lang="cs-CZ" dirty="0"/>
          </a:p>
        </p:txBody>
      </p:sp>
      <p:sp>
        <p:nvSpPr>
          <p:cNvPr id="4" name="Podnadpis 1"/>
          <p:cNvSpPr>
            <a:spLocks noGrp="1"/>
          </p:cNvSpPr>
          <p:nvPr/>
        </p:nvSpPr>
        <p:spPr>
          <a:xfrm>
            <a:off x="1043608" y="4941168"/>
            <a:ext cx="7056784" cy="93610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latin typeface="+mj-lt"/>
              </a:rPr>
              <a:t>Ing. Jiří Čížek</a:t>
            </a:r>
          </a:p>
          <a:p>
            <a:r>
              <a:rPr lang="cs-CZ" sz="2400" dirty="0" smtClean="0">
                <a:latin typeface="+mj-lt"/>
              </a:rPr>
              <a:t>oddělení řízení a evaluace OPTP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Příjemce je povinen zachovat výsledky projektu, pokud je to z hlediska charakteru projektu možné (netýká se např. projektů na školení, mzdových projektů </a:t>
            </a:r>
            <a:r>
              <a:rPr lang="cs-CZ" sz="1600" dirty="0" smtClean="0"/>
              <a:t>atd.).</a:t>
            </a: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Výsledky realizace projektu se uchovávají v nezměněné podobě po dobu stanovenou   v Podmínkách, tj. po dobu 5 let.</a:t>
            </a:r>
          </a:p>
          <a:p>
            <a:pPr marL="514350" indent="-51435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Udržitelnost 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cs-CZ" sz="1600" dirty="0" smtClean="0"/>
              <a:t>Z hlediska příjemce:</a:t>
            </a:r>
          </a:p>
          <a:p>
            <a:pPr marL="514350" indent="-514350" algn="just"/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Příjemce zašle do 11 měsíců po ukončení financování projektu na ZS/ŘO OPTP vyplněný formulář Hlášení o udržitelnosti projektu (Příloha č. 15 PŽP).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Hlášení o udržitelnosti projektu se zasílá na ZS/ŘO OPTP opakovaně  každý rok.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Poslední Hlášení o udržitelnosti projektu příjemce předkládá 4 roky a 11 měsíců            po ukončení financování projektu.</a:t>
            </a:r>
          </a:p>
          <a:p>
            <a:pPr marL="514350" indent="-514350"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hlášení o udržitelnosti 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/>
            <a:r>
              <a:rPr lang="cs-CZ" sz="1600" dirty="0" smtClean="0"/>
              <a:t>Z hlediska ZS/ŘO OPTP:</a:t>
            </a:r>
          </a:p>
          <a:p>
            <a:pPr marL="514350" indent="-514350" algn="just"/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ZS/ŘO OPTP provede kontrolu Hlášení o udržitelnosti projektu a provede ex-post analýzu rizik.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Na základě ex-post analýzy rizik se rozhodne o provedení ex-post kontroly podle míry rizikovosti projektu: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Arial" pitchFamily="34" charset="0"/>
              <a:buChar char="•"/>
            </a:pPr>
            <a:r>
              <a:rPr lang="cs-CZ" sz="1600" dirty="0" smtClean="0"/>
              <a:t> bezprostředně u velmi rizikových projektů;</a:t>
            </a:r>
          </a:p>
          <a:p>
            <a:pPr marL="514350" indent="-514350" algn="just">
              <a:buFont typeface="Arial" pitchFamily="34" charset="0"/>
              <a:buChar char="•"/>
            </a:pPr>
            <a:endParaRPr lang="cs-CZ" sz="1600" dirty="0" smtClean="0"/>
          </a:p>
          <a:p>
            <a:pPr marL="514350" indent="-514350" algn="just">
              <a:buFont typeface="Arial" pitchFamily="34" charset="0"/>
              <a:buChar char="•"/>
            </a:pPr>
            <a:r>
              <a:rPr lang="cs-CZ" sz="1600" dirty="0" smtClean="0"/>
              <a:t>po druhém Hlášení o udržitelnosti projektu u středně rizikových projektů;</a:t>
            </a:r>
          </a:p>
          <a:p>
            <a:pPr marL="514350" indent="-514350" algn="just">
              <a:buFont typeface="Arial" pitchFamily="34" charset="0"/>
              <a:buChar char="•"/>
            </a:pPr>
            <a:endParaRPr lang="cs-CZ" sz="1600" dirty="0" smtClean="0"/>
          </a:p>
          <a:p>
            <a:pPr marL="514350" indent="-514350" algn="just">
              <a:buFont typeface="Arial" pitchFamily="34" charset="0"/>
              <a:buChar char="•"/>
            </a:pPr>
            <a:r>
              <a:rPr lang="cs-CZ" sz="1600" dirty="0" smtClean="0"/>
              <a:t> na konci období sledování udržitelnosti u málo rizikových projektů.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hlášení o udržitelnosti 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Identifikační údaje o projektu.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Popis zajištění udržitelnosti projektu.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Naplnění monitorovacích indikátorů, případně zdůvodnění neudržení dosažené hodnoty indikátorů, resp. nenaplnění indikátoru do jednoho roku od ukončení realizace.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Popis navazujících projektů – v případě, že existují.</a:t>
            </a:r>
          </a:p>
          <a:p>
            <a:pPr marL="514350" indent="-514350" algn="just">
              <a:buFont typeface="+mj-lt"/>
              <a:buAutoNum type="arabicPeriod"/>
            </a:pPr>
            <a:endParaRPr lang="cs-CZ" sz="16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 smtClean="0"/>
              <a:t>Rizika ohrožující projekt.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Hlášení o udržitelnosti projektu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OPTP_kla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MMR_OPTP_klas</Template>
  <TotalTime>82</TotalTime>
  <Words>251</Words>
  <Application>Microsoft Office PowerPoint</Application>
  <PresentationFormat>Předvádění na obrazovce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MMR_OPTP_klas</vt:lpstr>
      <vt:lpstr>Vlastní návrh</vt:lpstr>
      <vt:lpstr>Školení k Příručce pro žadatele  a příjemce v OPTP 25. 4. 2012</vt:lpstr>
      <vt:lpstr>Udržitelnost projektu</vt:lpstr>
      <vt:lpstr>Postup hlášení o udržitelnosti projektu</vt:lpstr>
      <vt:lpstr>Postup hlášení o udržitelnosti projektu</vt:lpstr>
      <vt:lpstr>Formulář Hlášení o udržitelnosti projektu</vt:lpstr>
    </vt:vector>
  </TitlesOfParts>
  <Company>MMR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Školení k Příručce pro žadatele  a příjemce v OPTP 25. 4. 2012</dc:title>
  <dc:creator>Jiří Čížek</dc:creator>
  <cp:lastModifiedBy>Mikanová Helena</cp:lastModifiedBy>
  <cp:revision>49</cp:revision>
  <cp:lastPrinted>2012-04-23T06:24:47Z</cp:lastPrinted>
  <dcterms:created xsi:type="dcterms:W3CDTF">2012-04-19T11:28:22Z</dcterms:created>
  <dcterms:modified xsi:type="dcterms:W3CDTF">2012-04-23T06:24:49Z</dcterms:modified>
</cp:coreProperties>
</file>