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Šimlová Markéta" initials="ŠM" lastIdx="1" clrIdx="0"/>
  <p:cmAuthor id="1" name="Svobodová Michaela" initials="S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85799" autoAdjust="0"/>
  </p:normalViewPr>
  <p:slideViewPr>
    <p:cSldViewPr>
      <p:cViewPr>
        <p:scale>
          <a:sx n="90" d="100"/>
          <a:sy n="90" d="100"/>
        </p:scale>
        <p:origin x="-2358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115616" y="5013176"/>
            <a:ext cx="7056784" cy="72008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14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080120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22" name="Podnadpis 2"/>
          <p:cNvSpPr txBox="1">
            <a:spLocks/>
          </p:cNvSpPr>
          <p:nvPr userDrawn="1"/>
        </p:nvSpPr>
        <p:spPr>
          <a:xfrm>
            <a:off x="1043608" y="3573016"/>
            <a:ext cx="7209184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OPERAČNÍ PROGRAM TECHNICKÁ POMOC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988840"/>
            <a:ext cx="8291264" cy="446449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1844824"/>
            <a:ext cx="5616624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pic>
        <p:nvPicPr>
          <p:cNvPr id="12" name="Obrázek 11" descr="mmr_cr_rgb.em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7544" y="692696"/>
            <a:ext cx="2016224" cy="442154"/>
          </a:xfrm>
          <a:prstGeom prst="rect">
            <a:avLst/>
          </a:prstGeom>
        </p:spPr>
      </p:pic>
      <p:pic>
        <p:nvPicPr>
          <p:cNvPr id="11" name="Obrázek 6" descr="optp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6165304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ázek 7" descr="eu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6165304"/>
            <a:ext cx="2279080" cy="44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2" r:id="rId3"/>
    <p:sldLayoutId id="214748366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4635-3307-4F7C-B975-6A9E31BD8542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u-zadost.cz/" TargetMode="External"/><Relationship Id="rId5" Type="http://schemas.openxmlformats.org/officeDocument/2006/relationships/hyperlink" Target="http://www.crr.cz/" TargetMode="External"/><Relationship Id="rId4" Type="http://schemas.openxmlformats.org/officeDocument/2006/relationships/hyperlink" Target="http://www.strukturaln&#237;-fondy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71600" y="1916832"/>
            <a:ext cx="7283152" cy="1080120"/>
          </a:xfrm>
        </p:spPr>
        <p:txBody>
          <a:bodyPr/>
          <a:lstStyle/>
          <a:p>
            <a:r>
              <a:rPr lang="cs-CZ" dirty="0" smtClean="0">
                <a:latin typeface="Calibri" pitchFamily="34" charset="0"/>
                <a:cs typeface="Arial" charset="0"/>
              </a:rPr>
              <a:t>Školení k Příručce pro žadatele </a:t>
            </a:r>
            <a:r>
              <a:rPr lang="cs-CZ" dirty="0" smtClean="0">
                <a:latin typeface="Arial" charset="0"/>
                <a:cs typeface="Arial" charset="0"/>
              </a:rPr>
              <a:t/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Calibri" pitchFamily="34" charset="0"/>
                <a:cs typeface="Arial" charset="0"/>
              </a:rPr>
              <a:t>a příjemce v OPTP 25. 4. 2012</a:t>
            </a:r>
            <a:endParaRPr lang="cs-CZ" dirty="0"/>
          </a:p>
        </p:txBody>
      </p:sp>
      <p:sp>
        <p:nvSpPr>
          <p:cNvPr id="4" name="Podnadpis 1"/>
          <p:cNvSpPr>
            <a:spLocks noGrp="1"/>
          </p:cNvSpPr>
          <p:nvPr/>
        </p:nvSpPr>
        <p:spPr>
          <a:xfrm>
            <a:off x="1043608" y="4941168"/>
            <a:ext cx="7056784" cy="93610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latin typeface="+mj-lt"/>
              </a:rPr>
              <a:t>Ing. Jiří Čížek</a:t>
            </a:r>
          </a:p>
          <a:p>
            <a:r>
              <a:rPr lang="cs-CZ" sz="2400" dirty="0" smtClean="0">
                <a:latin typeface="+mj-lt"/>
              </a:rPr>
              <a:t>oddělení řízení a evaluace OPTP</a:t>
            </a:r>
            <a:endParaRPr lang="cs-CZ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844824"/>
            <a:ext cx="8208912" cy="4608512"/>
          </a:xfrm>
        </p:spPr>
        <p:txBody>
          <a:bodyPr>
            <a:normAutofit/>
          </a:bodyPr>
          <a:lstStyle/>
          <a:p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dirty="0" smtClean="0"/>
              <a:t>vyhlášení výzvy (</a:t>
            </a:r>
            <a:r>
              <a:rPr lang="cs-CZ" sz="1600" dirty="0" smtClean="0">
                <a:hlinkClick r:id="rId3"/>
              </a:rPr>
              <a:t>www.</a:t>
            </a:r>
            <a:r>
              <a:rPr lang="cs-CZ" sz="1600" dirty="0" err="1" smtClean="0">
                <a:hlinkClick r:id="rId3"/>
              </a:rPr>
              <a:t>mmr.cz</a:t>
            </a:r>
            <a:r>
              <a:rPr lang="cs-CZ" sz="1600" dirty="0" smtClean="0"/>
              <a:t>, </a:t>
            </a:r>
            <a:r>
              <a:rPr lang="cs-CZ" sz="1600" dirty="0" smtClean="0">
                <a:hlinkClick r:id="rId4"/>
              </a:rPr>
              <a:t>www.</a:t>
            </a:r>
            <a:r>
              <a:rPr lang="cs-CZ" sz="1600" dirty="0" err="1" smtClean="0">
                <a:hlinkClick r:id="rId4"/>
              </a:rPr>
              <a:t>strukturalní</a:t>
            </a:r>
            <a:r>
              <a:rPr lang="cs-CZ" sz="1600" dirty="0" smtClean="0">
                <a:hlinkClick r:id="rId4"/>
              </a:rPr>
              <a:t>-fondy.</a:t>
            </a:r>
            <a:r>
              <a:rPr lang="cs-CZ" sz="1600" dirty="0" err="1" smtClean="0">
                <a:hlinkClick r:id="rId4"/>
              </a:rPr>
              <a:t>cz</a:t>
            </a:r>
            <a:r>
              <a:rPr lang="cs-CZ" sz="1600" dirty="0" smtClean="0"/>
              <a:t> v sekci OPTP/Výzvy </a:t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 smtClean="0">
                <a:hlinkClick r:id="rId5"/>
              </a:rPr>
              <a:t>www.</a:t>
            </a:r>
            <a:r>
              <a:rPr lang="cs-CZ" sz="1600" dirty="0" err="1" smtClean="0">
                <a:hlinkClick r:id="rId5"/>
              </a:rPr>
              <a:t>crr.cz</a:t>
            </a:r>
            <a:r>
              <a:rPr lang="cs-CZ" sz="1600" dirty="0" smtClean="0"/>
              <a:t>)</a:t>
            </a:r>
          </a:p>
          <a:p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dirty="0" smtClean="0"/>
              <a:t>BENEFIT7 (</a:t>
            </a:r>
            <a:r>
              <a:rPr lang="cs-CZ" sz="1600" dirty="0" smtClean="0">
                <a:hlinkClick r:id="rId6"/>
              </a:rPr>
              <a:t>http://www.</a:t>
            </a:r>
            <a:r>
              <a:rPr lang="cs-CZ" sz="1600" dirty="0" err="1" smtClean="0">
                <a:hlinkClick r:id="rId6"/>
              </a:rPr>
              <a:t>eu</a:t>
            </a:r>
            <a:r>
              <a:rPr lang="cs-CZ" sz="1600" dirty="0" smtClean="0">
                <a:hlinkClick r:id="rId6"/>
              </a:rPr>
              <a:t>-zadost.</a:t>
            </a:r>
            <a:r>
              <a:rPr lang="cs-CZ" sz="1600" dirty="0" err="1" smtClean="0">
                <a:hlinkClick r:id="rId6"/>
              </a:rPr>
              <a:t>cz</a:t>
            </a:r>
            <a:r>
              <a:rPr lang="cs-CZ" sz="1600" dirty="0" smtClean="0"/>
              <a:t>) → projektová žádost</a:t>
            </a:r>
          </a:p>
          <a:p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dirty="0" smtClean="0"/>
              <a:t>registrace projektové žádosti v IS MONIT7+ </a:t>
            </a:r>
          </a:p>
          <a:p>
            <a:pPr>
              <a:buFont typeface="Wingdings" pitchFamily="2" charset="2"/>
              <a:buChar char="Ø"/>
            </a:pPr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dirty="0" smtClean="0"/>
              <a:t>kontrola formálních náležitostí</a:t>
            </a:r>
          </a:p>
          <a:p>
            <a:pPr>
              <a:buFont typeface="Wingdings" pitchFamily="2" charset="2"/>
              <a:buChar char="Ø"/>
            </a:pPr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dirty="0" smtClean="0"/>
              <a:t>nedostatky zjištěné při kontrole formálních náležitostí </a:t>
            </a:r>
          </a:p>
          <a:p>
            <a:pPr>
              <a:buFont typeface="Wingdings" pitchFamily="2" charset="2"/>
              <a:buChar char="Ø"/>
            </a:pPr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b="1" u="sng" dirty="0" smtClean="0"/>
              <a:t>Oznámení příjemce o změnách v projektové žádosti/projektu!!!</a:t>
            </a:r>
            <a:r>
              <a:rPr lang="cs-CZ" sz="1600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dirty="0" smtClean="0"/>
              <a:t>kontrola přijatelnosti a věcné hodnocení atd. </a:t>
            </a:r>
          </a:p>
          <a:p>
            <a:pPr>
              <a:buFont typeface="Wingdings" pitchFamily="2" charset="2"/>
              <a:buChar char="Ø"/>
            </a:pPr>
            <a:endParaRPr lang="cs-CZ" sz="1600" dirty="0" smtClean="0"/>
          </a:p>
          <a:p>
            <a:endParaRPr lang="cs-CZ" sz="1600" dirty="0" smtClean="0"/>
          </a:p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 smtClean="0"/>
              <a:t>Předkládání projektových žádostí 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600" dirty="0" smtClean="0"/>
              <a:t>oznámení změny – neprodleně, písemně, na příslušném formuláři</a:t>
            </a:r>
          </a:p>
          <a:p>
            <a:pPr>
              <a:buFont typeface="Wingdings" pitchFamily="2" charset="2"/>
              <a:buChar char="Ø"/>
            </a:pPr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dirty="0" smtClean="0"/>
              <a:t>projektová žádost – změny/stažení projektové žádosti</a:t>
            </a:r>
          </a:p>
          <a:p>
            <a:pPr>
              <a:buFont typeface="Wingdings" pitchFamily="2" charset="2"/>
              <a:buChar char="Ø"/>
            </a:pPr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dirty="0" smtClean="0"/>
              <a:t>schválený projekt – změny/předčasné ukončení realizace projektu</a:t>
            </a:r>
          </a:p>
          <a:p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dirty="0" smtClean="0"/>
              <a:t>finanční údaje – změny (na záložce „Etapy“ v IS MONIT7+ se uvádějí zaokrouhlené na celé koruny dolů, na záložce EDS/SMVS v haléřích)</a:t>
            </a:r>
          </a:p>
          <a:p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b="1" u="sng" dirty="0" smtClean="0"/>
              <a:t>přesun částky z etapy do etapy ve výši min. 10 000,- Kč – zrušeno!!!</a:t>
            </a:r>
          </a:p>
          <a:p>
            <a:pPr>
              <a:buFont typeface="Wingdings" pitchFamily="2" charset="2"/>
              <a:buChar char="Ø"/>
            </a:pPr>
            <a:endParaRPr lang="cs-CZ" sz="1600" dirty="0" smtClean="0"/>
          </a:p>
          <a:p>
            <a:pPr>
              <a:buFont typeface="Wingdings" pitchFamily="2" charset="2"/>
              <a:buChar char="Ø"/>
            </a:pPr>
            <a:r>
              <a:rPr lang="cs-CZ" sz="1600" dirty="0" smtClean="0"/>
              <a:t>řídící dokument (Rozhodnutí, Stanovení výdajů)  nebo právní akt o poskytnutí podpory (Dopis ředitelky ŘO OPTP) + Podmínky – změny</a:t>
            </a:r>
          </a:p>
          <a:p>
            <a:pPr>
              <a:buFont typeface="Wingdings" pitchFamily="2" charset="2"/>
              <a:buChar char="Ø"/>
            </a:pPr>
            <a:endParaRPr lang="cs-CZ" sz="16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 smtClean="0"/>
              <a:t>Podstatné a nepodstatné změny v projektu</a:t>
            </a:r>
            <a:endParaRPr 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 smtClean="0"/>
              <a:t>Za nepodstatné změny projektu se považuje např.:</a:t>
            </a:r>
          </a:p>
          <a:p>
            <a:endParaRPr lang="cs-CZ" sz="1800" b="1" dirty="0" smtClean="0"/>
          </a:p>
          <a:p>
            <a:pPr>
              <a:buFont typeface="+mj-lt"/>
              <a:buAutoNum type="arabicPeriod"/>
            </a:pPr>
            <a:r>
              <a:rPr lang="cs-CZ" sz="1600" dirty="0" smtClean="0"/>
              <a:t>změna manažera projektu, kontaktních údajů kromě názvu, adresy příjemce apod.;</a:t>
            </a:r>
          </a:p>
          <a:p>
            <a:pPr>
              <a:buFont typeface="+mj-lt"/>
              <a:buAutoNum type="arabicPeriod"/>
            </a:pPr>
            <a:endParaRPr lang="cs-CZ" sz="1600" dirty="0" smtClean="0"/>
          </a:p>
          <a:p>
            <a:pPr>
              <a:buFont typeface="+mj-lt"/>
              <a:buAutoNum type="arabicPeriod"/>
            </a:pPr>
            <a:r>
              <a:rPr lang="cs-CZ" sz="1600" dirty="0" smtClean="0"/>
              <a:t>nákladové a termínové změny etap projektu, pokud nezpůsobí přesun čerpání/vyúčtování nákladů mezi ročními alokacemi projektu a neovlivní délku trvání projektu;</a:t>
            </a:r>
          </a:p>
          <a:p>
            <a:pPr>
              <a:buFont typeface="+mj-lt"/>
              <a:buAutoNum type="arabicPeriod"/>
            </a:pPr>
            <a:endParaRPr lang="cs-CZ" sz="1600" dirty="0" smtClean="0"/>
          </a:p>
          <a:p>
            <a:pPr lvl="0">
              <a:buFont typeface="+mj-lt"/>
              <a:buAutoNum type="arabicPeriod"/>
            </a:pPr>
            <a:r>
              <a:rPr lang="cs-CZ" sz="1600" b="1" u="sng" dirty="0" smtClean="0"/>
              <a:t>změny v datu vyhlášení VŘ/ZŘ, stavu VŘ/ZŘ, snížení předpokládané ceny VŘ/ZŘ, sloučení VŘ/ZŘ a jiné změny ve VŘ/ZŘ</a:t>
            </a:r>
            <a:r>
              <a:rPr lang="cs-CZ" sz="1600" dirty="0" smtClean="0"/>
              <a:t>.</a:t>
            </a:r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pPr lvl="0">
              <a:buFont typeface="Arial" pitchFamily="34" charset="0"/>
              <a:buChar char="•"/>
            </a:pPr>
            <a:endParaRPr lang="cs-CZ" sz="1400" dirty="0" smtClean="0"/>
          </a:p>
          <a:p>
            <a:pPr>
              <a:buFont typeface="Arial" pitchFamily="34" charset="0"/>
              <a:buChar char="•"/>
            </a:pP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 smtClean="0"/>
              <a:t>Nepodstatné změny v projektu</a:t>
            </a:r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824536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Za podstatné změny projektu se považují např.:</a:t>
            </a:r>
          </a:p>
          <a:p>
            <a:endParaRPr lang="cs-CZ" sz="1000" b="1" dirty="0" smtClean="0"/>
          </a:p>
          <a:p>
            <a:pPr>
              <a:buFont typeface="+mj-lt"/>
              <a:buAutoNum type="arabicPeriod"/>
            </a:pPr>
            <a:r>
              <a:rPr lang="cs-CZ" sz="1400" dirty="0" smtClean="0"/>
              <a:t>změny, které ovlivní výstupy, výsledky či dopady projektu a jeho indikátory;</a:t>
            </a:r>
          </a:p>
          <a:p>
            <a:pPr lvl="0">
              <a:buFont typeface="+mj-lt"/>
              <a:buAutoNum type="arabicPeriod"/>
            </a:pPr>
            <a:r>
              <a:rPr lang="cs-CZ" sz="1400" dirty="0" smtClean="0"/>
              <a:t>změna statutárního zástupce;</a:t>
            </a:r>
          </a:p>
          <a:p>
            <a:pPr>
              <a:buFont typeface="+mj-lt"/>
              <a:buAutoNum type="arabicPeriod"/>
            </a:pPr>
            <a:r>
              <a:rPr lang="cs-CZ" sz="1400" dirty="0" smtClean="0"/>
              <a:t>změny, které ovlivní cíle, obsah nebo zaměření projektu;</a:t>
            </a:r>
          </a:p>
          <a:p>
            <a:pPr lvl="0">
              <a:buFont typeface="+mj-lt"/>
              <a:buAutoNum type="arabicPeriod"/>
            </a:pPr>
            <a:r>
              <a:rPr lang="cs-CZ" sz="1400" dirty="0" smtClean="0"/>
              <a:t>změny termínů ukončení realizace projektu a závěrečného vyhodnocení akce;</a:t>
            </a:r>
          </a:p>
          <a:p>
            <a:pPr>
              <a:buFont typeface="+mj-lt"/>
              <a:buAutoNum type="arabicPeriod"/>
            </a:pPr>
            <a:r>
              <a:rPr lang="cs-CZ" sz="1400" dirty="0" smtClean="0"/>
              <a:t>přesun termínu podání monitorovací zprávy včetně zjednodušené žádosti o platbu;</a:t>
            </a:r>
          </a:p>
          <a:p>
            <a:pPr lvl="0">
              <a:buFont typeface="+mj-lt"/>
              <a:buAutoNum type="arabicPeriod"/>
            </a:pPr>
            <a:r>
              <a:rPr lang="cs-CZ" sz="1400" dirty="0" smtClean="0"/>
              <a:t>změny struktury financování projektu z jednotlivých zdrojů;</a:t>
            </a:r>
          </a:p>
          <a:p>
            <a:pPr>
              <a:buFont typeface="+mj-lt"/>
              <a:buAutoNum type="arabicPeriod"/>
            </a:pPr>
            <a:r>
              <a:rPr lang="cs-CZ" sz="1400" dirty="0" smtClean="0"/>
              <a:t>změna sídla nebo názvu příjemce;</a:t>
            </a:r>
          </a:p>
          <a:p>
            <a:pPr>
              <a:buFont typeface="+mj-lt"/>
              <a:buAutoNum type="arabicPeriod"/>
            </a:pPr>
            <a:r>
              <a:rPr lang="cs-CZ" sz="1400" dirty="0" smtClean="0"/>
              <a:t>nově plánované ZŘ/VŘ, které nebylo v předkládané projektové žádosti zahrnuto;</a:t>
            </a:r>
          </a:p>
          <a:p>
            <a:pPr>
              <a:buFont typeface="+mj-lt"/>
              <a:buAutoNum type="arabicPeriod"/>
            </a:pPr>
            <a:r>
              <a:rPr lang="cs-CZ" sz="1400" dirty="0" smtClean="0"/>
              <a:t>zvýšení předpokládané ceny VŘ/ZŘ;</a:t>
            </a:r>
          </a:p>
          <a:p>
            <a:pPr lvl="0">
              <a:buFont typeface="+mj-lt"/>
              <a:buAutoNum type="arabicPeriod"/>
            </a:pPr>
            <a:r>
              <a:rPr lang="cs-CZ" sz="1400" dirty="0" smtClean="0"/>
              <a:t>změna bankovního účtu;</a:t>
            </a:r>
          </a:p>
          <a:p>
            <a:pPr lvl="0">
              <a:buFont typeface="+mj-lt"/>
              <a:buAutoNum type="arabicPeriod"/>
            </a:pPr>
            <a:r>
              <a:rPr lang="cs-CZ" sz="1400" dirty="0" smtClean="0"/>
              <a:t>finanční a termínové změny etap projektů, které způsobí změnu rozložení čerpání prostředků/vyúčtování nákladů ze SR a fondů EU v letech 2007-2015;</a:t>
            </a:r>
          </a:p>
          <a:p>
            <a:pPr lvl="0">
              <a:buFont typeface="+mj-lt"/>
              <a:buAutoNum type="arabicPeriod"/>
            </a:pPr>
            <a:r>
              <a:rPr lang="cs-CZ" sz="1400" b="1" u="sng" dirty="0" smtClean="0"/>
              <a:t>změna v rozdělení mezi investičními a neinvestičními náklady projektu</a:t>
            </a:r>
            <a:r>
              <a:rPr lang="cs-CZ" sz="1400" dirty="0" smtClean="0"/>
              <a:t>;</a:t>
            </a:r>
          </a:p>
          <a:p>
            <a:pPr>
              <a:buFont typeface="+mj-lt"/>
              <a:buAutoNum type="arabicPeriod"/>
            </a:pPr>
            <a:r>
              <a:rPr lang="cs-CZ" sz="1400" dirty="0" smtClean="0"/>
              <a:t>zařazení nových RP, </a:t>
            </a:r>
            <a:r>
              <a:rPr lang="cs-CZ" sz="1400" b="1" u="sng" dirty="0" smtClean="0"/>
              <a:t>změna v rozdělení prostředků mezi jednotlivými RPD apod., pokud zároveň dochází ke změně financování projektu v letech</a:t>
            </a:r>
            <a:r>
              <a:rPr lang="cs-CZ" sz="1400" dirty="0" smtClean="0"/>
              <a:t>. </a:t>
            </a:r>
          </a:p>
          <a:p>
            <a:pPr lvl="0"/>
            <a:endParaRPr lang="cs-CZ" sz="1300" dirty="0" smtClean="0"/>
          </a:p>
          <a:p>
            <a:endParaRPr lang="cs-CZ" sz="1000" dirty="0" smtClean="0"/>
          </a:p>
          <a:p>
            <a:pPr lvl="0">
              <a:buFont typeface="+mj-lt"/>
              <a:buAutoNum type="arabicPeriod"/>
            </a:pPr>
            <a:endParaRPr lang="cs-CZ" sz="1000" dirty="0" smtClean="0"/>
          </a:p>
          <a:p>
            <a:pPr>
              <a:buFont typeface="+mj-lt"/>
              <a:buAutoNum type="arabicPeriod"/>
            </a:pPr>
            <a:endParaRPr lang="cs-CZ" sz="1000" dirty="0" smtClean="0"/>
          </a:p>
          <a:p>
            <a:endParaRPr lang="cs-CZ" sz="1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504056"/>
          </a:xfrm>
        </p:spPr>
        <p:txBody>
          <a:bodyPr/>
          <a:lstStyle/>
          <a:p>
            <a:r>
              <a:rPr lang="cs-CZ" sz="1800" dirty="0" smtClean="0"/>
              <a:t>Podstatné změny v projektu</a:t>
            </a:r>
            <a:endParaRPr lang="cs-CZ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</p:spPr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sz="4000" b="1" dirty="0" smtClean="0">
                <a:solidFill>
                  <a:srgbClr val="000099"/>
                </a:solidFill>
                <a:ea typeface="+mj-ea"/>
              </a:rPr>
              <a:t>Děkuji za pozornost.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MR_OPTP_kla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MMR_OPTP_klas</Template>
  <TotalTime>353</TotalTime>
  <Words>246</Words>
  <Application>Microsoft Office PowerPoint</Application>
  <PresentationFormat>Předvádění na obrazovce (4:3)</PresentationFormat>
  <Paragraphs>72</Paragraphs>
  <Slides>6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MMR_OPTP_klas</vt:lpstr>
      <vt:lpstr>Vlastní návrh</vt:lpstr>
      <vt:lpstr>Školení k Příručce pro žadatele  a příjemce v OPTP 25. 4. 2012</vt:lpstr>
      <vt:lpstr>Předkládání projektových žádostí </vt:lpstr>
      <vt:lpstr>Podstatné a nepodstatné změny v projektu</vt:lpstr>
      <vt:lpstr>Nepodstatné změny v projektu</vt:lpstr>
      <vt:lpstr>Podstatné změny v projektu</vt:lpstr>
      <vt:lpstr>Snímek 6</vt:lpstr>
    </vt:vector>
  </TitlesOfParts>
  <Company>MMR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k Příručce pro žadatele  a příjemce v OPTP 25. 4. 2012</dc:title>
  <dc:creator>Jiří Čížek</dc:creator>
  <cp:lastModifiedBy>Jiří Čížek</cp:lastModifiedBy>
  <cp:revision>127</cp:revision>
  <dcterms:created xsi:type="dcterms:W3CDTF">2012-04-19T11:28:22Z</dcterms:created>
  <dcterms:modified xsi:type="dcterms:W3CDTF">2012-05-02T11:47:27Z</dcterms:modified>
</cp:coreProperties>
</file>