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</p:sldMasterIdLst>
  <p:notesMasterIdLst>
    <p:notesMasterId r:id="rId23"/>
  </p:notesMasterIdLst>
  <p:handoutMasterIdLst>
    <p:handoutMasterId r:id="rId24"/>
  </p:handoutMasterIdLst>
  <p:sldIdLst>
    <p:sldId id="256" r:id="rId3"/>
    <p:sldId id="283" r:id="rId4"/>
    <p:sldId id="257" r:id="rId5"/>
    <p:sldId id="258" r:id="rId6"/>
    <p:sldId id="259" r:id="rId7"/>
    <p:sldId id="274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x="9144000" cy="6858000" type="screen4x3"/>
  <p:notesSz cx="6669088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va Buršíková" initials="EB" lastIdx="11" clrIdx="0"/>
  <p:cmAuthor id="1" name="Mikanová Helena" initials="MH" lastIdx="1" clrIdx="1"/>
  <p:cmAuthor id="2" name="Svobodová Michaela" initials="SM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92723" autoAdjust="0"/>
  </p:normalViewPr>
  <p:slideViewPr>
    <p:cSldViewPr>
      <p:cViewPr>
        <p:scale>
          <a:sx n="100" d="100"/>
          <a:sy n="100" d="100"/>
        </p:scale>
        <p:origin x="-2058" y="-5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3127"/>
        <p:guide pos="210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r\kontroly%20pr&#367;b&#283;&#382;n&#225;%20zpr&#225;va_2012\Kopie%20-%20P&#345;ehled%20zpracovan&#253;ch%20kontrol_EvaDanaHeRe%2001102011-31032012.xls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r\kontroly%20pr&#367;b&#283;&#382;n&#225;%20zpr&#225;va_2012\Kopie%20-%20P&#345;ehled%20zpracovan&#253;ch%20kontrol_EvaDanaHeRe%2001102011-31032012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9.0452335749954156E-3"/>
          <c:y val="0"/>
          <c:w val="0.58270975503062161"/>
          <c:h val="0.89814814814814958"/>
        </c:manualLayout>
      </c:layout>
      <c:pie3DChart>
        <c:varyColors val="1"/>
        <c:ser>
          <c:idx val="0"/>
          <c:order val="0"/>
          <c:explosion val="25"/>
          <c:cat>
            <c:strRef>
              <c:f>nesrovnalosti!$D$11:$D$12</c:f>
              <c:strCache>
                <c:ptCount val="2"/>
                <c:pt idx="0">
                  <c:v>nezpůsobilé výdaje (1 067 051 Kč, tj. 36,2 %)</c:v>
                </c:pt>
                <c:pt idx="1">
                  <c:v>podezření na porušení ZVZ (1 880 180 Kč, tj. 63,8 %)</c:v>
                </c:pt>
              </c:strCache>
            </c:strRef>
          </c:cat>
          <c:val>
            <c:numRef>
              <c:f>nesrovnalosti!$E$11:$E$12</c:f>
              <c:numCache>
                <c:formatCode>General</c:formatCode>
                <c:ptCount val="2"/>
                <c:pt idx="0">
                  <c:v>1067051</c:v>
                </c:pt>
                <c:pt idx="1">
                  <c:v>1880180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2000">
                <a:latin typeface="+mj-lt"/>
                <a:cs typeface="Arial" pitchFamily="34" charset="0"/>
              </a:defRPr>
            </a:pPr>
            <a:endParaRPr lang="cs-CZ"/>
          </a:p>
        </c:txPr>
      </c:legendEntry>
      <c:legendEntry>
        <c:idx val="1"/>
        <c:txPr>
          <a:bodyPr/>
          <a:lstStyle/>
          <a:p>
            <a:pPr>
              <a:defRPr sz="2000">
                <a:latin typeface="+mj-lt"/>
                <a:cs typeface="Arial" pitchFamily="34" charset="0"/>
              </a:defRPr>
            </a:pPr>
            <a:endParaRPr lang="cs-CZ"/>
          </a:p>
        </c:txPr>
      </c:legendEntry>
      <c:layout>
        <c:manualLayout>
          <c:xMode val="edge"/>
          <c:yMode val="edge"/>
          <c:x val="0.63454657686009963"/>
          <c:y val="0"/>
          <c:w val="0.27974124370397024"/>
          <c:h val="0.99722925306683463"/>
        </c:manualLayout>
      </c:layout>
    </c:legend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cs-CZ"/>
  <c:chart>
    <c:view3D>
      <c:rotX val="30"/>
      <c:perspective val="30"/>
    </c:view3D>
    <c:plotArea>
      <c:layout/>
      <c:pie3DChart>
        <c:varyColors val="1"/>
        <c:ser>
          <c:idx val="0"/>
          <c:order val="0"/>
          <c:explosion val="21"/>
          <c:cat>
            <c:strRef>
              <c:f>nesrovnalosti!$E$17:$E$19</c:f>
              <c:strCache>
                <c:ptCount val="3"/>
                <c:pt idx="0">
                  <c:v>účast pracovníka mimo implementační strukturu OPTP na semináři hrazeném z OPTP  (3 451 Kč, tj. 0,45 %)</c:v>
                </c:pt>
                <c:pt idx="1">
                  <c:v>předčasné ukončení projektu (750 000 Kč, tj. 97,78 %)</c:v>
                </c:pt>
                <c:pt idx="2">
                  <c:v>odměna za životní jubileum hrazená z FKSP (13 600 Kč, tj. 1,77%)</c:v>
                </c:pt>
              </c:strCache>
            </c:strRef>
          </c:cat>
          <c:val>
            <c:numRef>
              <c:f>nesrovnalosti!$F$17:$F$19</c:f>
              <c:numCache>
                <c:formatCode>#,##0</c:formatCode>
                <c:ptCount val="3"/>
                <c:pt idx="0" formatCode="General">
                  <c:v>3451</c:v>
                </c:pt>
                <c:pt idx="1">
                  <c:v>750000</c:v>
                </c:pt>
                <c:pt idx="2" formatCode="General">
                  <c:v>13600</c:v>
                </c:pt>
              </c:numCache>
            </c:numRef>
          </c:val>
        </c:ser>
        <c:ser>
          <c:idx val="1"/>
          <c:order val="1"/>
          <c:explosion val="25"/>
          <c:cat>
            <c:strRef>
              <c:f>nesrovnalosti!$E$17:$E$19</c:f>
              <c:strCache>
                <c:ptCount val="3"/>
                <c:pt idx="0">
                  <c:v>účast pracovníka mimo implementační strukturu OPTP na semináři hrazeném z OPTP  (3 451 Kč, tj. 0,45 %)</c:v>
                </c:pt>
                <c:pt idx="1">
                  <c:v>předčasné ukončení projektu (750 000 Kč, tj. 97,78 %)</c:v>
                </c:pt>
                <c:pt idx="2">
                  <c:v>odměna za životní jubileum hrazená z FKSP (13 600 Kč, tj. 1,77%)</c:v>
                </c:pt>
              </c:strCache>
            </c:strRef>
          </c:cat>
          <c:val>
            <c:numRef>
              <c:f>nesrovnalosti!$G$17:$G$19</c:f>
              <c:numCache>
                <c:formatCode>0.00%</c:formatCode>
                <c:ptCount val="3"/>
                <c:pt idx="0">
                  <c:v>4.4990489550238936E-3</c:v>
                </c:pt>
                <c:pt idx="1">
                  <c:v>0.97777070885769002</c:v>
                </c:pt>
                <c:pt idx="2">
                  <c:v>1.7730242187286114E-2</c:v>
                </c:pt>
              </c:numCache>
            </c:numRef>
          </c:val>
        </c:ser>
      </c:pie3DChart>
    </c:plotArea>
    <c:legend>
      <c:legendPos val="r"/>
      <c:legendEntry>
        <c:idx val="0"/>
        <c:txPr>
          <a:bodyPr/>
          <a:lstStyle/>
          <a:p>
            <a:pPr>
              <a:defRPr sz="1600">
                <a:latin typeface="+mj-lt"/>
                <a:cs typeface="Arial" pitchFamily="34" charset="0"/>
              </a:defRPr>
            </a:pPr>
            <a:endParaRPr lang="cs-CZ"/>
          </a:p>
        </c:txPr>
      </c:legendEntry>
      <c:legendEntry>
        <c:idx val="1"/>
        <c:txPr>
          <a:bodyPr/>
          <a:lstStyle/>
          <a:p>
            <a:pPr>
              <a:defRPr sz="1600">
                <a:latin typeface="+mj-lt"/>
                <a:cs typeface="Arial" pitchFamily="34" charset="0"/>
              </a:defRPr>
            </a:pPr>
            <a:endParaRPr lang="cs-CZ"/>
          </a:p>
        </c:txPr>
      </c:legendEntry>
      <c:legendEntry>
        <c:idx val="2"/>
        <c:txPr>
          <a:bodyPr/>
          <a:lstStyle/>
          <a:p>
            <a:pPr>
              <a:defRPr sz="1600">
                <a:latin typeface="+mj-lt"/>
                <a:cs typeface="Arial" pitchFamily="34" charset="0"/>
              </a:defRPr>
            </a:pPr>
            <a:endParaRPr lang="cs-CZ"/>
          </a:p>
        </c:txPr>
      </c:legendEntry>
      <c:layout>
        <c:manualLayout>
          <c:xMode val="edge"/>
          <c:yMode val="edge"/>
          <c:x val="0.60618738777680059"/>
          <c:y val="1.2952363884813141E-3"/>
          <c:w val="0.38223860738548104"/>
          <c:h val="0.98338549075391157"/>
        </c:manualLayout>
      </c:layout>
      <c:txPr>
        <a:bodyPr/>
        <a:lstStyle/>
        <a:p>
          <a:pPr>
            <a:defRPr>
              <a:latin typeface="Arial" pitchFamily="34" charset="0"/>
              <a:cs typeface="Arial" pitchFamily="34" charset="0"/>
            </a:defRPr>
          </a:pPr>
          <a:endParaRPr lang="cs-CZ"/>
        </a:p>
      </c:txPr>
    </c:legend>
    <c:plotVisOnly val="1"/>
  </c:chart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0.04673</cdr:x>
      <cdr:y>0</cdr:y>
    </cdr:from>
    <cdr:to>
      <cdr:x>0.82964</cdr:x>
      <cdr:y>0.33333</cdr:y>
    </cdr:to>
    <cdr:sp macro="" textlink="">
      <cdr:nvSpPr>
        <cdr:cNvPr id="2" name="TextovéPole 1"/>
        <cdr:cNvSpPr txBox="1"/>
      </cdr:nvSpPr>
      <cdr:spPr>
        <a:xfrm xmlns:a="http://schemas.openxmlformats.org/drawingml/2006/main">
          <a:off x="360040" y="0"/>
          <a:ext cx="6032209" cy="12024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cs-CZ" sz="2000" b="1" dirty="0">
              <a:latin typeface="Arial" pitchFamily="34" charset="0"/>
              <a:cs typeface="Arial" pitchFamily="34" charset="0"/>
            </a:rPr>
            <a:t>Druhy</a:t>
          </a:r>
          <a:r>
            <a:rPr lang="cs-CZ" sz="2000" b="1" baseline="0" dirty="0">
              <a:latin typeface="Arial" pitchFamily="34" charset="0"/>
              <a:cs typeface="Arial" pitchFamily="34" charset="0"/>
            </a:rPr>
            <a:t> porušení podmínek </a:t>
          </a:r>
          <a:r>
            <a:rPr lang="cs-CZ" sz="2000" b="1" baseline="0" dirty="0" smtClean="0">
              <a:latin typeface="Arial" pitchFamily="34" charset="0"/>
              <a:cs typeface="Arial" pitchFamily="34" charset="0"/>
            </a:rPr>
            <a:t>OPTP – porušení rozpočtové kázně</a:t>
          </a:r>
          <a:endParaRPr lang="cs-CZ" sz="2000" b="1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0.15875</cdr:x>
      <cdr:y>0.00632</cdr:y>
    </cdr:from>
    <cdr:to>
      <cdr:x>0.32542</cdr:x>
      <cdr:y>0.2679</cdr:y>
    </cdr:to>
    <cdr:sp macro="" textlink="">
      <cdr:nvSpPr>
        <cdr:cNvPr id="2" name="TextovéPole 1"/>
        <cdr:cNvSpPr txBox="1"/>
      </cdr:nvSpPr>
      <cdr:spPr>
        <a:xfrm xmlns:a="http://schemas.openxmlformats.org/drawingml/2006/main">
          <a:off x="1306488" y="28600"/>
          <a:ext cx="1371628" cy="11839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cs-CZ" sz="2400" b="1" dirty="0">
              <a:latin typeface="+mj-lt"/>
              <a:cs typeface="Arial" pitchFamily="34" charset="0"/>
            </a:rPr>
            <a:t>Nezpůsobilé výdaje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A9FB6-D9ED-404E-AFD2-37E0835FC3D6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BA257B-425A-4350-8792-7C494188941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B48070-1754-4046-9E38-6F5D9D5E9BB1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77F0F-9C0A-45F8-A7AE-EABCF911889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15</a:t>
            </a:fld>
            <a:endParaRPr lang="cs-CZ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16</a:t>
            </a:fld>
            <a:endParaRPr lang="cs-CZ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17</a:t>
            </a:fld>
            <a:endParaRPr lang="cs-CZ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18</a:t>
            </a:fld>
            <a:endParaRPr lang="cs-CZ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19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20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477F0F-9C0A-45F8-A7AE-EABCF9118898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115616" y="5013176"/>
            <a:ext cx="7056784" cy="72008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14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080120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22" name="Podnadpis 2"/>
          <p:cNvSpPr txBox="1">
            <a:spLocks/>
          </p:cNvSpPr>
          <p:nvPr userDrawn="1"/>
        </p:nvSpPr>
        <p:spPr>
          <a:xfrm>
            <a:off x="1043608" y="3573016"/>
            <a:ext cx="7209184" cy="115212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MINISTERSTVO PRO MÍSTNÍ ROZVOJ ČR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OPERAČNÍ PROGRAM TECHNICKÁ POMOC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4635-3307-4F7C-B975-6A9E31BD8542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EC5-5257-434D-8C90-31A3B1BBAB8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4635-3307-4F7C-B975-6A9E31BD8542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EC5-5257-434D-8C90-31A3B1BBAB8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4635-3307-4F7C-B975-6A9E31BD8542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EC5-5257-434D-8C90-31A3B1BBAB8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4635-3307-4F7C-B975-6A9E31BD8542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EC5-5257-434D-8C90-31A3B1BBAB8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4635-3307-4F7C-B975-6A9E31BD8542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EC5-5257-434D-8C90-31A3B1BBAB8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4635-3307-4F7C-B975-6A9E31BD8542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EC5-5257-434D-8C90-31A3B1BBAB8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988840"/>
            <a:ext cx="8291264" cy="446449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/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4635-3307-4F7C-B975-6A9E31BD8542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EC5-5257-434D-8C90-31A3B1BBAB8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4635-3307-4F7C-B975-6A9E31BD8542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EC5-5257-434D-8C90-31A3B1BBAB8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4635-3307-4F7C-B975-6A9E31BD8542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EC5-5257-434D-8C90-31A3B1BBAB8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4635-3307-4F7C-B975-6A9E31BD8542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EC5-5257-434D-8C90-31A3B1BBAB8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E4635-3307-4F7C-B975-6A9E31BD8542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6CEC5-5257-434D-8C90-31A3B1BBAB8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512" y="1844824"/>
            <a:ext cx="5616624" cy="501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noFill/>
            </a:endParaRPr>
          </a:p>
        </p:txBody>
      </p:sp>
      <p:pic>
        <p:nvPicPr>
          <p:cNvPr id="12" name="Obrázek 11" descr="mmr_cr_rgb.em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67544" y="692696"/>
            <a:ext cx="2016224" cy="442154"/>
          </a:xfrm>
          <a:prstGeom prst="rect">
            <a:avLst/>
          </a:prstGeom>
        </p:spPr>
      </p:pic>
      <p:pic>
        <p:nvPicPr>
          <p:cNvPr id="11" name="Obrázek 6" descr="optp.jpg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20072" y="6165304"/>
            <a:ext cx="835025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Obrázek 7" descr="eu.jpg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372200" y="6165304"/>
            <a:ext cx="2279080" cy="444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2" r:id="rId3"/>
    <p:sldLayoutId id="2147483663" r:id="rId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BE4635-3307-4F7C-B975-6A9E31BD8542}" type="datetimeFigureOut">
              <a:rPr lang="cs-CZ" smtClean="0"/>
              <a:pPr/>
              <a:t>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6CEC5-5257-434D-8C90-31A3B1BBAB8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475656" y="4941168"/>
            <a:ext cx="7056784" cy="792088"/>
          </a:xfrm>
        </p:spPr>
        <p:txBody>
          <a:bodyPr/>
          <a:lstStyle/>
          <a:p>
            <a:r>
              <a:rPr lang="cs-CZ" sz="2400" dirty="0" smtClean="0">
                <a:latin typeface="+mj-lt"/>
              </a:rPr>
              <a:t>Mgr. Eva Buršíková </a:t>
            </a:r>
          </a:p>
          <a:p>
            <a:r>
              <a:rPr lang="cs-CZ" sz="2400" dirty="0" smtClean="0">
                <a:latin typeface="+mj-lt"/>
              </a:rPr>
              <a:t>oddělení kontroly, metodiky a monitorování OPTP</a:t>
            </a:r>
            <a:endParaRPr lang="cs-CZ" sz="2400" dirty="0">
              <a:latin typeface="+mj-lt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971600" y="1916832"/>
            <a:ext cx="7283152" cy="1080120"/>
          </a:xfrm>
        </p:spPr>
        <p:txBody>
          <a:bodyPr/>
          <a:lstStyle/>
          <a:p>
            <a:r>
              <a:rPr lang="cs-CZ" dirty="0" smtClean="0">
                <a:latin typeface="Calibri" pitchFamily="34" charset="0"/>
                <a:cs typeface="Arial" charset="0"/>
              </a:rPr>
              <a:t>Školení k Příručce pro žadatele </a:t>
            </a:r>
            <a:r>
              <a:rPr lang="cs-CZ" dirty="0" smtClean="0">
                <a:latin typeface="Arial" charset="0"/>
                <a:cs typeface="Arial" charset="0"/>
              </a:rPr>
              <a:t/>
            </a:r>
            <a:br>
              <a:rPr lang="cs-CZ" dirty="0" smtClean="0">
                <a:latin typeface="Arial" charset="0"/>
                <a:cs typeface="Arial" charset="0"/>
              </a:rPr>
            </a:br>
            <a:r>
              <a:rPr lang="cs-CZ" dirty="0" smtClean="0">
                <a:latin typeface="Calibri" pitchFamily="34" charset="0"/>
                <a:cs typeface="Arial" charset="0"/>
              </a:rPr>
              <a:t>a příjemce v OPTP 25. 4. 2012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cs-CZ" b="1" u="sng" dirty="0" smtClean="0">
              <a:solidFill>
                <a:srgbClr val="000099"/>
              </a:solidFill>
            </a:endParaRPr>
          </a:p>
          <a:p>
            <a:r>
              <a:rPr lang="cs-CZ" b="1" u="sng" dirty="0" smtClean="0">
                <a:solidFill>
                  <a:srgbClr val="000099"/>
                </a:solidFill>
                <a:latin typeface="+mj-lt"/>
              </a:rPr>
              <a:t>FÚ provádějí tyto činnosti: </a:t>
            </a:r>
          </a:p>
          <a:p>
            <a:endParaRPr lang="cs-CZ" b="1" dirty="0" smtClean="0">
              <a:solidFill>
                <a:srgbClr val="000099"/>
              </a:solidFill>
              <a:latin typeface="+mj-lt"/>
            </a:endParaRPr>
          </a:p>
          <a:p>
            <a:pPr algn="just"/>
            <a:r>
              <a:rPr lang="cs-CZ" dirty="0" smtClean="0">
                <a:latin typeface="+mj-lt"/>
              </a:rPr>
              <a:t>1) </a:t>
            </a:r>
            <a:r>
              <a:rPr lang="cs-CZ" b="1" dirty="0" smtClean="0">
                <a:latin typeface="+mj-lt"/>
              </a:rPr>
              <a:t>zahajují daňové řízení;</a:t>
            </a:r>
            <a:endParaRPr lang="cs-CZ" dirty="0" smtClean="0">
              <a:latin typeface="+mj-lt"/>
            </a:endParaRPr>
          </a:p>
          <a:p>
            <a:pPr algn="just"/>
            <a:r>
              <a:rPr lang="cs-CZ" dirty="0" smtClean="0">
                <a:latin typeface="+mj-lt"/>
              </a:rPr>
              <a:t>2) na základě výsledků daňové kontroly vydávají </a:t>
            </a:r>
            <a:r>
              <a:rPr lang="cs-CZ" b="1" dirty="0" smtClean="0">
                <a:latin typeface="+mj-lt"/>
              </a:rPr>
              <a:t>platební výměr na odvod</a:t>
            </a:r>
            <a:r>
              <a:rPr lang="cs-CZ" dirty="0" smtClean="0">
                <a:latin typeface="+mj-lt"/>
              </a:rPr>
              <a:t> ve výši PRK; </a:t>
            </a:r>
          </a:p>
          <a:p>
            <a:pPr algn="just"/>
            <a:r>
              <a:rPr lang="cs-CZ" dirty="0" smtClean="0">
                <a:latin typeface="+mj-lt"/>
              </a:rPr>
              <a:t>3) porušiteli rozpočtové kázně </a:t>
            </a:r>
            <a:r>
              <a:rPr lang="cs-CZ" b="1" dirty="0" smtClean="0">
                <a:latin typeface="+mj-lt"/>
              </a:rPr>
              <a:t>vzniká dnem porušení povinnost odvést prostředky na účet FÚ</a:t>
            </a:r>
            <a:r>
              <a:rPr lang="cs-CZ" dirty="0" smtClean="0">
                <a:latin typeface="+mj-lt"/>
              </a:rPr>
              <a:t> z titulu PRK; FÚ pak odvod prostředků chápe jako podnět k zahájení daňové kontroly; </a:t>
            </a:r>
          </a:p>
          <a:p>
            <a:pPr algn="just"/>
            <a:r>
              <a:rPr lang="cs-CZ" dirty="0" smtClean="0">
                <a:latin typeface="+mj-lt"/>
              </a:rPr>
              <a:t>4) vybírají </a:t>
            </a:r>
            <a:r>
              <a:rPr lang="cs-CZ" b="1" dirty="0" smtClean="0">
                <a:latin typeface="+mj-lt"/>
              </a:rPr>
              <a:t>odvody a penále za porušení rozpočtové kázně </a:t>
            </a:r>
            <a:r>
              <a:rPr lang="cs-CZ" dirty="0" smtClean="0">
                <a:latin typeface="+mj-lt"/>
              </a:rPr>
              <a:t>uložené v souladu s ustanovením § 44a zákona č. 218/2000 Sb.;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+mj-lt"/>
              </a:rPr>
              <a:t>Porušení rozpočtové kázně II.</a:t>
            </a:r>
            <a:endParaRPr lang="cs-CZ" sz="4400" dirty="0">
              <a:latin typeface="+mj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2276872"/>
            <a:ext cx="8291264" cy="3816424"/>
          </a:xfrm>
        </p:spPr>
        <p:txBody>
          <a:bodyPr>
            <a:normAutofit/>
          </a:bodyPr>
          <a:lstStyle/>
          <a:p>
            <a:r>
              <a:rPr lang="cs-CZ" sz="2400" b="1" u="sng" dirty="0" smtClean="0">
                <a:solidFill>
                  <a:srgbClr val="000099"/>
                </a:solidFill>
                <a:latin typeface="+mj-lt"/>
              </a:rPr>
              <a:t>FÚ provádějí tyto činnosti: </a:t>
            </a:r>
          </a:p>
          <a:p>
            <a:pPr algn="just"/>
            <a:endParaRPr lang="cs-CZ" sz="2400" dirty="0" smtClean="0">
              <a:latin typeface="+mj-lt"/>
            </a:endParaRPr>
          </a:p>
          <a:p>
            <a:pPr algn="just"/>
            <a:r>
              <a:rPr lang="cs-CZ" sz="2400" dirty="0" smtClean="0">
                <a:latin typeface="+mj-lt"/>
              </a:rPr>
              <a:t>4) vybírají </a:t>
            </a:r>
            <a:r>
              <a:rPr lang="cs-CZ" sz="2400" b="1" dirty="0" smtClean="0">
                <a:latin typeface="+mj-lt"/>
              </a:rPr>
              <a:t>odvody a penále za PRK </a:t>
            </a:r>
            <a:r>
              <a:rPr lang="cs-CZ" sz="2400" dirty="0" smtClean="0">
                <a:latin typeface="+mj-lt"/>
              </a:rPr>
              <a:t>uložené v souladu s ustanovením § 44a zákona č. 218/2000 Sb.; </a:t>
            </a:r>
          </a:p>
          <a:p>
            <a:pPr algn="just"/>
            <a:r>
              <a:rPr lang="cs-CZ" sz="2400" dirty="0" smtClean="0">
                <a:latin typeface="+mj-lt"/>
              </a:rPr>
              <a:t>5) v případě, že nejsou uhrazeny, též </a:t>
            </a:r>
            <a:r>
              <a:rPr lang="cs-CZ" sz="2400" b="1" dirty="0" smtClean="0">
                <a:latin typeface="+mj-lt"/>
              </a:rPr>
              <a:t>vymáhají jejich úhradu, podle zákona č. 280/2009 Sb., daňový řád;</a:t>
            </a:r>
          </a:p>
          <a:p>
            <a:pPr algn="just"/>
            <a:r>
              <a:rPr lang="cs-CZ" sz="2400" dirty="0" smtClean="0">
                <a:latin typeface="+mj-lt"/>
              </a:rPr>
              <a:t> 6) </a:t>
            </a:r>
            <a:r>
              <a:rPr lang="cs-CZ" sz="2400" b="1" dirty="0" smtClean="0">
                <a:latin typeface="+mj-lt"/>
              </a:rPr>
              <a:t>poskytují na dotázání</a:t>
            </a:r>
            <a:r>
              <a:rPr lang="cs-CZ" sz="2400" dirty="0" smtClean="0">
                <a:latin typeface="+mj-lt"/>
              </a:rPr>
              <a:t> dle § 44a odst. 8 zákona č. 218/2000 Sb., informace získané při správě odvodů jde-li o informace týkající se správy odvodu za PRK; </a:t>
            </a:r>
          </a:p>
          <a:p>
            <a:pPr algn="just"/>
            <a:endParaRPr lang="cs-CZ" sz="2400" dirty="0" smtClean="0">
              <a:latin typeface="+mj-lt"/>
            </a:endParaRPr>
          </a:p>
          <a:p>
            <a:endParaRPr lang="cs-CZ" dirty="0">
              <a:latin typeface="+mj-lt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+mj-lt"/>
              </a:rPr>
              <a:t>Porušení rozpočtové kázně III.</a:t>
            </a:r>
            <a:endParaRPr lang="cs-CZ" sz="4400" dirty="0">
              <a:latin typeface="+mj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cs-CZ" sz="2400" b="1" dirty="0" smtClean="0">
              <a:solidFill>
                <a:srgbClr val="000099"/>
              </a:solidFill>
              <a:latin typeface="+mj-lt"/>
            </a:endParaRPr>
          </a:p>
          <a:p>
            <a:pPr algn="just"/>
            <a:r>
              <a:rPr lang="cs-CZ" sz="2400" b="1" u="sng" dirty="0" smtClean="0">
                <a:solidFill>
                  <a:srgbClr val="000099"/>
                </a:solidFill>
                <a:latin typeface="+mj-lt"/>
              </a:rPr>
              <a:t>FÚ provádějí tyto činnosti:</a:t>
            </a:r>
          </a:p>
          <a:p>
            <a:pPr algn="just"/>
            <a:endParaRPr lang="cs-CZ" sz="2400" dirty="0" smtClean="0"/>
          </a:p>
          <a:p>
            <a:pPr algn="just"/>
            <a:r>
              <a:rPr lang="cs-CZ" sz="2400" dirty="0" smtClean="0">
                <a:latin typeface="+mj-lt"/>
              </a:rPr>
              <a:t>7) převádějí ve smyslu § 44a odst. 6 zákona č. 218/2000 Sb., </a:t>
            </a:r>
            <a:r>
              <a:rPr lang="cs-CZ" sz="2400" b="1" dirty="0" smtClean="0">
                <a:latin typeface="+mj-lt"/>
              </a:rPr>
              <a:t>odpovídající podíl neoprávněně použitých prostředků z rozpočtu EU na univerzální účet PCO.</a:t>
            </a:r>
            <a:endParaRPr lang="cs-CZ" sz="2400" dirty="0" smtClean="0">
              <a:latin typeface="+mj-lt"/>
            </a:endParaRPr>
          </a:p>
          <a:p>
            <a:endParaRPr lang="cs-CZ" sz="2400" dirty="0" smtClean="0">
              <a:latin typeface="+mj-lt"/>
            </a:endParaRPr>
          </a:p>
          <a:p>
            <a:pPr algn="just"/>
            <a:r>
              <a:rPr lang="cs-CZ" sz="2400" dirty="0" smtClean="0">
                <a:latin typeface="+mj-lt"/>
              </a:rPr>
              <a:t>8) částky odpovídající podílu ostatních prostředků poskytnutých ze státního rozpočtu jsou převáděny do státního rozpočtu. </a:t>
            </a:r>
          </a:p>
          <a:p>
            <a:endParaRPr lang="cs-CZ" dirty="0">
              <a:latin typeface="+mj-lt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+mj-lt"/>
              </a:rPr>
              <a:t>Porušení rozpočtové kázně IV.</a:t>
            </a:r>
            <a:endParaRPr lang="cs-CZ" sz="4400" dirty="0">
              <a:latin typeface="+mj-l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endParaRPr lang="cs-CZ" sz="2400" b="1" dirty="0" smtClean="0">
              <a:solidFill>
                <a:srgbClr val="000099"/>
              </a:solidFill>
              <a:latin typeface="+mj-lt"/>
            </a:endParaRPr>
          </a:p>
          <a:p>
            <a:pPr algn="just"/>
            <a:r>
              <a:rPr lang="cs-CZ" sz="2400" b="1" dirty="0" smtClean="0">
                <a:solidFill>
                  <a:srgbClr val="000099"/>
                </a:solidFill>
                <a:latin typeface="+mj-lt"/>
              </a:rPr>
              <a:t>- upravuje z. č. 218/2000, Sb., §44 a) odst. 4 písm. b)</a:t>
            </a:r>
          </a:p>
          <a:p>
            <a:pPr algn="just"/>
            <a:endParaRPr lang="cs-CZ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  <a:p>
            <a:pPr algn="just"/>
            <a:r>
              <a:rPr lang="cs-CZ" sz="2400" b="1" u="sng" dirty="0" smtClean="0">
                <a:latin typeface="+mj-lt"/>
              </a:rPr>
              <a:t>odst. 5: </a:t>
            </a:r>
            <a:r>
              <a:rPr lang="cs-CZ" sz="2400" dirty="0" smtClean="0">
                <a:latin typeface="+mj-lt"/>
              </a:rPr>
              <a:t>Do plnění povinnosti provést odvod za PRK:</a:t>
            </a:r>
          </a:p>
          <a:p>
            <a:pPr marL="457200" indent="-457200" algn="just">
              <a:buAutoNum type="alphaLcParenR"/>
            </a:pPr>
            <a:r>
              <a:rPr lang="cs-CZ" sz="2400" dirty="0" smtClean="0">
                <a:latin typeface="+mj-lt"/>
              </a:rPr>
              <a:t>kterým je neoprávněné použití nebo zadržení prostředků návratné finanční výpomoci, </a:t>
            </a:r>
            <a:r>
              <a:rPr lang="cs-CZ" sz="2400" b="1" dirty="0" smtClean="0">
                <a:solidFill>
                  <a:srgbClr val="000099"/>
                </a:solidFill>
                <a:latin typeface="+mj-lt"/>
              </a:rPr>
              <a:t>se započítávají i splátky této výpomoci uskutečněné ode dne porušení rozpočtové kázně</a:t>
            </a:r>
            <a:r>
              <a:rPr lang="cs-CZ" sz="2400" b="1" dirty="0" smtClean="0">
                <a:latin typeface="+mj-lt"/>
              </a:rPr>
              <a:t>;</a:t>
            </a:r>
          </a:p>
          <a:p>
            <a:pPr marL="457200" indent="-457200" algn="just"/>
            <a:endParaRPr lang="cs-CZ" sz="2400" dirty="0" smtClean="0">
              <a:latin typeface="+mj-lt"/>
            </a:endParaRPr>
          </a:p>
          <a:p>
            <a:pPr algn="just"/>
            <a:r>
              <a:rPr lang="cs-CZ" sz="2400" dirty="0" smtClean="0">
                <a:latin typeface="+mj-lt"/>
              </a:rPr>
              <a:t>b) kterým je neoprávněné použití dotace, se </a:t>
            </a:r>
            <a:r>
              <a:rPr lang="cs-CZ" sz="2400" b="1" dirty="0" smtClean="0">
                <a:solidFill>
                  <a:srgbClr val="000099"/>
                </a:solidFill>
                <a:latin typeface="+mj-lt"/>
              </a:rPr>
              <a:t>započítávají i částky, které poskytovatel dosud nevyplatil, protože se domnívá, že byla porušena rozpočtová kázeň.</a:t>
            </a:r>
            <a:endParaRPr lang="cs-CZ" sz="2400" dirty="0" smtClean="0">
              <a:solidFill>
                <a:srgbClr val="000099"/>
              </a:solidFill>
              <a:latin typeface="+mj-lt"/>
            </a:endParaRP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/>
              <a:t>Odvod za PRK</a:t>
            </a:r>
            <a:endParaRPr lang="cs-CZ" sz="4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Ø"/>
            </a:pPr>
            <a:endParaRPr lang="cs-CZ" sz="2400" dirty="0" smtClean="0">
              <a:latin typeface="+mn-lt"/>
            </a:endParaRPr>
          </a:p>
          <a:p>
            <a:pPr algn="just">
              <a:buFont typeface="Wingdings" pitchFamily="2" charset="2"/>
              <a:buChar char="Ø"/>
            </a:pPr>
            <a:r>
              <a:rPr lang="cs-CZ" sz="2400" dirty="0" smtClean="0">
                <a:latin typeface="+mn-lt"/>
              </a:rPr>
              <a:t>za prodlení s odvodem za PRK kázně podle odst. 4 písm. b) a c) je porušitel rozpočtové kázně povinen zaplatit penále ve </a:t>
            </a:r>
            <a:r>
              <a:rPr lang="cs-CZ" sz="2400" b="1" dirty="0" smtClean="0">
                <a:latin typeface="+mn-lt"/>
              </a:rPr>
              <a:t>výši </a:t>
            </a:r>
          </a:p>
          <a:p>
            <a:pPr algn="just"/>
            <a:r>
              <a:rPr lang="cs-CZ" sz="2400" b="1" dirty="0" smtClean="0">
                <a:solidFill>
                  <a:srgbClr val="000099"/>
                </a:solidFill>
                <a:latin typeface="+mn-lt"/>
              </a:rPr>
              <a:t>	1 promile </a:t>
            </a:r>
            <a:r>
              <a:rPr lang="cs-CZ" sz="2400" b="1" dirty="0" smtClean="0">
                <a:latin typeface="+mn-lt"/>
              </a:rPr>
              <a:t>z částky odvodu za každý den prodlení,</a:t>
            </a:r>
            <a:r>
              <a:rPr lang="cs-CZ" sz="2400" dirty="0" smtClean="0">
                <a:latin typeface="+mn-lt"/>
              </a:rPr>
              <a:t> nejvýše však do výše tohoto odvodu.</a:t>
            </a:r>
          </a:p>
          <a:p>
            <a:pPr algn="just">
              <a:buFont typeface="Wingdings" pitchFamily="2" charset="2"/>
              <a:buChar char="Ø"/>
            </a:pPr>
            <a:endParaRPr lang="cs-CZ" sz="2400" dirty="0" smtClean="0">
              <a:latin typeface="+mn-lt"/>
            </a:endParaRPr>
          </a:p>
          <a:p>
            <a:pPr algn="just">
              <a:buFont typeface="Wingdings" pitchFamily="2" charset="2"/>
              <a:buChar char="Ø"/>
            </a:pPr>
            <a:r>
              <a:rPr lang="cs-CZ" sz="2400" u="sng" dirty="0" smtClean="0">
                <a:latin typeface="+mn-lt"/>
              </a:rPr>
              <a:t>odst. 9)</a:t>
            </a:r>
            <a:r>
              <a:rPr lang="cs-CZ" sz="2400" dirty="0" smtClean="0">
                <a:latin typeface="+mn-lt"/>
              </a:rPr>
              <a:t> Správu odvodů za PRK a penále vykonávají finanční úřady podle daňového řádu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+mj-lt"/>
              </a:rPr>
              <a:t>Penále</a:t>
            </a:r>
            <a:endParaRPr lang="cs-CZ" sz="4400" dirty="0">
              <a:latin typeface="+mj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Ø"/>
            </a:pPr>
            <a:endParaRPr lang="cs-CZ" dirty="0" smtClean="0">
              <a:latin typeface="+mj-lt"/>
            </a:endParaRPr>
          </a:p>
          <a:p>
            <a:pPr algn="just">
              <a:buFont typeface="Wingdings" pitchFamily="2" charset="2"/>
              <a:buChar char="Ø"/>
            </a:pPr>
            <a:r>
              <a:rPr lang="cs-CZ" dirty="0" smtClean="0">
                <a:latin typeface="+mj-lt"/>
              </a:rPr>
              <a:t>§44 a) odst. 10 GFŘ může z důvodů </a:t>
            </a:r>
            <a:r>
              <a:rPr lang="cs-CZ" b="1" dirty="0" smtClean="0">
                <a:latin typeface="+mj-lt"/>
              </a:rPr>
              <a:t>hodných zvláštního zřetele</a:t>
            </a:r>
            <a:r>
              <a:rPr lang="cs-CZ" dirty="0" smtClean="0">
                <a:latin typeface="+mj-lt"/>
              </a:rPr>
              <a:t> zcela/zčásti prominout odvod za PRK nebo penále za prodlení s ním, s výjimkou odvodu neoprávněně použitých nebo zadržených peněžních prostředků podle § 44 odst. 2 písm. a) </a:t>
            </a:r>
            <a:r>
              <a:rPr lang="cs-CZ" dirty="0" err="1" smtClean="0">
                <a:latin typeface="+mj-lt"/>
              </a:rPr>
              <a:t>a</a:t>
            </a:r>
            <a:r>
              <a:rPr lang="cs-CZ" dirty="0" smtClean="0">
                <a:latin typeface="+mj-lt"/>
              </a:rPr>
              <a:t> b).</a:t>
            </a:r>
          </a:p>
          <a:p>
            <a:endParaRPr lang="cs-CZ" dirty="0" smtClean="0">
              <a:latin typeface="+mj-lt"/>
            </a:endParaRPr>
          </a:p>
          <a:p>
            <a:pPr algn="just">
              <a:buFont typeface="Wingdings" pitchFamily="2" charset="2"/>
              <a:buChar char="Ø"/>
            </a:pPr>
            <a:r>
              <a:rPr lang="cs-CZ" dirty="0" smtClean="0">
                <a:latin typeface="+mj-lt"/>
              </a:rPr>
              <a:t> </a:t>
            </a:r>
            <a:r>
              <a:rPr lang="cs-CZ" b="1" u="sng" dirty="0" smtClean="0">
                <a:latin typeface="+mj-lt"/>
              </a:rPr>
              <a:t>odst. 11</a:t>
            </a:r>
            <a:r>
              <a:rPr lang="cs-CZ" dirty="0" smtClean="0">
                <a:latin typeface="+mj-lt"/>
              </a:rPr>
              <a:t> O prominutí/částečné prominutí odvodu za PRK nebo penále může GFŘ požádat fyzická os., právnická os., OSS, která se PRK dopustila, a to prostřednictvím finančního úřadu, který tento odvod nebo penále uložil. Žádost o prominutí lze </a:t>
            </a:r>
            <a:r>
              <a:rPr lang="cs-CZ" b="1" dirty="0" smtClean="0">
                <a:solidFill>
                  <a:srgbClr val="000099"/>
                </a:solidFill>
                <a:latin typeface="+mj-lt"/>
              </a:rPr>
              <a:t>podat nejpozději do 1 roku ode dne nabytí právní moci platebního</a:t>
            </a:r>
            <a:r>
              <a:rPr lang="cs-CZ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cs-CZ" b="1" dirty="0" smtClean="0">
                <a:solidFill>
                  <a:srgbClr val="000099"/>
                </a:solidFill>
                <a:latin typeface="+mj-lt"/>
              </a:rPr>
              <a:t>výměru,</a:t>
            </a:r>
            <a:r>
              <a:rPr lang="cs-CZ" b="1" dirty="0" smtClean="0">
                <a:latin typeface="+mj-lt"/>
              </a:rPr>
              <a:t> </a:t>
            </a:r>
            <a:r>
              <a:rPr lang="cs-CZ" dirty="0" smtClean="0">
                <a:latin typeface="+mj-lt"/>
              </a:rPr>
              <a:t>kterým byl odvod nebo penále, o jehož prominutí je žádáno.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+mj-lt"/>
              </a:rPr>
              <a:t>Žádost o prominutí</a:t>
            </a:r>
            <a:endParaRPr lang="cs-CZ" sz="4400" dirty="0">
              <a:latin typeface="+mj-l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cs-CZ" sz="2400" dirty="0" smtClean="0">
                <a:latin typeface="+mj-lt"/>
              </a:rPr>
              <a:t>celkově 2.947 mil. Kč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 smtClean="0">
                <a:latin typeface="+mj-lt"/>
              </a:rPr>
              <a:t>Nesrovnalosti v OPTP k 25. 4. 2012</a:t>
            </a:r>
            <a:endParaRPr lang="cs-CZ" sz="4000" dirty="0">
              <a:latin typeface="+mj-lt"/>
            </a:endParaRPr>
          </a:p>
        </p:txBody>
      </p:sp>
      <p:graphicFrame>
        <p:nvGraphicFramePr>
          <p:cNvPr id="4" name="Graf 3"/>
          <p:cNvGraphicFramePr/>
          <p:nvPr/>
        </p:nvGraphicFramePr>
        <p:xfrm>
          <a:off x="539552" y="2420888"/>
          <a:ext cx="8496944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dirty="0" smtClean="0">
                <a:latin typeface="+mj-lt"/>
              </a:rPr>
              <a:t>Nesrovnalosti v OPTP k 25. 4. 2012</a:t>
            </a:r>
            <a:endParaRPr lang="cs-CZ" sz="4000" dirty="0">
              <a:latin typeface="+mj-lt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395288" y="1989138"/>
          <a:ext cx="8291512" cy="446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itchFamily="2" charset="2"/>
              <a:buChar char="Ø"/>
            </a:pPr>
            <a:endParaRPr lang="cs-CZ" dirty="0" smtClean="0">
              <a:latin typeface="+mj-lt"/>
            </a:endParaRPr>
          </a:p>
          <a:p>
            <a:pPr lvl="1">
              <a:buFont typeface="Wingdings" pitchFamily="2" charset="2"/>
              <a:buChar char="Ø"/>
            </a:pPr>
            <a:r>
              <a:rPr lang="cs-CZ" dirty="0" smtClean="0">
                <a:latin typeface="+mj-lt"/>
              </a:rPr>
              <a:t>prevence nesrovnalostí;</a:t>
            </a:r>
          </a:p>
          <a:p>
            <a:endParaRPr lang="cs-CZ" sz="2400" dirty="0" smtClean="0">
              <a:latin typeface="+mj-lt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cs-CZ" dirty="0" smtClean="0">
                <a:latin typeface="+mj-lt"/>
              </a:rPr>
              <a:t>v případě pochybností o způsobilosti výdajů – </a:t>
            </a:r>
            <a:r>
              <a:rPr lang="cs-CZ" b="1" dirty="0" smtClean="0">
                <a:solidFill>
                  <a:srgbClr val="000099"/>
                </a:solidFill>
                <a:latin typeface="+mj-lt"/>
              </a:rPr>
              <a:t>konzultace s ŘO OPTP/ZS</a:t>
            </a:r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;</a:t>
            </a:r>
          </a:p>
          <a:p>
            <a:pPr algn="just"/>
            <a:endParaRPr lang="cs-CZ" sz="2400" dirty="0" smtClean="0">
              <a:latin typeface="+mj-lt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cs-CZ" dirty="0" smtClean="0">
                <a:latin typeface="+mj-lt"/>
              </a:rPr>
              <a:t>v případě, že příjemce obdrží od ŘO OPTP informaci o předání podezření nesrovnalosti finančnímu úřadu, příjemce může též částku </a:t>
            </a:r>
            <a:r>
              <a:rPr lang="cs-CZ" b="1" dirty="0" smtClean="0">
                <a:solidFill>
                  <a:srgbClr val="000099"/>
                </a:solidFill>
                <a:latin typeface="+mj-lt"/>
              </a:rPr>
              <a:t>„dobrovolně</a:t>
            </a:r>
            <a:r>
              <a:rPr lang="cs-CZ" dirty="0" smtClean="0">
                <a:solidFill>
                  <a:srgbClr val="000099"/>
                </a:solidFill>
                <a:latin typeface="+mj-lt"/>
              </a:rPr>
              <a:t>“</a:t>
            </a:r>
            <a:r>
              <a:rPr lang="cs-CZ" dirty="0" smtClean="0">
                <a:latin typeface="+mj-lt"/>
              </a:rPr>
              <a:t> uhradit na účet ÚFO z titulu porušení rozpočtové kázně.</a:t>
            </a:r>
          </a:p>
          <a:p>
            <a:endParaRPr lang="cs-CZ" dirty="0">
              <a:latin typeface="+mj-lt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+mj-lt"/>
              </a:rPr>
              <a:t>Dobrá praxe v OPTP </a:t>
            </a:r>
            <a:endParaRPr lang="cs-CZ" sz="4400" dirty="0">
              <a:latin typeface="+mj-l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>
              <a:buFont typeface="Wingdings" pitchFamily="2" charset="2"/>
              <a:buChar char="Ø"/>
            </a:pPr>
            <a:endParaRPr lang="cs-CZ" dirty="0" smtClean="0"/>
          </a:p>
          <a:p>
            <a:pPr lvl="1" algn="just">
              <a:buFont typeface="Wingdings" pitchFamily="2" charset="2"/>
              <a:buChar char="Ø"/>
            </a:pPr>
            <a:r>
              <a:rPr lang="cs-CZ" dirty="0" smtClean="0">
                <a:latin typeface="+mj-lt"/>
              </a:rPr>
              <a:t>předkládání výdajů, kde je </a:t>
            </a:r>
            <a:r>
              <a:rPr lang="cs-CZ" b="1" dirty="0" smtClean="0">
                <a:solidFill>
                  <a:srgbClr val="000099"/>
                </a:solidFill>
                <a:latin typeface="+mj-lt"/>
              </a:rPr>
              <a:t>pochybnost o způsobilosti</a:t>
            </a:r>
            <a:r>
              <a:rPr lang="cs-CZ" dirty="0" smtClean="0">
                <a:latin typeface="+mj-lt"/>
              </a:rPr>
              <a:t>;</a:t>
            </a:r>
          </a:p>
          <a:p>
            <a:pPr algn="just"/>
            <a:endParaRPr lang="cs-CZ" sz="2400" dirty="0" smtClean="0">
              <a:latin typeface="+mj-lt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cs-CZ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nedostatečná</a:t>
            </a:r>
            <a:r>
              <a:rPr lang="cs-CZ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cs-CZ" b="1" dirty="0" smtClean="0">
                <a:solidFill>
                  <a:srgbClr val="000099"/>
                </a:solidFill>
                <a:latin typeface="+mj-lt"/>
              </a:rPr>
              <a:t>komunikace</a:t>
            </a:r>
            <a:r>
              <a:rPr lang="cs-CZ" b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cs-CZ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s ŘO OPTP;</a:t>
            </a:r>
            <a:endParaRPr lang="cs-CZ" dirty="0" smtClean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  <a:p>
            <a:pPr algn="just"/>
            <a:endParaRPr lang="cs-CZ" sz="2400" dirty="0" smtClean="0">
              <a:latin typeface="+mj-lt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cs-CZ" b="1" dirty="0" smtClean="0">
                <a:solidFill>
                  <a:srgbClr val="000099"/>
                </a:solidFill>
                <a:latin typeface="+mj-lt"/>
              </a:rPr>
              <a:t>neuhrazení platebních výměrů </a:t>
            </a:r>
            <a:r>
              <a:rPr lang="cs-CZ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od FÚ před datem splatnosti.</a:t>
            </a:r>
            <a:endParaRPr lang="cs-CZ" dirty="0" smtClean="0">
              <a:solidFill>
                <a:schemeClr val="tx1">
                  <a:lumMod val="95000"/>
                  <a:lumOff val="5000"/>
                </a:schemeClr>
              </a:solidFill>
              <a:latin typeface="+mj-lt"/>
            </a:endParaRPr>
          </a:p>
          <a:p>
            <a:pPr algn="just"/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+mj-lt"/>
              </a:rPr>
              <a:t>Špatná praxe v OPTP</a:t>
            </a:r>
            <a:endParaRPr lang="cs-CZ" sz="4400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cs-CZ" sz="2400" b="1" u="sng" dirty="0" smtClean="0">
              <a:solidFill>
                <a:srgbClr val="000099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cs-CZ" sz="2000" b="1" u="sng" dirty="0" smtClean="0">
                <a:solidFill>
                  <a:srgbClr val="000099"/>
                </a:solidFill>
                <a:latin typeface="+mj-lt"/>
              </a:rPr>
              <a:t>porušení právních předpisů ES nebo ČR </a:t>
            </a:r>
            <a:r>
              <a:rPr lang="cs-CZ" sz="2000" dirty="0" smtClean="0">
                <a:latin typeface="+mj-lt"/>
              </a:rPr>
              <a:t>v důsledku protiprávního jednání nebo opomenutí hospodářského subjektu </a:t>
            </a:r>
          </a:p>
          <a:p>
            <a:endParaRPr lang="cs-CZ" sz="2000" dirty="0" smtClean="0"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cs-CZ" sz="2000" dirty="0" smtClean="0">
                <a:latin typeface="+mj-lt"/>
              </a:rPr>
              <a:t>vede nebo by mohlo </a:t>
            </a:r>
            <a:r>
              <a:rPr lang="cs-CZ" sz="2000" b="1" dirty="0" smtClean="0">
                <a:solidFill>
                  <a:srgbClr val="000099"/>
                </a:solidFill>
                <a:latin typeface="+mj-lt"/>
              </a:rPr>
              <a:t>vést ke ztrátě </a:t>
            </a:r>
            <a:r>
              <a:rPr lang="cs-CZ" sz="2000" dirty="0" smtClean="0">
                <a:latin typeface="+mj-lt"/>
              </a:rPr>
              <a:t>v souhrnném rozpočtu EU nebo ve veřejném rozpočtu ČR, a to započtením neoprávněného </a:t>
            </a:r>
            <a:r>
              <a:rPr lang="cs-CZ" sz="2000" b="1" dirty="0" smtClean="0">
                <a:solidFill>
                  <a:srgbClr val="000099"/>
                </a:solidFill>
                <a:latin typeface="+mj-lt"/>
              </a:rPr>
              <a:t>výdaje do souhrnného rozpočtu EU</a:t>
            </a:r>
            <a:r>
              <a:rPr lang="cs-CZ" sz="2000" dirty="0" smtClean="0">
                <a:solidFill>
                  <a:srgbClr val="000099"/>
                </a:solidFill>
                <a:latin typeface="+mj-lt"/>
              </a:rPr>
              <a:t> </a:t>
            </a:r>
            <a:r>
              <a:rPr lang="cs-CZ" sz="2000" b="1" dirty="0" smtClean="0">
                <a:solidFill>
                  <a:srgbClr val="000099"/>
                </a:solidFill>
                <a:latin typeface="+mj-lt"/>
              </a:rPr>
              <a:t>nebo do veřejného rozpočtu ČR</a:t>
            </a:r>
            <a:endParaRPr lang="cs-CZ" sz="2000" dirty="0" smtClean="0">
              <a:solidFill>
                <a:srgbClr val="000099"/>
              </a:solidFill>
              <a:latin typeface="+mj-lt"/>
            </a:endParaRP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+mj-lt"/>
              </a:rPr>
              <a:t>Nesrovnalost - definice</a:t>
            </a:r>
            <a:endParaRPr lang="cs-CZ" sz="4400" dirty="0">
              <a:latin typeface="+mj-l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endParaRPr lang="cs-CZ" b="1" dirty="0" smtClean="0"/>
          </a:p>
          <a:p>
            <a:endParaRPr lang="cs-CZ" b="1" dirty="0" smtClean="0"/>
          </a:p>
          <a:p>
            <a:pPr algn="ctr"/>
            <a:r>
              <a:rPr lang="cs-CZ" sz="4400" b="1" dirty="0" smtClean="0">
                <a:latin typeface="+mj-lt"/>
              </a:rPr>
              <a:t>Děkuji Vám za pozornost.</a:t>
            </a:r>
          </a:p>
          <a:p>
            <a:pPr algn="ctr"/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endParaRPr lang="cs-CZ" sz="2600" b="1" u="sng" dirty="0" smtClean="0">
              <a:solidFill>
                <a:srgbClr val="000099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cs-CZ" sz="2000" b="1" u="sng" dirty="0" smtClean="0">
                <a:solidFill>
                  <a:srgbClr val="000099"/>
                </a:solidFill>
                <a:latin typeface="+mj-lt"/>
              </a:rPr>
              <a:t>Nesrovnalost jako porušení rozpočtové kázně (PRK)</a:t>
            </a:r>
          </a:p>
          <a:p>
            <a:pPr marL="457200" indent="-457200"/>
            <a:r>
              <a:rPr lang="pl-PL" sz="2000" dirty="0" smtClean="0">
                <a:latin typeface="+mj-lt"/>
              </a:rPr>
              <a:t>	§ 44a zákona č. 218/2000, Sb., o rozpočtových pravidlech</a:t>
            </a:r>
          </a:p>
          <a:p>
            <a:pPr marL="457200" indent="-457200">
              <a:buFont typeface="+mj-lt"/>
              <a:buAutoNum type="arabicPeriod"/>
            </a:pPr>
            <a:endParaRPr lang="cs-CZ" sz="2000" dirty="0" smtClean="0">
              <a:latin typeface="+mj-lt"/>
            </a:endParaRPr>
          </a:p>
          <a:p>
            <a:pPr marL="457200" indent="-457200"/>
            <a:r>
              <a:rPr lang="pl-PL" sz="2000" i="1" dirty="0" smtClean="0">
                <a:latin typeface="+mj-lt"/>
              </a:rPr>
              <a:t>2.	Nesrovnalost jako PRK – podle z. 250/2000, Sb. - NR</a:t>
            </a:r>
          </a:p>
          <a:p>
            <a:pPr marL="457200" indent="-457200"/>
            <a:endParaRPr lang="pl-PL" sz="2000" i="1" dirty="0" smtClean="0">
              <a:latin typeface="+mj-lt"/>
            </a:endParaRPr>
          </a:p>
          <a:p>
            <a:pPr marL="457200" indent="-457200"/>
            <a:r>
              <a:rPr lang="cs-CZ" sz="2000" i="1" dirty="0" smtClean="0">
                <a:latin typeface="+mj-lt"/>
              </a:rPr>
              <a:t>3.	Systémové nesrovnalosti </a:t>
            </a:r>
          </a:p>
          <a:p>
            <a:pPr marL="457200" indent="-457200"/>
            <a:endParaRPr lang="cs-CZ" sz="2000" i="1" dirty="0" smtClean="0">
              <a:latin typeface="+mj-lt"/>
            </a:endParaRPr>
          </a:p>
          <a:p>
            <a:pPr marL="457200" indent="-457200"/>
            <a:r>
              <a:rPr lang="cs-CZ" sz="2000" i="1" dirty="0" smtClean="0">
                <a:latin typeface="+mj-lt"/>
              </a:rPr>
              <a:t>4.	Ostatní nesrovnalosti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+mn-lt"/>
              </a:rPr>
              <a:t>Kategorie nesrovnalostí I.</a:t>
            </a:r>
            <a:endParaRPr lang="cs-CZ" sz="4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AutoNum type="arabicPeriod"/>
            </a:pPr>
            <a:endParaRPr lang="cs-CZ" sz="2400" b="1" u="sng" dirty="0" smtClean="0">
              <a:solidFill>
                <a:srgbClr val="000099"/>
              </a:solidFill>
              <a:latin typeface="+mj-lt"/>
            </a:endParaRPr>
          </a:p>
          <a:p>
            <a:pPr marL="514350" lvl="0" indent="-514350">
              <a:buAutoNum type="arabicPeriod"/>
            </a:pPr>
            <a:r>
              <a:rPr lang="cs-CZ" sz="2000" b="1" u="sng" dirty="0" smtClean="0">
                <a:solidFill>
                  <a:srgbClr val="000099"/>
                </a:solidFill>
                <a:latin typeface="+mj-lt"/>
              </a:rPr>
              <a:t>Nesrovnalost jako porušení rozpočtové kázně (PRK)</a:t>
            </a:r>
            <a:endParaRPr lang="cs-CZ" sz="2000" b="1" u="sng" dirty="0" smtClean="0">
              <a:solidFill>
                <a:srgbClr val="FF0000"/>
              </a:solidFill>
              <a:latin typeface="+mj-lt"/>
            </a:endParaRPr>
          </a:p>
          <a:p>
            <a:pPr marL="457200" lvl="0" indent="-457200"/>
            <a:r>
              <a:rPr lang="pl-PL" sz="2000" b="1" dirty="0" smtClean="0">
                <a:solidFill>
                  <a:prstClr val="black"/>
                </a:solidFill>
                <a:latin typeface="+mj-lt"/>
              </a:rPr>
              <a:t>§ 44a z. č. 218/2000, Sb.:</a:t>
            </a:r>
          </a:p>
          <a:p>
            <a:pPr algn="just"/>
            <a:r>
              <a:rPr lang="cs-CZ" sz="2000" dirty="0" smtClean="0">
                <a:latin typeface="+mj-lt"/>
              </a:rPr>
              <a:t>	Neoprávněným použitím peněžních prostředků státního rozpočtu…se rozumí jejich </a:t>
            </a:r>
            <a:r>
              <a:rPr lang="cs-CZ" sz="2000" b="1" dirty="0" smtClean="0">
                <a:solidFill>
                  <a:srgbClr val="000099"/>
                </a:solidFill>
                <a:latin typeface="+mj-lt"/>
              </a:rPr>
              <a:t>výdej, jehož provedením byla porušena povinnost stanovená právním předpisem</a:t>
            </a:r>
            <a:r>
              <a:rPr lang="cs-CZ" sz="2000" dirty="0" smtClean="0">
                <a:latin typeface="+mj-lt"/>
              </a:rPr>
              <a:t>, rozhodnutím, případně dohodou o poskytnutí těchto prostředků, nebo porušení podmínek, za kterých byly příslušné peněžní prostředky poskytnuty; dále se jím rozumí i to, </a:t>
            </a:r>
            <a:r>
              <a:rPr lang="cs-CZ" sz="2000" b="1" dirty="0" smtClean="0">
                <a:solidFill>
                  <a:srgbClr val="000099"/>
                </a:solidFill>
                <a:latin typeface="+mj-lt"/>
              </a:rPr>
              <a:t>nelze-li prokázat, jak byly tyto peněžní prostředky použity.</a:t>
            </a:r>
          </a:p>
          <a:p>
            <a:endParaRPr lang="cs-CZ" sz="2400" dirty="0">
              <a:latin typeface="+mj-lt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+mj-lt"/>
              </a:rPr>
              <a:t>Kategorie nesrovnalostí II.</a:t>
            </a:r>
            <a:endParaRPr lang="cs-CZ" sz="4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/>
            <a:endParaRPr lang="cs-CZ" sz="2400" b="1" u="sng" dirty="0" smtClean="0">
              <a:latin typeface="+mj-lt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cs-CZ" sz="2000" b="1" dirty="0" smtClean="0">
                <a:solidFill>
                  <a:srgbClr val="000099"/>
                </a:solidFill>
                <a:latin typeface="+mj-lt"/>
              </a:rPr>
              <a:t>Prevence</a:t>
            </a:r>
            <a:r>
              <a:rPr lang="cs-CZ" sz="2000" dirty="0" smtClean="0">
                <a:latin typeface="+mj-lt"/>
              </a:rPr>
              <a:t> nesrovnalostí – informovanost příjemců a </a:t>
            </a:r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rPr>
              <a:t>provádění</a:t>
            </a:r>
            <a:r>
              <a:rPr lang="cs-CZ" sz="2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 </a:t>
            </a:r>
            <a:r>
              <a:rPr lang="cs-CZ" sz="2000" dirty="0" smtClean="0">
                <a:latin typeface="+mj-lt"/>
              </a:rPr>
              <a:t>kontrol; </a:t>
            </a:r>
          </a:p>
          <a:p>
            <a:pPr marL="514350" indent="-514350" algn="just">
              <a:buFont typeface="Wingdings" pitchFamily="2" charset="2"/>
              <a:buChar char="Ø"/>
            </a:pPr>
            <a:r>
              <a:rPr lang="cs-CZ" sz="2000" b="1" dirty="0" smtClean="0">
                <a:solidFill>
                  <a:srgbClr val="000099"/>
                </a:solidFill>
                <a:latin typeface="+mj-lt"/>
              </a:rPr>
              <a:t>Identifikace a šetření</a:t>
            </a:r>
            <a:r>
              <a:rPr lang="cs-CZ" sz="2000" dirty="0" smtClean="0">
                <a:solidFill>
                  <a:srgbClr val="000099"/>
                </a:solidFill>
                <a:latin typeface="+mj-lt"/>
              </a:rPr>
              <a:t> </a:t>
            </a:r>
            <a:r>
              <a:rPr lang="cs-CZ" sz="2000" dirty="0" smtClean="0">
                <a:latin typeface="+mj-lt"/>
              </a:rPr>
              <a:t>podezření na nesrovnalost; </a:t>
            </a:r>
          </a:p>
          <a:p>
            <a:pPr marL="542925" indent="-542925" algn="just">
              <a:buFont typeface="Wingdings" pitchFamily="2" charset="2"/>
              <a:buChar char="Ø"/>
            </a:pPr>
            <a:r>
              <a:rPr lang="cs-CZ" sz="2000" b="1" dirty="0" smtClean="0">
                <a:solidFill>
                  <a:srgbClr val="000099"/>
                </a:solidFill>
                <a:latin typeface="+mj-lt"/>
              </a:rPr>
              <a:t>Evidence a hlášení nesrovnalosti</a:t>
            </a:r>
            <a:r>
              <a:rPr lang="cs-CZ" sz="2000" dirty="0" smtClean="0">
                <a:latin typeface="+mj-lt"/>
              </a:rPr>
              <a:t>, popř. vymáhání dotčených prostředků;</a:t>
            </a:r>
          </a:p>
          <a:p>
            <a:pPr marL="542925" indent="-542925" algn="just">
              <a:buFont typeface="Wingdings" pitchFamily="2" charset="2"/>
              <a:buChar char="Ø"/>
            </a:pPr>
            <a:r>
              <a:rPr lang="cs-CZ" sz="2000" b="1" dirty="0" smtClean="0">
                <a:solidFill>
                  <a:srgbClr val="000099"/>
                </a:solidFill>
                <a:latin typeface="+mj-lt"/>
              </a:rPr>
              <a:t>Nápravná opatření</a:t>
            </a:r>
            <a:r>
              <a:rPr lang="cs-CZ" sz="2000" dirty="0" smtClean="0">
                <a:latin typeface="+mj-lt"/>
              </a:rPr>
              <a:t> a monitoring situace; </a:t>
            </a:r>
          </a:p>
          <a:p>
            <a:pPr marL="542925" indent="-542925" algn="just">
              <a:buFont typeface="Wingdings" pitchFamily="2" charset="2"/>
              <a:buChar char="Ø"/>
            </a:pPr>
            <a:r>
              <a:rPr lang="cs-CZ" sz="2000" b="1" dirty="0" smtClean="0">
                <a:solidFill>
                  <a:srgbClr val="000099"/>
                </a:solidFill>
                <a:latin typeface="+mj-lt"/>
              </a:rPr>
              <a:t>Uzavření případu</a:t>
            </a:r>
            <a:r>
              <a:rPr lang="cs-CZ" sz="2000" b="1" dirty="0" smtClean="0">
                <a:latin typeface="+mj-lt"/>
              </a:rPr>
              <a:t>. 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+mj-lt"/>
              </a:rPr>
              <a:t>Role ŘO OPTP  </a:t>
            </a:r>
            <a:endParaRPr lang="cs-CZ" sz="4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endParaRPr lang="cs-CZ" sz="2400" dirty="0" smtClean="0">
              <a:latin typeface="+mn-lt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cs-CZ" sz="2000" dirty="0" smtClean="0">
                <a:latin typeface="+mn-lt"/>
              </a:rPr>
              <a:t>subjekty zapojené do implementace OPTP jsou povinny </a:t>
            </a:r>
            <a:r>
              <a:rPr lang="cs-CZ" sz="2000" b="1" dirty="0" smtClean="0">
                <a:latin typeface="+mn-lt"/>
              </a:rPr>
              <a:t>veškerá podezření na nesrovnalost bezodkladně oznámit ŘO OPTP</a:t>
            </a:r>
            <a:endParaRPr lang="cs-CZ" sz="2000" dirty="0" smtClean="0">
              <a:latin typeface="+mn-lt"/>
            </a:endParaRPr>
          </a:p>
          <a:p>
            <a:pPr marL="457200" indent="-457200" algn="just"/>
            <a:r>
              <a:rPr lang="cs-CZ" sz="2000" dirty="0" smtClean="0">
                <a:latin typeface="+mn-lt"/>
              </a:rPr>
              <a:t>= ŘO OPTP šetří </a:t>
            </a:r>
            <a:r>
              <a:rPr lang="cs-CZ" sz="2000" b="1" dirty="0" smtClean="0">
                <a:solidFill>
                  <a:srgbClr val="000099"/>
                </a:solidFill>
                <a:latin typeface="+mn-lt"/>
              </a:rPr>
              <a:t>opodstatněnost</a:t>
            </a:r>
            <a:r>
              <a:rPr lang="cs-CZ" sz="2000" dirty="0" smtClean="0">
                <a:latin typeface="+mn-lt"/>
              </a:rPr>
              <a:t> podezření na nesrovnalost</a:t>
            </a:r>
          </a:p>
          <a:p>
            <a:pPr marL="457200" indent="-457200">
              <a:buFont typeface="+mj-lt"/>
              <a:buAutoNum type="arabicPeriod"/>
            </a:pPr>
            <a:endParaRPr lang="cs-CZ" sz="2000" dirty="0" smtClean="0">
              <a:latin typeface="+mn-lt"/>
            </a:endParaRPr>
          </a:p>
          <a:p>
            <a:pPr marL="457200" indent="-457200" algn="just"/>
            <a:r>
              <a:rPr lang="cs-CZ" sz="2000" b="1" dirty="0" smtClean="0">
                <a:latin typeface="+mn-lt"/>
              </a:rPr>
              <a:t>2. kontroly jiných subjektů </a:t>
            </a:r>
            <a:r>
              <a:rPr lang="cs-CZ" sz="2000" dirty="0" smtClean="0">
                <a:latin typeface="+mn-lt"/>
              </a:rPr>
              <a:t>(</a:t>
            </a:r>
            <a:r>
              <a:rPr lang="cs-CZ" sz="2000" u="sng" dirty="0" smtClean="0">
                <a:latin typeface="+mn-lt"/>
              </a:rPr>
              <a:t>PAS, AO, IA,</a:t>
            </a:r>
            <a:r>
              <a:rPr lang="cs-CZ" sz="2000" dirty="0" smtClean="0">
                <a:latin typeface="+mn-lt"/>
              </a:rPr>
              <a:t> ÚFO, NKÚ, Policie ČR, EK, OLAF, EÚD, </a:t>
            </a:r>
            <a:r>
              <a:rPr lang="cs-CZ" sz="2000" u="sng" dirty="0" smtClean="0">
                <a:latin typeface="+mn-lt"/>
              </a:rPr>
              <a:t>MF,</a:t>
            </a:r>
            <a:r>
              <a:rPr lang="cs-CZ" sz="2000" dirty="0" smtClean="0">
                <a:latin typeface="+mn-lt"/>
              </a:rPr>
              <a:t> ÚOHS)</a:t>
            </a:r>
          </a:p>
          <a:p>
            <a:pPr marL="457200" indent="-457200" algn="just"/>
            <a:r>
              <a:rPr lang="cs-CZ" sz="2000" dirty="0" smtClean="0">
                <a:latin typeface="+mn-lt"/>
              </a:rPr>
              <a:t>= ŘO OPTP </a:t>
            </a:r>
            <a:r>
              <a:rPr lang="cs-CZ" sz="2000" b="1" dirty="0" smtClean="0">
                <a:solidFill>
                  <a:srgbClr val="000099"/>
                </a:solidFill>
                <a:latin typeface="+mn-lt"/>
              </a:rPr>
              <a:t>není oprávněn řešit opodstatněnost</a:t>
            </a:r>
            <a:r>
              <a:rPr lang="cs-CZ" sz="2000" dirty="0" smtClean="0">
                <a:latin typeface="+mn-lt"/>
              </a:rPr>
              <a:t>, tato podezření jsou předávána na FÚ jako opodstatněná (MFTK)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+mj-lt"/>
              </a:rPr>
              <a:t>Postupy ŘO OPTP</a:t>
            </a:r>
            <a:endParaRPr lang="cs-CZ" sz="4400" dirty="0"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endParaRPr lang="cs-CZ" sz="2400" b="1" dirty="0" smtClean="0">
              <a:solidFill>
                <a:prstClr val="black"/>
              </a:solidFill>
              <a:latin typeface="+mj-lt"/>
            </a:endParaRPr>
          </a:p>
          <a:p>
            <a:pPr lvl="0" algn="just"/>
            <a:r>
              <a:rPr lang="cs-CZ" sz="2000" b="1" dirty="0" smtClean="0">
                <a:solidFill>
                  <a:prstClr val="black"/>
                </a:solidFill>
                <a:latin typeface="+mj-lt"/>
              </a:rPr>
              <a:t>Povinnost hlásit opodstatněnou nesrovnalost (2.) ŘO OPTP</a:t>
            </a:r>
          </a:p>
          <a:p>
            <a:pPr lvl="0" algn="just"/>
            <a:r>
              <a:rPr lang="cs-CZ" sz="2000" b="1" dirty="0" smtClean="0">
                <a:solidFill>
                  <a:prstClr val="black"/>
                </a:solidFill>
                <a:latin typeface="+mj-lt"/>
              </a:rPr>
              <a:t>vzniká okamžikem obdržení: </a:t>
            </a:r>
          </a:p>
          <a:p>
            <a:pPr lvl="0">
              <a:buFont typeface="Wingdings" pitchFamily="2" charset="2"/>
              <a:buChar char="Ø"/>
            </a:pPr>
            <a:r>
              <a:rPr lang="cs-CZ" sz="2000" dirty="0" smtClean="0">
                <a:solidFill>
                  <a:prstClr val="black"/>
                </a:solidFill>
                <a:latin typeface="+mj-lt"/>
              </a:rPr>
              <a:t>zprávy: z IA, od PAS; </a:t>
            </a:r>
          </a:p>
          <a:p>
            <a:pPr lvl="0">
              <a:buFont typeface="Wingdings" pitchFamily="2" charset="2"/>
              <a:buChar char="Ø"/>
            </a:pPr>
            <a:r>
              <a:rPr lang="cs-CZ" sz="2000" dirty="0" smtClean="0">
                <a:solidFill>
                  <a:prstClr val="black"/>
                </a:solidFill>
                <a:latin typeface="+mj-lt"/>
              </a:rPr>
              <a:t>protokolu z ukončené VSK, NKÚ (po vypořádání námitek); </a:t>
            </a:r>
          </a:p>
          <a:p>
            <a:pPr lvl="0">
              <a:buFont typeface="Wingdings" pitchFamily="2" charset="2"/>
              <a:buChar char="Ø"/>
            </a:pPr>
            <a:r>
              <a:rPr lang="cs-CZ" sz="2000" dirty="0" smtClean="0">
                <a:solidFill>
                  <a:prstClr val="black"/>
                </a:solidFill>
                <a:latin typeface="+mj-lt"/>
              </a:rPr>
              <a:t>zprávy z kontroly provedené EK. </a:t>
            </a:r>
          </a:p>
          <a:p>
            <a:pPr lvl="0"/>
            <a:endParaRPr lang="cs-CZ" sz="2000" dirty="0" smtClean="0">
              <a:solidFill>
                <a:prstClr val="black"/>
              </a:solidFill>
              <a:latin typeface="+mj-lt"/>
            </a:endParaRPr>
          </a:p>
          <a:p>
            <a:pPr lvl="0"/>
            <a:r>
              <a:rPr lang="cs-CZ" sz="2000" dirty="0" smtClean="0">
                <a:solidFill>
                  <a:prstClr val="black"/>
                </a:solidFill>
                <a:latin typeface="+mj-lt"/>
              </a:rPr>
              <a:t>Pro evidenci nesrovnalostí ŘO OPTP používá </a:t>
            </a:r>
          </a:p>
          <a:p>
            <a:pPr lvl="0"/>
            <a:r>
              <a:rPr lang="cs-CZ" sz="20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+mj-lt"/>
              </a:rPr>
              <a:t>IS MSC2007, modul Kontroly/nesrovnalosti.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+mj-lt"/>
              </a:rPr>
              <a:t>Hlášení nesrovnalostí</a:t>
            </a:r>
            <a:br>
              <a:rPr lang="cs-CZ" sz="4400" dirty="0" smtClean="0">
                <a:latin typeface="+mj-lt"/>
              </a:rPr>
            </a:br>
            <a:endParaRPr lang="cs-CZ" sz="4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2400" b="1" u="sng" dirty="0" smtClean="0">
              <a:latin typeface="+mj-lt"/>
            </a:endParaRPr>
          </a:p>
          <a:p>
            <a:r>
              <a:rPr lang="cs-CZ" sz="2000" b="1" u="sng" dirty="0" smtClean="0">
                <a:latin typeface="+mj-lt"/>
              </a:rPr>
              <a:t>Vnitřní úroveň </a:t>
            </a:r>
          </a:p>
          <a:p>
            <a:pPr lvl="1">
              <a:buFont typeface="Wingdings" pitchFamily="2" charset="2"/>
              <a:buChar char="Ø"/>
            </a:pPr>
            <a:r>
              <a:rPr lang="cs-CZ" sz="2000" dirty="0" smtClean="0">
                <a:latin typeface="+mj-lt"/>
              </a:rPr>
              <a:t>subjekty na národní úrovni implementující OP (EU podíl nižší než 10 000 €)</a:t>
            </a:r>
          </a:p>
          <a:p>
            <a:endParaRPr lang="cs-CZ" sz="2000" b="1" dirty="0" smtClean="0">
              <a:latin typeface="+mj-lt"/>
            </a:endParaRPr>
          </a:p>
          <a:p>
            <a:r>
              <a:rPr lang="cs-CZ" sz="2000" b="1" u="sng" dirty="0" smtClean="0">
                <a:latin typeface="+mj-lt"/>
              </a:rPr>
              <a:t>Vnější úroveň</a:t>
            </a:r>
            <a:endParaRPr lang="cs-CZ" sz="2000" dirty="0" smtClean="0">
              <a:latin typeface="+mj-lt"/>
            </a:endParaRPr>
          </a:p>
          <a:p>
            <a:pPr lvl="1">
              <a:buFont typeface="Wingdings" pitchFamily="2" charset="2"/>
              <a:buChar char="Ø"/>
            </a:pPr>
            <a:r>
              <a:rPr lang="cs-CZ" sz="2000" dirty="0" smtClean="0">
                <a:latin typeface="+mj-lt"/>
              </a:rPr>
              <a:t>informační povinnost ve vztahu k EK </a:t>
            </a:r>
          </a:p>
          <a:p>
            <a:pPr lvl="1">
              <a:buFont typeface="Wingdings" pitchFamily="2" charset="2"/>
              <a:buChar char="Ø"/>
            </a:pPr>
            <a:r>
              <a:rPr lang="cs-CZ" sz="2000" dirty="0" smtClean="0">
                <a:latin typeface="+mj-lt"/>
              </a:rPr>
              <a:t>zajišťují CKB a lokální kontaktní body sítě AFCOS.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1412776"/>
            <a:ext cx="8748464" cy="504056"/>
          </a:xfrm>
        </p:spPr>
        <p:txBody>
          <a:bodyPr/>
          <a:lstStyle/>
          <a:p>
            <a:r>
              <a:rPr lang="cs-CZ" sz="4400" dirty="0" smtClean="0">
                <a:latin typeface="+mj-lt"/>
              </a:rPr>
              <a:t>Způsoby hlášení nesrovnalostí</a:t>
            </a:r>
            <a:endParaRPr lang="cs-CZ" sz="4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cs-CZ" sz="2400" b="1" dirty="0" smtClean="0">
              <a:latin typeface="+mj-lt"/>
            </a:endParaRPr>
          </a:p>
          <a:p>
            <a:pPr algn="just"/>
            <a:r>
              <a:rPr lang="cs-CZ" sz="2000" b="1" dirty="0" smtClean="0">
                <a:latin typeface="+mj-lt"/>
              </a:rPr>
              <a:t>Postup vymáhání neoprávněně použitých nebo</a:t>
            </a:r>
          </a:p>
          <a:p>
            <a:pPr algn="just"/>
            <a:r>
              <a:rPr lang="cs-CZ" sz="2000" b="1" dirty="0" smtClean="0">
                <a:latin typeface="+mj-lt"/>
              </a:rPr>
              <a:t>zadržených finančních prostředků v případě PRK dle z.</a:t>
            </a:r>
          </a:p>
          <a:p>
            <a:pPr algn="just"/>
            <a:r>
              <a:rPr lang="cs-CZ" sz="2000" b="1" dirty="0" smtClean="0">
                <a:latin typeface="+mj-lt"/>
              </a:rPr>
              <a:t>218/2000 Sb.: </a:t>
            </a:r>
            <a:endParaRPr lang="cs-CZ" sz="2000" dirty="0" smtClean="0">
              <a:latin typeface="+mj-lt"/>
            </a:endParaRPr>
          </a:p>
          <a:p>
            <a:endParaRPr lang="cs-CZ" sz="2000" dirty="0" smtClean="0">
              <a:latin typeface="+mj-lt"/>
            </a:endParaRPr>
          </a:p>
          <a:p>
            <a:pPr algn="just"/>
            <a:r>
              <a:rPr lang="cs-CZ" sz="2000" dirty="0" smtClean="0">
                <a:latin typeface="+mj-lt"/>
              </a:rPr>
              <a:t>PRK ve smyslu ustanovení § 44 a § 44a zákona, </a:t>
            </a:r>
          </a:p>
          <a:p>
            <a:pPr algn="just"/>
            <a:r>
              <a:rPr lang="cs-CZ" sz="2000" b="1" dirty="0" smtClean="0">
                <a:latin typeface="+mj-lt"/>
              </a:rPr>
              <a:t>u prostředků definovaných v ustanovení § 44 odst. 2</a:t>
            </a:r>
            <a:endParaRPr lang="cs-CZ" sz="2000" dirty="0" smtClean="0">
              <a:latin typeface="+mj-lt"/>
            </a:endParaRPr>
          </a:p>
          <a:p>
            <a:pPr algn="just"/>
            <a:endParaRPr lang="cs-CZ" sz="2000" dirty="0" smtClean="0">
              <a:latin typeface="+mj-lt"/>
            </a:endParaRPr>
          </a:p>
          <a:p>
            <a:pPr algn="just"/>
            <a:r>
              <a:rPr lang="cs-CZ" sz="2000" dirty="0" smtClean="0">
                <a:latin typeface="+mj-lt"/>
              </a:rPr>
              <a:t>= správu odvodů za PRK vykonávají </a:t>
            </a:r>
            <a:r>
              <a:rPr lang="cs-CZ" sz="2000" b="1" dirty="0" smtClean="0">
                <a:solidFill>
                  <a:srgbClr val="000099"/>
                </a:solidFill>
                <a:latin typeface="+mj-lt"/>
              </a:rPr>
              <a:t>finanční úřady.</a:t>
            </a:r>
            <a:r>
              <a:rPr lang="cs-CZ" sz="2000" dirty="0" smtClean="0">
                <a:solidFill>
                  <a:srgbClr val="000099"/>
                </a:solidFill>
                <a:latin typeface="+mj-lt"/>
              </a:rPr>
              <a:t> 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400" dirty="0" smtClean="0">
                <a:latin typeface="+mj-lt"/>
              </a:rPr>
              <a:t>Porušení rozpočtové kázně I.</a:t>
            </a:r>
            <a:endParaRPr lang="cs-CZ" sz="4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MR_OPTP_klas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MMR_OPTP_klas</Template>
  <TotalTime>157</TotalTime>
  <Words>863</Words>
  <Application>Microsoft Office PowerPoint</Application>
  <PresentationFormat>Předvádění na obrazovce (4:3)</PresentationFormat>
  <Paragraphs>148</Paragraphs>
  <Slides>20</Slides>
  <Notes>20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20</vt:i4>
      </vt:variant>
    </vt:vector>
  </HeadingPairs>
  <TitlesOfParts>
    <vt:vector size="22" baseType="lpstr">
      <vt:lpstr>MMR_OPTP_klas</vt:lpstr>
      <vt:lpstr>Vlastní návrh</vt:lpstr>
      <vt:lpstr>Školení k Příručce pro žadatele  a příjemce v OPTP 25. 4. 2012</vt:lpstr>
      <vt:lpstr>Nesrovnalost - definice</vt:lpstr>
      <vt:lpstr>Kategorie nesrovnalostí I.</vt:lpstr>
      <vt:lpstr>Kategorie nesrovnalostí II.</vt:lpstr>
      <vt:lpstr>Role ŘO OPTP  </vt:lpstr>
      <vt:lpstr>Postupy ŘO OPTP</vt:lpstr>
      <vt:lpstr>Hlášení nesrovnalostí </vt:lpstr>
      <vt:lpstr>Způsoby hlášení nesrovnalostí</vt:lpstr>
      <vt:lpstr>Porušení rozpočtové kázně I.</vt:lpstr>
      <vt:lpstr>Porušení rozpočtové kázně II.</vt:lpstr>
      <vt:lpstr>Porušení rozpočtové kázně III.</vt:lpstr>
      <vt:lpstr>Porušení rozpočtové kázně IV.</vt:lpstr>
      <vt:lpstr>Odvod za PRK</vt:lpstr>
      <vt:lpstr>Penále</vt:lpstr>
      <vt:lpstr>Žádost o prominutí</vt:lpstr>
      <vt:lpstr>Nesrovnalosti v OPTP k 25. 4. 2012</vt:lpstr>
      <vt:lpstr>Nesrovnalosti v OPTP k 25. 4. 2012</vt:lpstr>
      <vt:lpstr>Dobrá praxe v OPTP </vt:lpstr>
      <vt:lpstr>Špatná praxe v OPTP</vt:lpstr>
      <vt:lpstr>Snímek 20</vt:lpstr>
    </vt:vector>
  </TitlesOfParts>
  <Company>MMR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Školení k Příručce pro žadatele  a příjemce v OPTP 25. 4. 2012</dc:title>
  <dc:creator>Jiří Čížek</dc:creator>
  <cp:lastModifiedBy>Jiří Čížek</cp:lastModifiedBy>
  <cp:revision>50</cp:revision>
  <cp:lastPrinted>2012-04-23T06:20:48Z</cp:lastPrinted>
  <dcterms:created xsi:type="dcterms:W3CDTF">2012-04-19T11:28:22Z</dcterms:created>
  <dcterms:modified xsi:type="dcterms:W3CDTF">2012-05-02T11:46:08Z</dcterms:modified>
</cp:coreProperties>
</file>