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9" r:id="rId4"/>
    <p:sldId id="257" r:id="rId5"/>
    <p:sldId id="258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46" autoAdjust="0"/>
  </p:normalViewPr>
  <p:slideViewPr>
    <p:cSldViewPr>
      <p:cViewPr>
        <p:scale>
          <a:sx n="100" d="100"/>
          <a:sy n="100" d="100"/>
        </p:scale>
        <p:origin x="-143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15616" y="5013176"/>
            <a:ext cx="7056784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22" name="Podnadpis 2"/>
          <p:cNvSpPr txBox="1">
            <a:spLocks/>
          </p:cNvSpPr>
          <p:nvPr userDrawn="1"/>
        </p:nvSpPr>
        <p:spPr>
          <a:xfrm>
            <a:off x="1043608" y="3573016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OPERAČNÍ PROGRAM TECHNICKÁ POMOC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988840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844824"/>
            <a:ext cx="5616624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2" name="Obrázek 11" descr="mmr_cr_rgb.e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692696"/>
            <a:ext cx="2016224" cy="442154"/>
          </a:xfrm>
          <a:prstGeom prst="rect">
            <a:avLst/>
          </a:prstGeom>
        </p:spPr>
      </p:pic>
      <p:pic>
        <p:nvPicPr>
          <p:cNvPr id="11" name="Obrázek 6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7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5157192"/>
            <a:ext cx="7056784" cy="5760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283152" cy="1080120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  <a:cs typeface="Arial" charset="0"/>
              </a:rPr>
              <a:t>Školení k Příručce pro žadatele 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Calibri" pitchFamily="34" charset="0"/>
                <a:cs typeface="Arial" charset="0"/>
              </a:rPr>
              <a:t>a příjemce v OPTP 25. 4.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připraven text novelizovaného RM č.21/2012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termín vydání odvisí od obdržení závazného výkladu Ministerstva financí a vydání aktualizované metodiky finančních toků a kontroly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Vázání prostředků státního rozpočtu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§ 13, odst.3 a) stanovuje od 30.12.2012 limit výdajů vyšší než 200 mil.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 projektů zařazených do režimu projektů s IPV před novelou se nic nemění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MF si vyhrazuje právo zařadit do režimu projektů s IPV jakýkoliv projekt bez ohledu na výši  jeho výdajů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Projekty s individuálně posuzovanými výdaji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Minimalizace objemu prostředků SR vázaných na účtech bank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Od 1.1.2012 pilotní projekt – modul rozpočet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Od 1.1.2013 platebně zúčtovací styk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Integrovaný informační systém státní poklady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financování projektu je možné zahájit až po schválení Stanovení výdajů/Rozhodnutí o poskytnutí dotace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úhrada faktury z projektu OPTP je možná až po  provedení „rezervace“ prostředků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není třeba žádat o rozpočtové opatření, pokud nedochází k navýšení rozpočtu odboru příjemce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Informace o zahájení provozu </a:t>
            </a:r>
            <a:r>
              <a:rPr lang="cs-CZ" sz="2800" dirty="0" smtClean="0"/>
              <a:t>IISSP - 1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Návrh rozpočtu na rok n+1 a výhled na rok n+2, n+3 </a:t>
            </a:r>
            <a:r>
              <a:rPr lang="cs-CZ" dirty="0" smtClean="0"/>
              <a:t>(květen roku n) </a:t>
            </a:r>
          </a:p>
          <a:p>
            <a:r>
              <a:rPr lang="cs-CZ" dirty="0" smtClean="0"/>
              <a:t>Postup zůstává beze změny, tj. příjemci zašlou na ŘO OPTP požadavky na výši rozpočtu pro stávající a plánované projekty, v podrobném členění na rozpočtové položky druhové (RPD).</a:t>
            </a:r>
          </a:p>
          <a:p>
            <a:r>
              <a:rPr lang="cs-CZ" dirty="0" smtClean="0"/>
              <a:t>V lednu roku n+1 budou prostředky </a:t>
            </a:r>
            <a:r>
              <a:rPr lang="cs-CZ" dirty="0" err="1" smtClean="0"/>
              <a:t>narozpočtovány</a:t>
            </a:r>
            <a:r>
              <a:rPr lang="cs-CZ" dirty="0" smtClean="0"/>
              <a:t> ve výši dle aktuálního stavu v jednotlivých projektech a zbytek prostředků bude soustředěn na „rezervní“ položce pod správou ŘO OPTP.</a:t>
            </a:r>
          </a:p>
          <a:p>
            <a:r>
              <a:rPr lang="cs-CZ" dirty="0" smtClean="0"/>
              <a:t>Jakékoliv změny v rozpočtu v průběhu roku je pak třeba řešit rozpočtovým opatřením.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Informace o zahájení provozu </a:t>
            </a:r>
            <a:r>
              <a:rPr lang="cs-CZ" sz="2800" dirty="0" smtClean="0"/>
              <a:t>IISSP - 2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sz="2700" dirty="0" smtClean="0"/>
              <a:t>změna, kterou </a:t>
            </a:r>
            <a:r>
              <a:rPr lang="cs-CZ" sz="2700" b="1" dirty="0" smtClean="0"/>
              <a:t>dochází k navýšení rozpočtu odboru příjemce</a:t>
            </a:r>
            <a:r>
              <a:rPr lang="cs-CZ" sz="2700" dirty="0" smtClean="0"/>
              <a:t>, tj. schválení nového projektu // navýšení financování projektu v daném roce (přesun prostředků z budoucích etap do etap aktuálního roku)</a:t>
            </a:r>
          </a:p>
          <a:p>
            <a:endParaRPr lang="cs-CZ" sz="1000" dirty="0" smtClean="0"/>
          </a:p>
          <a:p>
            <a:r>
              <a:rPr lang="cs-CZ" sz="2700" dirty="0" smtClean="0"/>
              <a:t>	Příjemce žádá interním sdělením ŘO OPTP o navýšení rozpočtu odboru na financování nově schválených projektů (PŽP, konec kap.4.2) // žádost o navýšení rozpočtu příjemce uvede do formuláře Oznámení o změnách (PŽP, kap.5.5, str.40 dole)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/>
              <a:t>Rozpočtová opatření v systému </a:t>
            </a:r>
            <a:r>
              <a:rPr lang="cs-CZ" sz="2800" dirty="0" smtClean="0"/>
              <a:t>IISSP - 1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Změny, při kterých </a:t>
            </a:r>
            <a:r>
              <a:rPr lang="cs-CZ" b="1" dirty="0" smtClean="0"/>
              <a:t>nedochází k navýšení rozpočtu odboru příjemce</a:t>
            </a:r>
            <a:r>
              <a:rPr lang="cs-CZ" dirty="0" smtClean="0"/>
              <a:t>, tj. nemění se výše financování projektu v letech, aktivity projektu, monitorovací indikátory apod.</a:t>
            </a:r>
            <a:endParaRPr lang="cs-CZ" sz="2600" dirty="0" smtClean="0"/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přidání nové RPD do projektu, přesun prostředků mezi již existujícími RPD v projektu</a:t>
            </a:r>
          </a:p>
          <a:p>
            <a:r>
              <a:rPr lang="cs-CZ" sz="2600" dirty="0" smtClean="0"/>
              <a:t>– </a:t>
            </a:r>
            <a:r>
              <a:rPr lang="cs-CZ" sz="2600" smtClean="0"/>
              <a:t>řeší se vydáním </a:t>
            </a:r>
            <a:r>
              <a:rPr lang="cs-CZ" sz="2600" dirty="0" smtClean="0"/>
              <a:t>„technického“ řídicího dokumentu – email na odd.913, poté je automaticky provedeno rozpočtové opatření (PŽP, konec kap. 5.5)</a:t>
            </a:r>
          </a:p>
          <a:p>
            <a:pPr>
              <a:buFont typeface="Arial" pitchFamily="34" charset="0"/>
              <a:buChar char="•"/>
            </a:pP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Rozpočtová opatření v systému </a:t>
            </a:r>
            <a:r>
              <a:rPr lang="cs-CZ" dirty="0" smtClean="0"/>
              <a:t>IISSP - 2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OPTP_kla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MMR_OPTP_klas</Template>
  <TotalTime>67</TotalTime>
  <Words>371</Words>
  <Application>Microsoft Office PowerPoint</Application>
  <PresentationFormat>Předvádění na obrazovce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MMR_OPTP_klas</vt:lpstr>
      <vt:lpstr>Vlastní návrh</vt:lpstr>
      <vt:lpstr>Školení k Příručce pro žadatele  a příjemce v OPTP 25. 4. 2012</vt:lpstr>
      <vt:lpstr>Vázání prostředků státního rozpočtu</vt:lpstr>
      <vt:lpstr>Projekty s individuálně posuzovanými výdaji</vt:lpstr>
      <vt:lpstr>Integrovaný informační systém státní poklady</vt:lpstr>
      <vt:lpstr>Informace o zahájení provozu IISSP - 1</vt:lpstr>
      <vt:lpstr>Informace o zahájení provozu IISSP - 2</vt:lpstr>
      <vt:lpstr>Rozpočtová opatření v systému IISSP - 1</vt:lpstr>
      <vt:lpstr>Rozpočtová opatření v systému IISSP - 2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k Příručce pro žadatele  a příjemce v OPTP 25. 4. 2012</dc:title>
  <dc:creator>Jiří Čížek</dc:creator>
  <cp:lastModifiedBy>patjan</cp:lastModifiedBy>
  <cp:revision>29</cp:revision>
  <dcterms:created xsi:type="dcterms:W3CDTF">2012-04-19T11:28:22Z</dcterms:created>
  <dcterms:modified xsi:type="dcterms:W3CDTF">2012-04-23T13:10:36Z</dcterms:modified>
</cp:coreProperties>
</file>