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63" r:id="rId3"/>
    <p:sldId id="265" r:id="rId4"/>
    <p:sldId id="268" r:id="rId5"/>
    <p:sldId id="269" r:id="rId6"/>
    <p:sldId id="266" r:id="rId7"/>
    <p:sldId id="271" r:id="rId8"/>
    <p:sldId id="273" r:id="rId9"/>
    <p:sldId id="27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23715-8891-4A2D-A57E-AF38DE5FEC61}" type="datetimeFigureOut">
              <a:rPr lang="cs-CZ" smtClean="0"/>
              <a:t>05.10.2017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CC3EF-6A7F-46F6-88AB-3C5F254CF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71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9CE7C0-863D-4B7E-9BAD-38B0EEBAC627}" type="slidenum">
              <a:rPr lang="da-DK" altLang="cs-CZ" sz="1200" smtClean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da-DK" altLang="cs-CZ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4607"/>
            <a:ext cx="5487041" cy="4113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F95768DD-945B-4A53-9B2E-5836E1E90634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9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 userDrawn="1"/>
        </p:nvGraphicFramePr>
        <p:xfrm>
          <a:off x="142875" y="0"/>
          <a:ext cx="900112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orelDRAW" r:id="rId3" imgW="37542960" imgH="10225440" progId="CorelDRAW.Graphic.13">
                  <p:embed/>
                </p:oleObj>
              </mc:Choice>
              <mc:Fallback>
                <p:oleObj name="CorelDRAW" r:id="rId3" imgW="37542960" imgH="102254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0"/>
                        <a:ext cx="900112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5"/>
          <p:cNvSpPr>
            <a:spLocks noChangeArrowheads="1"/>
          </p:cNvSpPr>
          <p:nvPr userDrawn="1"/>
        </p:nvSpPr>
        <p:spPr bwMode="auto">
          <a:xfrm>
            <a:off x="0" y="3417888"/>
            <a:ext cx="9144000" cy="331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6" name="Rectangle 88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7" name="Rectangle 89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9" name="Rectangle 91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" name="Rectangle 119"/>
          <p:cNvSpPr>
            <a:spLocks noChangeArrowheads="1"/>
          </p:cNvSpPr>
          <p:nvPr userDrawn="1"/>
        </p:nvSpPr>
        <p:spPr bwMode="auto">
          <a:xfrm>
            <a:off x="8816975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1" name="Rectangle 120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cs-CZ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5" descr="sentence_pptespon2013_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21413"/>
            <a:ext cx="5316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1" name="Rectangle 85"/>
          <p:cNvSpPr>
            <a:spLocks noGrp="1" noChangeArrowheads="1"/>
          </p:cNvSpPr>
          <p:nvPr>
            <p:ph type="ctrTitle"/>
          </p:nvPr>
        </p:nvSpPr>
        <p:spPr>
          <a:xfrm>
            <a:off x="719138" y="2554288"/>
            <a:ext cx="7620000" cy="685800"/>
          </a:xfrm>
        </p:spPr>
        <p:txBody>
          <a:bodyPr/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97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25838"/>
            <a:ext cx="7620000" cy="685800"/>
          </a:xfrm>
        </p:spPr>
        <p:txBody>
          <a:bodyPr/>
          <a:lstStyle>
            <a:lvl1pPr marL="0" indent="0">
              <a:buFont typeface="Times" pitchFamily="18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999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898525"/>
            <a:ext cx="1933575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898525"/>
            <a:ext cx="5653087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4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48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6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2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26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5"/>
          <p:cNvGraphicFramePr>
            <a:graphicFrameLocks noChangeAspect="1"/>
          </p:cNvGraphicFramePr>
          <p:nvPr userDrawn="1"/>
        </p:nvGraphicFramePr>
        <p:xfrm>
          <a:off x="0" y="0"/>
          <a:ext cx="90011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14" imgW="37542960" imgH="3557880" progId="CorelDRAW.Graphic.13">
                  <p:embed/>
                </p:oleObj>
              </mc:Choice>
              <mc:Fallback>
                <p:oleObj name="CorelDRAW" r:id="rId14" imgW="37542960" imgH="355788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011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1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9144000" cy="5181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98525"/>
            <a:ext cx="77390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title style</a:t>
            </a:r>
          </a:p>
        </p:txBody>
      </p:sp>
      <p:sp>
        <p:nvSpPr>
          <p:cNvPr id="1033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54175"/>
            <a:ext cx="7739062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text styles</a:t>
            </a:r>
          </a:p>
          <a:p>
            <a:pPr lvl="1"/>
            <a:r>
              <a:rPr lang="da-DK" altLang="cs-CZ" smtClean="0"/>
              <a:t>Second level</a:t>
            </a:r>
          </a:p>
          <a:p>
            <a:pPr lvl="2"/>
            <a:r>
              <a:rPr lang="da-DK" altLang="cs-CZ" smtClean="0"/>
              <a:t>Third level</a:t>
            </a:r>
          </a:p>
          <a:p>
            <a:pPr lvl="3"/>
            <a:r>
              <a:rPr lang="da-DK" altLang="cs-CZ" smtClean="0"/>
              <a:t>Fourth level</a:t>
            </a:r>
          </a:p>
          <a:p>
            <a:pPr lvl="4"/>
            <a:r>
              <a:rPr lang="da-DK" altLang="cs-CZ" smtClean="0"/>
              <a:t>Fifth level</a:t>
            </a:r>
          </a:p>
        </p:txBody>
      </p:sp>
      <p:sp>
        <p:nvSpPr>
          <p:cNvPr id="1034" name="Rectangle 92"/>
          <p:cNvSpPr>
            <a:spLocks noChangeArrowheads="1"/>
          </p:cNvSpPr>
          <p:nvPr userDrawn="1"/>
        </p:nvSpPr>
        <p:spPr bwMode="auto">
          <a:xfrm>
            <a:off x="8783638" y="0"/>
            <a:ext cx="36036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5" name="Rectangle 93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0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pon.eu/main/Menu_ToolsandMap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spon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espon.eu/mmp/online/website/content/tools/912/918/index_EN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hyperlink" Target="http://www.espon.eu/ma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rukturalni-fondy.cz/" TargetMode="External"/><Relationship Id="rId5" Type="http://schemas.openxmlformats.org/officeDocument/2006/relationships/hyperlink" Target="mailto:fridrich@uur.cz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mailto:hromil@mmr.cz" TargetMode="External"/><Relationship Id="rId9" Type="http://schemas.openxmlformats.org/officeDocument/2006/relationships/hyperlink" Target="http://www.uur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13" y="2565400"/>
            <a:ext cx="8353425" cy="7302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Základní informace o programu</a:t>
            </a:r>
            <a:endParaRPr lang="da-DK" altLang="cs-CZ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288" y="2492375"/>
            <a:ext cx="8353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cs-CZ" sz="3200">
              <a:solidFill>
                <a:srgbClr val="000000"/>
              </a:solidFill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3429000"/>
            <a:ext cx="84248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altLang="cs-CZ" sz="2800" dirty="0" smtClean="0">
              <a:solidFill>
                <a:srgbClr val="0800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4000" dirty="0" smtClean="0">
                <a:solidFill>
                  <a:srgbClr val="002060"/>
                </a:solidFill>
                <a:cs typeface="Tahoma" pitchFamily="34" charset="0"/>
              </a:rPr>
              <a:t>PS </a:t>
            </a:r>
            <a:r>
              <a:rPr lang="en-GB" altLang="cs-CZ" sz="4000" dirty="0" smtClean="0">
                <a:solidFill>
                  <a:srgbClr val="002060"/>
                </a:solidFill>
                <a:cs typeface="Tahoma" pitchFamily="34" charset="0"/>
              </a:rPr>
              <a:t>ESPON</a:t>
            </a:r>
            <a:r>
              <a:rPr lang="cs-CZ" altLang="cs-CZ" sz="4000" dirty="0" smtClean="0">
                <a:solidFill>
                  <a:srgbClr val="002060"/>
                </a:solidFill>
                <a:cs typeface="Tahoma" pitchFamily="34" charset="0"/>
              </a:rPr>
              <a:t> 2020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altLang="cs-CZ" sz="28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713038" y="3214688"/>
            <a:ext cx="6302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cs-CZ" sz="44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Území programu a rozpočet</a:t>
            </a:r>
            <a:endParaRPr lang="cs-C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altLang="cs-CZ" b="1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Programové území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- 28 států EU + 4 partnerské státy - Švýcarsko</a:t>
            </a:r>
            <a:r>
              <a:rPr lang="cs-CZ" altLang="cs-CZ" dirty="0">
                <a:latin typeface="Tahoma" pitchFamily="34" charset="0"/>
                <a:cs typeface="Tahoma" pitchFamily="34" charset="0"/>
              </a:rPr>
              <a:t>, Norsko, Lichtenštejnsko a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Island</a:t>
            </a:r>
          </a:p>
          <a:p>
            <a:endParaRPr lang="cs-CZ" altLang="cs-CZ" dirty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Řídící orgán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– lucemburské Ministerstvo udržitelného rozvoje a infrastruktury</a:t>
            </a:r>
          </a:p>
          <a:p>
            <a:pPr marL="0" indent="0">
              <a:buNone/>
            </a:pPr>
            <a:endParaRPr lang="cs-CZ" altLang="cs-CZ" dirty="0" smtClean="0">
              <a:latin typeface="Tahoma" pitchFamily="34" charset="0"/>
              <a:cs typeface="Tahoma" pitchFamily="34" charset="0"/>
            </a:endParaRPr>
          </a:p>
          <a:p>
            <a:endParaRPr lang="cs-CZ" altLang="cs-CZ" dirty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Rozpočet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 – 45 mil. Eur (z toho 2,9 mil. Eur – Priorita 2 – TA)</a:t>
            </a:r>
          </a:p>
          <a:p>
            <a:pPr marL="0" indent="0">
              <a:buNone/>
            </a:pPr>
            <a:endParaRPr lang="cs-CZ" altLang="cs-CZ" b="1" dirty="0">
              <a:latin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  <p:pic>
        <p:nvPicPr>
          <p:cNvPr id="7" name="Picture 9" descr="j0423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4581128"/>
            <a:ext cx="1489075" cy="18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719138" y="898525"/>
            <a:ext cx="7739062" cy="585788"/>
          </a:xfrm>
        </p:spPr>
        <p:txBody>
          <a:bodyPr/>
          <a:lstStyle/>
          <a:p>
            <a:pPr algn="ctr"/>
            <a:r>
              <a:rPr lang="cs-CZ" sz="2800" b="1" smtClean="0">
                <a:latin typeface="Tahoma" pitchFamily="34" charset="0"/>
                <a:cs typeface="Tahoma" pitchFamily="34" charset="0"/>
              </a:rPr>
              <a:t>Zaměření a cíle programu</a:t>
            </a:r>
          </a:p>
        </p:txBody>
      </p:sp>
      <p:grpSp>
        <p:nvGrpSpPr>
          <p:cNvPr id="8195" name="Skupina 24"/>
          <p:cNvGrpSpPr>
            <a:grpSpLocks/>
          </p:cNvGrpSpPr>
          <p:nvPr/>
        </p:nvGrpSpPr>
        <p:grpSpPr bwMode="auto">
          <a:xfrm>
            <a:off x="827088" y="1562100"/>
            <a:ext cx="7277100" cy="4675188"/>
            <a:chOff x="827584" y="1562447"/>
            <a:chExt cx="7277247" cy="4970424"/>
          </a:xfrm>
        </p:grpSpPr>
        <p:sp>
          <p:nvSpPr>
            <p:cNvPr id="26" name="Volný tvar 25"/>
            <p:cNvSpPr/>
            <p:nvPr/>
          </p:nvSpPr>
          <p:spPr>
            <a:xfrm>
              <a:off x="827584" y="1562447"/>
              <a:ext cx="7277247" cy="1491971"/>
            </a:xfrm>
            <a:custGeom>
              <a:avLst/>
              <a:gdLst>
                <a:gd name="connsiteX0" fmla="*/ 0 w 7191931"/>
                <a:gd name="connsiteY0" fmla="*/ 149240 h 1492398"/>
                <a:gd name="connsiteX1" fmla="*/ 149240 w 7191931"/>
                <a:gd name="connsiteY1" fmla="*/ 0 h 1492398"/>
                <a:gd name="connsiteX2" fmla="*/ 7042691 w 7191931"/>
                <a:gd name="connsiteY2" fmla="*/ 0 h 1492398"/>
                <a:gd name="connsiteX3" fmla="*/ 7191931 w 7191931"/>
                <a:gd name="connsiteY3" fmla="*/ 149240 h 1492398"/>
                <a:gd name="connsiteX4" fmla="*/ 7191931 w 7191931"/>
                <a:gd name="connsiteY4" fmla="*/ 1343158 h 1492398"/>
                <a:gd name="connsiteX5" fmla="*/ 7042691 w 7191931"/>
                <a:gd name="connsiteY5" fmla="*/ 1492398 h 1492398"/>
                <a:gd name="connsiteX6" fmla="*/ 149240 w 7191931"/>
                <a:gd name="connsiteY6" fmla="*/ 1492398 h 1492398"/>
                <a:gd name="connsiteX7" fmla="*/ 0 w 7191931"/>
                <a:gd name="connsiteY7" fmla="*/ 1343158 h 1492398"/>
                <a:gd name="connsiteX8" fmla="*/ 0 w 7191931"/>
                <a:gd name="connsiteY8" fmla="*/ 149240 h 149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1931" h="1492398">
                  <a:moveTo>
                    <a:pt x="0" y="149240"/>
                  </a:moveTo>
                  <a:cubicBezTo>
                    <a:pt x="0" y="66817"/>
                    <a:pt x="66817" y="0"/>
                    <a:pt x="149240" y="0"/>
                  </a:cubicBezTo>
                  <a:lnTo>
                    <a:pt x="7042691" y="0"/>
                  </a:lnTo>
                  <a:cubicBezTo>
                    <a:pt x="7125114" y="0"/>
                    <a:pt x="7191931" y="66817"/>
                    <a:pt x="7191931" y="149240"/>
                  </a:cubicBezTo>
                  <a:lnTo>
                    <a:pt x="7191931" y="1343158"/>
                  </a:lnTo>
                  <a:cubicBezTo>
                    <a:pt x="7191931" y="1425581"/>
                    <a:pt x="7125114" y="1492398"/>
                    <a:pt x="7042691" y="1492398"/>
                  </a:cubicBezTo>
                  <a:lnTo>
                    <a:pt x="149240" y="1492398"/>
                  </a:lnTo>
                  <a:cubicBezTo>
                    <a:pt x="66817" y="1492398"/>
                    <a:pt x="0" y="1425581"/>
                    <a:pt x="0" y="1343158"/>
                  </a:cubicBezTo>
                  <a:lnTo>
                    <a:pt x="0" y="14924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77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51" tIns="135151" rIns="135151" bIns="135151" spcCol="1270" anchor="ctr"/>
            <a:lstStyle/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400" dirty="0">
                  <a:solidFill>
                    <a:schemeClr val="tx1"/>
                  </a:solidFill>
                  <a:latin typeface="Arial" pitchFamily="34" charset="0"/>
                </a:rPr>
                <a:t>Prioritní</a:t>
              </a:r>
              <a:r>
                <a:rPr lang="cs-CZ" sz="2420" dirty="0">
                  <a:solidFill>
                    <a:schemeClr val="tx1"/>
                  </a:solidFill>
                  <a:latin typeface="Arial" pitchFamily="34" charset="0"/>
                </a:rPr>
                <a:t> osa 1 </a:t>
              </a:r>
            </a:p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 Územně analytické podklady,</a:t>
              </a:r>
            </a:p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přenos, pozorování, nástroje a informovanost</a:t>
              </a:r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827584" y="3138805"/>
              <a:ext cx="3384618" cy="1637117"/>
            </a:xfrm>
            <a:custGeom>
              <a:avLst/>
              <a:gdLst>
                <a:gd name="connsiteX0" fmla="*/ 0 w 3528248"/>
                <a:gd name="connsiteY0" fmla="*/ 272966 h 1637766"/>
                <a:gd name="connsiteX1" fmla="*/ 272966 w 3528248"/>
                <a:gd name="connsiteY1" fmla="*/ 0 h 1637766"/>
                <a:gd name="connsiteX2" fmla="*/ 3255282 w 3528248"/>
                <a:gd name="connsiteY2" fmla="*/ 0 h 1637766"/>
                <a:gd name="connsiteX3" fmla="*/ 3528248 w 3528248"/>
                <a:gd name="connsiteY3" fmla="*/ 272966 h 1637766"/>
                <a:gd name="connsiteX4" fmla="*/ 3528248 w 3528248"/>
                <a:gd name="connsiteY4" fmla="*/ 1364800 h 1637766"/>
                <a:gd name="connsiteX5" fmla="*/ 3255282 w 3528248"/>
                <a:gd name="connsiteY5" fmla="*/ 1637766 h 1637766"/>
                <a:gd name="connsiteX6" fmla="*/ 272966 w 3528248"/>
                <a:gd name="connsiteY6" fmla="*/ 1637766 h 1637766"/>
                <a:gd name="connsiteX7" fmla="*/ 0 w 3528248"/>
                <a:gd name="connsiteY7" fmla="*/ 1364800 h 1637766"/>
                <a:gd name="connsiteX8" fmla="*/ 0 w 3528248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8248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255282" y="0"/>
                  </a:lnTo>
                  <a:cubicBezTo>
                    <a:pt x="3406037" y="0"/>
                    <a:pt x="3528248" y="122211"/>
                    <a:pt x="3528248" y="272966"/>
                  </a:cubicBezTo>
                  <a:lnTo>
                    <a:pt x="3528248" y="1364800"/>
                  </a:lnTo>
                  <a:cubicBezTo>
                    <a:pt x="3528248" y="1515555"/>
                    <a:pt x="3406037" y="1637766"/>
                    <a:pt x="3255282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25000">
                  <a:srgbClr val="FFC000"/>
                </a:gs>
                <a:gs pos="82000">
                  <a:srgbClr val="FFFF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Specifický cíl 1</a:t>
              </a:r>
              <a:endParaRPr lang="cs-CZ" sz="2420" dirty="0">
                <a:solidFill>
                  <a:schemeClr val="tx1"/>
                </a:solidFill>
              </a:endParaRP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Průběžná produkce evropských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územně analytických podkladů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827584" y="4895754"/>
              <a:ext cx="3433831" cy="1637117"/>
            </a:xfrm>
            <a:custGeom>
              <a:avLst/>
              <a:gdLst>
                <a:gd name="connsiteX0" fmla="*/ 0 w 3569411"/>
                <a:gd name="connsiteY0" fmla="*/ 272966 h 1637766"/>
                <a:gd name="connsiteX1" fmla="*/ 272966 w 3569411"/>
                <a:gd name="connsiteY1" fmla="*/ 0 h 1637766"/>
                <a:gd name="connsiteX2" fmla="*/ 3296445 w 3569411"/>
                <a:gd name="connsiteY2" fmla="*/ 0 h 1637766"/>
                <a:gd name="connsiteX3" fmla="*/ 3569411 w 3569411"/>
                <a:gd name="connsiteY3" fmla="*/ 272966 h 1637766"/>
                <a:gd name="connsiteX4" fmla="*/ 3569411 w 3569411"/>
                <a:gd name="connsiteY4" fmla="*/ 1364800 h 1637766"/>
                <a:gd name="connsiteX5" fmla="*/ 3296445 w 3569411"/>
                <a:gd name="connsiteY5" fmla="*/ 1637766 h 1637766"/>
                <a:gd name="connsiteX6" fmla="*/ 272966 w 3569411"/>
                <a:gd name="connsiteY6" fmla="*/ 1637766 h 1637766"/>
                <a:gd name="connsiteX7" fmla="*/ 0 w 3569411"/>
                <a:gd name="connsiteY7" fmla="*/ 1364800 h 1637766"/>
                <a:gd name="connsiteX8" fmla="*/ 0 w 3569411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9411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296445" y="0"/>
                  </a:lnTo>
                  <a:cubicBezTo>
                    <a:pt x="3447200" y="0"/>
                    <a:pt x="3569411" y="122211"/>
                    <a:pt x="3569411" y="272966"/>
                  </a:cubicBezTo>
                  <a:lnTo>
                    <a:pt x="3569411" y="1364800"/>
                  </a:lnTo>
                  <a:cubicBezTo>
                    <a:pt x="3569411" y="1515555"/>
                    <a:pt x="3447200" y="1637766"/>
                    <a:pt x="3296445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15000">
                  <a:srgbClr val="FFFF00"/>
                </a:gs>
                <a:gs pos="100000">
                  <a:srgbClr val="92D05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Specifický cíl 2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Lepší přenos znalostí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a využití analytické podpory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uživatelů</a:t>
              </a: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4648773" y="3167498"/>
              <a:ext cx="3456058" cy="1638805"/>
            </a:xfrm>
            <a:custGeom>
              <a:avLst/>
              <a:gdLst>
                <a:gd name="connsiteX0" fmla="*/ 0 w 3667826"/>
                <a:gd name="connsiteY0" fmla="*/ 272966 h 1637766"/>
                <a:gd name="connsiteX1" fmla="*/ 272966 w 3667826"/>
                <a:gd name="connsiteY1" fmla="*/ 0 h 1637766"/>
                <a:gd name="connsiteX2" fmla="*/ 3394860 w 3667826"/>
                <a:gd name="connsiteY2" fmla="*/ 0 h 1637766"/>
                <a:gd name="connsiteX3" fmla="*/ 3667826 w 3667826"/>
                <a:gd name="connsiteY3" fmla="*/ 272966 h 1637766"/>
                <a:gd name="connsiteX4" fmla="*/ 3667826 w 3667826"/>
                <a:gd name="connsiteY4" fmla="*/ 1364800 h 1637766"/>
                <a:gd name="connsiteX5" fmla="*/ 3394860 w 3667826"/>
                <a:gd name="connsiteY5" fmla="*/ 1637766 h 1637766"/>
                <a:gd name="connsiteX6" fmla="*/ 272966 w 3667826"/>
                <a:gd name="connsiteY6" fmla="*/ 1637766 h 1637766"/>
                <a:gd name="connsiteX7" fmla="*/ 0 w 3667826"/>
                <a:gd name="connsiteY7" fmla="*/ 1364800 h 1637766"/>
                <a:gd name="connsiteX8" fmla="*/ 0 w 3667826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7826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394860" y="0"/>
                  </a:lnTo>
                  <a:cubicBezTo>
                    <a:pt x="3545615" y="0"/>
                    <a:pt x="3667826" y="122211"/>
                    <a:pt x="3667826" y="272966"/>
                  </a:cubicBezTo>
                  <a:lnTo>
                    <a:pt x="3667826" y="1364800"/>
                  </a:lnTo>
                  <a:cubicBezTo>
                    <a:pt x="3667826" y="1515555"/>
                    <a:pt x="3545615" y="1637766"/>
                    <a:pt x="3394860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2000">
                  <a:srgbClr val="FFC000"/>
                </a:gs>
                <a:gs pos="78000">
                  <a:srgbClr val="FFFF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Specifický cíl 3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 smtClean="0">
                  <a:solidFill>
                    <a:schemeClr val="tx1"/>
                  </a:solidFill>
                </a:rPr>
                <a:t>Kvalitnější </a:t>
              </a:r>
              <a:r>
                <a:rPr lang="cs-CZ" sz="1500" dirty="0">
                  <a:solidFill>
                    <a:schemeClr val="tx1"/>
                  </a:solidFill>
                </a:rPr>
                <a:t>pozorování </a:t>
              </a:r>
              <a:r>
                <a:rPr lang="cs-CZ" sz="1500" dirty="0" smtClean="0">
                  <a:solidFill>
                    <a:schemeClr val="tx1"/>
                  </a:solidFill>
                </a:rPr>
                <a:t>území</a:t>
              </a:r>
              <a:endParaRPr lang="cs-CZ" sz="1500" dirty="0">
                <a:solidFill>
                  <a:schemeClr val="tx1"/>
                </a:solidFill>
              </a:endParaRP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a nástroje pro územní analýzu</a:t>
              </a: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4670999" y="4895754"/>
              <a:ext cx="3433832" cy="1637117"/>
            </a:xfrm>
            <a:custGeom>
              <a:avLst/>
              <a:gdLst>
                <a:gd name="connsiteX0" fmla="*/ 0 w 3640446"/>
                <a:gd name="connsiteY0" fmla="*/ 272966 h 1637766"/>
                <a:gd name="connsiteX1" fmla="*/ 272966 w 3640446"/>
                <a:gd name="connsiteY1" fmla="*/ 0 h 1637766"/>
                <a:gd name="connsiteX2" fmla="*/ 3367480 w 3640446"/>
                <a:gd name="connsiteY2" fmla="*/ 0 h 1637766"/>
                <a:gd name="connsiteX3" fmla="*/ 3640446 w 3640446"/>
                <a:gd name="connsiteY3" fmla="*/ 272966 h 1637766"/>
                <a:gd name="connsiteX4" fmla="*/ 3640446 w 3640446"/>
                <a:gd name="connsiteY4" fmla="*/ 1364800 h 1637766"/>
                <a:gd name="connsiteX5" fmla="*/ 3367480 w 3640446"/>
                <a:gd name="connsiteY5" fmla="*/ 1637766 h 1637766"/>
                <a:gd name="connsiteX6" fmla="*/ 272966 w 3640446"/>
                <a:gd name="connsiteY6" fmla="*/ 1637766 h 1637766"/>
                <a:gd name="connsiteX7" fmla="*/ 0 w 3640446"/>
                <a:gd name="connsiteY7" fmla="*/ 1364800 h 1637766"/>
                <a:gd name="connsiteX8" fmla="*/ 0 w 3640446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0446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367480" y="0"/>
                  </a:lnTo>
                  <a:cubicBezTo>
                    <a:pt x="3518235" y="0"/>
                    <a:pt x="3640446" y="122211"/>
                    <a:pt x="3640446" y="272966"/>
                  </a:cubicBezTo>
                  <a:lnTo>
                    <a:pt x="3640446" y="1364800"/>
                  </a:lnTo>
                  <a:cubicBezTo>
                    <a:pt x="3640446" y="1515555"/>
                    <a:pt x="3518235" y="1637766"/>
                    <a:pt x="3367480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15000">
                  <a:srgbClr val="FFFF00"/>
                </a:gs>
                <a:gs pos="82000">
                  <a:srgbClr val="92D05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Oblast podpory 4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Širší informovanost a využívání územně analytických podkladů</a:t>
              </a:r>
            </a:p>
          </p:txBody>
        </p:sp>
      </p:grpSp>
      <p:sp>
        <p:nvSpPr>
          <p:cNvPr id="8196" name="Ovál 3"/>
          <p:cNvSpPr>
            <a:spLocks noChangeArrowheads="1"/>
          </p:cNvSpPr>
          <p:nvPr/>
        </p:nvSpPr>
        <p:spPr bwMode="auto">
          <a:xfrm>
            <a:off x="1116013" y="2349500"/>
            <a:ext cx="2930525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7" name="Ovál 4"/>
          <p:cNvSpPr>
            <a:spLocks noChangeArrowheads="1"/>
          </p:cNvSpPr>
          <p:nvPr/>
        </p:nvSpPr>
        <p:spPr bwMode="auto">
          <a:xfrm>
            <a:off x="827088" y="2205038"/>
            <a:ext cx="66246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8" name="Ovál 5"/>
          <p:cNvSpPr>
            <a:spLocks noChangeArrowheads="1"/>
          </p:cNvSpPr>
          <p:nvPr/>
        </p:nvSpPr>
        <p:spPr bwMode="auto">
          <a:xfrm>
            <a:off x="827088" y="2205038"/>
            <a:ext cx="7345362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9" name="Ovál 7"/>
          <p:cNvSpPr>
            <a:spLocks noChangeArrowheads="1"/>
          </p:cNvSpPr>
          <p:nvPr/>
        </p:nvSpPr>
        <p:spPr bwMode="auto">
          <a:xfrm>
            <a:off x="1258888" y="2349500"/>
            <a:ext cx="61928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 sz="1800">
              <a:latin typeface="Arial" charset="0"/>
              <a:cs typeface="Arial" charset="0"/>
            </a:endParaRPr>
          </a:p>
        </p:txBody>
      </p:sp>
      <p:sp>
        <p:nvSpPr>
          <p:cNvPr id="8200" name="Ovál 8"/>
          <p:cNvSpPr>
            <a:spLocks noChangeArrowheads="1"/>
          </p:cNvSpPr>
          <p:nvPr/>
        </p:nvSpPr>
        <p:spPr bwMode="auto">
          <a:xfrm>
            <a:off x="1258888" y="2492375"/>
            <a:ext cx="64087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1" name="Ovál 9"/>
          <p:cNvSpPr>
            <a:spLocks noChangeArrowheads="1"/>
          </p:cNvSpPr>
          <p:nvPr/>
        </p:nvSpPr>
        <p:spPr bwMode="auto">
          <a:xfrm>
            <a:off x="1403350" y="1628775"/>
            <a:ext cx="6337300" cy="14906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2" name="Ovál 10"/>
          <p:cNvSpPr>
            <a:spLocks noChangeArrowheads="1"/>
          </p:cNvSpPr>
          <p:nvPr/>
        </p:nvSpPr>
        <p:spPr bwMode="auto">
          <a:xfrm>
            <a:off x="1716088" y="2662238"/>
            <a:ext cx="60960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cxnSp>
        <p:nvCxnSpPr>
          <p:cNvPr id="8203" name="Přímá spojnice 12"/>
          <p:cNvCxnSpPr>
            <a:cxnSpLocks noChangeShapeType="1"/>
          </p:cNvCxnSpPr>
          <p:nvPr/>
        </p:nvCxnSpPr>
        <p:spPr bwMode="auto">
          <a:xfrm>
            <a:off x="3708400" y="34067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8204" name="Přímá spojnice 15"/>
          <p:cNvCxnSpPr>
            <a:cxnSpLocks noChangeShapeType="1"/>
          </p:cNvCxnSpPr>
          <p:nvPr/>
        </p:nvCxnSpPr>
        <p:spPr bwMode="auto">
          <a:xfrm>
            <a:off x="2916238" y="2949575"/>
            <a:ext cx="769937" cy="771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205" name="Šipka doprava 18"/>
          <p:cNvSpPr>
            <a:spLocks noChangeArrowheads="1"/>
          </p:cNvSpPr>
          <p:nvPr/>
        </p:nvSpPr>
        <p:spPr bwMode="auto">
          <a:xfrm>
            <a:off x="1716088" y="2806700"/>
            <a:ext cx="979487" cy="484188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6" name="Obdélník 19"/>
          <p:cNvSpPr>
            <a:spLocks noChangeArrowheads="1"/>
          </p:cNvSpPr>
          <p:nvPr/>
        </p:nvSpPr>
        <p:spPr bwMode="auto">
          <a:xfrm>
            <a:off x="1403350" y="23495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981075"/>
            <a:ext cx="7739062" cy="441325"/>
          </a:xfrm>
        </p:spPr>
        <p:txBody>
          <a:bodyPr/>
          <a:lstStyle/>
          <a:p>
            <a:pPr marL="457200" indent="-457200"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Zaměření a cíle programu</a:t>
            </a:r>
            <a:endParaRPr lang="lb-LU" altLang="cs-CZ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993063" cy="5076825"/>
          </a:xfrm>
        </p:spPr>
        <p:txBody>
          <a:bodyPr/>
          <a:lstStyle/>
          <a:p>
            <a:pPr marL="0" indent="0">
              <a:buFont typeface="Times" pitchFamily="18" charset="0"/>
              <a:buNone/>
            </a:pPr>
            <a:endParaRPr lang="cs-CZ" altLang="cs-CZ" b="1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SC1 - Výzkumná činnost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v oblasti územního a regionální rozvoje bude vybráno cca 22 projektů (2015 – 7 projektů, 2016 – 7 projektů); tematické zaměření vybírají členské a partnerské státy zastoupené v monitorovacím výboru (aktuální politické otázky a problematiky EU); projekt zpracovává mezinárodní tým – výstupy projektů musí pokrýt celé území programu;</a:t>
            </a:r>
          </a:p>
          <a:p>
            <a:endParaRPr lang="cs-CZ" altLang="cs-CZ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SC2 - Cílené analýzy a tzv. zprávy rychlé reakce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na potřeby získat srovnatelná  data o území pro politiky na všech politických úrovních, tj. např. srovnatelné územní analýzy pro programy a strategie obcí a krajů i územní plány všech stupňů (25 cílených analýz, 45 zpráv); </a:t>
            </a:r>
          </a:p>
          <a:p>
            <a:pPr>
              <a:buFont typeface="Wingdings" pitchFamily="2" charset="2"/>
              <a:buChar char="Ø"/>
            </a:pP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2 kola výběru projektu – </a:t>
            </a: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1. kolo - výzva k vyjádření zájmu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, tj. vytvoření výzkumného zadání projektu – průběžné zasílání návrhů, které budou hodnoceny dle předem nastavených kritérií schválených monitorovacím výborem 2x ročně;           </a:t>
            </a: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2.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kolo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výběrové řízení na zpracovatele –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Evropské sdružení pro územní spolupráci vyhlašuje veřejné zakázky na služby;</a:t>
            </a:r>
          </a:p>
          <a:p>
            <a:pPr marL="0" indent="0">
              <a:buNone/>
            </a:pPr>
            <a:endParaRPr lang="cs-CZ" altLang="cs-CZ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Široké tematické zaměření SC1 a SC2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: demografie, ekonomický potenciál, životní prostředí, energie, doprava, chudoba, města, venkov, trendy atd.</a:t>
            </a:r>
          </a:p>
          <a:p>
            <a:endParaRPr lang="cs-CZ" altLang="cs-CZ" dirty="0" smtClean="0">
              <a:latin typeface="Tahoma" pitchFamily="34" charset="0"/>
              <a:cs typeface="Tahoma" pitchFamily="34" charset="0"/>
            </a:endParaRPr>
          </a:p>
          <a:p>
            <a:endParaRPr lang="cs-CZ" altLang="cs-CZ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altLang="cs-CZ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>
                <a:latin typeface="Tahoma" pitchFamily="34" charset="0"/>
                <a:cs typeface="Tahoma" pitchFamily="34" charset="0"/>
              </a:rPr>
              <a:t>Zaměření a cíle programu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SC3</a:t>
            </a:r>
            <a:r>
              <a:rPr lang="cs-CZ" dirty="0" smtClean="0"/>
              <a:t> – pravidelné sledování a zlepšování </a:t>
            </a:r>
            <a:r>
              <a:rPr lang="cs-CZ" b="1" dirty="0" smtClean="0"/>
              <a:t>nástrojů pro územní analýzy </a:t>
            </a:r>
            <a:r>
              <a:rPr lang="cs-CZ" dirty="0" smtClean="0"/>
              <a:t>a mapy, vývoj nových analytických nástrojů – výběrová řízení na vědecké nástroje typu Data navigátor, ESPON Hyperatlas, Online Map Finder, Databáze ESPON (</a:t>
            </a:r>
            <a:r>
              <a:rPr lang="cs-CZ" dirty="0" smtClean="0">
                <a:hlinkClick r:id="rId2"/>
              </a:rPr>
              <a:t>http://www.espon.eu/</a:t>
            </a:r>
            <a:r>
              <a:rPr lang="cs-CZ" dirty="0" err="1" smtClean="0">
                <a:hlinkClick r:id="rId2"/>
              </a:rPr>
              <a:t>main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Menu_ToolsandMaps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);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SC4</a:t>
            </a:r>
            <a:r>
              <a:rPr lang="cs-CZ" dirty="0" smtClean="0"/>
              <a:t> – </a:t>
            </a:r>
            <a:r>
              <a:rPr lang="cs-CZ" b="1" dirty="0" smtClean="0"/>
              <a:t>Šíření povědomí o programu</a:t>
            </a:r>
            <a:r>
              <a:rPr lang="cs-CZ" dirty="0"/>
              <a:t> </a:t>
            </a:r>
            <a:r>
              <a:rPr lang="cs-CZ" dirty="0" smtClean="0"/>
              <a:t>– výběrová řízení na zpracovatele projektů v oblasti komunikace, zapojení médií, public relations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30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>
                <a:latin typeface="Tahoma" pitchFamily="34" charset="0"/>
                <a:cs typeface="Tahoma" pitchFamily="34" charset="0"/>
              </a:rPr>
              <a:t>Zaměření a cíle programu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Vhodní žadatelé: </a:t>
            </a:r>
            <a:r>
              <a:rPr lang="cs-CZ" b="1" dirty="0" smtClean="0"/>
              <a:t>veřejné, veřejnoprávní i soukromé instituce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Jediným příjemcem celé prioritní osy 1 je </a:t>
            </a:r>
            <a:r>
              <a:rPr lang="cs-CZ" b="1" dirty="0" smtClean="0"/>
              <a:t>Evropské sdružení pro územní spolupráci; na úrovni jednoho příjemce zůstává kontrola prvního stupně, tj. </a:t>
            </a:r>
            <a:r>
              <a:rPr lang="cs-CZ" dirty="0" smtClean="0"/>
              <a:t>netýká se subjektů vzešlých z výběrových řízení</a:t>
            </a:r>
          </a:p>
          <a:p>
            <a:endParaRPr lang="cs-CZ" dirty="0" smtClean="0"/>
          </a:p>
          <a:p>
            <a:r>
              <a:rPr lang="cs-CZ" altLang="cs-CZ" dirty="0" smtClean="0">
                <a:cs typeface="Tahoma" pitchFamily="34" charset="0"/>
              </a:rPr>
              <a:t>Evropské sdružení pro územní spolupráci </a:t>
            </a:r>
            <a:r>
              <a:rPr lang="cs-CZ" altLang="cs-CZ" b="1" dirty="0" smtClean="0">
                <a:cs typeface="Tahoma" pitchFamily="34" charset="0"/>
              </a:rPr>
              <a:t>vyhlašuje veřejné </a:t>
            </a:r>
            <a:r>
              <a:rPr lang="cs-CZ" altLang="cs-CZ" b="1" dirty="0">
                <a:cs typeface="Tahoma" pitchFamily="34" charset="0"/>
              </a:rPr>
              <a:t>zakázky </a:t>
            </a:r>
            <a:r>
              <a:rPr lang="cs-CZ" altLang="cs-CZ" dirty="0">
                <a:cs typeface="Tahoma" pitchFamily="34" charset="0"/>
              </a:rPr>
              <a:t>na služby podle lucemburského </a:t>
            </a:r>
            <a:r>
              <a:rPr lang="cs-CZ" altLang="cs-CZ" dirty="0" smtClean="0">
                <a:cs typeface="Tahoma" pitchFamily="34" charset="0"/>
              </a:rPr>
              <a:t>práva</a:t>
            </a:r>
            <a:r>
              <a:rPr lang="cs-CZ" altLang="cs-CZ" dirty="0" smtClean="0"/>
              <a:t> =&gt; žadatelé soutěží o zakázky ve </a:t>
            </a:r>
            <a:r>
              <a:rPr lang="cs-CZ" altLang="cs-CZ" b="1" dirty="0" smtClean="0"/>
              <a:t>výběrových řízeních </a:t>
            </a:r>
            <a:r>
              <a:rPr lang="cs-CZ" altLang="cs-CZ" dirty="0" smtClean="0"/>
              <a:t>na zpracovatele;</a:t>
            </a:r>
          </a:p>
          <a:p>
            <a:endParaRPr lang="cs-CZ" altLang="cs-CZ" dirty="0" smtClean="0"/>
          </a:p>
          <a:p>
            <a:r>
              <a:rPr lang="cs-CZ" altLang="cs-CZ" b="1" dirty="0"/>
              <a:t>m</a:t>
            </a:r>
            <a:r>
              <a:rPr lang="cs-CZ" altLang="cs-CZ" b="1" dirty="0" smtClean="0"/>
              <a:t>ěkké projekty</a:t>
            </a:r>
            <a:r>
              <a:rPr lang="cs-CZ" altLang="cs-CZ" dirty="0" smtClean="0"/>
              <a:t>, neinvestičního charakteru</a:t>
            </a:r>
          </a:p>
          <a:p>
            <a:endParaRPr lang="cs-CZ" altLang="cs-CZ" dirty="0" smtClean="0"/>
          </a:p>
          <a:p>
            <a:r>
              <a:rPr lang="cs-CZ" altLang="cs-CZ" b="1" dirty="0" smtClean="0"/>
              <a:t>100% finančních prostředků </a:t>
            </a:r>
            <a:r>
              <a:rPr lang="cs-CZ" altLang="cs-CZ" dirty="0" smtClean="0"/>
              <a:t>na projekt</a:t>
            </a:r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dirty="0"/>
              <a:t>s</a:t>
            </a:r>
            <a:r>
              <a:rPr lang="cs-CZ" altLang="cs-CZ" dirty="0" smtClean="0"/>
              <a:t>ystém </a:t>
            </a:r>
            <a:r>
              <a:rPr lang="cs-CZ" altLang="cs-CZ" b="1" dirty="0" smtClean="0"/>
              <a:t>zpětného proplácení výdajů 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5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Výstupy programu</a:t>
            </a:r>
            <a:endParaRPr lang="cs-C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Publikace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Přehledy projektů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Syntetické zprávy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Territorial Observations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Atlasy apod.</a:t>
            </a:r>
          </a:p>
          <a:p>
            <a:pPr>
              <a:buFont typeface="Arial" pitchFamily="34" charset="0"/>
              <a:buChar char="•"/>
            </a:pPr>
            <a:endParaRPr lang="cs-CZ" sz="1800" dirty="0"/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Vědecké nástroje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Data </a:t>
            </a:r>
            <a:r>
              <a:rPr lang="cs-CZ" sz="1800" dirty="0"/>
              <a:t>Navigator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ESPON </a:t>
            </a:r>
            <a:r>
              <a:rPr lang="cs-CZ" sz="1800" dirty="0" smtClean="0"/>
              <a:t>Hyperatlas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Online Map Finder</a:t>
            </a:r>
            <a:endParaRPr lang="cs-CZ" sz="1800" dirty="0"/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Databáze </a:t>
            </a:r>
            <a:r>
              <a:rPr lang="cs-CZ" sz="1800" dirty="0" smtClean="0"/>
              <a:t>ESPON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Publikace i vědecké nástroje  - bezplatně </a:t>
            </a:r>
            <a:r>
              <a:rPr lang="cs-CZ" sz="1800" dirty="0"/>
              <a:t>a veřejně přístupné na</a:t>
            </a:r>
            <a:r>
              <a:rPr lang="cs-CZ" sz="1800" b="1" dirty="0"/>
              <a:t> </a:t>
            </a:r>
            <a:r>
              <a:rPr lang="cs-CZ" sz="1800" b="1" dirty="0">
                <a:hlinkClick r:id="rId2"/>
              </a:rPr>
              <a:t>www.espon.eu</a:t>
            </a:r>
            <a:endParaRPr lang="cs-CZ" sz="18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8674" name="Picture 2" descr="C:\Users\hromil\Desktop\ScR3_cover_jpg_659878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6019"/>
            <a:ext cx="995742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SPON HyperAtla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2" y="3933056"/>
            <a:ext cx="2626619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71238"/>
            <a:ext cx="19050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32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7739062" cy="441325"/>
          </a:xfrm>
        </p:spPr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Kontaktní místo</a:t>
            </a:r>
            <a:endParaRPr lang="lb-LU" altLang="cs-CZ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pitchFamily="18" charset="0"/>
              <a:buNone/>
            </a:pPr>
            <a:endParaRPr lang="cs-CZ" altLang="cs-CZ" b="1" dirty="0" smtClean="0">
              <a:latin typeface="+mj-lt"/>
              <a:cs typeface="Tahoma" pitchFamily="34" charset="0"/>
            </a:endParaRPr>
          </a:p>
          <a:p>
            <a:pPr marL="0" indent="0">
              <a:buNone/>
            </a:pPr>
            <a:endParaRPr lang="cs-CZ" altLang="cs-CZ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charset="0"/>
              <a:buChar char="•"/>
            </a:pPr>
            <a:r>
              <a:rPr lang="cs-CZ" altLang="cs-CZ" sz="1800" b="1" dirty="0" smtClean="0">
                <a:latin typeface="+mj-lt"/>
                <a:ea typeface="Tahoma" pitchFamily="34" charset="0"/>
                <a:cs typeface="Tahoma" pitchFamily="34" charset="0"/>
              </a:rPr>
              <a:t>Síť </a:t>
            </a:r>
            <a:r>
              <a:rPr lang="cs-CZ" altLang="cs-CZ" sz="1800" b="1" dirty="0">
                <a:latin typeface="+mj-lt"/>
                <a:ea typeface="Tahoma" pitchFamily="34" charset="0"/>
                <a:cs typeface="Tahoma" pitchFamily="34" charset="0"/>
              </a:rPr>
              <a:t>kontaktních </a:t>
            </a:r>
            <a:r>
              <a:rPr lang="cs-CZ" altLang="cs-CZ" sz="1800" b="1" dirty="0" smtClean="0">
                <a:latin typeface="+mj-lt"/>
                <a:ea typeface="Tahoma" pitchFamily="34" charset="0"/>
                <a:cs typeface="Tahoma" pitchFamily="34" charset="0"/>
              </a:rPr>
              <a:t>míst</a:t>
            </a:r>
            <a:r>
              <a:rPr lang="cs-CZ" altLang="cs-CZ" sz="1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cs-CZ" altLang="cs-CZ" sz="18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charset="0"/>
              <a:buChar char="•"/>
            </a:pPr>
            <a:endParaRPr lang="cs-CZ" sz="18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charset="0"/>
              <a:buChar char="•"/>
            </a:pPr>
            <a:r>
              <a:rPr lang="cs-CZ" sz="1800" dirty="0" smtClean="0">
                <a:latin typeface="+mj-lt"/>
              </a:rPr>
              <a:t>podporuje </a:t>
            </a:r>
            <a:r>
              <a:rPr lang="cs-CZ" sz="1800" dirty="0">
                <a:latin typeface="+mj-lt"/>
              </a:rPr>
              <a:t>program prováděním konkrétních podpůrných úkolů a přispívá k řádné implementaci </a:t>
            </a:r>
            <a:r>
              <a:rPr lang="cs-CZ" sz="1800" dirty="0" smtClean="0">
                <a:latin typeface="+mj-lt"/>
              </a:rPr>
              <a:t>programu;</a:t>
            </a:r>
          </a:p>
          <a:p>
            <a:pPr marL="0" indent="0">
              <a:buFont typeface="Arial" charset="0"/>
              <a:buChar char="•"/>
            </a:pPr>
            <a:r>
              <a:rPr lang="cs-CZ" sz="1800" dirty="0" smtClean="0">
                <a:latin typeface="+mj-lt"/>
              </a:rPr>
              <a:t>přispívá </a:t>
            </a:r>
            <a:r>
              <a:rPr lang="cs-CZ" sz="1800" dirty="0">
                <a:latin typeface="+mj-lt"/>
              </a:rPr>
              <a:t>ke zlepšení nadnárodní citlivosti a povědomí tvůrců politiky a </a:t>
            </a:r>
            <a:r>
              <a:rPr lang="cs-CZ" sz="1800" dirty="0" smtClean="0">
                <a:latin typeface="+mj-lt"/>
              </a:rPr>
              <a:t>praktiků; </a:t>
            </a:r>
          </a:p>
          <a:p>
            <a:pPr marL="0" indent="0">
              <a:buFont typeface="Arial" charset="0"/>
              <a:buChar char="•"/>
            </a:pPr>
            <a:r>
              <a:rPr lang="cs-CZ" sz="1800" dirty="0">
                <a:latin typeface="+mj-lt"/>
              </a:rPr>
              <a:t> </a:t>
            </a:r>
            <a:r>
              <a:rPr lang="cs-CZ" sz="1800" dirty="0" smtClean="0">
                <a:latin typeface="+mj-lt"/>
              </a:rPr>
              <a:t>kontaktním </a:t>
            </a:r>
            <a:r>
              <a:rPr lang="cs-CZ" sz="1800" dirty="0">
                <a:latin typeface="+mj-lt"/>
              </a:rPr>
              <a:t>místem pro ČR byl stanoven </a:t>
            </a:r>
            <a:r>
              <a:rPr lang="cs-CZ" sz="1800" b="1" dirty="0">
                <a:latin typeface="+mj-lt"/>
              </a:rPr>
              <a:t>Ústav územního rozvoje </a:t>
            </a:r>
            <a:r>
              <a:rPr lang="cs-CZ" sz="1800" dirty="0">
                <a:latin typeface="+mj-lt"/>
              </a:rPr>
              <a:t>v </a:t>
            </a:r>
            <a:r>
              <a:rPr lang="cs-CZ" sz="1800" dirty="0" smtClean="0">
                <a:latin typeface="+mj-lt"/>
              </a:rPr>
              <a:t>Brně;</a:t>
            </a:r>
            <a:endParaRPr lang="cs-CZ" sz="1800" dirty="0">
              <a:latin typeface="+mj-lt"/>
            </a:endParaRPr>
          </a:p>
          <a:p>
            <a:pPr marL="0" indent="0">
              <a:buFont typeface="Arial" charset="0"/>
              <a:buChar char="•"/>
            </a:pPr>
            <a:endParaRPr lang="cs-CZ" altLang="cs-CZ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charset="0"/>
              <a:buChar char="•"/>
            </a:pPr>
            <a:endParaRPr lang="cs-CZ" altLang="cs-CZ" dirty="0" smtClean="0">
              <a:latin typeface="+mj-lt"/>
            </a:endParaRPr>
          </a:p>
          <a:p>
            <a:pPr marL="0" indent="0">
              <a:buFont typeface="Arial" charset="0"/>
              <a:buChar char="•"/>
            </a:pPr>
            <a:endParaRPr lang="lb-LU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417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owerPoint p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defTabSz="457200" eaLnBrk="1" hangingPunct="1">
              <a:lnSpc>
                <a:spcPct val="100000"/>
              </a:lnSpc>
              <a:buFont typeface="Arial" charset="0"/>
              <a:buNone/>
            </a:pPr>
            <a:r>
              <a:rPr lang="cs-CZ" altLang="cs-CZ" sz="2400">
                <a:solidFill>
                  <a:srgbClr val="00206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endParaRPr lang="en-GB" altLang="cs-CZ" sz="24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611188" y="1484313"/>
            <a:ext cx="7621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GB" altLang="cs-CZ" sz="20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400" b="1" smtClean="0">
                <a:latin typeface="Tahoma" pitchFamily="34" charset="0"/>
                <a:cs typeface="Tahoma" pitchFamily="34" charset="0"/>
              </a:rPr>
              <a:t>Kontakt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654175"/>
            <a:ext cx="7669212" cy="5051425"/>
          </a:xfrm>
        </p:spPr>
        <p:txBody>
          <a:bodyPr/>
          <a:lstStyle/>
          <a:p>
            <a:pPr marL="0" indent="0">
              <a:buFont typeface="Times" pitchFamily="18" charset="0"/>
              <a:buNone/>
            </a:pPr>
            <a:r>
              <a:rPr lang="cs-CZ" altLang="cs-CZ" sz="1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1600" b="1" dirty="0" smtClean="0">
                <a:latin typeface="Tahoma" pitchFamily="34" charset="0"/>
                <a:cs typeface="Tahoma" pitchFamily="34" charset="0"/>
              </a:rPr>
              <a:t>Ministerstvo pro místní rozvoj ČR           Ústav územního rozvoje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cs-CZ" altLang="cs-CZ" sz="1800" dirty="0" smtClean="0">
                <a:latin typeface="Tahoma" pitchFamily="34" charset="0"/>
                <a:cs typeface="Tahoma" pitchFamily="34" charset="0"/>
              </a:rPr>
            </a:br>
            <a:r>
              <a:rPr lang="cs-CZ" altLang="cs-CZ" sz="18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(Národní koordinátor)                          (Národní kontaktní místo)</a:t>
            </a:r>
          </a:p>
          <a:p>
            <a:pPr marL="0" indent="0">
              <a:buFont typeface="Times" pitchFamily="18" charset="0"/>
              <a:buNone/>
            </a:pPr>
            <a:endParaRPr lang="cs-CZ" altLang="cs-CZ" sz="18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Mgr. Milada Hroňková		        Ing. </a:t>
            </a:r>
            <a:r>
              <a:rPr lang="cs-CZ" altLang="cs-CZ" sz="1600" dirty="0">
                <a:latin typeface="Tahoma" pitchFamily="34" charset="0"/>
                <a:cs typeface="Tahoma" pitchFamily="34" charset="0"/>
              </a:rPr>
              <a:t>a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rch. Lubor Fridrich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Odbor evropské územní spolupráce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Na Příkopě 3-5 			        Jakubské nám. 3 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110 15 Praha 1			        658 34 Brno	</a:t>
            </a:r>
            <a:br>
              <a:rPr lang="cs-CZ" altLang="cs-CZ" sz="1600" dirty="0" smtClean="0">
                <a:latin typeface="Tahoma" pitchFamily="34" charset="0"/>
                <a:cs typeface="Tahoma" pitchFamily="34" charset="0"/>
              </a:rPr>
            </a:br>
            <a:endParaRPr lang="cs-CZ" altLang="cs-CZ" sz="16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Tel.: +420 234 154 010		        Tel.: +420 542 423 121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E-mail: 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  <a:hlinkClick r:id="rId4"/>
              </a:rPr>
              <a:t>hromil@mmr.cz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		        E-mail: 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  <a:hlinkClick r:id="rId5"/>
              </a:rPr>
              <a:t>fridrich@uur.cz</a:t>
            </a:r>
            <a:endParaRPr lang="cs-CZ" altLang="cs-CZ" sz="16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marL="0" indent="0">
              <a:buFont typeface="Times" pitchFamily="18" charset="0"/>
              <a:buNone/>
            </a:pPr>
            <a:endParaRPr lang="cs-CZ" altLang="cs-CZ" sz="16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endParaRPr lang="cs-CZ" altLang="cs-CZ" sz="1600" dirty="0" smtClean="0">
              <a:solidFill>
                <a:srgbClr val="FF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131840" y="4941888"/>
            <a:ext cx="3384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996633"/>
                </a:solidFill>
                <a:cs typeface="Tahoma" pitchFamily="34" charset="0"/>
                <a:hlinkClick r:id="rId6"/>
              </a:rPr>
              <a:t>www.strukturalni-fondy.cz</a:t>
            </a:r>
            <a:endParaRPr lang="cs-CZ" altLang="cs-CZ" sz="1800" u="sng" dirty="0">
              <a:solidFill>
                <a:srgbClr val="996633"/>
              </a:solidFill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FF4A4A"/>
                </a:solidFill>
                <a:cs typeface="Tahoma" pitchFamily="34" charset="0"/>
                <a:hlinkClick r:id="rId7"/>
              </a:rPr>
              <a:t>www.espon.eu</a:t>
            </a:r>
            <a:endParaRPr lang="cs-CZ" altLang="cs-CZ" sz="1800" u="sng" dirty="0">
              <a:solidFill>
                <a:srgbClr val="FF4A4A"/>
              </a:solidFill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endParaRPr lang="cs-CZ" altLang="cs-CZ" sz="1800" u="sng" dirty="0">
              <a:solidFill>
                <a:srgbClr val="996633"/>
              </a:solidFill>
              <a:latin typeface="Verdana" pitchFamily="34" charset="0"/>
            </a:endParaRPr>
          </a:p>
        </p:txBody>
      </p:sp>
      <p:pic>
        <p:nvPicPr>
          <p:cNvPr id="8" name="obrázek 1" descr="mmr_barevn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644" y="4998561"/>
            <a:ext cx="2159635" cy="467995"/>
          </a:xfrm>
          <a:prstGeom prst="rect">
            <a:avLst/>
          </a:prstGeom>
          <a:noFill/>
        </p:spPr>
      </p:pic>
      <p:pic>
        <p:nvPicPr>
          <p:cNvPr id="28674" name="Picture 2" descr="Ústav územního rozvoj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91101"/>
            <a:ext cx="1057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558</Words>
  <Application>Microsoft Office PowerPoint</Application>
  <PresentationFormat>Předvádění na obrazovce (4:3)</PresentationFormat>
  <Paragraphs>97</Paragraphs>
  <Slides>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Calibri</vt:lpstr>
      <vt:lpstr>Tahoma</vt:lpstr>
      <vt:lpstr>Times</vt:lpstr>
      <vt:lpstr>Times New Roman</vt:lpstr>
      <vt:lpstr>Verdana</vt:lpstr>
      <vt:lpstr>Wingdings</vt:lpstr>
      <vt:lpstr>Presentation2</vt:lpstr>
      <vt:lpstr>CorelDRAW</vt:lpstr>
      <vt:lpstr>Prezentace Microsoft PowerPointu 97–2003</vt:lpstr>
      <vt:lpstr>Základní informace o programu</vt:lpstr>
      <vt:lpstr>Území programu a rozpočet</vt:lpstr>
      <vt:lpstr>Zaměření a cíle programu</vt:lpstr>
      <vt:lpstr>Zaměření a cíle programu</vt:lpstr>
      <vt:lpstr>Zaměření a cíle programu</vt:lpstr>
      <vt:lpstr>Zaměření a cíle programu</vt:lpstr>
      <vt:lpstr>Výstupy programu</vt:lpstr>
      <vt:lpstr>Kontaktní místo</vt:lpstr>
      <vt:lpstr>Kontakt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 o programu</dc:title>
  <dc:creator>*</dc:creator>
  <cp:lastModifiedBy>Štollová Alice</cp:lastModifiedBy>
  <cp:revision>15</cp:revision>
  <dcterms:created xsi:type="dcterms:W3CDTF">2015-04-01T07:26:02Z</dcterms:created>
  <dcterms:modified xsi:type="dcterms:W3CDTF">2017-10-05T12:47:49Z</dcterms:modified>
</cp:coreProperties>
</file>