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theme/themeOverride4.xml" ContentType="application/vnd.openxmlformats-officedocument.themeOverride+xml"/>
  <Override PartName="/ppt/charts/chart4.xml" ContentType="application/vnd.openxmlformats-officedocument.drawingml.chart+xml"/>
  <Override PartName="/ppt/theme/themeOverride5.xml" ContentType="application/vnd.openxmlformats-officedocument.themeOverr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10"/>
  </p:notesMasterIdLst>
  <p:handoutMasterIdLst>
    <p:handoutMasterId r:id="rId11"/>
  </p:handoutMasterIdLst>
  <p:sldIdLst>
    <p:sldId id="319" r:id="rId2"/>
    <p:sldId id="357" r:id="rId3"/>
    <p:sldId id="338" r:id="rId4"/>
    <p:sldId id="365" r:id="rId5"/>
    <p:sldId id="360" r:id="rId6"/>
    <p:sldId id="361" r:id="rId7"/>
    <p:sldId id="366" r:id="rId8"/>
    <p:sldId id="367" r:id="rId9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EF21CFD5-F008-4A9D-A1AB-3162EF72604E}">
          <p14:sldIdLst>
            <p14:sldId id="319"/>
            <p14:sldId id="357"/>
            <p14:sldId id="338"/>
            <p14:sldId id="365"/>
            <p14:sldId id="360"/>
            <p14:sldId id="361"/>
            <p14:sldId id="366"/>
            <p14:sldId id="367"/>
          </p14:sldIdLst>
        </p14:section>
        <p14:section name="Oddíl bez názvu" id="{3BDD611E-5107-4B6A-B03C-C811960EC6A9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F9E300"/>
    <a:srgbClr val="00AF3F"/>
    <a:srgbClr val="94B868"/>
    <a:srgbClr val="96D34D"/>
    <a:srgbClr val="EED284"/>
    <a:srgbClr val="D4CAE2"/>
    <a:srgbClr val="DB7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627" autoAdjust="0"/>
    <p:restoredTop sz="99698" autoAdjust="0"/>
  </p:normalViewPr>
  <p:slideViewPr>
    <p:cSldViewPr>
      <p:cViewPr>
        <p:scale>
          <a:sx n="75" d="100"/>
          <a:sy n="75" d="100"/>
        </p:scale>
        <p:origin x="198" y="-11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praha.mmr.cz\dfs\N\odbor51\!%20odd&#283;len&#237;%20513\2014-2020\1.%20INTERREG%20C\1.%20v&#253;zva\v&#253;sledky\Fin&#225;ln&#237;%20hodnocen&#237;\dodate&#269;n&#283;%20zasl&#225;no%2029_1_2016\MC03%20-%2008%20-%20Overview%201st%20call%20results%20-%20Ax%2001%20-%20QA.xls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4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5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praha.mmr.cz\dfs\N\odbor51\!%20odd&#283;len&#237;%20513\2014-2020\1.%20INTERREG%20C\1.%20v&#253;zva\v&#253;sledky\Fin&#225;ln&#237;%20hodnocen&#237;\CZ%20doporu&#269;en&#233;%20ke%20schv&#225;len&#237;\Overview%201st%20call%20results_CZ_projects.xls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rgbClr val="92D050"/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  <a:sp3d>
              <a:contourClr>
                <a:schemeClr val="tx2">
                  <a:lumMod val="40000"/>
                  <a:lumOff val="60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Sheet1!$A$4:$A$34</c:f>
              <c:strCache>
                <c:ptCount val="31"/>
                <c:pt idx="0">
                  <c:v>Italy</c:v>
                </c:pt>
                <c:pt idx="1">
                  <c:v>Spain</c:v>
                </c:pt>
                <c:pt idx="2">
                  <c:v>United Kingdom</c:v>
                </c:pt>
                <c:pt idx="3">
                  <c:v>Hungary</c:v>
                </c:pt>
                <c:pt idx="4">
                  <c:v>Poland</c:v>
                </c:pt>
                <c:pt idx="5">
                  <c:v>Romania</c:v>
                </c:pt>
                <c:pt idx="6">
                  <c:v>Finland</c:v>
                </c:pt>
                <c:pt idx="7">
                  <c:v>Portugal</c:v>
                </c:pt>
                <c:pt idx="8">
                  <c:v>France</c:v>
                </c:pt>
                <c:pt idx="9">
                  <c:v>Germany</c:v>
                </c:pt>
                <c:pt idx="10">
                  <c:v>Slovenia</c:v>
                </c:pt>
                <c:pt idx="11">
                  <c:v>Netherlands</c:v>
                </c:pt>
                <c:pt idx="12">
                  <c:v>Greece</c:v>
                </c:pt>
                <c:pt idx="13">
                  <c:v>Sweden</c:v>
                </c:pt>
                <c:pt idx="14">
                  <c:v>Belgium</c:v>
                </c:pt>
                <c:pt idx="15">
                  <c:v>Bulgaria</c:v>
                </c:pt>
                <c:pt idx="16">
                  <c:v>Czech Republic</c:v>
                </c:pt>
                <c:pt idx="17">
                  <c:v>Latvia</c:v>
                </c:pt>
                <c:pt idx="18">
                  <c:v>Lithuania</c:v>
                </c:pt>
                <c:pt idx="19">
                  <c:v>Ireland</c:v>
                </c:pt>
                <c:pt idx="20">
                  <c:v>Denmark</c:v>
                </c:pt>
                <c:pt idx="21">
                  <c:v>Estonia</c:v>
                </c:pt>
                <c:pt idx="22">
                  <c:v>Austria</c:v>
                </c:pt>
                <c:pt idx="23">
                  <c:v>Norway</c:v>
                </c:pt>
                <c:pt idx="24">
                  <c:v>Croatia</c:v>
                </c:pt>
                <c:pt idx="25">
                  <c:v>Slovakia</c:v>
                </c:pt>
                <c:pt idx="26">
                  <c:v>Cyprus</c:v>
                </c:pt>
                <c:pt idx="27">
                  <c:v>Malta</c:v>
                </c:pt>
                <c:pt idx="28">
                  <c:v>Switzerland</c:v>
                </c:pt>
                <c:pt idx="29">
                  <c:v>Luxembourg</c:v>
                </c:pt>
                <c:pt idx="30">
                  <c:v>other</c:v>
                </c:pt>
              </c:strCache>
            </c:strRef>
          </c:cat>
          <c:val>
            <c:numRef>
              <c:f>Sheet1!$B$4:$B$34</c:f>
              <c:numCache>
                <c:formatCode>General</c:formatCode>
                <c:ptCount val="31"/>
                <c:pt idx="0">
                  <c:v>67</c:v>
                </c:pt>
                <c:pt idx="1">
                  <c:v>65</c:v>
                </c:pt>
                <c:pt idx="2">
                  <c:v>32</c:v>
                </c:pt>
                <c:pt idx="3">
                  <c:v>31</c:v>
                </c:pt>
                <c:pt idx="4">
                  <c:v>29</c:v>
                </c:pt>
                <c:pt idx="5">
                  <c:v>27</c:v>
                </c:pt>
                <c:pt idx="6">
                  <c:v>26</c:v>
                </c:pt>
                <c:pt idx="7">
                  <c:v>26</c:v>
                </c:pt>
                <c:pt idx="8">
                  <c:v>23</c:v>
                </c:pt>
                <c:pt idx="9">
                  <c:v>22</c:v>
                </c:pt>
                <c:pt idx="10">
                  <c:v>22</c:v>
                </c:pt>
                <c:pt idx="11">
                  <c:v>21</c:v>
                </c:pt>
                <c:pt idx="12">
                  <c:v>20</c:v>
                </c:pt>
                <c:pt idx="13">
                  <c:v>19</c:v>
                </c:pt>
                <c:pt idx="14">
                  <c:v>17</c:v>
                </c:pt>
                <c:pt idx="15">
                  <c:v>13</c:v>
                </c:pt>
                <c:pt idx="16">
                  <c:v>12</c:v>
                </c:pt>
                <c:pt idx="17">
                  <c:v>12</c:v>
                </c:pt>
                <c:pt idx="18">
                  <c:v>11</c:v>
                </c:pt>
                <c:pt idx="19">
                  <c:v>10</c:v>
                </c:pt>
                <c:pt idx="20">
                  <c:v>8</c:v>
                </c:pt>
                <c:pt idx="21">
                  <c:v>8</c:v>
                </c:pt>
                <c:pt idx="22">
                  <c:v>5</c:v>
                </c:pt>
                <c:pt idx="23">
                  <c:v>5</c:v>
                </c:pt>
                <c:pt idx="24">
                  <c:v>4</c:v>
                </c:pt>
                <c:pt idx="25">
                  <c:v>3</c:v>
                </c:pt>
                <c:pt idx="26">
                  <c:v>2</c:v>
                </c:pt>
                <c:pt idx="27">
                  <c:v>2</c:v>
                </c:pt>
                <c:pt idx="28">
                  <c:v>1</c:v>
                </c:pt>
                <c:pt idx="29">
                  <c:v>1</c:v>
                </c:pt>
                <c:pt idx="30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77A-43A1-A77F-6A527D8083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1419008"/>
        <c:axId val="70627328"/>
        <c:axId val="0"/>
      </c:bar3DChart>
      <c:catAx>
        <c:axId val="3141900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384000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70627328"/>
        <c:crosses val="autoZero"/>
        <c:auto val="1"/>
        <c:lblAlgn val="ctr"/>
        <c:lblOffset val="100"/>
        <c:noMultiLvlLbl val="0"/>
      </c:catAx>
      <c:valAx>
        <c:axId val="706273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1419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8952252616893035"/>
          <c:y val="0.89627745489985122"/>
          <c:w val="9.0393042909423488E-2"/>
          <c:h val="0.10372254510014886"/>
        </c:manualLayout>
      </c:layout>
      <c:pie3DChart>
        <c:varyColors val="1"/>
        <c:ser>
          <c:idx val="1"/>
          <c:order val="0"/>
          <c:dLbls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Sheet1!$B$4:$B$7</c:f>
              <c:strCache>
                <c:ptCount val="4"/>
                <c:pt idx="0">
                  <c:v>1. Výzkum technologický rozvoj a inovace</c:v>
                </c:pt>
                <c:pt idx="1">
                  <c:v>2. Konkurenceschopnost MSP</c:v>
                </c:pt>
                <c:pt idx="2">
                  <c:v>3. Nízkouhlíkové hospodářství</c:v>
                </c:pt>
                <c:pt idx="3">
                  <c:v>4. Životní prostředí a efektivní využívání zdrojů</c:v>
                </c:pt>
              </c:strCache>
            </c:strRef>
          </c:cat>
          <c:val>
            <c:numRef>
              <c:f>Sheet1!$D$4:$D$7</c:f>
              <c:numCache>
                <c:formatCode>General</c:formatCode>
                <c:ptCount val="4"/>
              </c:numCache>
            </c:numRef>
          </c:val>
        </c:ser>
        <c:ser>
          <c:idx val="2"/>
          <c:order val="1"/>
          <c:dLbls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Sheet1!$B$4:$B$7</c:f>
              <c:strCache>
                <c:ptCount val="4"/>
                <c:pt idx="0">
                  <c:v>1. Výzkum technologický rozvoj a inovace</c:v>
                </c:pt>
                <c:pt idx="1">
                  <c:v>2. Konkurenceschopnost MSP</c:v>
                </c:pt>
                <c:pt idx="2">
                  <c:v>3. Nízkouhlíkové hospodářství</c:v>
                </c:pt>
                <c:pt idx="3">
                  <c:v>4. Životní prostředí a efektivní využívání zdrojů</c:v>
                </c:pt>
              </c:strCache>
            </c:strRef>
          </c:cat>
          <c:val>
            <c:numRef>
              <c:f>Sheet1!$E$4:$E$7</c:f>
              <c:numCache>
                <c:formatCode>General</c:formatCode>
                <c:ptCount val="4"/>
                <c:pt idx="0">
                  <c:v>21</c:v>
                </c:pt>
                <c:pt idx="1">
                  <c:v>18</c:v>
                </c:pt>
                <c:pt idx="2">
                  <c:v>15</c:v>
                </c:pt>
                <c:pt idx="3">
                  <c:v>10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93400275764874874"/>
          <c:y val="0"/>
          <c:w val="5.1615533044598115E-2"/>
          <c:h val="5.907159553077982E-2"/>
        </c:manualLayout>
      </c:layout>
      <c:pie3DChart>
        <c:varyColors val="1"/>
        <c:ser>
          <c:idx val="1"/>
          <c:order val="0"/>
          <c:explosion val="25"/>
          <c:dLbls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Sheet1!$B$4:$B$7</c:f>
              <c:strCache>
                <c:ptCount val="4"/>
                <c:pt idx="0">
                  <c:v>1. Výzkum technologický rozvoj a inovace</c:v>
                </c:pt>
                <c:pt idx="1">
                  <c:v>2. Konkurenceschopnost MSP</c:v>
                </c:pt>
                <c:pt idx="2">
                  <c:v>3. Nízkouhlíkové hospodářství</c:v>
                </c:pt>
                <c:pt idx="3">
                  <c:v>4. Životní prostředí a efektivní využívání zdrojů</c:v>
                </c:pt>
              </c:strCache>
            </c:strRef>
          </c:cat>
          <c:val>
            <c:numRef>
              <c:f>Sheet1!$D$4:$D$7</c:f>
              <c:numCache>
                <c:formatCode>General</c:formatCode>
                <c:ptCount val="4"/>
              </c:numCache>
            </c:numRef>
          </c:val>
        </c:ser>
        <c:ser>
          <c:idx val="2"/>
          <c:order val="1"/>
          <c:explosion val="25"/>
          <c:dLbls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Sheet1!$B$4:$B$7</c:f>
              <c:strCache>
                <c:ptCount val="4"/>
                <c:pt idx="0">
                  <c:v>1. Výzkum technologický rozvoj a inovace</c:v>
                </c:pt>
                <c:pt idx="1">
                  <c:v>2. Konkurenceschopnost MSP</c:v>
                </c:pt>
                <c:pt idx="2">
                  <c:v>3. Nízkouhlíkové hospodářství</c:v>
                </c:pt>
                <c:pt idx="3">
                  <c:v>4. Životní prostředí a efektivní využívání zdrojů</c:v>
                </c:pt>
              </c:strCache>
            </c:strRef>
          </c:cat>
          <c:val>
            <c:numRef>
              <c:f>Sheet1!$E$4:$E$7</c:f>
              <c:numCache>
                <c:formatCode>General</c:formatCode>
                <c:ptCount val="4"/>
                <c:pt idx="0">
                  <c:v>21</c:v>
                </c:pt>
                <c:pt idx="1">
                  <c:v>18</c:v>
                </c:pt>
                <c:pt idx="2">
                  <c:v>15</c:v>
                </c:pt>
                <c:pt idx="3">
                  <c:v>10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gap"/>
    <c:showDLblsOverMax val="0"/>
  </c:chart>
  <c:spPr>
    <a:noFill/>
  </c:sp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487480538934159"/>
          <c:y val="7.7006310722908727E-2"/>
          <c:w val="0.81186036705893017"/>
          <c:h val="0.92299368927709124"/>
        </c:manualLayout>
      </c:layout>
      <c:pie3DChart>
        <c:varyColors val="1"/>
        <c:ser>
          <c:idx val="0"/>
          <c:order val="0"/>
          <c:explosion val="25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100" b="1"/>
                      <a:t>34 302 085,95</a:t>
                    </a:r>
                    <a:endParaRPr lang="cs-CZ" sz="1100" b="1"/>
                  </a:p>
                  <a:p>
                    <a:r>
                      <a:rPr lang="cs-CZ" sz="1100" b="1"/>
                      <a:t>(21)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100" b="1"/>
                      <a:t>28 430 514,95</a:t>
                    </a:r>
                    <a:endParaRPr lang="cs-CZ" sz="1100" b="1"/>
                  </a:p>
                  <a:p>
                    <a:r>
                      <a:rPr lang="cs-CZ" sz="1100" b="1"/>
                      <a:t>(18)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.19682212889044073"/>
                  <c:y val="-0.11951204768097662"/>
                </c:manualLayout>
              </c:layout>
              <c:tx>
                <c:rich>
                  <a:bodyPr/>
                  <a:lstStyle/>
                  <a:p>
                    <a:r>
                      <a:rPr lang="en-US" sz="1100" b="1"/>
                      <a:t>22 164 055,30</a:t>
                    </a:r>
                    <a:endParaRPr lang="cs-CZ" sz="1100" b="1"/>
                  </a:p>
                  <a:p>
                    <a:r>
                      <a:rPr lang="cs-CZ" sz="1100" b="1"/>
                      <a:t>(15)</a:t>
                    </a:r>
                    <a:endParaRPr lang="en-US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.12425082728903138"/>
                  <c:y val="4.4343112203219251E-2"/>
                </c:manualLayout>
              </c:layout>
              <c:tx>
                <c:rich>
                  <a:bodyPr/>
                  <a:lstStyle/>
                  <a:p>
                    <a:r>
                      <a:rPr lang="en-US" sz="1100" b="1"/>
                      <a:t>14 256 996,80</a:t>
                    </a:r>
                    <a:endParaRPr lang="cs-CZ" sz="1100" b="1"/>
                  </a:p>
                  <a:p>
                    <a:r>
                      <a:rPr lang="cs-CZ" sz="1100" b="1"/>
                      <a:t>(10)</a:t>
                    </a:r>
                    <a:endParaRPr lang="en-US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 b="1"/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Sheet1!$B$4:$B$7</c:f>
              <c:strCache>
                <c:ptCount val="4"/>
                <c:pt idx="0">
                  <c:v>1. Výzkum technologický rozvoj a inovace</c:v>
                </c:pt>
                <c:pt idx="1">
                  <c:v>2. Konkurenceschopnost MSP</c:v>
                </c:pt>
                <c:pt idx="2">
                  <c:v>3. Nízkouhlíkové hospodářství</c:v>
                </c:pt>
                <c:pt idx="3">
                  <c:v>4. Životní prostředí a efektivní využívání zdrojů</c:v>
                </c:pt>
              </c:strCache>
            </c:strRef>
          </c:cat>
          <c:val>
            <c:numRef>
              <c:f>Sheet1!$C$4:$C$7</c:f>
              <c:numCache>
                <c:formatCode>#,##0.00</c:formatCode>
                <c:ptCount val="4"/>
                <c:pt idx="0">
                  <c:v>34302085.950000003</c:v>
                </c:pt>
                <c:pt idx="1">
                  <c:v>28430514.949999999</c:v>
                </c:pt>
                <c:pt idx="2">
                  <c:v>22164055.300000001</c:v>
                </c:pt>
                <c:pt idx="3">
                  <c:v>14256996.800000001</c:v>
                </c:pt>
              </c:numCache>
            </c:numRef>
          </c:val>
        </c:ser>
        <c:ser>
          <c:idx val="1"/>
          <c:order val="1"/>
          <c:explosion val="25"/>
          <c:dLbls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Sheet1!$B$4:$B$7</c:f>
              <c:strCache>
                <c:ptCount val="4"/>
                <c:pt idx="0">
                  <c:v>1. Výzkum technologický rozvoj a inovace</c:v>
                </c:pt>
                <c:pt idx="1">
                  <c:v>2. Konkurenceschopnost MSP</c:v>
                </c:pt>
                <c:pt idx="2">
                  <c:v>3. Nízkouhlíkové hospodářství</c:v>
                </c:pt>
                <c:pt idx="3">
                  <c:v>4. Životní prostředí a efektivní využívání zdrojů</c:v>
                </c:pt>
              </c:strCache>
            </c:strRef>
          </c:cat>
          <c:val>
            <c:numRef>
              <c:f>Sheet1!$D$4:$D$7</c:f>
              <c:numCache>
                <c:formatCode>General</c:formatCode>
                <c:ptCount val="4"/>
              </c:numCache>
            </c:numRef>
          </c:val>
        </c:ser>
        <c:ser>
          <c:idx val="2"/>
          <c:order val="2"/>
          <c:explosion val="25"/>
          <c:dLbls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Sheet1!$B$4:$B$7</c:f>
              <c:strCache>
                <c:ptCount val="4"/>
                <c:pt idx="0">
                  <c:v>1. Výzkum technologický rozvoj a inovace</c:v>
                </c:pt>
                <c:pt idx="1">
                  <c:v>2. Konkurenceschopnost MSP</c:v>
                </c:pt>
                <c:pt idx="2">
                  <c:v>3. Nízkouhlíkové hospodářství</c:v>
                </c:pt>
                <c:pt idx="3">
                  <c:v>4. Životní prostředí a efektivní využívání zdrojů</c:v>
                </c:pt>
              </c:strCache>
            </c:strRef>
          </c:cat>
          <c:val>
            <c:numRef>
              <c:f>Sheet1!$E$4:$E$7</c:f>
              <c:numCache>
                <c:formatCode>General</c:formatCode>
                <c:ptCount val="4"/>
                <c:pt idx="0">
                  <c:v>21</c:v>
                </c:pt>
                <c:pt idx="1">
                  <c:v>18</c:v>
                </c:pt>
                <c:pt idx="2">
                  <c:v>15</c:v>
                </c:pt>
                <c:pt idx="3">
                  <c:v>10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6.7901963863848711E-2"/>
          <c:y val="0.73544248421773473"/>
          <c:w val="0.35500226623256875"/>
          <c:h val="0.23008546709179215"/>
        </c:manualLayout>
      </c:layout>
      <c:overlay val="0"/>
    </c:legend>
    <c:plotVisOnly val="1"/>
    <c:dispBlanksAs val="gap"/>
    <c:showDLblsOverMax val="0"/>
  </c:chart>
  <c:spPr>
    <a:noFill/>
  </c:sp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83479430880502659"/>
          <c:y val="0.81829146940030373"/>
          <c:w val="0.14835663175120228"/>
          <c:h val="0.14291022817123356"/>
        </c:manualLayout>
      </c:layout>
      <c:pie3DChart>
        <c:varyColors val="1"/>
        <c:ser>
          <c:idx val="1"/>
          <c:order val="0"/>
          <c:dLbls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Sheet1!$B$4:$B$7</c:f>
              <c:strCache>
                <c:ptCount val="4"/>
                <c:pt idx="0">
                  <c:v>1. Výzkum, technologický rozvoj a inovace</c:v>
                </c:pt>
                <c:pt idx="1">
                  <c:v>2. Konkurenceschopnost MSP</c:v>
                </c:pt>
                <c:pt idx="2">
                  <c:v>3. Nízkouhlíkové hospodářství</c:v>
                </c:pt>
                <c:pt idx="3">
                  <c:v>4. Životní prostředí a efektivní využívání zdrojů</c:v>
                </c:pt>
              </c:strCache>
            </c:strRef>
          </c:cat>
          <c:val>
            <c:numRef>
              <c:f>Sheet1!$D$4:$D$7</c:f>
              <c:numCache>
                <c:formatCode>General</c:formatCode>
                <c:ptCount val="4"/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txPr>
              <a:bodyPr/>
              <a:lstStyle/>
              <a:p>
                <a:pPr>
                  <a:defRPr sz="1100"/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Sheet1!$B$4:$B$7</c:f>
              <c:strCache>
                <c:ptCount val="4"/>
                <c:pt idx="0">
                  <c:v>1. Výzkum, technologický rozvoj a inovace</c:v>
                </c:pt>
                <c:pt idx="1">
                  <c:v>2. Konkurenceschopnost MSP</c:v>
                </c:pt>
                <c:pt idx="2">
                  <c:v>3. Nízkouhlíkové hospodářství</c:v>
                </c:pt>
                <c:pt idx="3">
                  <c:v>4. Životní prostředí a efektivní využívání zdrojů</c:v>
                </c:pt>
              </c:strCache>
            </c:strRef>
          </c:cat>
          <c:val>
            <c:numRef>
              <c:f>Sheet1!$C$4:$C$7</c:f>
              <c:numCache>
                <c:formatCode>#,##0.00</c:formatCode>
                <c:ptCount val="4"/>
                <c:pt idx="0">
                  <c:v>4</c:v>
                </c:pt>
                <c:pt idx="1">
                  <c:v>5</c:v>
                </c:pt>
                <c:pt idx="2">
                  <c:v>2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explosion val="25"/>
          <c:dLbls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Sheet1!$B$4:$B$7</c:f>
              <c:strCache>
                <c:ptCount val="4"/>
                <c:pt idx="0">
                  <c:v>1. Výzkum, technologický rozvoj a inovace</c:v>
                </c:pt>
                <c:pt idx="1">
                  <c:v>2. Konkurenceschopnost MSP</c:v>
                </c:pt>
                <c:pt idx="2">
                  <c:v>3. Nízkouhlíkové hospodářství</c:v>
                </c:pt>
                <c:pt idx="3">
                  <c:v>4. Životní prostředí a efektivní využívání zdrojů</c:v>
                </c:pt>
              </c:strCache>
            </c:strRef>
          </c:cat>
          <c:val>
            <c:numRef>
              <c:f>Sheet1!$D$4:$D$7</c:f>
              <c:numCache>
                <c:formatCode>General</c:formatCode>
                <c:ptCount val="4"/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958" cy="496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1098" y="0"/>
            <a:ext cx="2944958" cy="496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909B5C1-F25E-4218-A08D-1EB240BD89B8}" type="datetimeFigureOut">
              <a:rPr lang="cs-CZ"/>
              <a:pPr>
                <a:defRPr/>
              </a:pPr>
              <a:t>20.6.2016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243"/>
            <a:ext cx="2944958" cy="496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1098" y="9428243"/>
            <a:ext cx="2944958" cy="496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9DC7DAB-85D1-4921-AF1C-D25FCE776F7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19354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958" cy="496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1098" y="0"/>
            <a:ext cx="2944958" cy="496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19EE64D-CD1B-4784-B9A8-4F4272DB421D}" type="datetimeFigureOut">
              <a:rPr lang="cs-CZ"/>
              <a:pPr>
                <a:defRPr/>
              </a:pPr>
              <a:t>20.6.2016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2950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606" y="4715710"/>
            <a:ext cx="5438464" cy="44665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243"/>
            <a:ext cx="2944958" cy="496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1098" y="9428243"/>
            <a:ext cx="2944958" cy="496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07242A5-D254-4360-8D95-C35261AD25C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19233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e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2.emf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2.emf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podtisk_modry.emf"/>
          <p:cNvPicPr>
            <a:picLocks noChangeAspect="1"/>
          </p:cNvPicPr>
          <p:nvPr/>
        </p:nvPicPr>
        <p:blipFill>
          <a:blip r:embed="rId2" cstate="print"/>
          <a:srcRect l="17007" b="8623"/>
          <a:stretch>
            <a:fillRect/>
          </a:stretch>
        </p:blipFill>
        <p:spPr bwMode="auto">
          <a:xfrm>
            <a:off x="0" y="1989138"/>
            <a:ext cx="7908925" cy="4868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Obdélník 6"/>
          <p:cNvSpPr>
            <a:spLocks noChangeAspect="1"/>
          </p:cNvSpPr>
          <p:nvPr/>
        </p:nvSpPr>
        <p:spPr>
          <a:xfrm>
            <a:off x="0" y="0"/>
            <a:ext cx="9144000" cy="260350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1403350" y="3789363"/>
            <a:ext cx="7208838" cy="5762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6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mtClean="0"/>
              <a:t>MINISTERSTVO PRO MÍSTNÍ ROZVOJ ČR</a:t>
            </a:r>
          </a:p>
        </p:txBody>
      </p:sp>
      <p:pic>
        <p:nvPicPr>
          <p:cNvPr id="10" name="Obrázek 7" descr="mmr_cr_rgb.em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0" y="692150"/>
            <a:ext cx="2565400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Podnadpis 2"/>
          <p:cNvSpPr>
            <a:spLocks noGrp="1"/>
          </p:cNvSpPr>
          <p:nvPr>
            <p:ph type="subTitle" idx="1"/>
          </p:nvPr>
        </p:nvSpPr>
        <p:spPr>
          <a:xfrm>
            <a:off x="1403648" y="4581128"/>
            <a:ext cx="7056784" cy="18002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sp>
        <p:nvSpPr>
          <p:cNvPr id="6" name="Nadpis 13"/>
          <p:cNvSpPr>
            <a:spLocks noGrp="1" noChangeAspect="1"/>
          </p:cNvSpPr>
          <p:nvPr>
            <p:ph type="title"/>
          </p:nvPr>
        </p:nvSpPr>
        <p:spPr>
          <a:xfrm>
            <a:off x="1403648" y="1988840"/>
            <a:ext cx="7283152" cy="1872208"/>
          </a:xfrm>
          <a:prstGeom prst="rect">
            <a:avLst/>
          </a:prstGeom>
        </p:spPr>
        <p:txBody>
          <a:bodyPr/>
          <a:lstStyle>
            <a:lvl1pPr algn="l">
              <a:defRPr b="1" baseline="0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podtisk_modry.emf"/>
          <p:cNvPicPr>
            <a:picLocks noChangeAspect="1"/>
          </p:cNvPicPr>
          <p:nvPr/>
        </p:nvPicPr>
        <p:blipFill>
          <a:blip r:embed="rId3" cstate="print"/>
          <a:srcRect l="17007" b="8623"/>
          <a:stretch>
            <a:fillRect/>
          </a:stretch>
        </p:blipFill>
        <p:spPr bwMode="auto">
          <a:xfrm>
            <a:off x="0" y="1989138"/>
            <a:ext cx="7908925" cy="4868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bdélník 4"/>
          <p:cNvSpPr>
            <a:spLocks noChangeAspect="1"/>
          </p:cNvSpPr>
          <p:nvPr/>
        </p:nvSpPr>
        <p:spPr>
          <a:xfrm>
            <a:off x="0" y="0"/>
            <a:ext cx="9144000" cy="260350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  <p:pic>
        <p:nvPicPr>
          <p:cNvPr id="7" name="Obrázek 3" descr="mmr_cr_rgb.em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8313" y="620713"/>
            <a:ext cx="2016125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2060848"/>
            <a:ext cx="8291264" cy="43924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9" descr="podtisk_modry.emf"/>
          <p:cNvPicPr>
            <a:picLocks noChangeAspect="1"/>
          </p:cNvPicPr>
          <p:nvPr/>
        </p:nvPicPr>
        <p:blipFill>
          <a:blip r:embed="rId3" cstate="print"/>
          <a:srcRect l="17007" b="8623"/>
          <a:stretch>
            <a:fillRect/>
          </a:stretch>
        </p:blipFill>
        <p:spPr bwMode="auto">
          <a:xfrm>
            <a:off x="0" y="1989138"/>
            <a:ext cx="7908925" cy="4868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Obdélník 3"/>
          <p:cNvSpPr>
            <a:spLocks noChangeAspect="1"/>
          </p:cNvSpPr>
          <p:nvPr/>
        </p:nvSpPr>
        <p:spPr>
          <a:xfrm>
            <a:off x="0" y="0"/>
            <a:ext cx="9144000" cy="260350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  <p:pic>
        <p:nvPicPr>
          <p:cNvPr id="6" name="Obrázek 2" descr="mmr_cr_rgb.em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8313" y="620713"/>
            <a:ext cx="2016125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395536" y="1484784"/>
            <a:ext cx="8291264" cy="49685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odráž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9" descr="podtisk_modry.emf"/>
          <p:cNvPicPr>
            <a:picLocks noChangeAspect="1"/>
          </p:cNvPicPr>
          <p:nvPr/>
        </p:nvPicPr>
        <p:blipFill>
          <a:blip r:embed="rId3" cstate="print"/>
          <a:srcRect l="17007" b="8623"/>
          <a:stretch>
            <a:fillRect/>
          </a:stretch>
        </p:blipFill>
        <p:spPr bwMode="auto">
          <a:xfrm>
            <a:off x="0" y="1989138"/>
            <a:ext cx="7908925" cy="4868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bdélník 5"/>
          <p:cNvSpPr>
            <a:spLocks noChangeAspect="1"/>
          </p:cNvSpPr>
          <p:nvPr/>
        </p:nvSpPr>
        <p:spPr>
          <a:xfrm>
            <a:off x="0" y="0"/>
            <a:ext cx="9144000" cy="260350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  <p:pic>
        <p:nvPicPr>
          <p:cNvPr id="8" name="Obrázek 4" descr="mmr_cr_rgb.em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8313" y="620713"/>
            <a:ext cx="2016125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9"/>
            <a:ext cx="8229600" cy="43924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Wingdings" pitchFamily="2" charset="2"/>
              <a:buChar char="§"/>
              <a:defRPr/>
            </a:lvl1pPr>
            <a:lvl2pPr marL="742950" indent="-285750">
              <a:buClr>
                <a:schemeClr val="accent1"/>
              </a:buClr>
              <a:buFont typeface="Wingdings" pitchFamily="2" charset="2"/>
              <a:buChar char="§"/>
              <a:defRPr/>
            </a:lvl2pPr>
            <a:lvl3pPr marL="1143000" indent="-228600">
              <a:buClr>
                <a:schemeClr val="accent1"/>
              </a:buClr>
              <a:buFont typeface="Wingdings" pitchFamily="2" charset="2"/>
              <a:buChar char="§"/>
              <a:defRPr/>
            </a:lvl3pPr>
            <a:lvl4pPr marL="1600200" indent="-228600">
              <a:buClr>
                <a:schemeClr val="accent1"/>
              </a:buClr>
              <a:buFont typeface="Wingdings" pitchFamily="2" charset="2"/>
              <a:buChar char="§"/>
              <a:defRPr/>
            </a:lvl4pPr>
            <a:lvl5pPr marL="2057400" indent="-228600">
              <a:buClr>
                <a:schemeClr val="accent1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E10BE5-83C6-421C-86A9-CDC3EFF7B9E3}" type="datetime1">
              <a:rPr lang="cs-CZ"/>
              <a:pPr>
                <a:defRPr/>
              </a:pPr>
              <a:t>20.6.2016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6978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403350" y="1916113"/>
            <a:ext cx="7272338" cy="187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Klepnutím lze upravit styl předlohy nadpisů.</a:t>
            </a:r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03350" y="4581525"/>
            <a:ext cx="72009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81" r:id="rId6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 kern="1200">
          <a:solidFill>
            <a:srgbClr val="000099"/>
          </a:solidFill>
          <a:latin typeface="Arial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lukpav@mmr.cz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 txBox="1">
            <a:spLocks/>
          </p:cNvSpPr>
          <p:nvPr/>
        </p:nvSpPr>
        <p:spPr bwMode="auto">
          <a:xfrm>
            <a:off x="683568" y="1783150"/>
            <a:ext cx="7561262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 kern="1200" baseline="0">
                <a:solidFill>
                  <a:srgbClr val="000099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99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99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99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99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99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99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99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99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3200" b="0" dirty="0" smtClean="0">
                <a:solidFill>
                  <a:schemeClr val="tx1"/>
                </a:solidFill>
              </a:rPr>
              <a:t>Stav implementace programu </a:t>
            </a:r>
            <a:r>
              <a:rPr lang="cs-CZ" altLang="cs-CZ" sz="3200" b="0" dirty="0" err="1" smtClean="0">
                <a:solidFill>
                  <a:schemeClr val="tx1"/>
                </a:solidFill>
              </a:rPr>
              <a:t>Interreg</a:t>
            </a:r>
            <a:r>
              <a:rPr lang="cs-CZ" altLang="cs-CZ" sz="3200" b="0" dirty="0" smtClean="0">
                <a:solidFill>
                  <a:schemeClr val="tx1"/>
                </a:solidFill>
              </a:rPr>
              <a:t> EUROPE</a:t>
            </a:r>
            <a:endParaRPr lang="en-GB" altLang="cs-CZ" sz="3200" b="0" dirty="0" smtClean="0">
              <a:solidFill>
                <a:schemeClr val="tx1"/>
              </a:solidFill>
            </a:endParaRPr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1475656" y="3861048"/>
            <a:ext cx="6400800" cy="1752600"/>
          </a:xfrm>
        </p:spPr>
        <p:txBody>
          <a:bodyPr/>
          <a:lstStyle/>
          <a:p>
            <a:pPr eaLnBrk="1" hangingPunct="1"/>
            <a:endParaRPr lang="cs-CZ" altLang="cs-CZ" sz="2400" dirty="0" smtClean="0">
              <a:latin typeface="Arial" charset="0"/>
              <a:cs typeface="Arial" charset="0"/>
            </a:endParaRPr>
          </a:p>
          <a:p>
            <a:pPr eaLnBrk="1" hangingPunct="1"/>
            <a:endParaRPr lang="cs-CZ" altLang="cs-CZ" sz="2400" dirty="0">
              <a:latin typeface="Arial" charset="0"/>
              <a:cs typeface="Arial" charset="0"/>
            </a:endParaRPr>
          </a:p>
          <a:p>
            <a:pPr eaLnBrk="1" hangingPunct="1"/>
            <a:r>
              <a:rPr lang="cs-CZ" altLang="cs-CZ" sz="2400" dirty="0" smtClean="0">
                <a:latin typeface="Arial" charset="0"/>
                <a:cs typeface="Arial" charset="0"/>
              </a:rPr>
              <a:t>Praha</a:t>
            </a:r>
            <a:r>
              <a:rPr lang="cs-CZ" altLang="cs-CZ" sz="2400" dirty="0" smtClean="0">
                <a:latin typeface="Arial" charset="0"/>
                <a:cs typeface="Arial" charset="0"/>
              </a:rPr>
              <a:t>, </a:t>
            </a:r>
            <a:r>
              <a:rPr lang="cs-CZ" altLang="cs-CZ" sz="2400" dirty="0" smtClean="0">
                <a:latin typeface="Arial" charset="0"/>
                <a:cs typeface="Arial" charset="0"/>
              </a:rPr>
              <a:t>23. června 2016 </a:t>
            </a:r>
            <a:endParaRPr lang="cs-CZ" altLang="cs-CZ" sz="2400" dirty="0" smtClean="0">
              <a:latin typeface="Arial" charset="0"/>
              <a:cs typeface="Arial" charset="0"/>
            </a:endParaRPr>
          </a:p>
          <a:p>
            <a:pPr eaLnBrk="1" hangingPunct="1"/>
            <a:r>
              <a:rPr lang="cs-CZ" altLang="cs-CZ" sz="2400" dirty="0" smtClean="0">
                <a:latin typeface="Arial" charset="0"/>
                <a:cs typeface="Arial" charset="0"/>
              </a:rPr>
              <a:t>Pavel Lukeš</a:t>
            </a:r>
            <a:endParaRPr lang="cs-CZ" altLang="cs-CZ" sz="2400" dirty="0" smtClean="0">
              <a:latin typeface="Arial" charset="0"/>
              <a:cs typeface="Arial" charset="0"/>
            </a:endParaRPr>
          </a:p>
        </p:txBody>
      </p:sp>
      <p:pic>
        <p:nvPicPr>
          <p:cNvPr id="2050" name="Picture 2" descr="Výstřiže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628650"/>
            <a:ext cx="1944216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Image 2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760413"/>
            <a:ext cx="1944215" cy="174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22799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772816"/>
            <a:ext cx="8291264" cy="4248472"/>
          </a:xfrm>
        </p:spPr>
        <p:txBody>
          <a:bodyPr>
            <a:noAutofit/>
          </a:bodyPr>
          <a:lstStyle/>
          <a:p>
            <a:pPr fontAlgn="t">
              <a:spcBef>
                <a:spcPts val="600"/>
              </a:spcBef>
              <a:spcAft>
                <a:spcPts val="600"/>
              </a:spcAft>
            </a:pPr>
            <a:r>
              <a:rPr lang="cs-CZ" sz="1800" u="sng" dirty="0"/>
              <a:t>T</a:t>
            </a:r>
            <a:r>
              <a:rPr lang="cs-CZ" sz="1800" u="sng" dirty="0" smtClean="0"/>
              <a:t>ermín:</a:t>
            </a:r>
            <a:r>
              <a:rPr lang="cs-CZ" sz="1800" dirty="0" smtClean="0"/>
              <a:t> 		22</a:t>
            </a:r>
            <a:r>
              <a:rPr lang="cs-CZ" sz="1800" dirty="0"/>
              <a:t>. červen – 31. červenec 2015 </a:t>
            </a:r>
            <a:endParaRPr lang="cs-CZ" sz="1800" dirty="0" smtClean="0"/>
          </a:p>
          <a:p>
            <a:pPr fontAlgn="t">
              <a:spcBef>
                <a:spcPts val="600"/>
              </a:spcBef>
              <a:spcAft>
                <a:spcPts val="600"/>
              </a:spcAft>
            </a:pPr>
            <a:endParaRPr lang="cs-CZ" sz="1800" dirty="0" smtClean="0"/>
          </a:p>
          <a:p>
            <a:pPr fontAlgn="t">
              <a:spcBef>
                <a:spcPts val="600"/>
              </a:spcBef>
              <a:spcAft>
                <a:spcPts val="600"/>
              </a:spcAft>
            </a:pPr>
            <a:r>
              <a:rPr lang="cs-CZ" sz="1800" u="sng" dirty="0" smtClean="0"/>
              <a:t>Alokace: </a:t>
            </a:r>
            <a:r>
              <a:rPr lang="cs-CZ" sz="1800" dirty="0" smtClean="0"/>
              <a:t>	107,5 </a:t>
            </a:r>
            <a:r>
              <a:rPr lang="cs-CZ" sz="1800" dirty="0"/>
              <a:t>mil. </a:t>
            </a:r>
            <a:r>
              <a:rPr lang="cs-CZ" sz="1800" dirty="0" smtClean="0"/>
              <a:t>EUR (1/3 z celkového rozpočtu)</a:t>
            </a:r>
          </a:p>
          <a:p>
            <a:pPr fontAlgn="t">
              <a:spcBef>
                <a:spcPts val="600"/>
              </a:spcBef>
              <a:spcAft>
                <a:spcPts val="600"/>
              </a:spcAft>
            </a:pPr>
            <a:endParaRPr lang="cs-CZ" sz="1800" dirty="0" smtClean="0"/>
          </a:p>
          <a:p>
            <a:pPr fontAlgn="t">
              <a:spcBef>
                <a:spcPts val="600"/>
              </a:spcBef>
              <a:spcAft>
                <a:spcPts val="600"/>
              </a:spcAft>
            </a:pPr>
            <a:r>
              <a:rPr lang="cs-CZ" sz="1800" u="sng" dirty="0" smtClean="0"/>
              <a:t>Typ výzvy</a:t>
            </a:r>
            <a:r>
              <a:rPr lang="cs-CZ" sz="1800" dirty="0" smtClean="0"/>
              <a:t>: 	</a:t>
            </a:r>
            <a:r>
              <a:rPr lang="cs-CZ" sz="1800" dirty="0" smtClean="0"/>
              <a:t>Jednokolová výzva</a:t>
            </a:r>
          </a:p>
          <a:p>
            <a:pPr fontAlgn="t">
              <a:spcBef>
                <a:spcPts val="600"/>
              </a:spcBef>
              <a:spcAft>
                <a:spcPts val="600"/>
              </a:spcAft>
            </a:pPr>
            <a:endParaRPr lang="cs-CZ" sz="1800" dirty="0" smtClean="0"/>
          </a:p>
          <a:p>
            <a:pPr fontAlgn="t">
              <a:spcBef>
                <a:spcPts val="600"/>
              </a:spcBef>
              <a:spcAft>
                <a:spcPts val="600"/>
              </a:spcAft>
            </a:pPr>
            <a:r>
              <a:rPr lang="cs-CZ" sz="1800" u="sng" dirty="0" smtClean="0"/>
              <a:t>Předloženo: </a:t>
            </a:r>
            <a:r>
              <a:rPr lang="cs-CZ" sz="1800" dirty="0" smtClean="0"/>
              <a:t>	261</a:t>
            </a:r>
          </a:p>
          <a:p>
            <a:pPr fontAlgn="t">
              <a:spcBef>
                <a:spcPts val="600"/>
              </a:spcBef>
              <a:spcAft>
                <a:spcPts val="600"/>
              </a:spcAft>
            </a:pPr>
            <a:endParaRPr lang="cs-CZ" sz="1800" dirty="0" smtClean="0"/>
          </a:p>
          <a:p>
            <a:pPr fontAlgn="t">
              <a:spcBef>
                <a:spcPts val="600"/>
              </a:spcBef>
              <a:spcAft>
                <a:spcPts val="600"/>
              </a:spcAft>
            </a:pPr>
            <a:r>
              <a:rPr lang="cs-CZ" sz="1800" u="sng" dirty="0" smtClean="0"/>
              <a:t>Schváleno: </a:t>
            </a:r>
            <a:r>
              <a:rPr lang="cs-CZ" sz="1800" dirty="0" smtClean="0"/>
              <a:t>	64 </a:t>
            </a:r>
            <a:endParaRPr lang="cs-CZ" sz="1800" dirty="0" smtClean="0"/>
          </a:p>
          <a:p>
            <a:pPr marL="0" lvl="1" indent="0">
              <a:spcBef>
                <a:spcPts val="600"/>
              </a:spcBef>
              <a:spcAft>
                <a:spcPts val="600"/>
              </a:spcAft>
            </a:pPr>
            <a:endParaRPr lang="cs-CZ" sz="1600" dirty="0">
              <a:solidFill>
                <a:srgbClr val="0070C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491880" y="548680"/>
            <a:ext cx="3240360" cy="576064"/>
          </a:xfrm>
        </p:spPr>
        <p:txBody>
          <a:bodyPr/>
          <a:lstStyle/>
          <a:p>
            <a:r>
              <a:rPr lang="cs-CZ" sz="2800" dirty="0" smtClean="0">
                <a:solidFill>
                  <a:schemeClr val="tx2"/>
                </a:solidFill>
              </a:rPr>
              <a:t>Přehled 1. výzva</a:t>
            </a:r>
            <a:endParaRPr lang="cs-CZ" sz="2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61806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621424" y="620688"/>
            <a:ext cx="6059016" cy="1296144"/>
          </a:xfrm>
        </p:spPr>
        <p:txBody>
          <a:bodyPr/>
          <a:lstStyle/>
          <a:p>
            <a:r>
              <a:rPr lang="cs-CZ" sz="2800" dirty="0" smtClean="0">
                <a:solidFill>
                  <a:schemeClr val="tx2"/>
                </a:solidFill>
              </a:rPr>
              <a:t>Statistika 1. výzvy</a:t>
            </a:r>
            <a:endParaRPr lang="cs-CZ" sz="2800" dirty="0">
              <a:solidFill>
                <a:schemeClr val="tx2"/>
              </a:solidFill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 bwMode="auto">
          <a:xfrm>
            <a:off x="467544" y="1412776"/>
            <a:ext cx="8230056" cy="637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rgbClr val="000099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99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99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99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99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99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99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99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99"/>
                </a:solidFill>
                <a:latin typeface="Arial" charset="0"/>
              </a:defRPr>
            </a:lvl9pPr>
          </a:lstStyle>
          <a:p>
            <a:r>
              <a:rPr lang="cs-CZ" sz="1800" dirty="0">
                <a:solidFill>
                  <a:schemeClr val="tx1"/>
                </a:solidFill>
              </a:rPr>
              <a:t>Počty žadatelů  v předložených žádostech podle států</a:t>
            </a:r>
          </a:p>
        </p:txBody>
      </p:sp>
      <p:pic>
        <p:nvPicPr>
          <p:cNvPr id="6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2276872"/>
            <a:ext cx="6768752" cy="4176762"/>
          </a:xfrm>
        </p:spPr>
      </p:pic>
      <p:sp>
        <p:nvSpPr>
          <p:cNvPr id="2" name="Šipka dolů 1"/>
          <p:cNvSpPr/>
          <p:nvPr/>
        </p:nvSpPr>
        <p:spPr>
          <a:xfrm>
            <a:off x="4648448" y="3861048"/>
            <a:ext cx="242316" cy="978408"/>
          </a:xfrm>
          <a:prstGeom prst="downArrow">
            <a:avLst/>
          </a:prstGeom>
          <a:solidFill>
            <a:schemeClr val="accent3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4060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621424" y="620688"/>
            <a:ext cx="6059016" cy="1296144"/>
          </a:xfrm>
        </p:spPr>
        <p:txBody>
          <a:bodyPr/>
          <a:lstStyle/>
          <a:p>
            <a:r>
              <a:rPr lang="cs-CZ" sz="2800" dirty="0" smtClean="0">
                <a:solidFill>
                  <a:schemeClr val="tx2"/>
                </a:solidFill>
              </a:rPr>
              <a:t>Statistika 1. výzvy</a:t>
            </a:r>
            <a:endParaRPr lang="cs-CZ" sz="2800" dirty="0">
              <a:solidFill>
                <a:schemeClr val="tx2"/>
              </a:solidFill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 bwMode="auto">
          <a:xfrm>
            <a:off x="467544" y="1412776"/>
            <a:ext cx="8230056" cy="637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rgbClr val="000099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99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99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99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99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99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99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99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99"/>
                </a:solidFill>
                <a:latin typeface="Arial" charset="0"/>
              </a:defRPr>
            </a:lvl9pPr>
          </a:lstStyle>
          <a:p>
            <a:r>
              <a:rPr lang="cs-CZ" sz="1800" dirty="0">
                <a:solidFill>
                  <a:schemeClr val="tx1"/>
                </a:solidFill>
              </a:rPr>
              <a:t>Počty </a:t>
            </a:r>
            <a:r>
              <a:rPr lang="cs-CZ" sz="1800" dirty="0" smtClean="0">
                <a:solidFill>
                  <a:schemeClr val="tx1"/>
                </a:solidFill>
              </a:rPr>
              <a:t>schválených žadatelů podle států</a:t>
            </a:r>
          </a:p>
          <a:p>
            <a:r>
              <a:rPr lang="cs-CZ" sz="1800" dirty="0" smtClean="0">
                <a:solidFill>
                  <a:schemeClr val="tx1"/>
                </a:solidFill>
              </a:rPr>
              <a:t>64 schválených projektů s 545 partnery</a:t>
            </a:r>
            <a:endParaRPr lang="cs-CZ" sz="1800" dirty="0">
              <a:solidFill>
                <a:schemeClr val="tx1"/>
              </a:solidFill>
            </a:endParaRPr>
          </a:p>
        </p:txBody>
      </p:sp>
      <p:sp>
        <p:nvSpPr>
          <p:cNvPr id="2" name="Šipka dolů 1"/>
          <p:cNvSpPr/>
          <p:nvPr/>
        </p:nvSpPr>
        <p:spPr>
          <a:xfrm>
            <a:off x="4788024" y="3645024"/>
            <a:ext cx="242316" cy="978408"/>
          </a:xfrm>
          <a:prstGeom prst="downArrow">
            <a:avLst/>
          </a:prstGeom>
          <a:solidFill>
            <a:schemeClr val="accent3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0000"/>
              </a:solidFill>
            </a:endParaRPr>
          </a:p>
        </p:txBody>
      </p:sp>
      <p:graphicFrame>
        <p:nvGraphicFramePr>
          <p:cNvPr id="10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96408854"/>
              </p:ext>
            </p:extLst>
          </p:nvPr>
        </p:nvGraphicFramePr>
        <p:xfrm>
          <a:off x="467544" y="2276872"/>
          <a:ext cx="8301012" cy="42515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900419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627784" y="620688"/>
            <a:ext cx="6059016" cy="792088"/>
          </a:xfrm>
        </p:spPr>
        <p:txBody>
          <a:bodyPr/>
          <a:lstStyle/>
          <a:p>
            <a:r>
              <a:rPr lang="cs-CZ" sz="2800" dirty="0">
                <a:solidFill>
                  <a:schemeClr val="tx2"/>
                </a:solidFill>
              </a:rPr>
              <a:t>Výsledky 1. výzvy - priority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6026747"/>
              </p:ext>
            </p:extLst>
          </p:nvPr>
        </p:nvGraphicFramePr>
        <p:xfrm>
          <a:off x="323528" y="1556793"/>
          <a:ext cx="8363272" cy="48963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f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3803635"/>
              </p:ext>
            </p:extLst>
          </p:nvPr>
        </p:nvGraphicFramePr>
        <p:xfrm>
          <a:off x="467544" y="1484784"/>
          <a:ext cx="8265012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Graf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1029433"/>
              </p:ext>
            </p:extLst>
          </p:nvPr>
        </p:nvGraphicFramePr>
        <p:xfrm>
          <a:off x="251520" y="1340768"/>
          <a:ext cx="8064896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976330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627784" y="620688"/>
            <a:ext cx="6059016" cy="936104"/>
          </a:xfrm>
        </p:spPr>
        <p:txBody>
          <a:bodyPr/>
          <a:lstStyle/>
          <a:p>
            <a:r>
              <a:rPr lang="cs-CZ" sz="2800" dirty="0">
                <a:solidFill>
                  <a:schemeClr val="tx2"/>
                </a:solidFill>
              </a:rPr>
              <a:t>Výsledky 1. </a:t>
            </a:r>
            <a:r>
              <a:rPr lang="cs-CZ" sz="2800" dirty="0" smtClean="0">
                <a:solidFill>
                  <a:schemeClr val="tx2"/>
                </a:solidFill>
              </a:rPr>
              <a:t>výzvy – projekty s CZ účastí</a:t>
            </a:r>
            <a:endParaRPr lang="cs-CZ" sz="2800" dirty="0">
              <a:solidFill>
                <a:schemeClr val="tx2"/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195107"/>
              </p:ext>
            </p:extLst>
          </p:nvPr>
        </p:nvGraphicFramePr>
        <p:xfrm>
          <a:off x="395536" y="2060575"/>
          <a:ext cx="8291264" cy="36006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Obdélník 4"/>
          <p:cNvSpPr/>
          <p:nvPr/>
        </p:nvSpPr>
        <p:spPr>
          <a:xfrm>
            <a:off x="1331640" y="5691157"/>
            <a:ext cx="55263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solidFill>
                  <a:srgbClr val="1F497D"/>
                </a:solidFill>
              </a:rPr>
              <a:t>Z 64 </a:t>
            </a:r>
            <a:r>
              <a:rPr lang="cs-CZ" dirty="0" smtClean="0">
                <a:solidFill>
                  <a:srgbClr val="1F497D"/>
                </a:solidFill>
              </a:rPr>
              <a:t>schválených projektů je </a:t>
            </a:r>
            <a:r>
              <a:rPr lang="cs-CZ" dirty="0">
                <a:solidFill>
                  <a:srgbClr val="1F497D"/>
                </a:solidFill>
              </a:rPr>
              <a:t>11 s CZ účastí</a:t>
            </a:r>
          </a:p>
        </p:txBody>
      </p:sp>
      <p:graphicFrame>
        <p:nvGraphicFramePr>
          <p:cNvPr id="7" name="Graf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8496592"/>
              </p:ext>
            </p:extLst>
          </p:nvPr>
        </p:nvGraphicFramePr>
        <p:xfrm>
          <a:off x="320143" y="1700808"/>
          <a:ext cx="8716354" cy="47514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193100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059832" y="548680"/>
            <a:ext cx="4320480" cy="504056"/>
          </a:xfrm>
        </p:spPr>
        <p:txBody>
          <a:bodyPr/>
          <a:lstStyle/>
          <a:p>
            <a:r>
              <a:rPr lang="cs-CZ" dirty="0" smtClean="0"/>
              <a:t>Statistika 2. výzva</a:t>
            </a:r>
            <a:endParaRPr lang="cs-CZ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1196752"/>
            <a:ext cx="7810500" cy="4495800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1979712" y="5856892"/>
            <a:ext cx="3950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Předloženo 211 projektových žádostí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52758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323528" y="2780928"/>
            <a:ext cx="5040560" cy="3744415"/>
          </a:xfrm>
        </p:spPr>
        <p:txBody>
          <a:bodyPr/>
          <a:lstStyle/>
          <a:p>
            <a:pPr marL="0" marR="0" indent="0">
              <a:lnSpc>
                <a:spcPct val="60000"/>
              </a:lnSpc>
              <a:spcBef>
                <a:spcPts val="600"/>
              </a:spcBef>
              <a:buNone/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Pavel Lukeš</a:t>
            </a:r>
          </a:p>
          <a:p>
            <a:pPr marL="0" marR="0" indent="0">
              <a:lnSpc>
                <a:spcPct val="60000"/>
              </a:lnSpc>
              <a:spcBef>
                <a:spcPts val="600"/>
              </a:spcBef>
              <a:buNone/>
            </a:pP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indent="0">
              <a:lnSpc>
                <a:spcPct val="60000"/>
              </a:lnSpc>
              <a:spcBef>
                <a:spcPts val="600"/>
              </a:spcBef>
              <a:buNone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Ministerstvo pro místní rozvoj</a:t>
            </a:r>
          </a:p>
          <a:p>
            <a:pPr marL="0" marR="0" indent="0">
              <a:lnSpc>
                <a:spcPct val="60000"/>
              </a:lnSpc>
              <a:spcBef>
                <a:spcPts val="600"/>
              </a:spcBef>
              <a:buNone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51, Odbor Evropské územní spolupráce.</a:t>
            </a:r>
          </a:p>
          <a:p>
            <a:pPr marL="0" marR="0" indent="0">
              <a:lnSpc>
                <a:spcPct val="60000"/>
              </a:lnSpc>
              <a:spcBef>
                <a:spcPts val="600"/>
              </a:spcBef>
              <a:buNone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Staroměstské nám. 6</a:t>
            </a:r>
          </a:p>
          <a:p>
            <a:pPr marL="0" marR="0" indent="0">
              <a:lnSpc>
                <a:spcPct val="60000"/>
              </a:lnSpc>
              <a:spcBef>
                <a:spcPts val="600"/>
              </a:spcBef>
              <a:buNone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110 15 Praha</a:t>
            </a:r>
          </a:p>
          <a:p>
            <a:pPr marL="0" marR="0" indent="0">
              <a:lnSpc>
                <a:spcPct val="60000"/>
              </a:lnSpc>
              <a:spcBef>
                <a:spcPts val="600"/>
              </a:spcBef>
              <a:buNone/>
            </a:pP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kancelář: Letenská 119/3</a:t>
            </a:r>
          </a:p>
          <a:p>
            <a:pPr marL="0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tel: +420 224 862 331</a:t>
            </a:r>
          </a:p>
          <a:p>
            <a:pPr marL="0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mob: +420 731 628 149</a:t>
            </a:r>
          </a:p>
          <a:p>
            <a:pPr marL="0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e-mail: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lukpav@mmr.cz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2987824" y="1268760"/>
            <a:ext cx="33441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Děkuji za pozornost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82882529"/>
      </p:ext>
    </p:extLst>
  </p:cSld>
  <p:clrMapOvr>
    <a:masterClrMapping/>
  </p:clrMapOvr>
</p:sld>
</file>

<file path=ppt/theme/theme1.xml><?xml version="1.0" encoding="utf-8"?>
<a:theme xmlns:a="http://schemas.openxmlformats.org/drawingml/2006/main" name="Interact III">
  <a:themeElements>
    <a:clrScheme name="Úvodní list 2">
      <a:dk1>
        <a:srgbClr val="000000"/>
      </a:dk1>
      <a:lt1>
        <a:srgbClr val="FFFFFF"/>
      </a:lt1>
      <a:dk2>
        <a:srgbClr val="000099"/>
      </a:dk2>
      <a:lt2>
        <a:srgbClr val="EEECE1"/>
      </a:lt2>
      <a:accent1>
        <a:srgbClr val="000099"/>
      </a:accent1>
      <a:accent2>
        <a:srgbClr val="00AF3F"/>
      </a:accent2>
      <a:accent3>
        <a:srgbClr val="FFFFFF"/>
      </a:accent3>
      <a:accent4>
        <a:srgbClr val="000000"/>
      </a:accent4>
      <a:accent5>
        <a:srgbClr val="AAAACA"/>
      </a:accent5>
      <a:accent6>
        <a:srgbClr val="009E38"/>
      </a:accent6>
      <a:hlink>
        <a:srgbClr val="00AF3F"/>
      </a:hlink>
      <a:folHlink>
        <a:srgbClr val="868686"/>
      </a:folHlink>
    </a:clrScheme>
    <a:fontScheme name="1_Úvodní list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Úvodní list 1">
        <a:dk1>
          <a:srgbClr val="000000"/>
        </a:dk1>
        <a:lt1>
          <a:srgbClr val="FFFFFF"/>
        </a:lt1>
        <a:dk2>
          <a:srgbClr val="262626"/>
        </a:dk2>
        <a:lt2>
          <a:srgbClr val="EEECE1"/>
        </a:lt2>
        <a:accent1>
          <a:srgbClr val="000099"/>
        </a:accent1>
        <a:accent2>
          <a:srgbClr val="00AF3F"/>
        </a:accent2>
        <a:accent3>
          <a:srgbClr val="FFFFFF"/>
        </a:accent3>
        <a:accent4>
          <a:srgbClr val="000000"/>
        </a:accent4>
        <a:accent5>
          <a:srgbClr val="AAAACA"/>
        </a:accent5>
        <a:accent6>
          <a:srgbClr val="009E38"/>
        </a:accent6>
        <a:hlink>
          <a:srgbClr val="00AF3F"/>
        </a:hlink>
        <a:folHlink>
          <a:srgbClr val="8686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Úvodní list 2">
        <a:dk1>
          <a:srgbClr val="000000"/>
        </a:dk1>
        <a:lt1>
          <a:srgbClr val="FFFFFF"/>
        </a:lt1>
        <a:dk2>
          <a:srgbClr val="000099"/>
        </a:dk2>
        <a:lt2>
          <a:srgbClr val="EEECE1"/>
        </a:lt2>
        <a:accent1>
          <a:srgbClr val="000099"/>
        </a:accent1>
        <a:accent2>
          <a:srgbClr val="00AF3F"/>
        </a:accent2>
        <a:accent3>
          <a:srgbClr val="FFFFFF"/>
        </a:accent3>
        <a:accent4>
          <a:srgbClr val="000000"/>
        </a:accent4>
        <a:accent5>
          <a:srgbClr val="AAAACA"/>
        </a:accent5>
        <a:accent6>
          <a:srgbClr val="009E38"/>
        </a:accent6>
        <a:hlink>
          <a:srgbClr val="00AF3F"/>
        </a:hlink>
        <a:folHlink>
          <a:srgbClr val="86868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Vnitřní list s nadpisem 2">
    <a:dk1>
      <a:srgbClr val="000000"/>
    </a:dk1>
    <a:lt1>
      <a:srgbClr val="FFFFFF"/>
    </a:lt1>
    <a:dk2>
      <a:srgbClr val="000099"/>
    </a:dk2>
    <a:lt2>
      <a:srgbClr val="EEECE1"/>
    </a:lt2>
    <a:accent1>
      <a:srgbClr val="000099"/>
    </a:accent1>
    <a:accent2>
      <a:srgbClr val="00AF3F"/>
    </a:accent2>
    <a:accent3>
      <a:srgbClr val="FFFFFF"/>
    </a:accent3>
    <a:accent4>
      <a:srgbClr val="000000"/>
    </a:accent4>
    <a:accent5>
      <a:srgbClr val="AAAACA"/>
    </a:accent5>
    <a:accent6>
      <a:srgbClr val="009E38"/>
    </a:accent6>
    <a:hlink>
      <a:srgbClr val="00AF3F"/>
    </a:hlink>
    <a:folHlink>
      <a:srgbClr val="868686"/>
    </a:folHlink>
  </a:clrScheme>
</a:themeOverride>
</file>

<file path=ppt/theme/themeOverride2.xml><?xml version="1.0" encoding="utf-8"?>
<a:themeOverride xmlns:a="http://schemas.openxmlformats.org/drawingml/2006/main">
  <a:clrScheme name="Vnitřní list bez nadpisu 2">
    <a:dk1>
      <a:srgbClr val="000000"/>
    </a:dk1>
    <a:lt1>
      <a:srgbClr val="FFFFFF"/>
    </a:lt1>
    <a:dk2>
      <a:srgbClr val="000099"/>
    </a:dk2>
    <a:lt2>
      <a:srgbClr val="EEECE1"/>
    </a:lt2>
    <a:accent1>
      <a:srgbClr val="000099"/>
    </a:accent1>
    <a:accent2>
      <a:srgbClr val="00AF3F"/>
    </a:accent2>
    <a:accent3>
      <a:srgbClr val="FFFFFF"/>
    </a:accent3>
    <a:accent4>
      <a:srgbClr val="000000"/>
    </a:accent4>
    <a:accent5>
      <a:srgbClr val="AAAACA"/>
    </a:accent5>
    <a:accent6>
      <a:srgbClr val="009E38"/>
    </a:accent6>
    <a:hlink>
      <a:srgbClr val="00AF3F"/>
    </a:hlink>
    <a:folHlink>
      <a:srgbClr val="868686"/>
    </a:folHlink>
  </a:clrScheme>
</a:themeOverride>
</file>

<file path=ppt/theme/themeOverride3.xml><?xml version="1.0" encoding="utf-8"?>
<a:themeOverride xmlns:a="http://schemas.openxmlformats.org/drawingml/2006/main">
  <a:clrScheme name="Vnitřní list s odrážkami 1">
    <a:dk1>
      <a:srgbClr val="000000"/>
    </a:dk1>
    <a:lt1>
      <a:srgbClr val="FFFFFF"/>
    </a:lt1>
    <a:dk2>
      <a:srgbClr val="000099"/>
    </a:dk2>
    <a:lt2>
      <a:srgbClr val="EEECE1"/>
    </a:lt2>
    <a:accent1>
      <a:srgbClr val="000099"/>
    </a:accent1>
    <a:accent2>
      <a:srgbClr val="00AF3F"/>
    </a:accent2>
    <a:accent3>
      <a:srgbClr val="FFFFFF"/>
    </a:accent3>
    <a:accent4>
      <a:srgbClr val="000000"/>
    </a:accent4>
    <a:accent5>
      <a:srgbClr val="AAAACA"/>
    </a:accent5>
    <a:accent6>
      <a:srgbClr val="009E38"/>
    </a:accent6>
    <a:hlink>
      <a:srgbClr val="00AF3F"/>
    </a:hlink>
    <a:folHlink>
      <a:srgbClr val="868686"/>
    </a:folHlink>
  </a:clrScheme>
</a:themeOverride>
</file>

<file path=ppt/theme/themeOverride4.xml><?xml version="1.0" encoding="utf-8"?>
<a:themeOverride xmlns:a="http://schemas.openxmlformats.org/drawingml/2006/main">
  <a:clrScheme name="Interreg Europ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FDC609"/>
    </a:accent1>
    <a:accent2>
      <a:srgbClr val="98C222"/>
    </a:accent2>
    <a:accent3>
      <a:srgbClr val="159960"/>
    </a:accent3>
    <a:accent4>
      <a:srgbClr val="21B7CF"/>
    </a:accent4>
    <a:accent5>
      <a:srgbClr val="000099"/>
    </a:accent5>
    <a:accent6>
      <a:srgbClr val="FFCC00"/>
    </a:accent6>
    <a:hlink>
      <a:srgbClr val="363438"/>
    </a:hlink>
    <a:folHlink>
      <a:srgbClr val="000099"/>
    </a:folHlink>
  </a:clrScheme>
  <a:fontScheme name="Office Classique 2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Interreg Europ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FDC609"/>
    </a:accent1>
    <a:accent2>
      <a:srgbClr val="98C222"/>
    </a:accent2>
    <a:accent3>
      <a:srgbClr val="159960"/>
    </a:accent3>
    <a:accent4>
      <a:srgbClr val="21B7CF"/>
    </a:accent4>
    <a:accent5>
      <a:srgbClr val="000099"/>
    </a:accent5>
    <a:accent6>
      <a:srgbClr val="FFCC00"/>
    </a:accent6>
    <a:hlink>
      <a:srgbClr val="363438"/>
    </a:hlink>
    <a:folHlink>
      <a:srgbClr val="000099"/>
    </a:folHlink>
  </a:clrScheme>
  <a:fontScheme name="Office Classique 2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Interreg Europ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FDC609"/>
    </a:accent1>
    <a:accent2>
      <a:srgbClr val="98C222"/>
    </a:accent2>
    <a:accent3>
      <a:srgbClr val="159960"/>
    </a:accent3>
    <a:accent4>
      <a:srgbClr val="21B7CF"/>
    </a:accent4>
    <a:accent5>
      <a:srgbClr val="000099"/>
    </a:accent5>
    <a:accent6>
      <a:srgbClr val="FFCC00"/>
    </a:accent6>
    <a:hlink>
      <a:srgbClr val="363438"/>
    </a:hlink>
    <a:folHlink>
      <a:srgbClr val="000099"/>
    </a:folHlink>
  </a:clrScheme>
  <a:fontScheme name="Office Classique 2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Interact III</Template>
  <TotalTime>5510</TotalTime>
  <Words>133</Words>
  <Application>Microsoft Office PowerPoint</Application>
  <PresentationFormat>Předvádění na obrazovce (4:3)</PresentationFormat>
  <Paragraphs>45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Interact III</vt:lpstr>
      <vt:lpstr>Prezentace aplikace PowerPoint</vt:lpstr>
      <vt:lpstr>Přehled 1. výzva</vt:lpstr>
      <vt:lpstr>Statistika 1. výzvy</vt:lpstr>
      <vt:lpstr>Statistika 1. výzvy</vt:lpstr>
      <vt:lpstr>Výsledky 1. výzvy - priority</vt:lpstr>
      <vt:lpstr>Výsledky 1. výzvy – projekty s CZ účastí</vt:lpstr>
      <vt:lpstr>Statistika 2. výzva</vt:lpstr>
      <vt:lpstr>Prezentace aplikace PowerPoint</vt:lpstr>
    </vt:vector>
  </TitlesOfParts>
  <Company>MMR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INTERACT III</dc:title>
  <dc:creator>*</dc:creator>
  <cp:lastModifiedBy>Pavel Lukeš</cp:lastModifiedBy>
  <cp:revision>397</cp:revision>
  <cp:lastPrinted>2012-11-20T11:29:07Z</cp:lastPrinted>
  <dcterms:created xsi:type="dcterms:W3CDTF">2012-11-21T12:13:20Z</dcterms:created>
  <dcterms:modified xsi:type="dcterms:W3CDTF">2016-06-20T08:15:30Z</dcterms:modified>
</cp:coreProperties>
</file>