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4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5.xml" ContentType="application/vnd.openxmlformats-officedocument.themeOverride+xml"/>
  <Override PartName="/ppt/charts/chart5.xml" ContentType="application/vnd.openxmlformats-officedocument.drawingml.chart+xml"/>
  <Override PartName="/ppt/theme/themeOverride6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5"/>
  </p:notesMasterIdLst>
  <p:handoutMasterIdLst>
    <p:handoutMasterId r:id="rId16"/>
  </p:handoutMasterIdLst>
  <p:sldIdLst>
    <p:sldId id="319" r:id="rId2"/>
    <p:sldId id="357" r:id="rId3"/>
    <p:sldId id="339" r:id="rId4"/>
    <p:sldId id="338" r:id="rId5"/>
    <p:sldId id="359" r:id="rId6"/>
    <p:sldId id="358" r:id="rId7"/>
    <p:sldId id="360" r:id="rId8"/>
    <p:sldId id="361" r:id="rId9"/>
    <p:sldId id="354" r:id="rId10"/>
    <p:sldId id="355" r:id="rId11"/>
    <p:sldId id="356" r:id="rId12"/>
    <p:sldId id="337" r:id="rId13"/>
    <p:sldId id="364" r:id="rId1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57"/>
            <p14:sldId id="339"/>
            <p14:sldId id="338"/>
            <p14:sldId id="359"/>
            <p14:sldId id="358"/>
            <p14:sldId id="360"/>
            <p14:sldId id="361"/>
            <p14:sldId id="354"/>
            <p14:sldId id="355"/>
            <p14:sldId id="356"/>
            <p14:sldId id="337"/>
            <p14:sldId id="364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9E300"/>
    <a:srgbClr val="00AF3F"/>
    <a:srgbClr val="94B868"/>
    <a:srgbClr val="96D34D"/>
    <a:srgbClr val="EED284"/>
    <a:srgbClr val="D4CAE2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7" autoAdjust="0"/>
    <p:restoredTop sz="99698" autoAdjust="0"/>
  </p:normalViewPr>
  <p:slideViewPr>
    <p:cSldViewPr>
      <p:cViewPr>
        <p:scale>
          <a:sx n="125" d="100"/>
          <a:sy n="125" d="100"/>
        </p:scale>
        <p:origin x="-114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ifiles\IR-E\03%20Projects\05%20Statistics\1st%20call%20of%20proposals_eligibility%20check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aha.mmr.cz\dfs\N\odbor51\!%20odd&#283;len&#237;%20513\2014-2020\1.%20INTERREG%20C\1.%20v&#253;zva\v&#253;sledky\Fin&#225;ln&#237;%20hodnocen&#237;\dodate&#269;n&#283;%20zasl&#225;no%2029_1_2016\MC03%20-%2008%20-%20Overview%201st%20call%20results%20-%20Ax%2001%20-%20QA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praha.mmr.cz\dfs\N\odbor51\!%20odd&#283;len&#237;%20513\2014-2020\1.%20INTERREG%20C\1.%20v&#253;zva\v&#253;sledky\Fin&#225;ln&#237;%20hodnocen&#237;\CZ%20doporu&#269;en&#233;%20ke%20schv&#225;len&#237;\Overview%201st%20call%20results_CZ_projects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27262092381661"/>
          <c:y val="0.15290079776082227"/>
          <c:w val="0.82350515928421264"/>
          <c:h val="0.67801763065752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'Ineligible projects per country'!$C$2</c:f>
              <c:strCache>
                <c:ptCount val="1"/>
                <c:pt idx="0">
                  <c:v>Ineligible projects</c:v>
                </c:pt>
              </c:strCache>
            </c:strRef>
          </c:tx>
          <c:spPr>
            <a:solidFill>
              <a:srgbClr val="F9E3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'Ineligible projects per country'!$B$3:$B$32</c:f>
              <c:strCache>
                <c:ptCount val="30"/>
                <c:pt idx="0">
                  <c:v>AT</c:v>
                </c:pt>
                <c:pt idx="1">
                  <c:v>BE</c:v>
                </c:pt>
                <c:pt idx="2">
                  <c:v>BG</c:v>
                </c:pt>
                <c:pt idx="3">
                  <c:v>CH</c:v>
                </c:pt>
                <c:pt idx="4">
                  <c:v>CY</c:v>
                </c:pt>
                <c:pt idx="5">
                  <c:v>CZ</c:v>
                </c:pt>
                <c:pt idx="6">
                  <c:v>DE</c:v>
                </c:pt>
                <c:pt idx="7">
                  <c:v>DK</c:v>
                </c:pt>
                <c:pt idx="8">
                  <c:v>EE</c:v>
                </c:pt>
                <c:pt idx="9">
                  <c:v>EL</c:v>
                </c:pt>
                <c:pt idx="10">
                  <c:v>ES</c:v>
                </c:pt>
                <c:pt idx="11">
                  <c:v>FI</c:v>
                </c:pt>
                <c:pt idx="12">
                  <c:v>FR</c:v>
                </c:pt>
                <c:pt idx="13">
                  <c:v>HR</c:v>
                </c:pt>
                <c:pt idx="14">
                  <c:v>HU</c:v>
                </c:pt>
                <c:pt idx="15">
                  <c:v>IE</c:v>
                </c:pt>
                <c:pt idx="16">
                  <c:v>IT</c:v>
                </c:pt>
                <c:pt idx="17">
                  <c:v>LT</c:v>
                </c:pt>
                <c:pt idx="18">
                  <c:v>LU</c:v>
                </c:pt>
                <c:pt idx="19">
                  <c:v>LV</c:v>
                </c:pt>
                <c:pt idx="20">
                  <c:v>MT</c:v>
                </c:pt>
                <c:pt idx="21">
                  <c:v>NL</c:v>
                </c:pt>
                <c:pt idx="22">
                  <c:v>NO</c:v>
                </c:pt>
                <c:pt idx="23">
                  <c:v>PL</c:v>
                </c:pt>
                <c:pt idx="24">
                  <c:v>PT</c:v>
                </c:pt>
                <c:pt idx="25">
                  <c:v>RO</c:v>
                </c:pt>
                <c:pt idx="26">
                  <c:v>SE</c:v>
                </c:pt>
                <c:pt idx="27">
                  <c:v>SI</c:v>
                </c:pt>
                <c:pt idx="28">
                  <c:v>SK</c:v>
                </c:pt>
                <c:pt idx="29">
                  <c:v>UK</c:v>
                </c:pt>
              </c:strCache>
            </c:strRef>
          </c:cat>
          <c:val>
            <c:numRef>
              <c:f>'Ineligible projects per country'!$C$3:$C$32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  <c:pt idx="10">
                  <c:v>14</c:v>
                </c:pt>
                <c:pt idx="11">
                  <c:v>4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0</c:v>
                </c:pt>
                <c:pt idx="16">
                  <c:v>22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5</c:v>
                </c:pt>
                <c:pt idx="22">
                  <c:v>0</c:v>
                </c:pt>
                <c:pt idx="23">
                  <c:v>1</c:v>
                </c:pt>
                <c:pt idx="24">
                  <c:v>4</c:v>
                </c:pt>
                <c:pt idx="25">
                  <c:v>1</c:v>
                </c:pt>
                <c:pt idx="26">
                  <c:v>1</c:v>
                </c:pt>
                <c:pt idx="27">
                  <c:v>3</c:v>
                </c:pt>
                <c:pt idx="28">
                  <c:v>1</c:v>
                </c:pt>
                <c:pt idx="29">
                  <c:v>7</c:v>
                </c:pt>
              </c:numCache>
            </c:numRef>
          </c:val>
        </c:ser>
        <c:ser>
          <c:idx val="1"/>
          <c:order val="1"/>
          <c:tx>
            <c:strRef>
              <c:f>'Ineligible projects per country'!$D$2</c:f>
              <c:strCache>
                <c:ptCount val="1"/>
                <c:pt idx="0">
                  <c:v>Projects received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'Ineligible projects per country'!$B$3:$B$32</c:f>
              <c:strCache>
                <c:ptCount val="30"/>
                <c:pt idx="0">
                  <c:v>AT</c:v>
                </c:pt>
                <c:pt idx="1">
                  <c:v>BE</c:v>
                </c:pt>
                <c:pt idx="2">
                  <c:v>BG</c:v>
                </c:pt>
                <c:pt idx="3">
                  <c:v>CH</c:v>
                </c:pt>
                <c:pt idx="4">
                  <c:v>CY</c:v>
                </c:pt>
                <c:pt idx="5">
                  <c:v>CZ</c:v>
                </c:pt>
                <c:pt idx="6">
                  <c:v>DE</c:v>
                </c:pt>
                <c:pt idx="7">
                  <c:v>DK</c:v>
                </c:pt>
                <c:pt idx="8">
                  <c:v>EE</c:v>
                </c:pt>
                <c:pt idx="9">
                  <c:v>EL</c:v>
                </c:pt>
                <c:pt idx="10">
                  <c:v>ES</c:v>
                </c:pt>
                <c:pt idx="11">
                  <c:v>FI</c:v>
                </c:pt>
                <c:pt idx="12">
                  <c:v>FR</c:v>
                </c:pt>
                <c:pt idx="13">
                  <c:v>HR</c:v>
                </c:pt>
                <c:pt idx="14">
                  <c:v>HU</c:v>
                </c:pt>
                <c:pt idx="15">
                  <c:v>IE</c:v>
                </c:pt>
                <c:pt idx="16">
                  <c:v>IT</c:v>
                </c:pt>
                <c:pt idx="17">
                  <c:v>LT</c:v>
                </c:pt>
                <c:pt idx="18">
                  <c:v>LU</c:v>
                </c:pt>
                <c:pt idx="19">
                  <c:v>LV</c:v>
                </c:pt>
                <c:pt idx="20">
                  <c:v>MT</c:v>
                </c:pt>
                <c:pt idx="21">
                  <c:v>NL</c:v>
                </c:pt>
                <c:pt idx="22">
                  <c:v>NO</c:v>
                </c:pt>
                <c:pt idx="23">
                  <c:v>PL</c:v>
                </c:pt>
                <c:pt idx="24">
                  <c:v>PT</c:v>
                </c:pt>
                <c:pt idx="25">
                  <c:v>RO</c:v>
                </c:pt>
                <c:pt idx="26">
                  <c:v>SE</c:v>
                </c:pt>
                <c:pt idx="27">
                  <c:v>SI</c:v>
                </c:pt>
                <c:pt idx="28">
                  <c:v>SK</c:v>
                </c:pt>
                <c:pt idx="29">
                  <c:v>UK</c:v>
                </c:pt>
              </c:strCache>
            </c:strRef>
          </c:cat>
          <c:val>
            <c:numRef>
              <c:f>'Ineligible projects per country'!$D$3:$D$32</c:f>
              <c:numCache>
                <c:formatCode>General</c:formatCode>
                <c:ptCount val="30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  <c:pt idx="5">
                  <c:v>7</c:v>
                </c:pt>
                <c:pt idx="6">
                  <c:v>15</c:v>
                </c:pt>
                <c:pt idx="7">
                  <c:v>1</c:v>
                </c:pt>
                <c:pt idx="8">
                  <c:v>0</c:v>
                </c:pt>
                <c:pt idx="9">
                  <c:v>9</c:v>
                </c:pt>
                <c:pt idx="10">
                  <c:v>43</c:v>
                </c:pt>
                <c:pt idx="11">
                  <c:v>11</c:v>
                </c:pt>
                <c:pt idx="12">
                  <c:v>11</c:v>
                </c:pt>
                <c:pt idx="13">
                  <c:v>4</c:v>
                </c:pt>
                <c:pt idx="14">
                  <c:v>13</c:v>
                </c:pt>
                <c:pt idx="15">
                  <c:v>1</c:v>
                </c:pt>
                <c:pt idx="16">
                  <c:v>60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10</c:v>
                </c:pt>
                <c:pt idx="22">
                  <c:v>3</c:v>
                </c:pt>
                <c:pt idx="23">
                  <c:v>5</c:v>
                </c:pt>
                <c:pt idx="24">
                  <c:v>7</c:v>
                </c:pt>
                <c:pt idx="25">
                  <c:v>6</c:v>
                </c:pt>
                <c:pt idx="26">
                  <c:v>4</c:v>
                </c:pt>
                <c:pt idx="27">
                  <c:v>11</c:v>
                </c:pt>
                <c:pt idx="28">
                  <c:v>1</c:v>
                </c:pt>
                <c:pt idx="29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72160"/>
        <c:axId val="31090944"/>
      </c:barChart>
      <c:catAx>
        <c:axId val="3097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090944"/>
        <c:crosses val="autoZero"/>
        <c:auto val="1"/>
        <c:lblAlgn val="ctr"/>
        <c:lblOffset val="100"/>
        <c:noMultiLvlLbl val="0"/>
      </c:catAx>
      <c:valAx>
        <c:axId val="3109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b="1" dirty="0" smtClean="0"/>
                  <a:t>Počet žádostí</a:t>
                </a:r>
                <a:endParaRPr lang="fr-FR" sz="1400" b="1" dirty="0"/>
              </a:p>
            </c:rich>
          </c:tx>
          <c:layout>
            <c:manualLayout>
              <c:xMode val="edge"/>
              <c:yMode val="edge"/>
              <c:x val="7.9166658008895663E-2"/>
              <c:y val="0.2846905899344516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9721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514979817057369E-2"/>
          <c:y val="0.19734637619629564"/>
          <c:w val="0.90148502018294263"/>
          <c:h val="0.47441876497849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'Not fullfilled criteria'!$B$3</c:f>
              <c:strCache>
                <c:ptCount val="1"/>
                <c:pt idx="0">
                  <c:v>Criterion 1: Correct submission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9,3%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criteria'!$C$3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'Not fullfilled criteria'!$B$4</c:f>
              <c:strCache>
                <c:ptCount val="1"/>
                <c:pt idx="0">
                  <c:v>Criterion 2: Application complete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 45,4%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criteria'!$C$4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'Not fullfilled criteria'!$B$5</c:f>
              <c:strCache>
                <c:ptCount val="1"/>
                <c:pt idx="0">
                  <c:v>Criterion 3:  Application fully filled in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  8,1%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criteria'!$C$5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3"/>
          <c:order val="3"/>
          <c:tx>
            <c:strRef>
              <c:f>'Not fullfilled criteria'!$B$6</c:f>
              <c:strCache>
                <c:ptCount val="1"/>
                <c:pt idx="0">
                  <c:v>Criterion 4: Partner declaration correct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27,9%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criteria'!$C$6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ser>
          <c:idx val="4"/>
          <c:order val="4"/>
          <c:tx>
            <c:strRef>
              <c:f>'Not fullfilled criteria'!$B$7</c:f>
              <c:strCache>
                <c:ptCount val="1"/>
                <c:pt idx="0">
                  <c:v>Criterion 5: Support letter correct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 31,4%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criteria'!$C$7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ser>
          <c:idx val="5"/>
          <c:order val="5"/>
          <c:tx>
            <c:strRef>
              <c:f>'Not fullfilled criteria'!$B$8</c:f>
              <c:strCache>
                <c:ptCount val="1"/>
                <c:pt idx="0">
                  <c:v>Criterion 6: Minimum number of countries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criteria'!$C$8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6"/>
          <c:order val="6"/>
          <c:tx>
            <c:strRef>
              <c:f>'Not fullfilled criteria'!$B$9</c:f>
              <c:strCache>
                <c:ptCount val="1"/>
                <c:pt idx="0">
                  <c:v>Criterion 7 50% SF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  <a:p>
                    <a:r>
                      <a:rPr lang="en-US" dirty="0"/>
                      <a:t>16,3%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'Not fullfilled criteria'!$C$2</c:f>
              <c:strCache>
                <c:ptCount val="1"/>
                <c:pt idx="0">
                  <c:v>Total number of not fulfilled criteria per all projects</c:v>
                </c:pt>
              </c:strCache>
            </c:strRef>
          </c:cat>
          <c:val>
            <c:numRef>
              <c:f>'Not fullfilled criteria'!$C$9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258240"/>
        <c:axId val="27260416"/>
      </c:barChart>
      <c:catAx>
        <c:axId val="272582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000" b="1"/>
                  <a:t>Criteria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27260416"/>
        <c:crosses val="autoZero"/>
        <c:auto val="1"/>
        <c:lblAlgn val="ctr"/>
        <c:lblOffset val="100"/>
        <c:noMultiLvlLbl val="0"/>
      </c:catAx>
      <c:valAx>
        <c:axId val="2726041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1" dirty="0" smtClean="0"/>
                  <a:t>Počet žádostí</a:t>
                </a:r>
                <a:endParaRPr lang="fr-FR" sz="16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258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88185467336862"/>
          <c:y val="0.7296366871934864"/>
          <c:w val="0.62497403003211127"/>
          <c:h val="0.270363257697998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8952252616893035"/>
          <c:y val="0.89627745489985122"/>
          <c:w val="9.0393042909423488E-2"/>
          <c:h val="0.10372254510014886"/>
        </c:manualLayout>
      </c:layout>
      <c:pie3DChart>
        <c:varyColors val="1"/>
        <c:ser>
          <c:idx val="1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1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93400275764874874"/>
          <c:y val="0"/>
          <c:w val="5.1615533044598115E-2"/>
          <c:h val="5.907159553077982E-2"/>
        </c:manualLayout>
      </c:layout>
      <c:pie3DChart>
        <c:varyColors val="1"/>
        <c:ser>
          <c:idx val="1"/>
          <c:order val="0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87480538934159"/>
          <c:y val="7.7006310722908727E-2"/>
          <c:w val="0.81186036705893017"/>
          <c:h val="0.9229936892770912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34 302 085,95</a:t>
                    </a:r>
                    <a:endParaRPr lang="cs-CZ"/>
                  </a:p>
                  <a:p>
                    <a:r>
                      <a:rPr lang="cs-CZ"/>
                      <a:t>(21)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28 430 514,95</a:t>
                    </a:r>
                    <a:endParaRPr lang="cs-CZ"/>
                  </a:p>
                  <a:p>
                    <a:r>
                      <a:rPr lang="cs-CZ"/>
                      <a:t>(18)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22 164 055,30</a:t>
                    </a:r>
                    <a:endParaRPr lang="cs-CZ"/>
                  </a:p>
                  <a:p>
                    <a:r>
                      <a:rPr lang="cs-CZ"/>
                      <a:t>(15)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14 256 996,80</a:t>
                    </a:r>
                    <a:endParaRPr lang="cs-CZ"/>
                  </a:p>
                  <a:p>
                    <a:r>
                      <a:rPr lang="cs-CZ"/>
                      <a:t>(10)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Sheet1!$C$4:$C$7</c:f>
              <c:numCache>
                <c:formatCode>#,##0.00</c:formatCode>
                <c:ptCount val="4"/>
                <c:pt idx="0">
                  <c:v>34302085.950000003</c:v>
                </c:pt>
                <c:pt idx="1">
                  <c:v>28430514.949999999</c:v>
                </c:pt>
                <c:pt idx="2">
                  <c:v>22164055.300000001</c:v>
                </c:pt>
                <c:pt idx="3">
                  <c:v>14256996.800000001</c:v>
                </c:pt>
              </c:numCache>
            </c:numRef>
          </c:val>
        </c:ser>
        <c:ser>
          <c:idx val="1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7901963863848711E-2"/>
          <c:y val="0.73544248421773473"/>
          <c:w val="0.35500226623256875"/>
          <c:h val="0.23008546709179215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83479430880502659"/>
          <c:y val="0.81829146940030373"/>
          <c:w val="0.14835663175120228"/>
          <c:h val="0.14291022817123356"/>
        </c:manualLayout>
      </c:layout>
      <c:pie3DChart>
        <c:varyColors val="1"/>
        <c:ser>
          <c:idx val="1"/>
          <c:order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Sheet1!$C$4:$C$7</c:f>
              <c:numCache>
                <c:formatCode>#,##0.00</c:formatCode>
                <c:ptCount val="4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explosion val="25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Sheet1!$B$4:$B$7</c:f>
              <c:strCache>
                <c:ptCount val="4"/>
                <c:pt idx="0">
                  <c:v>1. Výzkum, technologický rozvoj a inovace</c:v>
                </c:pt>
                <c:pt idx="1">
                  <c:v>2. Konkurenceschopnost MSP</c:v>
                </c:pt>
                <c:pt idx="2">
                  <c:v>3. Nízkouhlíkové hospodářství</c:v>
                </c:pt>
                <c:pt idx="3">
                  <c:v>4. Životní prostředí a efektivní využívání zdrojů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261</a:t>
          </a: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67</a:t>
          </a: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64</a:t>
          </a: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64707" y="105361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GB">
              <a:solidFill>
                <a:sysClr val="window" lastClr="FFFFFF"/>
              </a:solidFill>
              <a:latin typeface="Arial"/>
              <a:ea typeface="+mn-ea"/>
              <a:cs typeface="+mn-cs"/>
            </a:rPr>
            <a:t>175</a:t>
          </a: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308971" custLinFactX="4685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261694" custLinFactY="11807" custLinFactNeighborX="1188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A03D9EB-A307-49A8-9587-49F2967450E7}" type="presOf" srcId="{4A6C19FE-9F7C-4771-AF06-CEB3263A5DA3}" destId="{37FA427D-8FAB-4A25-A189-302D2B037C34}" srcOrd="0" destOrd="0" presId="urn:microsoft.com/office/officeart/2005/8/layout/StepDownProcess"/>
    <dgm:cxn modelId="{8DA74350-6B58-4FF9-AC17-7077F3EEFE0E}" type="presOf" srcId="{AEA44B1C-DD47-4C6F-9CF2-70100352CB34}" destId="{34385EE4-A1A6-404B-81EF-D3A4FC0D8C89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A33268FA-12A1-4487-AC95-A6C4040FBB84}" type="presOf" srcId="{AF2811D9-4A3A-44C7-B478-34CF5C3C7249}" destId="{8EC1F5FD-4C92-44B4-8643-40AF36BBE520}" srcOrd="0" destOrd="0" presId="urn:microsoft.com/office/officeart/2005/8/layout/StepDownProcess"/>
    <dgm:cxn modelId="{8DB635DA-1F1C-48E1-96AD-D6BCAD2C1C3E}" type="presOf" srcId="{6F2C53CA-C10C-4C8F-9C3E-C356E461F900}" destId="{5F2CF504-E557-476F-911D-8D8B8D3622BF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9F61D6FF-B49F-4A45-AA35-B65EABBCA507}" type="presOf" srcId="{EE313EA6-FB7B-4AB1-862C-C43B71682571}" destId="{57D730D7-B82A-4D97-8CDA-2C30747A8601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52AFC9A6-4D8B-4B31-ADB2-1D65D5B30C4A}" type="presOf" srcId="{E00135B4-6F6F-4742-9F5E-762C20A7EB62}" destId="{A7E03AD5-9E81-4722-9F7B-717C4D6E6E76}" srcOrd="0" destOrd="0" presId="urn:microsoft.com/office/officeart/2005/8/layout/StepDownProcess"/>
    <dgm:cxn modelId="{384338BB-EFC9-4249-85B9-B6AAD0088378}" type="presOf" srcId="{7411D8E3-9513-4105-BEDA-DE703BE23921}" destId="{4523959E-61B1-4DB6-93E0-ED4AF7385743}" srcOrd="0" destOrd="0" presId="urn:microsoft.com/office/officeart/2005/8/layout/StepDownProcess"/>
    <dgm:cxn modelId="{02979786-009F-4FAA-B3A5-DD12EAE771C0}" type="presOf" srcId="{4A341265-8093-463A-9D6C-8195BB5321A6}" destId="{288E516F-A578-4CF2-9E94-C4DBAF8EFDA8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DBF2F598-224F-4CFD-99A0-93DF36E39FE5}" type="presOf" srcId="{12EA63E1-EA35-4D5D-9957-0FDA75205B32}" destId="{09DFF623-2D78-4831-A722-1052B2112EF3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B1999848-B5EF-47E5-9D80-E3FF681169BC}" type="presParOf" srcId="{09DFF623-2D78-4831-A722-1052B2112EF3}" destId="{DB8B3D68-99D2-4151-9D17-75BD486FCFC6}" srcOrd="0" destOrd="0" presId="urn:microsoft.com/office/officeart/2005/8/layout/StepDownProcess"/>
    <dgm:cxn modelId="{7F73AC83-2AC4-4E66-BA05-46BF7393A97C}" type="presParOf" srcId="{DB8B3D68-99D2-4151-9D17-75BD486FCFC6}" destId="{5F75AB49-ADC6-4087-A082-03BDF96E293F}" srcOrd="0" destOrd="0" presId="urn:microsoft.com/office/officeart/2005/8/layout/StepDownProcess"/>
    <dgm:cxn modelId="{00A7FDB6-F76A-4458-8666-6AD8445EBBD4}" type="presParOf" srcId="{DB8B3D68-99D2-4151-9D17-75BD486FCFC6}" destId="{34385EE4-A1A6-404B-81EF-D3A4FC0D8C89}" srcOrd="1" destOrd="0" presId="urn:microsoft.com/office/officeart/2005/8/layout/StepDownProcess"/>
    <dgm:cxn modelId="{207D4A37-3E9F-4046-84ED-4355363DE422}" type="presParOf" srcId="{DB8B3D68-99D2-4151-9D17-75BD486FCFC6}" destId="{288E516F-A578-4CF2-9E94-C4DBAF8EFDA8}" srcOrd="2" destOrd="0" presId="urn:microsoft.com/office/officeart/2005/8/layout/StepDownProcess"/>
    <dgm:cxn modelId="{1C3D7F17-2D8B-422B-BFF6-896EF417EF8B}" type="presParOf" srcId="{09DFF623-2D78-4831-A722-1052B2112EF3}" destId="{32D3DA7D-24B9-4880-8A45-0B44485C5E69}" srcOrd="1" destOrd="0" presId="urn:microsoft.com/office/officeart/2005/8/layout/StepDownProcess"/>
    <dgm:cxn modelId="{7236552E-B332-4A6A-B310-4491995CDDBD}" type="presParOf" srcId="{09DFF623-2D78-4831-A722-1052B2112EF3}" destId="{837C0E5E-11CC-48F4-8DF8-C0359C753D59}" srcOrd="2" destOrd="0" presId="urn:microsoft.com/office/officeart/2005/8/layout/StepDownProcess"/>
    <dgm:cxn modelId="{689D3DFF-854F-43F4-86FD-50D30CEC5B9C}" type="presParOf" srcId="{837C0E5E-11CC-48F4-8DF8-C0359C753D59}" destId="{6BE3B32E-E2D4-4E8D-9FF6-457E5916C1B6}" srcOrd="0" destOrd="0" presId="urn:microsoft.com/office/officeart/2005/8/layout/StepDownProcess"/>
    <dgm:cxn modelId="{1B3FE857-2A49-4685-9AB7-7A1910D6FEC5}" type="presParOf" srcId="{837C0E5E-11CC-48F4-8DF8-C0359C753D59}" destId="{5F2CF504-E557-476F-911D-8D8B8D3622BF}" srcOrd="1" destOrd="0" presId="urn:microsoft.com/office/officeart/2005/8/layout/StepDownProcess"/>
    <dgm:cxn modelId="{E4DA5180-824D-43B9-B0A5-6E71240D02BF}" type="presParOf" srcId="{837C0E5E-11CC-48F4-8DF8-C0359C753D59}" destId="{4523959E-61B1-4DB6-93E0-ED4AF7385743}" srcOrd="2" destOrd="0" presId="urn:microsoft.com/office/officeart/2005/8/layout/StepDownProcess"/>
    <dgm:cxn modelId="{C41793EA-83BE-4BA0-BDE5-A82C4671DF15}" type="presParOf" srcId="{09DFF623-2D78-4831-A722-1052B2112EF3}" destId="{254F544B-7E9B-410B-992D-0DD44E4CED67}" srcOrd="3" destOrd="0" presId="urn:microsoft.com/office/officeart/2005/8/layout/StepDownProcess"/>
    <dgm:cxn modelId="{C4FA246D-F332-4C28-AE24-AE736D067DA0}" type="presParOf" srcId="{09DFF623-2D78-4831-A722-1052B2112EF3}" destId="{9CF0687D-D8A9-4CD4-B147-3531B5275997}" srcOrd="4" destOrd="0" presId="urn:microsoft.com/office/officeart/2005/8/layout/StepDownProcess"/>
    <dgm:cxn modelId="{D17DC31E-BC8A-4780-B12C-07831ECCDE49}" type="presParOf" srcId="{9CF0687D-D8A9-4CD4-B147-3531B5275997}" destId="{4ECDC491-0C3C-441F-AF2F-5351E6EC239B}" srcOrd="0" destOrd="0" presId="urn:microsoft.com/office/officeart/2005/8/layout/StepDownProcess"/>
    <dgm:cxn modelId="{33DCF2EC-8D3A-473C-8CC8-DFE3DEB84C87}" type="presParOf" srcId="{9CF0687D-D8A9-4CD4-B147-3531B5275997}" destId="{37FA427D-8FAB-4A25-A189-302D2B037C34}" srcOrd="1" destOrd="0" presId="urn:microsoft.com/office/officeart/2005/8/layout/StepDownProcess"/>
    <dgm:cxn modelId="{B4557255-585B-41E9-8C47-68837586597A}" type="presParOf" srcId="{9CF0687D-D8A9-4CD4-B147-3531B5275997}" destId="{A7E03AD5-9E81-4722-9F7B-717C4D6E6E76}" srcOrd="2" destOrd="0" presId="urn:microsoft.com/office/officeart/2005/8/layout/StepDownProcess"/>
    <dgm:cxn modelId="{E93714F8-0D4E-424E-876A-0BEF191243FF}" type="presParOf" srcId="{09DFF623-2D78-4831-A722-1052B2112EF3}" destId="{CAAEDC26-4425-4DB7-9DDF-9366EC2E1F47}" srcOrd="5" destOrd="0" presId="urn:microsoft.com/office/officeart/2005/8/layout/StepDownProcess"/>
    <dgm:cxn modelId="{1D08A25C-3322-4F93-9273-3958FDF85A23}" type="presParOf" srcId="{09DFF623-2D78-4831-A722-1052B2112EF3}" destId="{631DAF26-C08A-4E7E-8766-FD74BA2A437F}" srcOrd="6" destOrd="0" presId="urn:microsoft.com/office/officeart/2005/8/layout/StepDownProcess"/>
    <dgm:cxn modelId="{BAAA5AED-10AA-4150-B179-20BE3C53E536}" type="presParOf" srcId="{631DAF26-C08A-4E7E-8766-FD74BA2A437F}" destId="{8EC1F5FD-4C92-44B4-8643-40AF36BBE520}" srcOrd="0" destOrd="0" presId="urn:microsoft.com/office/officeart/2005/8/layout/StepDownProcess"/>
    <dgm:cxn modelId="{EFAAFEE7-0E0C-4F10-96DD-BCC78E448134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4</a:t>
          </a:r>
          <a:r>
            <a:rPr lang="en-GB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(7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(1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cs-CZ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27</a:t>
          </a:r>
          <a:endParaRPr lang="en-GB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cs-CZ" sz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(3 CZ LP)</a:t>
          </a:r>
          <a:endParaRPr lang="en-GB" sz="1200" dirty="0">
            <a:solidFill>
              <a:srgbClr val="0070C0"/>
            </a:solidFill>
            <a:latin typeface="Arial"/>
            <a:ea typeface="+mn-ea"/>
            <a:cs typeface="+mn-cs"/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/>
      <dgm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4385EE4-A1A6-404B-81EF-D3A4FC0D8C89}" type="pres">
      <dgm:prSet presAssocID="{AEA44B1C-DD47-4C6F-9CF2-70100352CB3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6968" custLinFactNeighborX="100000" custLinFactNeighborY="16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/>
      <dgm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5F2CF504-E557-476F-911D-8D8B8D3622BF}" type="pres">
      <dgm:prSet presAssocID="{6F2C53CA-C10C-4C8F-9C3E-C356E461F90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409430" custLinFactX="70121" custLinFactNeighborX="100000" custLinFactNeighborY="-11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/>
      <dgm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gm:spPr>
      <dgm:t>
        <a:bodyPr/>
        <a:lstStyle/>
        <a:p>
          <a:endParaRPr lang="cs-CZ"/>
        </a:p>
      </dgm:t>
    </dgm:pt>
    <dgm:pt modelId="{37FA427D-8FAB-4A25-A189-302D2B037C34}" type="pres">
      <dgm:prSet presAssocID="{4A6C19FE-9F7C-4771-AF06-CEB3263A5DA3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X="30009" custLinFactNeighborX="100000" custLinFactNeighborY="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405110" custLinFactY="18457" custLinFactNeighborX="-8887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759F609-7611-48AD-ADC6-26E50E2D5270}" type="presOf" srcId="{4A6C19FE-9F7C-4771-AF06-CEB3263A5DA3}" destId="{37FA427D-8FAB-4A25-A189-302D2B037C34}" srcOrd="0" destOrd="0" presId="urn:microsoft.com/office/officeart/2005/8/layout/StepDownProcess"/>
    <dgm:cxn modelId="{3963897F-D875-45CF-9289-10CA747F232D}" type="presOf" srcId="{EE313EA6-FB7B-4AB1-862C-C43B71682571}" destId="{57D730D7-B82A-4D97-8CDA-2C30747A8601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9E388C00-B3C5-40E0-A84E-074795F1E62B}" type="presOf" srcId="{6F2C53CA-C10C-4C8F-9C3E-C356E461F900}" destId="{5F2CF504-E557-476F-911D-8D8B8D3622BF}" srcOrd="0" destOrd="0" presId="urn:microsoft.com/office/officeart/2005/8/layout/StepDownProcess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53EE0655-7827-4B75-8FE3-062441B29B42}" type="presOf" srcId="{AF2811D9-4A3A-44C7-B478-34CF5C3C7249}" destId="{8EC1F5FD-4C92-44B4-8643-40AF36BBE520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160D5187-227F-407D-B7B4-5D59E8EF41CA}" type="presOf" srcId="{AEA44B1C-DD47-4C6F-9CF2-70100352CB34}" destId="{34385EE4-A1A6-404B-81EF-D3A4FC0D8C89}" srcOrd="0" destOrd="0" presId="urn:microsoft.com/office/officeart/2005/8/layout/StepDownProcess"/>
    <dgm:cxn modelId="{233665F4-C79E-47CC-96B1-A6F89B720EC3}" type="presOf" srcId="{4A341265-8093-463A-9D6C-8195BB5321A6}" destId="{288E516F-A578-4CF2-9E94-C4DBAF8EFDA8}" srcOrd="0" destOrd="0" presId="urn:microsoft.com/office/officeart/2005/8/layout/StepDownProcess"/>
    <dgm:cxn modelId="{0EA7B020-D787-4B93-AA9C-C7029A811093}" type="presOf" srcId="{12EA63E1-EA35-4D5D-9957-0FDA75205B32}" destId="{09DFF623-2D78-4831-A722-1052B2112EF3}" srcOrd="0" destOrd="0" presId="urn:microsoft.com/office/officeart/2005/8/layout/StepDownProcess"/>
    <dgm:cxn modelId="{BB9DE720-1476-4DA0-9022-5F39A316116C}" type="presOf" srcId="{7411D8E3-9513-4105-BEDA-DE703BE23921}" destId="{4523959E-61B1-4DB6-93E0-ED4AF7385743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5239506E-8591-4D7A-902C-61446C0B9DD6}" type="presOf" srcId="{E00135B4-6F6F-4742-9F5E-762C20A7EB62}" destId="{A7E03AD5-9E81-4722-9F7B-717C4D6E6E76}" srcOrd="0" destOrd="0" presId="urn:microsoft.com/office/officeart/2005/8/layout/StepDownProcess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D73E8DB5-BAE4-46A5-B950-2F7D7DC2C26F}" type="presParOf" srcId="{09DFF623-2D78-4831-A722-1052B2112EF3}" destId="{DB8B3D68-99D2-4151-9D17-75BD486FCFC6}" srcOrd="0" destOrd="0" presId="urn:microsoft.com/office/officeart/2005/8/layout/StepDownProcess"/>
    <dgm:cxn modelId="{FE292C25-F184-4F48-A9F4-833093177B3D}" type="presParOf" srcId="{DB8B3D68-99D2-4151-9D17-75BD486FCFC6}" destId="{5F75AB49-ADC6-4087-A082-03BDF96E293F}" srcOrd="0" destOrd="0" presId="urn:microsoft.com/office/officeart/2005/8/layout/StepDownProcess"/>
    <dgm:cxn modelId="{5732EFD1-5F05-4E02-9016-E4743F185042}" type="presParOf" srcId="{DB8B3D68-99D2-4151-9D17-75BD486FCFC6}" destId="{34385EE4-A1A6-404B-81EF-D3A4FC0D8C89}" srcOrd="1" destOrd="0" presId="urn:microsoft.com/office/officeart/2005/8/layout/StepDownProcess"/>
    <dgm:cxn modelId="{AD2A6B53-9D89-4A63-BF11-0040FC57E9D9}" type="presParOf" srcId="{DB8B3D68-99D2-4151-9D17-75BD486FCFC6}" destId="{288E516F-A578-4CF2-9E94-C4DBAF8EFDA8}" srcOrd="2" destOrd="0" presId="urn:microsoft.com/office/officeart/2005/8/layout/StepDownProcess"/>
    <dgm:cxn modelId="{BB467EE3-0BC3-4943-A0BB-CC55DE3EFD6B}" type="presParOf" srcId="{09DFF623-2D78-4831-A722-1052B2112EF3}" destId="{32D3DA7D-24B9-4880-8A45-0B44485C5E69}" srcOrd="1" destOrd="0" presId="urn:microsoft.com/office/officeart/2005/8/layout/StepDownProcess"/>
    <dgm:cxn modelId="{29E175A5-8844-4DDB-BEDD-C45CC8F542DD}" type="presParOf" srcId="{09DFF623-2D78-4831-A722-1052B2112EF3}" destId="{837C0E5E-11CC-48F4-8DF8-C0359C753D59}" srcOrd="2" destOrd="0" presId="urn:microsoft.com/office/officeart/2005/8/layout/StepDownProcess"/>
    <dgm:cxn modelId="{835B268A-6D0F-442D-917F-BAD6AC0FE1DB}" type="presParOf" srcId="{837C0E5E-11CC-48F4-8DF8-C0359C753D59}" destId="{6BE3B32E-E2D4-4E8D-9FF6-457E5916C1B6}" srcOrd="0" destOrd="0" presId="urn:microsoft.com/office/officeart/2005/8/layout/StepDownProcess"/>
    <dgm:cxn modelId="{5B0C7588-8AED-47F0-8BE7-CBCF57D09A1B}" type="presParOf" srcId="{837C0E5E-11CC-48F4-8DF8-C0359C753D59}" destId="{5F2CF504-E557-476F-911D-8D8B8D3622BF}" srcOrd="1" destOrd="0" presId="urn:microsoft.com/office/officeart/2005/8/layout/StepDownProcess"/>
    <dgm:cxn modelId="{A1F4B3C2-ECDD-4067-95D7-CB7C8073CAA1}" type="presParOf" srcId="{837C0E5E-11CC-48F4-8DF8-C0359C753D59}" destId="{4523959E-61B1-4DB6-93E0-ED4AF7385743}" srcOrd="2" destOrd="0" presId="urn:microsoft.com/office/officeart/2005/8/layout/StepDownProcess"/>
    <dgm:cxn modelId="{1DFDD1DF-5536-4565-B4BC-30810367CF7D}" type="presParOf" srcId="{09DFF623-2D78-4831-A722-1052B2112EF3}" destId="{254F544B-7E9B-410B-992D-0DD44E4CED67}" srcOrd="3" destOrd="0" presId="urn:microsoft.com/office/officeart/2005/8/layout/StepDownProcess"/>
    <dgm:cxn modelId="{72EC9EC6-64DC-407C-836A-063456558389}" type="presParOf" srcId="{09DFF623-2D78-4831-A722-1052B2112EF3}" destId="{9CF0687D-D8A9-4CD4-B147-3531B5275997}" srcOrd="4" destOrd="0" presId="urn:microsoft.com/office/officeart/2005/8/layout/StepDownProcess"/>
    <dgm:cxn modelId="{F2F17412-6D76-4631-841C-66AC994E1152}" type="presParOf" srcId="{9CF0687D-D8A9-4CD4-B147-3531B5275997}" destId="{4ECDC491-0C3C-441F-AF2F-5351E6EC239B}" srcOrd="0" destOrd="0" presId="urn:microsoft.com/office/officeart/2005/8/layout/StepDownProcess"/>
    <dgm:cxn modelId="{EDB9D7F9-3BD9-4970-B71B-19FB8D846D0D}" type="presParOf" srcId="{9CF0687D-D8A9-4CD4-B147-3531B5275997}" destId="{37FA427D-8FAB-4A25-A189-302D2B037C34}" srcOrd="1" destOrd="0" presId="urn:microsoft.com/office/officeart/2005/8/layout/StepDownProcess"/>
    <dgm:cxn modelId="{46718766-6A98-4F35-99CC-FBD84E02B009}" type="presParOf" srcId="{9CF0687D-D8A9-4CD4-B147-3531B5275997}" destId="{A7E03AD5-9E81-4722-9F7B-717C4D6E6E76}" srcOrd="2" destOrd="0" presId="urn:microsoft.com/office/officeart/2005/8/layout/StepDownProcess"/>
    <dgm:cxn modelId="{CADCBD20-C686-45F4-A0A7-DA60EC51147C}" type="presParOf" srcId="{09DFF623-2D78-4831-A722-1052B2112EF3}" destId="{CAAEDC26-4425-4DB7-9DDF-9366EC2E1F47}" srcOrd="5" destOrd="0" presId="urn:microsoft.com/office/officeart/2005/8/layout/StepDownProcess"/>
    <dgm:cxn modelId="{1313C4A0-A41C-4D20-B67D-C9EB45D0DDE6}" type="presParOf" srcId="{09DFF623-2D78-4831-A722-1052B2112EF3}" destId="{631DAF26-C08A-4E7E-8766-FD74BA2A437F}" srcOrd="6" destOrd="0" presId="urn:microsoft.com/office/officeart/2005/8/layout/StepDownProcess"/>
    <dgm:cxn modelId="{41A7B2FC-4124-4490-B159-C000DDED7EC5}" type="presParOf" srcId="{631DAF26-C08A-4E7E-8766-FD74BA2A437F}" destId="{8EC1F5FD-4C92-44B4-8643-40AF36BBE520}" srcOrd="0" destOrd="0" presId="urn:microsoft.com/office/officeart/2005/8/layout/StepDownProcess"/>
    <dgm:cxn modelId="{50C8C0EE-1525-4806-AAE9-BF454874FF02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60466" y="974752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63351" y="56842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261</a:t>
          </a:r>
        </a:p>
      </dsp:txBody>
      <dsp:txXfrm>
        <a:off x="184439" y="589509"/>
        <a:ext cx="574883" cy="389745"/>
      </dsp:txXfrm>
    </dsp:sp>
    <dsp:sp modelId="{288E516F-A578-4CF2-9E94-C4DBAF8EFDA8}">
      <dsp:nvSpPr>
        <dsp:cNvPr id="0" name=""/>
        <dsp:cNvSpPr/>
      </dsp:nvSpPr>
      <dsp:spPr>
        <a:xfrm>
          <a:off x="751661" y="615367"/>
          <a:ext cx="2004961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751661" y="615367"/>
        <a:ext cx="2004961" cy="349098"/>
      </dsp:txXfrm>
    </dsp:sp>
    <dsp:sp modelId="{6BE3B32E-E2D4-4E8D-9FF6-457E5916C1B6}">
      <dsp:nvSpPr>
        <dsp:cNvPr id="0" name=""/>
        <dsp:cNvSpPr/>
      </dsp:nvSpPr>
      <dsp:spPr>
        <a:xfrm rot="5400000">
          <a:off x="1061821" y="145994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64707" y="1053611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175</a:t>
          </a:r>
        </a:p>
      </dsp:txBody>
      <dsp:txXfrm>
        <a:off x="985795" y="1074699"/>
        <a:ext cx="574883" cy="389745"/>
      </dsp:txXfrm>
    </dsp:sp>
    <dsp:sp modelId="{4523959E-61B1-4DB6-93E0-ED4AF7385743}">
      <dsp:nvSpPr>
        <dsp:cNvPr id="0" name=""/>
        <dsp:cNvSpPr/>
      </dsp:nvSpPr>
      <dsp:spPr>
        <a:xfrm>
          <a:off x="1582662" y="1096306"/>
          <a:ext cx="1386632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2662" y="1096306"/>
        <a:ext cx="1386632" cy="349098"/>
      </dsp:txXfrm>
    </dsp:sp>
    <dsp:sp modelId="{4ECDC491-0C3C-441F-AF2F-5351E6EC239B}">
      <dsp:nvSpPr>
        <dsp:cNvPr id="0" name=""/>
        <dsp:cNvSpPr/>
      </dsp:nvSpPr>
      <dsp:spPr>
        <a:xfrm rot="5400000">
          <a:off x="2024203" y="1945133"/>
          <a:ext cx="366553" cy="41730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927089" y="1538802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67</a:t>
          </a:r>
        </a:p>
      </dsp:txBody>
      <dsp:txXfrm>
        <a:off x="1948177" y="1559890"/>
        <a:ext cx="574883" cy="389745"/>
      </dsp:txXfrm>
    </dsp:sp>
    <dsp:sp modelId="{A7E03AD5-9E81-4722-9F7B-717C4D6E6E76}">
      <dsp:nvSpPr>
        <dsp:cNvPr id="0" name=""/>
        <dsp:cNvSpPr/>
      </dsp:nvSpPr>
      <dsp:spPr>
        <a:xfrm>
          <a:off x="2576616" y="1581497"/>
          <a:ext cx="1550790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576616" y="1581497"/>
        <a:ext cx="1550790" cy="349098"/>
      </dsp:txXfrm>
    </dsp:sp>
    <dsp:sp modelId="{8EC1F5FD-4C92-44B4-8643-40AF36BBE520}">
      <dsp:nvSpPr>
        <dsp:cNvPr id="0" name=""/>
        <dsp:cNvSpPr/>
      </dsp:nvSpPr>
      <dsp:spPr>
        <a:xfrm>
          <a:off x="2889470" y="2023993"/>
          <a:ext cx="617059" cy="431921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64</a:t>
          </a:r>
        </a:p>
      </dsp:txBody>
      <dsp:txXfrm>
        <a:off x="2910558" y="2045081"/>
        <a:ext cx="574883" cy="389745"/>
      </dsp:txXfrm>
    </dsp:sp>
    <dsp:sp modelId="{57D730D7-B82A-4D97-8CDA-2C30747A8601}">
      <dsp:nvSpPr>
        <dsp:cNvPr id="0" name=""/>
        <dsp:cNvSpPr/>
      </dsp:nvSpPr>
      <dsp:spPr>
        <a:xfrm>
          <a:off x="3146022" y="2455502"/>
          <a:ext cx="1174457" cy="349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3146022" y="2455502"/>
        <a:ext cx="1174457" cy="349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239414" y="1019309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50352" y="64666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4</a:t>
          </a:r>
          <a:r>
            <a:rPr lang="en-GB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69692" y="666007"/>
        <a:ext cx="527218" cy="357430"/>
      </dsp:txXfrm>
    </dsp:sp>
    <dsp:sp modelId="{288E516F-A578-4CF2-9E94-C4DBAF8EFDA8}">
      <dsp:nvSpPr>
        <dsp:cNvPr id="0" name=""/>
        <dsp:cNvSpPr/>
      </dsp:nvSpPr>
      <dsp:spPr>
        <a:xfrm>
          <a:off x="689885" y="689721"/>
          <a:ext cx="1838729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Předloženo (7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689885" y="689721"/>
        <a:ext cx="1838729" cy="320154"/>
      </dsp:txXfrm>
    </dsp:sp>
    <dsp:sp modelId="{6BE3B32E-E2D4-4E8D-9FF6-457E5916C1B6}">
      <dsp:nvSpPr>
        <dsp:cNvPr id="0" name=""/>
        <dsp:cNvSpPr/>
      </dsp:nvSpPr>
      <dsp:spPr>
        <a:xfrm rot="5400000">
          <a:off x="1045208" y="1464273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956145" y="1091630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27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975485" y="1110970"/>
        <a:ext cx="527218" cy="357430"/>
      </dsp:txXfrm>
    </dsp:sp>
    <dsp:sp modelId="{4523959E-61B1-4DB6-93E0-ED4AF7385743}">
      <dsp:nvSpPr>
        <dsp:cNvPr id="0" name=""/>
        <dsp:cNvSpPr/>
      </dsp:nvSpPr>
      <dsp:spPr>
        <a:xfrm>
          <a:off x="1585452" y="1092604"/>
          <a:ext cx="1685136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Způsobilé (3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1585452" y="1092604"/>
        <a:ext cx="1685136" cy="320154"/>
      </dsp:txXfrm>
    </dsp:sp>
    <dsp:sp modelId="{4ECDC491-0C3C-441F-AF2F-5351E6EC239B}">
      <dsp:nvSpPr>
        <dsp:cNvPr id="0" name=""/>
        <dsp:cNvSpPr/>
      </dsp:nvSpPr>
      <dsp:spPr>
        <a:xfrm rot="5400000">
          <a:off x="1856919" y="1909236"/>
          <a:ext cx="336162" cy="3827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rgbClr val="1F497D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1767857" y="1536594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787197" y="1555934"/>
        <a:ext cx="527218" cy="357430"/>
      </dsp:txXfrm>
    </dsp:sp>
    <dsp:sp modelId="{A7E03AD5-9E81-4722-9F7B-717C4D6E6E76}">
      <dsp:nvSpPr>
        <dsp:cNvPr id="0" name=""/>
        <dsp:cNvSpPr/>
      </dsp:nvSpPr>
      <dsp:spPr>
        <a:xfrm>
          <a:off x="2363532" y="1575749"/>
          <a:ext cx="1422214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Doporučeno pro operativní hodnocení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363532" y="1575749"/>
        <a:ext cx="1422214" cy="320154"/>
      </dsp:txXfrm>
    </dsp:sp>
    <dsp:sp modelId="{8EC1F5FD-4C92-44B4-8643-40AF36BBE520}">
      <dsp:nvSpPr>
        <dsp:cNvPr id="0" name=""/>
        <dsp:cNvSpPr/>
      </dsp:nvSpPr>
      <dsp:spPr>
        <a:xfrm>
          <a:off x="2712436" y="1981557"/>
          <a:ext cx="565898" cy="396110"/>
        </a:xfrm>
        <a:prstGeom prst="roundRect">
          <a:avLst>
            <a:gd name="adj" fmla="val 16670"/>
          </a:avLst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11</a:t>
          </a:r>
          <a:endParaRPr lang="en-GB" sz="1700" kern="120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731776" y="2000897"/>
        <a:ext cx="527218" cy="357430"/>
      </dsp:txXfrm>
    </dsp:sp>
    <dsp:sp modelId="{57D730D7-B82A-4D97-8CDA-2C30747A8601}">
      <dsp:nvSpPr>
        <dsp:cNvPr id="0" name=""/>
        <dsp:cNvSpPr/>
      </dsp:nvSpPr>
      <dsp:spPr>
        <a:xfrm>
          <a:off x="2284671" y="2398580"/>
          <a:ext cx="1667355" cy="320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>
              <a:solidFill>
                <a:srgbClr val="0070C0"/>
              </a:solidFill>
              <a:latin typeface="Arial"/>
              <a:ea typeface="+mn-ea"/>
              <a:cs typeface="+mn-cs"/>
            </a:rPr>
            <a:t>Schváleno (1 CZ LP)</a:t>
          </a:r>
          <a:endParaRPr lang="en-GB" sz="1200" kern="1200" dirty="0">
            <a:solidFill>
              <a:srgbClr val="0070C0"/>
            </a:solidFill>
            <a:latin typeface="Arial"/>
            <a:ea typeface="+mn-ea"/>
            <a:cs typeface="+mn-cs"/>
          </a:endParaRPr>
        </a:p>
      </dsp:txBody>
      <dsp:txXfrm>
        <a:off x="2284671" y="2398580"/>
        <a:ext cx="1667355" cy="32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0.2866</cdr:x>
      <cdr:y>0.32651</cdr:y>
    </cdr:from>
    <cdr:to>
      <cdr:x>0.34739</cdr:x>
      <cdr:y>0.6326</cdr:y>
    </cdr:to>
    <cdr:sp macro="" textlink="">
      <cdr:nvSpPr>
        <cdr:cNvPr id="2" name="Šipka dolů 1"/>
        <cdr:cNvSpPr/>
      </cdr:nvSpPr>
      <cdr:spPr>
        <a:xfrm xmlns:a="http://schemas.openxmlformats.org/drawingml/2006/main">
          <a:off x="2376264" y="1152129"/>
          <a:ext cx="504056" cy="1080120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accent3">
            <a:lumMod val="8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cs-CZ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cs-CZ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stoll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683568" y="1783150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chemeClr val="accent6"/>
                </a:solidFill>
              </a:rPr>
              <a:t>Výsledky 1. výzvy </a:t>
            </a:r>
            <a:endParaRPr lang="en-GB" altLang="cs-CZ" sz="3200" dirty="0" smtClean="0">
              <a:solidFill>
                <a:schemeClr val="accent6"/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Praha, 31. března 2016 </a:t>
            </a:r>
          </a:p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Alice Štollová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80520"/>
          </a:xfrm>
        </p:spPr>
        <p:txBody>
          <a:bodyPr/>
          <a:lstStyle/>
          <a:p>
            <a:r>
              <a:rPr lang="cs-CZ" sz="1600" b="1" dirty="0" smtClean="0">
                <a:solidFill>
                  <a:srgbClr val="000099"/>
                </a:solidFill>
              </a:rPr>
              <a:t>RESET – </a:t>
            </a:r>
            <a:r>
              <a:rPr lang="cs-CZ" sz="1600" b="1" dirty="0" err="1" smtClean="0">
                <a:solidFill>
                  <a:srgbClr val="000099"/>
                </a:solidFill>
              </a:rPr>
              <a:t>RESearch</a:t>
            </a:r>
            <a:r>
              <a:rPr lang="cs-CZ" sz="1600" b="1" dirty="0" smtClean="0">
                <a:solidFill>
                  <a:srgbClr val="000099"/>
                </a:solidFill>
              </a:rPr>
              <a:t> </a:t>
            </a:r>
            <a:r>
              <a:rPr lang="cs-CZ" sz="1600" b="1" dirty="0" err="1" smtClean="0">
                <a:solidFill>
                  <a:srgbClr val="000099"/>
                </a:solidFill>
              </a:rPr>
              <a:t>centres</a:t>
            </a:r>
            <a:r>
              <a:rPr lang="cs-CZ" sz="1600" b="1" dirty="0" smtClean="0">
                <a:solidFill>
                  <a:srgbClr val="000099"/>
                </a:solidFill>
              </a:rPr>
              <a:t> od Excellence in </a:t>
            </a:r>
            <a:r>
              <a:rPr lang="cs-CZ" sz="1600" b="1" dirty="0" err="1" smtClean="0">
                <a:solidFill>
                  <a:srgbClr val="000099"/>
                </a:solidFill>
              </a:rPr>
              <a:t>the</a:t>
            </a:r>
            <a:r>
              <a:rPr lang="cs-CZ" sz="1600" b="1" dirty="0" smtClean="0">
                <a:solidFill>
                  <a:srgbClr val="000099"/>
                </a:solidFill>
              </a:rPr>
              <a:t> Textile </a:t>
            </a:r>
            <a:r>
              <a:rPr lang="cs-CZ" sz="1600" b="1" dirty="0" err="1" smtClean="0">
                <a:solidFill>
                  <a:srgbClr val="000099"/>
                </a:solidFill>
              </a:rPr>
              <a:t>sector</a:t>
            </a:r>
            <a:endParaRPr lang="cs-CZ" sz="1600" b="1" dirty="0" smtClean="0">
              <a:solidFill>
                <a:srgbClr val="00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CLUTEX – klastr technické textilie, Liberecký kraj - soukromý subjekt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Počet partnerů: 10, CZ - Partner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Projekt zaměřen na výzkum a vývoj nových inovativních technologií, zavádění osvědčených postupů a předávání zkušeností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Udržitelnost – vývoj výrobních procesů a produktů, zlepšení recyklace a snížení likvidace odpadů, snížení úspory vody a energie, snižování dopadu chemických látek používaných v tomto odvětví na životní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Podpora využívání přírodních vláken a lokálních surovin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15816" y="548680"/>
            <a:ext cx="5770984" cy="792088"/>
          </a:xfrm>
        </p:spPr>
        <p:txBody>
          <a:bodyPr/>
          <a:lstStyle/>
          <a:p>
            <a:r>
              <a:rPr lang="cs-CZ" sz="2400" dirty="0" smtClean="0">
                <a:solidFill>
                  <a:srgbClr val="00B050"/>
                </a:solidFill>
              </a:rPr>
              <a:t>Vybrané projekty – s CZ partnerem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30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6544"/>
          </a:xfrm>
        </p:spPr>
        <p:txBody>
          <a:bodyPr>
            <a:normAutofit fontScale="62500" lnSpcReduction="20000"/>
          </a:bodyPr>
          <a:lstStyle/>
          <a:p>
            <a:r>
              <a:rPr lang="cs-CZ" sz="2900" b="1" dirty="0" err="1" smtClean="0">
                <a:solidFill>
                  <a:srgbClr val="000099"/>
                </a:solidFill>
              </a:rPr>
              <a:t>HoCare</a:t>
            </a:r>
            <a:r>
              <a:rPr lang="cs-CZ" sz="2900" b="1" dirty="0" smtClean="0">
                <a:solidFill>
                  <a:srgbClr val="000099"/>
                </a:solidFill>
              </a:rPr>
              <a:t> – </a:t>
            </a:r>
            <a:r>
              <a:rPr lang="cs-CZ" sz="2900" b="1" dirty="0" err="1" smtClean="0">
                <a:solidFill>
                  <a:srgbClr val="000099"/>
                </a:solidFill>
              </a:rPr>
              <a:t>Delivery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of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Innovative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solutions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for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Home</a:t>
            </a:r>
            <a:r>
              <a:rPr lang="cs-CZ" sz="2900" b="1" dirty="0" smtClean="0">
                <a:solidFill>
                  <a:srgbClr val="000099"/>
                </a:solidFill>
              </a:rPr>
              <a:t> Care by </a:t>
            </a:r>
            <a:r>
              <a:rPr lang="cs-CZ" sz="2900" b="1" dirty="0" err="1" smtClean="0">
                <a:solidFill>
                  <a:srgbClr val="000099"/>
                </a:solidFill>
              </a:rPr>
              <a:t>strengthening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quadruple</a:t>
            </a:r>
            <a:r>
              <a:rPr lang="cs-CZ" sz="2900" b="1" dirty="0" smtClean="0">
                <a:solidFill>
                  <a:srgbClr val="000099"/>
                </a:solidFill>
              </a:rPr>
              <a:t>-helix </a:t>
            </a:r>
            <a:r>
              <a:rPr lang="cs-CZ" sz="2900" b="1" dirty="0" err="1" smtClean="0">
                <a:solidFill>
                  <a:srgbClr val="000099"/>
                </a:solidFill>
              </a:rPr>
              <a:t>cooperation</a:t>
            </a:r>
            <a:r>
              <a:rPr lang="cs-CZ" sz="2900" b="1" dirty="0" smtClean="0">
                <a:solidFill>
                  <a:srgbClr val="000099"/>
                </a:solidFill>
              </a:rPr>
              <a:t> in </a:t>
            </a:r>
            <a:r>
              <a:rPr lang="cs-CZ" sz="2900" b="1" dirty="0" err="1" smtClean="0">
                <a:solidFill>
                  <a:srgbClr val="000099"/>
                </a:solidFill>
              </a:rPr>
              <a:t>regional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innovation</a:t>
            </a:r>
            <a:r>
              <a:rPr lang="cs-CZ" sz="2900" b="1" dirty="0" smtClean="0">
                <a:solidFill>
                  <a:srgbClr val="000099"/>
                </a:solidFill>
              </a:rPr>
              <a:t> </a:t>
            </a:r>
            <a:r>
              <a:rPr lang="cs-CZ" sz="2900" b="1" dirty="0" err="1" smtClean="0">
                <a:solidFill>
                  <a:srgbClr val="000099"/>
                </a:solidFill>
              </a:rPr>
              <a:t>chains</a:t>
            </a:r>
            <a:endParaRPr lang="cs-CZ" sz="2900" b="1" dirty="0" smtClean="0">
              <a:solidFill>
                <a:srgbClr val="00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RERA a.s., regionální rozvojová agentura jižních Čech, jihočeský kraj, veřejnoprávní subjekt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Počet partnerů – 8, CZ – </a:t>
            </a:r>
            <a:r>
              <a:rPr lang="cs-CZ" sz="2600" dirty="0" err="1" smtClean="0">
                <a:solidFill>
                  <a:srgbClr val="0070C0"/>
                </a:solidFill>
              </a:rPr>
              <a:t>Lead</a:t>
            </a:r>
            <a:r>
              <a:rPr lang="cs-CZ" sz="2600" dirty="0" smtClean="0">
                <a:solidFill>
                  <a:srgbClr val="0070C0"/>
                </a:solidFill>
              </a:rPr>
              <a:t> Partner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Projekt zaměřen na stárnutí populace a s tím související potřebu domácí péče – nové pracovní příležitosti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Cílem projektu je zvýšit dostupnost domácí péče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Organizace mezinárodních vzdělávacích seminářů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>
                <a:solidFill>
                  <a:srgbClr val="0070C0"/>
                </a:solidFill>
              </a:rPr>
              <a:t>Nové inovativní postupy a následné využití poznatků </a:t>
            </a:r>
            <a:endParaRPr lang="cs-CZ" sz="1800" dirty="0" smtClean="0">
              <a:solidFill>
                <a:srgbClr val="0070C0"/>
              </a:solidFill>
            </a:endParaRPr>
          </a:p>
          <a:p>
            <a:endParaRPr lang="cs-CZ" sz="1800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915000" cy="720080"/>
          </a:xfrm>
        </p:spPr>
        <p:txBody>
          <a:bodyPr/>
          <a:lstStyle/>
          <a:p>
            <a:r>
              <a:rPr lang="cs-CZ" sz="2800" dirty="0">
                <a:solidFill>
                  <a:srgbClr val="00B050"/>
                </a:solidFill>
              </a:rPr>
              <a:t>Vybrané </a:t>
            </a:r>
            <a:r>
              <a:rPr lang="cs-CZ" sz="2800" dirty="0" smtClean="0">
                <a:solidFill>
                  <a:srgbClr val="00B050"/>
                </a:solidFill>
              </a:rPr>
              <a:t>projekty – CZ </a:t>
            </a:r>
            <a:r>
              <a:rPr lang="cs-CZ" sz="2800" dirty="0" err="1" smtClean="0">
                <a:solidFill>
                  <a:srgbClr val="00B050"/>
                </a:solidFill>
              </a:rPr>
              <a:t>Lead</a:t>
            </a:r>
            <a:r>
              <a:rPr lang="cs-CZ" sz="2800" dirty="0" smtClean="0">
                <a:solidFill>
                  <a:srgbClr val="00B050"/>
                </a:solidFill>
              </a:rPr>
              <a:t> Partner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70362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323528" y="1586076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b="1" dirty="0" smtClean="0">
                <a:solidFill>
                  <a:srgbClr val="0070C0"/>
                </a:solidFill>
              </a:rPr>
              <a:t>Děkuji za pozornost</a:t>
            </a:r>
            <a:r>
              <a:rPr lang="en-GB" altLang="cs-CZ" b="1" dirty="0" smtClean="0">
                <a:solidFill>
                  <a:srgbClr val="0070C0"/>
                </a:solidFill>
              </a:rPr>
              <a:t>!</a:t>
            </a:r>
          </a:p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Alice Štollová Kovandová</a:t>
            </a:r>
            <a:endParaRPr lang="en-GB" altLang="cs-CZ" sz="1900" dirty="0" smtClean="0">
              <a:solidFill>
                <a:srgbClr val="0070C0"/>
              </a:solidFill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Odbor evropské územní spolupráce</a:t>
            </a:r>
            <a:endParaRPr lang="en-GB" altLang="cs-CZ" sz="1900" dirty="0" smtClean="0">
              <a:solidFill>
                <a:srgbClr val="0070C0"/>
              </a:solidFill>
            </a:endParaRP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</a:rPr>
              <a:t>Ministerstvo pro místní rozvoj</a:t>
            </a:r>
          </a:p>
          <a:p>
            <a:pPr algn="ctr"/>
            <a:r>
              <a:rPr lang="cs-CZ" altLang="cs-CZ" sz="1900" dirty="0" smtClean="0">
                <a:solidFill>
                  <a:srgbClr val="0070C0"/>
                </a:solidFill>
                <a:latin typeface="+mn-lt"/>
              </a:rPr>
              <a:t>Praha 1, Letenská 3</a:t>
            </a:r>
          </a:p>
          <a:p>
            <a:pPr algn="ctr"/>
            <a:r>
              <a:rPr lang="en-GB" altLang="cs-CZ" sz="1900" dirty="0" smtClean="0">
                <a:solidFill>
                  <a:srgbClr val="0070C0"/>
                </a:solidFill>
                <a:latin typeface="+mn-lt"/>
                <a:cs typeface="Arial" charset="0"/>
              </a:rPr>
              <a:t>E-mail:</a:t>
            </a:r>
            <a:r>
              <a:rPr lang="en-GB" altLang="cs-CZ" sz="1900" dirty="0" smtClean="0">
                <a:solidFill>
                  <a:schemeClr val="tx2"/>
                </a:solidFill>
                <a:latin typeface="+mn-lt"/>
                <a:cs typeface="Arial" charset="0"/>
              </a:rPr>
              <a:t> </a:t>
            </a:r>
            <a:r>
              <a:rPr lang="cs-CZ" altLang="cs-CZ" sz="1900" dirty="0" err="1" smtClean="0">
                <a:solidFill>
                  <a:schemeClr val="accent6"/>
                </a:solidFill>
                <a:latin typeface="+mn-lt"/>
                <a:cs typeface="Arial" charset="0"/>
                <a:hlinkClick r:id="rId2"/>
              </a:rPr>
              <a:t>alice.stollova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2"/>
              </a:rPr>
              <a:t>@mmr.cz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3"/>
              </a:rPr>
              <a:t>www.dotaceEU.cz</a:t>
            </a:r>
            <a:r>
              <a:rPr lang="cs-CZ" altLang="cs-CZ" sz="1900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</a:p>
          <a:p>
            <a:pPr algn="ctr"/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www.in</a:t>
            </a:r>
            <a:r>
              <a:rPr lang="cs-CZ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terregeurope</a:t>
            </a:r>
            <a:r>
              <a:rPr lang="en-GB" altLang="cs-CZ" sz="1900" dirty="0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.</a:t>
            </a:r>
            <a:r>
              <a:rPr lang="en-GB" altLang="cs-CZ" sz="1900" dirty="0" err="1" smtClean="0">
                <a:solidFill>
                  <a:srgbClr val="C00000"/>
                </a:solidFill>
                <a:latin typeface="+mn-lt"/>
                <a:cs typeface="Arial" charset="0"/>
                <a:hlinkClick r:id="rId4"/>
              </a:rPr>
              <a:t>eu</a:t>
            </a:r>
            <a:endParaRPr lang="cs-CZ" altLang="cs-CZ" sz="1900" dirty="0" smtClean="0">
              <a:solidFill>
                <a:srgbClr val="C00000"/>
              </a:solidFill>
              <a:latin typeface="+mn-lt"/>
              <a:cs typeface="Arial" charset="0"/>
            </a:endParaRPr>
          </a:p>
          <a:p>
            <a:pPr algn="ctr"/>
            <a:endParaRPr lang="en-GB" altLang="cs-CZ" sz="2400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08512"/>
          </a:xfrm>
        </p:spPr>
        <p:txBody>
          <a:bodyPr>
            <a:normAutofit fontScale="5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Příliš široké zaměření projektu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Nedostatečně popsána kapacita partnerů ovlivnit politický nástroj, na který se zaměřují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Chybí odkazy na projekty a iniciativy, které se v minulosti v dané oblasti realizovaly – přidaná hodnota projektu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Do projektu nejsou zapojení přímo/nepřímo ŘO programů strukturálních fondů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Není prokázána relevance partnera pro dané </a:t>
            </a:r>
            <a:r>
              <a:rPr lang="cs-CZ" dirty="0" smtClean="0">
                <a:solidFill>
                  <a:srgbClr val="0070C0"/>
                </a:solidFill>
              </a:rPr>
              <a:t>téma – špatné partnerství</a:t>
            </a:r>
            <a:endParaRPr lang="cs-CZ" dirty="0">
              <a:solidFill>
                <a:srgbClr val="0070C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Nekonzistentnost údajů v jednotlivých částech žádosti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70C0"/>
                </a:solidFill>
              </a:rPr>
              <a:t>Nevyrovnané geografické </a:t>
            </a:r>
            <a:r>
              <a:rPr lang="cs-CZ" dirty="0">
                <a:solidFill>
                  <a:srgbClr val="0070C0"/>
                </a:solidFill>
              </a:rPr>
              <a:t>rozložení partnerů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Nevyrovnaný rozpočet mezi partnery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Nadsazení/podcenění hodnot povinných indikátorů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Hlavním cílem projektu není výměna zkušeností a učení se na politické </a:t>
            </a:r>
            <a:r>
              <a:rPr lang="cs-CZ" dirty="0" smtClean="0">
                <a:solidFill>
                  <a:srgbClr val="0070C0"/>
                </a:solidFill>
              </a:rPr>
              <a:t>úrovni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15816" y="620688"/>
            <a:ext cx="5770984" cy="576064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Nejčastější chyby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5112568"/>
          </a:xfrm>
        </p:spPr>
        <p:txBody>
          <a:bodyPr>
            <a:noAutofit/>
          </a:bodyPr>
          <a:lstStyle/>
          <a:p>
            <a:pPr marL="285750" indent="-28575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22</a:t>
            </a:r>
            <a:r>
              <a:rPr lang="cs-CZ" sz="1600" dirty="0">
                <a:solidFill>
                  <a:srgbClr val="0070C0"/>
                </a:solidFill>
              </a:rPr>
              <a:t>. červen – 31. červenec 2015 – první výzva </a:t>
            </a:r>
            <a:r>
              <a:rPr lang="cs-CZ" sz="1600" dirty="0" smtClean="0">
                <a:solidFill>
                  <a:srgbClr val="0070C0"/>
                </a:solidFill>
              </a:rPr>
              <a:t>programu</a:t>
            </a:r>
          </a:p>
          <a:p>
            <a:pPr marL="285750" indent="-28575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 </a:t>
            </a:r>
            <a:r>
              <a:rPr lang="cs-CZ" sz="1600" dirty="0">
                <a:solidFill>
                  <a:srgbClr val="0070C0"/>
                </a:solidFill>
              </a:rPr>
              <a:t>Alokace – 107,5 mil. </a:t>
            </a:r>
            <a:r>
              <a:rPr lang="cs-CZ" sz="1600" dirty="0" smtClean="0">
                <a:solidFill>
                  <a:srgbClr val="0070C0"/>
                </a:solidFill>
              </a:rPr>
              <a:t>EUR</a:t>
            </a:r>
          </a:p>
          <a:p>
            <a:pPr marL="285750" indent="-28575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Jednokolová </a:t>
            </a:r>
            <a:r>
              <a:rPr lang="cs-CZ" sz="1600" dirty="0">
                <a:solidFill>
                  <a:srgbClr val="0070C0"/>
                </a:solidFill>
              </a:rPr>
              <a:t>výzva</a:t>
            </a:r>
            <a:endParaRPr lang="cs-CZ" sz="1600" dirty="0" smtClean="0">
              <a:solidFill>
                <a:srgbClr val="0070C0"/>
              </a:solidFill>
            </a:endParaRP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Předloženo celkem – 261 projektů - strategické hodnocení – 175 – operativní  hodnocení - 67 – všechny projekty hodnoceny nad 3 (strategické hodnocení) - doporučeno </a:t>
            </a:r>
            <a:r>
              <a:rPr lang="cs-CZ" sz="1600" dirty="0">
                <a:solidFill>
                  <a:srgbClr val="0070C0"/>
                </a:solidFill>
              </a:rPr>
              <a:t>ke </a:t>
            </a:r>
            <a:r>
              <a:rPr lang="cs-CZ" sz="1600" dirty="0" smtClean="0">
                <a:solidFill>
                  <a:srgbClr val="0070C0"/>
                </a:solidFill>
              </a:rPr>
              <a:t>schválení a schváleno - 64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Hodnocení probíhalo ve dvou kolech: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0070C0"/>
                </a:solidFill>
              </a:rPr>
              <a:t>	1. Kontrola způsobilosti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0070C0"/>
                </a:solidFill>
              </a:rPr>
              <a:t>	2. Kvalitativní hodnocení 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0070C0"/>
                </a:solidFill>
              </a:rPr>
              <a:t>		Strategické </a:t>
            </a:r>
            <a:r>
              <a:rPr lang="cs-CZ" sz="1600" dirty="0">
                <a:solidFill>
                  <a:srgbClr val="0070C0"/>
                </a:solidFill>
              </a:rPr>
              <a:t>hodnocení</a:t>
            </a: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0070C0"/>
                </a:solidFill>
              </a:rPr>
              <a:t>		Operativní hodnocení</a:t>
            </a:r>
          </a:p>
          <a:p>
            <a:pPr marL="285750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projekty byly </a:t>
            </a:r>
            <a:r>
              <a:rPr lang="cs-CZ" sz="1600" dirty="0">
                <a:solidFill>
                  <a:srgbClr val="0070C0"/>
                </a:solidFill>
              </a:rPr>
              <a:t>hodnoceny </a:t>
            </a:r>
            <a:r>
              <a:rPr lang="cs-CZ" sz="1600" dirty="0" smtClean="0">
                <a:solidFill>
                  <a:srgbClr val="0070C0"/>
                </a:solidFill>
              </a:rPr>
              <a:t>0-5 body, projekty</a:t>
            </a:r>
            <a:r>
              <a:rPr lang="cs-CZ" sz="1600" dirty="0">
                <a:solidFill>
                  <a:srgbClr val="0070C0"/>
                </a:solidFill>
              </a:rPr>
              <a:t>, které </a:t>
            </a:r>
            <a:r>
              <a:rPr lang="cs-CZ" sz="1600" dirty="0" smtClean="0">
                <a:solidFill>
                  <a:srgbClr val="0070C0"/>
                </a:solidFill>
              </a:rPr>
              <a:t>získaly </a:t>
            </a:r>
            <a:r>
              <a:rPr lang="cs-CZ" sz="1600" dirty="0">
                <a:solidFill>
                  <a:srgbClr val="0070C0"/>
                </a:solidFill>
              </a:rPr>
              <a:t>alespoň 3 body </a:t>
            </a:r>
            <a:r>
              <a:rPr lang="cs-CZ" sz="1600" dirty="0" smtClean="0">
                <a:solidFill>
                  <a:srgbClr val="0070C0"/>
                </a:solidFill>
              </a:rPr>
              <a:t>byly doporučeny </a:t>
            </a:r>
            <a:r>
              <a:rPr lang="cs-CZ" sz="1600" dirty="0">
                <a:solidFill>
                  <a:srgbClr val="0070C0"/>
                </a:solidFill>
              </a:rPr>
              <a:t>ke schválení </a:t>
            </a:r>
            <a:r>
              <a:rPr lang="cs-CZ" sz="1600" dirty="0" smtClean="0">
                <a:solidFill>
                  <a:srgbClr val="0070C0"/>
                </a:solidFill>
              </a:rPr>
              <a:t>JS</a:t>
            </a:r>
            <a:endParaRPr lang="cs-CZ" sz="1600" dirty="0">
              <a:solidFill>
                <a:srgbClr val="0070C0"/>
              </a:solidFill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</a:pP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491880" y="548680"/>
            <a:ext cx="2016224" cy="648072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Přehled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18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44008" y="1916832"/>
            <a:ext cx="1728192" cy="441340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0070C0"/>
                </a:solidFill>
              </a:rPr>
              <a:t>S CZ </a:t>
            </a:r>
            <a:r>
              <a:rPr lang="cs-CZ" sz="1800" dirty="0">
                <a:solidFill>
                  <a:srgbClr val="0070C0"/>
                </a:solidFill>
              </a:rPr>
              <a:t>ú</a:t>
            </a:r>
            <a:r>
              <a:rPr lang="cs-CZ" sz="1800" dirty="0" smtClean="0">
                <a:solidFill>
                  <a:srgbClr val="0070C0"/>
                </a:solidFill>
              </a:rPr>
              <a:t>častí</a:t>
            </a:r>
            <a:endParaRPr lang="cs-CZ" sz="1800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Výsledky 1. výzvy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566124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64 schválených projektů v </a:t>
            </a:r>
            <a:r>
              <a:rPr lang="cs-CZ" sz="1400" dirty="0">
                <a:solidFill>
                  <a:srgbClr val="0070C0"/>
                </a:solidFill>
              </a:rPr>
              <a:t>celkové výši 99,1 mil EUR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88024" y="537321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1F497D"/>
              </a:solidFill>
            </a:endParaRPr>
          </a:p>
          <a:p>
            <a:endParaRPr lang="cs-CZ" sz="1400" dirty="0" smtClean="0">
              <a:solidFill>
                <a:srgbClr val="0070C0"/>
              </a:solidFill>
            </a:endParaRPr>
          </a:p>
          <a:p>
            <a:pPr algn="ctr"/>
            <a:r>
              <a:rPr lang="cs-CZ" sz="1400" dirty="0" smtClean="0">
                <a:solidFill>
                  <a:srgbClr val="0070C0"/>
                </a:solidFill>
              </a:rPr>
              <a:t>11 schválených projektů - </a:t>
            </a:r>
            <a:r>
              <a:rPr lang="cs-CZ" sz="1400" dirty="0">
                <a:solidFill>
                  <a:srgbClr val="0070C0"/>
                </a:solidFill>
              </a:rPr>
              <a:t>alokace pro CZ LP/PP 1,6 mil EUR</a:t>
            </a:r>
          </a:p>
        </p:txBody>
      </p:sp>
      <p:sp>
        <p:nvSpPr>
          <p:cNvPr id="6" name="Obdélník 5"/>
          <p:cNvSpPr/>
          <p:nvPr/>
        </p:nvSpPr>
        <p:spPr>
          <a:xfrm>
            <a:off x="827584" y="1988840"/>
            <a:ext cx="2728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CELKEM</a:t>
            </a:r>
            <a:endParaRPr lang="cs-CZ" dirty="0"/>
          </a:p>
        </p:txBody>
      </p:sp>
      <p:pic>
        <p:nvPicPr>
          <p:cNvPr id="9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30099649"/>
              </p:ext>
            </p:extLst>
          </p:nvPr>
        </p:nvGraphicFramePr>
        <p:xfrm>
          <a:off x="17951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00164042"/>
              </p:ext>
            </p:extLst>
          </p:nvPr>
        </p:nvGraphicFramePr>
        <p:xfrm>
          <a:off x="4499992" y="2518345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76615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621424" y="620688"/>
            <a:ext cx="6059016" cy="1296144"/>
          </a:xfrm>
        </p:spPr>
        <p:txBody>
          <a:bodyPr/>
          <a:lstStyle/>
          <a:p>
            <a:r>
              <a:rPr lang="cs-CZ" sz="2800" dirty="0" smtClean="0">
                <a:solidFill>
                  <a:srgbClr val="00B050"/>
                </a:solidFill>
              </a:rPr>
              <a:t>Statistika 1. výzvy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67544" y="1412776"/>
            <a:ext cx="8230056" cy="63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cs-CZ" sz="1800" dirty="0">
                <a:solidFill>
                  <a:srgbClr val="0070C0"/>
                </a:solidFill>
              </a:rPr>
              <a:t>Počty žadatelů  v předložených žádostech podle států</a:t>
            </a:r>
          </a:p>
        </p:txBody>
      </p:sp>
      <p:pic>
        <p:nvPicPr>
          <p:cNvPr id="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6768752" cy="4176762"/>
          </a:xfrm>
        </p:spPr>
      </p:pic>
      <p:sp>
        <p:nvSpPr>
          <p:cNvPr id="2" name="Šipka dolů 1"/>
          <p:cNvSpPr/>
          <p:nvPr/>
        </p:nvSpPr>
        <p:spPr>
          <a:xfrm>
            <a:off x="4545708" y="3861048"/>
            <a:ext cx="484632" cy="978408"/>
          </a:xfrm>
          <a:prstGeom prst="downArrow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6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648072"/>
          </a:xfrm>
        </p:spPr>
        <p:txBody>
          <a:bodyPr/>
          <a:lstStyle/>
          <a:p>
            <a:r>
              <a:rPr lang="cs-CZ" sz="2800" dirty="0">
                <a:solidFill>
                  <a:srgbClr val="00B050"/>
                </a:solidFill>
              </a:rPr>
              <a:t>Vedoucí partneři podle států</a:t>
            </a:r>
            <a:r>
              <a:rPr lang="en-GB" sz="2800" dirty="0">
                <a:solidFill>
                  <a:srgbClr val="00B050"/>
                </a:solidFill>
              </a:rPr>
              <a:t/>
            </a:r>
            <a:br>
              <a:rPr lang="en-GB" sz="2800" dirty="0">
                <a:solidFill>
                  <a:srgbClr val="00B050"/>
                </a:solidFill>
              </a:rPr>
            </a:br>
            <a:endParaRPr lang="cs-CZ" sz="28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235665"/>
              </p:ext>
            </p:extLst>
          </p:nvPr>
        </p:nvGraphicFramePr>
        <p:xfrm>
          <a:off x="323528" y="2276872"/>
          <a:ext cx="8291264" cy="3528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827584" y="58772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rgbClr val="0070C0"/>
                </a:solidFill>
              </a:rPr>
              <a:t>IT = 23% </a:t>
            </a:r>
            <a:r>
              <a:rPr lang="cs-CZ" sz="1400" dirty="0">
                <a:solidFill>
                  <a:srgbClr val="0070C0"/>
                </a:solidFill>
              </a:rPr>
              <a:t>z předložených žádostí</a:t>
            </a:r>
            <a:endParaRPr lang="fr-FR" sz="1400" dirty="0">
              <a:solidFill>
                <a:srgbClr val="0070C0"/>
              </a:solidFill>
            </a:endParaRPr>
          </a:p>
          <a:p>
            <a:pPr algn="ctr"/>
            <a:r>
              <a:rPr lang="fr-FR" sz="1400" dirty="0">
                <a:solidFill>
                  <a:srgbClr val="0070C0"/>
                </a:solidFill>
              </a:rPr>
              <a:t>ES = 16% </a:t>
            </a:r>
            <a:r>
              <a:rPr lang="cs-CZ" sz="1400" dirty="0">
                <a:solidFill>
                  <a:srgbClr val="0070C0"/>
                </a:solidFill>
              </a:rPr>
              <a:t>z předložených žádostí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340768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rgbClr val="0070C0"/>
                </a:solidFill>
              </a:rPr>
              <a:t>Počet předložených </a:t>
            </a:r>
            <a:r>
              <a:rPr lang="cs-CZ" b="1" dirty="0" smtClean="0">
                <a:solidFill>
                  <a:srgbClr val="0070C0"/>
                </a:solidFill>
              </a:rPr>
              <a:t>žádostí/ počet </a:t>
            </a:r>
            <a:r>
              <a:rPr lang="cs-CZ" b="1" dirty="0">
                <a:solidFill>
                  <a:srgbClr val="0070C0"/>
                </a:solidFill>
              </a:rPr>
              <a:t>nezpůsobilých </a:t>
            </a:r>
            <a:r>
              <a:rPr lang="cs-CZ" b="1" dirty="0" smtClean="0">
                <a:solidFill>
                  <a:srgbClr val="0070C0"/>
                </a:solidFill>
              </a:rPr>
              <a:t>žádostí podle států </a:t>
            </a:r>
            <a:r>
              <a:rPr lang="cs-CZ" b="1" dirty="0">
                <a:solidFill>
                  <a:srgbClr val="0070C0"/>
                </a:solidFill>
              </a:rPr>
              <a:t>vedoucích partnerů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2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720080"/>
          </a:xfrm>
        </p:spPr>
        <p:txBody>
          <a:bodyPr/>
          <a:lstStyle/>
          <a:p>
            <a:r>
              <a:rPr lang="cs-CZ" sz="2800" dirty="0">
                <a:solidFill>
                  <a:srgbClr val="00B050"/>
                </a:solidFill>
              </a:rPr>
              <a:t>Důvody nezpůsobilosti</a:t>
            </a:r>
            <a:r>
              <a:rPr lang="en-GB" dirty="0">
                <a:solidFill>
                  <a:srgbClr val="00B050"/>
                </a:solidFill>
              </a:rPr>
              <a:t/>
            </a:r>
            <a:br>
              <a:rPr lang="en-GB" dirty="0">
                <a:solidFill>
                  <a:srgbClr val="00B050"/>
                </a:solidFill>
              </a:rPr>
            </a:b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594928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Z 261 žádostí bylo 86 nezpůsobilých = 1/3 VŠECH ŽÁDOSTÍ  </a:t>
            </a:r>
          </a:p>
        </p:txBody>
      </p:sp>
      <p:sp>
        <p:nvSpPr>
          <p:cNvPr id="2" name="Obdélník 1"/>
          <p:cNvSpPr/>
          <p:nvPr/>
        </p:nvSpPr>
        <p:spPr>
          <a:xfrm>
            <a:off x="611560" y="1340769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en-GB" sz="1600" b="1" i="0" u="none" strike="noStrike" kern="1200" baseline="0" noProof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rgbClr val="0070C0"/>
                </a:solidFill>
              </a:rPr>
              <a:t>Celkový počet žádostí nesplňující jednotlivá kritéria způsobilosti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499084"/>
              </p:ext>
            </p:extLst>
          </p:nvPr>
        </p:nvGraphicFramePr>
        <p:xfrm>
          <a:off x="611560" y="1844824"/>
          <a:ext cx="741682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525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792088"/>
          </a:xfrm>
        </p:spPr>
        <p:txBody>
          <a:bodyPr/>
          <a:lstStyle/>
          <a:p>
            <a:r>
              <a:rPr lang="cs-CZ" sz="2800" dirty="0">
                <a:solidFill>
                  <a:srgbClr val="00AF3F"/>
                </a:solidFill>
              </a:rPr>
              <a:t>Výsledky 1. výzvy - priority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026747"/>
              </p:ext>
            </p:extLst>
          </p:nvPr>
        </p:nvGraphicFramePr>
        <p:xfrm>
          <a:off x="323528" y="1556793"/>
          <a:ext cx="8363272" cy="4896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803635"/>
              </p:ext>
            </p:extLst>
          </p:nvPr>
        </p:nvGraphicFramePr>
        <p:xfrm>
          <a:off x="467544" y="1484784"/>
          <a:ext cx="82650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360497"/>
              </p:ext>
            </p:extLst>
          </p:nvPr>
        </p:nvGraphicFramePr>
        <p:xfrm>
          <a:off x="251520" y="1340768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763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6059016" cy="936104"/>
          </a:xfrm>
        </p:spPr>
        <p:txBody>
          <a:bodyPr/>
          <a:lstStyle/>
          <a:p>
            <a:r>
              <a:rPr lang="cs-CZ" sz="2800" dirty="0">
                <a:solidFill>
                  <a:srgbClr val="00B050"/>
                </a:solidFill>
              </a:rPr>
              <a:t>Výsledky 1. </a:t>
            </a:r>
            <a:r>
              <a:rPr lang="cs-CZ" sz="2800" dirty="0" smtClean="0">
                <a:solidFill>
                  <a:srgbClr val="00B050"/>
                </a:solidFill>
              </a:rPr>
              <a:t>výzvy – projekty s CZ účastí</a:t>
            </a:r>
            <a:endParaRPr lang="cs-CZ" sz="2800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95107"/>
              </p:ext>
            </p:extLst>
          </p:nvPr>
        </p:nvGraphicFramePr>
        <p:xfrm>
          <a:off x="395536" y="2060575"/>
          <a:ext cx="8291264" cy="3600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1331640" y="5691157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1F497D"/>
                </a:solidFill>
              </a:rPr>
              <a:t>Z 64 </a:t>
            </a:r>
            <a:r>
              <a:rPr lang="cs-CZ" dirty="0" smtClean="0">
                <a:solidFill>
                  <a:srgbClr val="1F497D"/>
                </a:solidFill>
              </a:rPr>
              <a:t>schválených projektů je </a:t>
            </a:r>
            <a:r>
              <a:rPr lang="cs-CZ" dirty="0">
                <a:solidFill>
                  <a:srgbClr val="1F497D"/>
                </a:solidFill>
              </a:rPr>
              <a:t>11 s CZ účastí</a:t>
            </a:r>
          </a:p>
        </p:txBody>
      </p:sp>
      <p:graphicFrame>
        <p:nvGraphicFramePr>
          <p:cNvPr id="7" name="Graf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17558"/>
              </p:ext>
            </p:extLst>
          </p:nvPr>
        </p:nvGraphicFramePr>
        <p:xfrm>
          <a:off x="320143" y="1700808"/>
          <a:ext cx="8716354" cy="475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931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39952" y="2060848"/>
            <a:ext cx="4546848" cy="4536504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Celkem 11 projektů</a:t>
            </a:r>
          </a:p>
          <a:p>
            <a:pPr marL="457200" indent="-45720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12 P, z toho 1 LP</a:t>
            </a:r>
          </a:p>
          <a:p>
            <a:pPr marL="457200" indent="-45720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Nejvíce zastoupen Moravskoslezský kraj</a:t>
            </a:r>
          </a:p>
          <a:p>
            <a:pPr marL="457200" indent="-45720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Počet partnerů mezi 7 – 13</a:t>
            </a:r>
          </a:p>
          <a:p>
            <a:pPr marL="457200" indent="-45720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Většinou veřejnoprávní subjekty, soukromý neziskový uspěl pouze jeden </a:t>
            </a:r>
            <a:endParaRPr lang="cs-CZ" sz="1800" dirty="0">
              <a:solidFill>
                <a:srgbClr val="0070C0"/>
              </a:solidFill>
            </a:endParaRPr>
          </a:p>
          <a:p>
            <a:pPr marL="457200" indent="-457200">
              <a:buFontTx/>
              <a:buChar char="-"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576064"/>
          </a:xfrm>
        </p:spPr>
        <p:txBody>
          <a:bodyPr/>
          <a:lstStyle/>
          <a:p>
            <a:r>
              <a:rPr lang="cs-CZ" sz="2400" dirty="0">
                <a:solidFill>
                  <a:srgbClr val="00B050"/>
                </a:solidFill>
              </a:rPr>
              <a:t>Schválené projekty s CZ účastí:</a:t>
            </a:r>
            <a:endParaRPr lang="cs-CZ" sz="2400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295497"/>
              </p:ext>
            </p:extLst>
          </p:nvPr>
        </p:nvGraphicFramePr>
        <p:xfrm>
          <a:off x="395288" y="1484313"/>
          <a:ext cx="3492500" cy="447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List" r:id="rId3" imgW="6143633" imgH="8420100" progId="Excel.Sheet.12">
                  <p:embed/>
                </p:oleObj>
              </mc:Choice>
              <mc:Fallback>
                <p:oleObj name="List" r:id="rId3" imgW="6143633" imgH="8420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484313"/>
                        <a:ext cx="3492500" cy="4475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55762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4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Interreg Europ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DC609"/>
    </a:accent1>
    <a:accent2>
      <a:srgbClr val="98C222"/>
    </a:accent2>
    <a:accent3>
      <a:srgbClr val="159960"/>
    </a:accent3>
    <a:accent4>
      <a:srgbClr val="21B7CF"/>
    </a:accent4>
    <a:accent5>
      <a:srgbClr val="000099"/>
    </a:accent5>
    <a:accent6>
      <a:srgbClr val="FFCC00"/>
    </a:accent6>
    <a:hlink>
      <a:srgbClr val="363438"/>
    </a:hlink>
    <a:folHlink>
      <a:srgbClr val="000099"/>
    </a:folHlink>
  </a:clrScheme>
  <a:fontScheme name="Office Classique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5413</TotalTime>
  <Words>587</Words>
  <Application>Microsoft Office PowerPoint</Application>
  <PresentationFormat>Předvádění na obrazovce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Interact III</vt:lpstr>
      <vt:lpstr>Microsoft Excel Worksheet</vt:lpstr>
      <vt:lpstr>Prezentace aplikace PowerPoint</vt:lpstr>
      <vt:lpstr>Přehled</vt:lpstr>
      <vt:lpstr>Výsledky 1. výzvy</vt:lpstr>
      <vt:lpstr>Statistika 1. výzvy</vt:lpstr>
      <vt:lpstr>Vedoucí partneři podle států </vt:lpstr>
      <vt:lpstr>Důvody nezpůsobilosti </vt:lpstr>
      <vt:lpstr>Výsledky 1. výzvy - priority</vt:lpstr>
      <vt:lpstr>Výsledky 1. výzvy – projekty s CZ účastí</vt:lpstr>
      <vt:lpstr>Schválené projekty s CZ účastí:</vt:lpstr>
      <vt:lpstr>Vybrané projekty – s CZ partnerem</vt:lpstr>
      <vt:lpstr>Vybrané projekty – CZ Lead Partner</vt:lpstr>
      <vt:lpstr>Prezentace aplikace PowerPoint</vt:lpstr>
      <vt:lpstr>Nejčastější chyby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*</cp:lastModifiedBy>
  <cp:revision>387</cp:revision>
  <cp:lastPrinted>2012-11-20T11:29:07Z</cp:lastPrinted>
  <dcterms:created xsi:type="dcterms:W3CDTF">2012-11-21T12:13:20Z</dcterms:created>
  <dcterms:modified xsi:type="dcterms:W3CDTF">2016-03-31T06:11:34Z</dcterms:modified>
</cp:coreProperties>
</file>