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9" r:id="rId3"/>
    <p:sldId id="259" r:id="rId4"/>
    <p:sldId id="268" r:id="rId5"/>
    <p:sldId id="267" r:id="rId6"/>
    <p:sldId id="262" r:id="rId7"/>
    <p:sldId id="274" r:id="rId8"/>
    <p:sldId id="265" r:id="rId9"/>
    <p:sldId id="270" r:id="rId10"/>
    <p:sldId id="271" r:id="rId11"/>
    <p:sldId id="272" r:id="rId12"/>
    <p:sldId id="273" r:id="rId13"/>
    <p:sldId id="275" r:id="rId14"/>
    <p:sldId id="276" r:id="rId15"/>
    <p:sldId id="263" r:id="rId16"/>
    <p:sldId id="261" r:id="rId17"/>
    <p:sldId id="278" r:id="rId18"/>
    <p:sldId id="27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134BD-BE9E-4CE9-A9B6-6B9FC6F2B52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75C4C8-6B68-42B1-A918-285DCA3870E2}">
      <dgm:prSet phldrT="[Text]" custT="1"/>
      <dgm:spPr>
        <a:gradFill rotWithShape="0">
          <a:gsLst>
            <a:gs pos="2000">
              <a:srgbClr val="FFC000"/>
            </a:gs>
            <a:gs pos="78000">
              <a:srgbClr val="FFFF00"/>
            </a:gs>
          </a:gsLst>
          <a:lin ang="5400000" scaled="0"/>
        </a:gradFill>
      </dgm:spPr>
      <dgm:t>
        <a:bodyPr/>
        <a:lstStyle/>
        <a:p>
          <a:r>
            <a:rPr lang="cs-CZ" sz="2500" baseline="0" dirty="0" smtClean="0">
              <a:solidFill>
                <a:schemeClr val="tx1"/>
              </a:solidFill>
            </a:rPr>
            <a:t>Prioritní osa 2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Štíhlejší, efektivnější a účinnější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implementační opatření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a účinná pomoc při realizaci programu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(Technická pomoc)</a:t>
          </a:r>
          <a:endParaRPr lang="cs-CZ" sz="2000" baseline="0" dirty="0">
            <a:solidFill>
              <a:schemeClr val="tx1"/>
            </a:solidFill>
          </a:endParaRPr>
        </a:p>
      </dgm:t>
    </dgm:pt>
    <dgm:pt modelId="{D36330DF-F2D5-4829-B28A-F76AC84BDA7E}" type="parTrans" cxnId="{6B481C62-BD02-460D-80C3-0EA4E9ECDAB1}">
      <dgm:prSet/>
      <dgm:spPr/>
      <dgm:t>
        <a:bodyPr/>
        <a:lstStyle/>
        <a:p>
          <a:endParaRPr lang="cs-CZ"/>
        </a:p>
      </dgm:t>
    </dgm:pt>
    <dgm:pt modelId="{FF16C3D9-7F9B-402E-89A7-1D9A4D1F5A22}" type="sibTrans" cxnId="{6B481C62-BD02-460D-80C3-0EA4E9ECDAB1}">
      <dgm:prSet/>
      <dgm:spPr/>
      <dgm:t>
        <a:bodyPr/>
        <a:lstStyle/>
        <a:p>
          <a:endParaRPr lang="cs-CZ"/>
        </a:p>
      </dgm:t>
    </dgm:pt>
    <dgm:pt modelId="{DDCCF939-ED53-4287-93BB-AE8D29921753}" type="pres">
      <dgm:prSet presAssocID="{751134BD-BE9E-4CE9-A9B6-6B9FC6F2B5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6749ED1-251A-4B16-9922-E1868D61BBFF}" type="pres">
      <dgm:prSet presAssocID="{E875C4C8-6B68-42B1-A918-285DCA3870E2}" presName="vertOne" presStyleCnt="0"/>
      <dgm:spPr/>
    </dgm:pt>
    <dgm:pt modelId="{39503BA7-8686-47D5-A744-5CF75067EB27}" type="pres">
      <dgm:prSet presAssocID="{E875C4C8-6B68-42B1-A918-285DCA3870E2}" presName="txOne" presStyleLbl="node0" presStyleIdx="0" presStyleCnt="1" custScaleY="63274" custLinFactNeighborX="-980" custLinFactNeighborY="104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E92D5E-DD63-4704-9336-D74DEFBC7871}" type="pres">
      <dgm:prSet presAssocID="{E875C4C8-6B68-42B1-A918-285DCA3870E2}" presName="horzOne" presStyleCnt="0"/>
      <dgm:spPr/>
    </dgm:pt>
  </dgm:ptLst>
  <dgm:cxnLst>
    <dgm:cxn modelId="{BE363726-FC32-4C95-AA78-5D0F7C10C814}" type="presOf" srcId="{751134BD-BE9E-4CE9-A9B6-6B9FC6F2B522}" destId="{DDCCF939-ED53-4287-93BB-AE8D29921753}" srcOrd="0" destOrd="0" presId="urn:microsoft.com/office/officeart/2005/8/layout/hierarchy4"/>
    <dgm:cxn modelId="{78B81775-A401-4184-904A-EBFB5D5A059C}" type="presOf" srcId="{E875C4C8-6B68-42B1-A918-285DCA3870E2}" destId="{39503BA7-8686-47D5-A744-5CF75067EB27}" srcOrd="0" destOrd="0" presId="urn:microsoft.com/office/officeart/2005/8/layout/hierarchy4"/>
    <dgm:cxn modelId="{6B481C62-BD02-460D-80C3-0EA4E9ECDAB1}" srcId="{751134BD-BE9E-4CE9-A9B6-6B9FC6F2B522}" destId="{E875C4C8-6B68-42B1-A918-285DCA3870E2}" srcOrd="0" destOrd="0" parTransId="{D36330DF-F2D5-4829-B28A-F76AC84BDA7E}" sibTransId="{FF16C3D9-7F9B-402E-89A7-1D9A4D1F5A22}"/>
    <dgm:cxn modelId="{0A190732-0C73-4274-B996-8659539FD852}" type="presParOf" srcId="{DDCCF939-ED53-4287-93BB-AE8D29921753}" destId="{06749ED1-251A-4B16-9922-E1868D61BBFF}" srcOrd="0" destOrd="0" presId="urn:microsoft.com/office/officeart/2005/8/layout/hierarchy4"/>
    <dgm:cxn modelId="{5D61C001-CC49-4BA3-BE12-3FDF98A66AD5}" type="presParOf" srcId="{06749ED1-251A-4B16-9922-E1868D61BBFF}" destId="{39503BA7-8686-47D5-A744-5CF75067EB27}" srcOrd="0" destOrd="0" presId="urn:microsoft.com/office/officeart/2005/8/layout/hierarchy4"/>
    <dgm:cxn modelId="{AF2E0D51-8590-48BB-AD98-7CB672E8F2BE}" type="presParOf" srcId="{06749ED1-251A-4B16-9922-E1868D61BBFF}" destId="{8CE92D5E-DD63-4704-9336-D74DEFBC78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03BA7-8686-47D5-A744-5CF75067EB27}">
      <dsp:nvSpPr>
        <dsp:cNvPr id="0" name=""/>
        <dsp:cNvSpPr/>
      </dsp:nvSpPr>
      <dsp:spPr>
        <a:xfrm>
          <a:off x="0" y="864090"/>
          <a:ext cx="7731504" cy="1897562"/>
        </a:xfrm>
        <a:prstGeom prst="roundRect">
          <a:avLst>
            <a:gd name="adj" fmla="val 10000"/>
          </a:avLst>
        </a:prstGeom>
        <a:gradFill rotWithShape="0">
          <a:gsLst>
            <a:gs pos="2000">
              <a:srgbClr val="FFC000"/>
            </a:gs>
            <a:gs pos="78000">
              <a:srgbClr val="FFF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baseline="0" dirty="0" smtClean="0">
              <a:solidFill>
                <a:schemeClr val="tx1"/>
              </a:solidFill>
            </a:rPr>
            <a:t>Prioritní osa 2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Štíhlejší, efektivnější a účinnější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implementační opatření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a účinná pomoc při realizaci programu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(Technická pomoc)</a:t>
          </a:r>
          <a:endParaRPr lang="cs-CZ" sz="2000" kern="1200" baseline="0" dirty="0">
            <a:solidFill>
              <a:schemeClr val="tx1"/>
            </a:solidFill>
          </a:endParaRPr>
        </a:p>
      </dsp:txBody>
      <dsp:txXfrm>
        <a:off x="55578" y="919668"/>
        <a:ext cx="7620348" cy="178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9432-D273-4767-BC10-56E9A9BF55A1}" type="datetimeFigureOut">
              <a:rPr lang="cs-CZ" smtClean="0"/>
              <a:t>3.2.2016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F09A0-9CDE-4180-A71A-8D7F4E694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90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9CE7C0-863D-4B7E-9BAD-38B0EEBAC627}" type="slidenum">
              <a:rPr lang="da-DK" altLang="cs-CZ" sz="1200" smtClean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da-DK" altLang="cs-CZ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4607"/>
            <a:ext cx="5487041" cy="4113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F95768DD-945B-4A53-9B2E-5836E1E90634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17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4607"/>
            <a:ext cx="5487041" cy="4113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1EA82EB2-C794-4CCF-AC32-DB81A44E7BC9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18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 userDrawn="1"/>
        </p:nvGraphicFramePr>
        <p:xfrm>
          <a:off x="142875" y="0"/>
          <a:ext cx="900112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CorelDRAW" r:id="rId3" imgW="37542960" imgH="10225440" progId="CorelDRAW.Graphic.13">
                  <p:embed/>
                </p:oleObj>
              </mc:Choice>
              <mc:Fallback>
                <p:oleObj name="CorelDRAW" r:id="rId3" imgW="37542960" imgH="102254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0"/>
                        <a:ext cx="900112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5"/>
          <p:cNvSpPr>
            <a:spLocks noChangeArrowheads="1"/>
          </p:cNvSpPr>
          <p:nvPr userDrawn="1"/>
        </p:nvSpPr>
        <p:spPr bwMode="auto">
          <a:xfrm>
            <a:off x="0" y="3417888"/>
            <a:ext cx="9144000" cy="331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6" name="Rectangle 88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7" name="Rectangle 89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9" name="Rectangle 91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" name="Rectangle 119"/>
          <p:cNvSpPr>
            <a:spLocks noChangeArrowheads="1"/>
          </p:cNvSpPr>
          <p:nvPr userDrawn="1"/>
        </p:nvSpPr>
        <p:spPr bwMode="auto">
          <a:xfrm>
            <a:off x="8816975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1" name="Rectangle 120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cs-CZ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5" descr="sentence_pptespon2013_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21413"/>
            <a:ext cx="5316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1" name="Rectangle 85"/>
          <p:cNvSpPr>
            <a:spLocks noGrp="1" noChangeArrowheads="1"/>
          </p:cNvSpPr>
          <p:nvPr>
            <p:ph type="ctrTitle"/>
          </p:nvPr>
        </p:nvSpPr>
        <p:spPr>
          <a:xfrm>
            <a:off x="719138" y="2554288"/>
            <a:ext cx="7620000" cy="685800"/>
          </a:xfrm>
        </p:spPr>
        <p:txBody>
          <a:bodyPr/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97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25838"/>
            <a:ext cx="7620000" cy="685800"/>
          </a:xfrm>
        </p:spPr>
        <p:txBody>
          <a:bodyPr/>
          <a:lstStyle>
            <a:lvl1pPr marL="0" indent="0">
              <a:buFont typeface="Times" pitchFamily="18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76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898525"/>
            <a:ext cx="1933575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898525"/>
            <a:ext cx="5653087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2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PON slides">
    <p:bg>
      <p:bgPr>
        <a:blipFill dpi="0" rotWithShape="0">
          <a:blip r:embed="rId2">
            <a:lum/>
          </a:blip>
          <a:srcRect/>
          <a:stretch>
            <a:fillRect l="-21000" t="-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38200" y="1752600"/>
            <a:ext cx="7467600" cy="3581400"/>
          </a:xfrm>
        </p:spPr>
        <p:txBody>
          <a:bodyPr>
            <a:noAutofit/>
          </a:bodyPr>
          <a:lstStyle>
            <a:lvl1pPr>
              <a:buFont typeface="Arial"/>
              <a:buNone/>
              <a:defRPr sz="18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800">
                <a:latin typeface="Arial"/>
                <a:cs typeface="Arial"/>
              </a:defRPr>
            </a:lvl7pPr>
            <a:lvl8pPr>
              <a:defRPr sz="1800">
                <a:latin typeface="Arial"/>
                <a:cs typeface="Arial"/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57200" y="871800"/>
            <a:ext cx="8229600" cy="396960"/>
          </a:xfrm>
        </p:spPr>
        <p:txBody>
          <a:bodyPr anchor="ctr"/>
          <a:lstStyle>
            <a:lvl1pPr algn="ctr">
              <a:buNone/>
              <a:defRPr sz="2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72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9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54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39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5"/>
          <p:cNvGraphicFramePr>
            <a:graphicFrameLocks noChangeAspect="1"/>
          </p:cNvGraphicFramePr>
          <p:nvPr userDrawn="1"/>
        </p:nvGraphicFramePr>
        <p:xfrm>
          <a:off x="0" y="0"/>
          <a:ext cx="90011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15" imgW="37542960" imgH="3557880" progId="CorelDRAW.Graphic.13">
                  <p:embed/>
                </p:oleObj>
              </mc:Choice>
              <mc:Fallback>
                <p:oleObj name="CorelDRAW" r:id="rId15" imgW="37542960" imgH="355788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011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1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9144000" cy="5181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98525"/>
            <a:ext cx="77390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title style</a:t>
            </a:r>
          </a:p>
        </p:txBody>
      </p:sp>
      <p:sp>
        <p:nvSpPr>
          <p:cNvPr id="1033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54175"/>
            <a:ext cx="7739062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text styles</a:t>
            </a:r>
          </a:p>
          <a:p>
            <a:pPr lvl="1"/>
            <a:r>
              <a:rPr lang="da-DK" altLang="cs-CZ" smtClean="0"/>
              <a:t>Second level</a:t>
            </a:r>
          </a:p>
          <a:p>
            <a:pPr lvl="2"/>
            <a:r>
              <a:rPr lang="da-DK" altLang="cs-CZ" smtClean="0"/>
              <a:t>Third level</a:t>
            </a:r>
          </a:p>
          <a:p>
            <a:pPr lvl="3"/>
            <a:r>
              <a:rPr lang="da-DK" altLang="cs-CZ" smtClean="0"/>
              <a:t>Fourth level</a:t>
            </a:r>
          </a:p>
          <a:p>
            <a:pPr lvl="4"/>
            <a:r>
              <a:rPr lang="da-DK" altLang="cs-CZ" smtClean="0"/>
              <a:t>Fifth level</a:t>
            </a:r>
          </a:p>
        </p:txBody>
      </p:sp>
      <p:sp>
        <p:nvSpPr>
          <p:cNvPr id="1034" name="Rectangle 92"/>
          <p:cNvSpPr>
            <a:spLocks noChangeArrowheads="1"/>
          </p:cNvSpPr>
          <p:nvPr userDrawn="1"/>
        </p:nvSpPr>
        <p:spPr bwMode="auto">
          <a:xfrm>
            <a:off x="8783638" y="0"/>
            <a:ext cx="36036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5" name="Rectangle 93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hyperlink" Target="http://www.espon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hyperlink" Target="http://www.espon.eu/ma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rukturalni-fondy.cz/" TargetMode="External"/><Relationship Id="rId5" Type="http://schemas.openxmlformats.org/officeDocument/2006/relationships/hyperlink" Target="mailto:fridrich@uur.cz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mailto:hromil@mmr.cz" TargetMode="External"/><Relationship Id="rId9" Type="http://schemas.openxmlformats.org/officeDocument/2006/relationships/hyperlink" Target="http://www.uur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13" y="2565400"/>
            <a:ext cx="8353425" cy="7302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PS </a:t>
            </a:r>
            <a:r>
              <a:rPr lang="cs-CZ" alt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ESPON 2020</a:t>
            </a:r>
            <a:r>
              <a:rPr lang="en-GB" alt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alt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endParaRPr lang="da-DK" altLang="cs-CZ" sz="2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288" y="2492375"/>
            <a:ext cx="8353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cs-CZ" sz="3200">
              <a:solidFill>
                <a:srgbClr val="000000"/>
              </a:solidFill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3429000"/>
            <a:ext cx="842486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altLang="cs-CZ" sz="2800" dirty="0" smtClean="0">
              <a:solidFill>
                <a:srgbClr val="0800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zasedání </a:t>
            </a:r>
            <a:r>
              <a:rPr 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Výboru ČR pro </a:t>
            </a: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programy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nadnárodní a meziregionální spolupráce</a:t>
            </a:r>
            <a:endParaRPr lang="en-GB" altLang="cs-CZ" sz="2400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713038" y="3214688"/>
            <a:ext cx="6302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cs-CZ" sz="44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"/>
          <p:cNvSpPr>
            <a:spLocks noGrp="1"/>
          </p:cNvSpPr>
          <p:nvPr/>
        </p:nvSpPr>
        <p:spPr bwMode="auto">
          <a:xfrm>
            <a:off x="457200" y="7350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4025" indent="3175" algn="ctr">
              <a:spcAft>
                <a:spcPts val="300"/>
              </a:spcAft>
            </a:pP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SO2 – </a:t>
            </a: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plán 2015/2016</a:t>
            </a:r>
            <a:endParaRPr lang="en-US" sz="2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611188" y="1628775"/>
            <a:ext cx="8075612" cy="23762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Předkládání návrhů cílených analýz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průběžně – 2 x ročně hodnocení), spojené s propagací přes web, e-mail, sociální média a kontaktní místa programu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kolo - výběr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cílených analýz (realizace – výběrové řízení)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</a:t>
            </a:r>
            <a:r>
              <a:rPr lang="en-I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Policy </a:t>
            </a: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I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rief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 (na základě průzkumu poptávky)</a:t>
            </a:r>
            <a:endParaRPr lang="en-I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GB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55600" indent="-355600">
              <a:defRPr/>
            </a:pP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454025" indent="3175">
              <a:spcAft>
                <a:spcPts val="60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85800">
              <a:defRPr/>
            </a:pPr>
            <a:endParaRPr lang="en-GB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>
                <a:latin typeface="Calibri" pitchFamily="34" charset="0"/>
                <a:ea typeface="ＭＳ Ｐゴシック" pitchFamily="34" charset="-128"/>
                <a:cs typeface="Arial" charset="0"/>
              </a:rPr>
              <a:t>  </a:t>
            </a: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187450" y="5445125"/>
            <a:ext cx="67691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cs-CZ" b="1" dirty="0" smtClean="0">
                <a:solidFill>
                  <a:srgbClr val="FF0000"/>
                </a:solidFill>
              </a:rPr>
              <a:t>Výzva pro předkládání návrhů cílených analýz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1. kolo do 9. března 2016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/>
        </p:nvSpPr>
        <p:spPr bwMode="auto">
          <a:xfrm>
            <a:off x="457200" y="76517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3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SO3</a:t>
            </a: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420382" y="1484784"/>
            <a:ext cx="8362950" cy="39599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Aft>
                <a:spcPts val="1200"/>
              </a:spcAft>
              <a:defRPr/>
            </a:pPr>
            <a:r>
              <a:rPr lang="cs-CZ" sz="22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Kvalitnější územní monitoring a nástroje pro územní analýzy</a:t>
            </a:r>
            <a:endParaRPr lang="en-US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Evropský územní monitorovací systém na míru (na požádání, zejména pro makroregiony)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Evropské monitorací zprávy u politicky relevantních témat (cca 3 zprávy)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Nástroje ESPON – tvorba + aktualizace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ESPON </a:t>
            </a: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Databáze – aktualizace dat + uživatelsky přívětivější prostředí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Propagace, uživatelská podpora – motivovat k používání vědeckých nástrojů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(hotline</a:t>
            </a:r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TIA</a:t>
            </a: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atd.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>
              <a:defRPr/>
            </a:pPr>
            <a:endParaRPr lang="en-US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50610" y="5589240"/>
            <a:ext cx="8362950" cy="746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8900">
              <a:spcAft>
                <a:spcPts val="300"/>
              </a:spcAft>
            </a:pP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in. </a:t>
            </a: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8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vědeckých nástrojů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88900"/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3.5 mi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l.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€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484313"/>
            <a:ext cx="8229600" cy="388937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4 výzvy k podání nabídky na služby související s ESPON databází či jinými nástroji a aktualizací dat.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Průzkum mezi zainteresovanými subjekty na téma využití nástrojů programu ESPON.</a:t>
            </a:r>
            <a:endParaRPr lang="en-IE" sz="2000" dirty="0" smtClean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Spolupráce na přípravě revize Kohézní </a:t>
            </a:r>
            <a:r>
              <a:rPr lang="cs-CZ" sz="2000" dirty="0">
                <a:ea typeface="MS PGothic" pitchFamily="34" charset="-128"/>
              </a:rPr>
              <a:t>zprávy(2017)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 - „Evropský územní přezkum“ (1. monitorovací zpráva) – zprávy o současných územních trendech a dynamice.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Průzkum poptávky mezi makroregionálními programy na sledování vývoje území na míru.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Produkce návodů, technická podpora a trénink přes web k využívání dat, indikátorů, map a nástrojů ESPON.</a:t>
            </a:r>
            <a:endParaRPr lang="en-GB" sz="1900" dirty="0" smtClean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GB" dirty="0" smtClean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GB" dirty="0" smtClean="0">
              <a:ea typeface="MS PGothic" pitchFamily="34" charset="-128"/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836613"/>
            <a:ext cx="8229600" cy="396875"/>
          </a:xfrm>
        </p:spPr>
        <p:txBody>
          <a:bodyPr/>
          <a:lstStyle/>
          <a:p>
            <a:pPr marL="457200">
              <a:spcAft>
                <a:spcPts val="300"/>
              </a:spcAft>
            </a:pPr>
            <a:r>
              <a:rPr lang="en-US" dirty="0" smtClean="0">
                <a:solidFill>
                  <a:srgbClr val="002060"/>
                </a:solidFill>
                <a:ea typeface="MS PGothic" pitchFamily="34" charset="-128"/>
              </a:rPr>
              <a:t>SO3 – </a:t>
            </a:r>
            <a:r>
              <a:rPr lang="cs-CZ" dirty="0" smtClean="0">
                <a:solidFill>
                  <a:srgbClr val="002060"/>
                </a:solidFill>
                <a:ea typeface="MS PGothic" pitchFamily="34" charset="-128"/>
              </a:rPr>
              <a:t>plán</a:t>
            </a:r>
            <a:r>
              <a:rPr lang="en-US" dirty="0" smtClean="0">
                <a:solidFill>
                  <a:srgbClr val="002060"/>
                </a:solidFill>
                <a:ea typeface="MS PGothic" pitchFamily="34" charset="-128"/>
              </a:rPr>
              <a:t> 2015/2016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692275" y="5661025"/>
            <a:ext cx="583247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Výběrové řízení – ESPON </a:t>
            </a:r>
            <a:r>
              <a:rPr lang="cs-CZ" b="1" dirty="0" smtClean="0">
                <a:solidFill>
                  <a:srgbClr val="FF0000"/>
                </a:solidFill>
              </a:rPr>
              <a:t>Databáze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únor</a:t>
            </a:r>
            <a:r>
              <a:rPr lang="en-US" b="1" dirty="0" smtClean="0">
                <a:solidFill>
                  <a:srgbClr val="FF0000"/>
                </a:solidFill>
              </a:rPr>
              <a:t> 2016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/>
        </p:nvSpPr>
        <p:spPr bwMode="auto">
          <a:xfrm>
            <a:off x="457200" y="76517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cs-CZ" sz="2800" b="1" dirty="0">
                <a:solidFill>
                  <a:srgbClr val="002060"/>
                </a:solidFill>
                <a:latin typeface="Verdana" pitchFamily="34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SO</a:t>
            </a: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4</a:t>
            </a:r>
            <a:endParaRPr lang="en-US" sz="2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420382" y="1484784"/>
            <a:ext cx="8362950" cy="39599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Aft>
                <a:spcPts val="1200"/>
              </a:spcAft>
              <a:defRPr/>
            </a:pPr>
            <a:r>
              <a:rPr lang="cs-CZ" sz="22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Širší informovanost a využívání územně analytických podkladů</a:t>
            </a:r>
            <a:endParaRPr lang="en-US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Akce – semináře, workshopy a jiné informační akce 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- 2 x ročně konference – ve spolupráci se státy  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předsedajícími Radě EU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Publikace a propagační materiály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Digitální nástroje – webové komunikace  a semináře, 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sociální média,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e-learning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e-mailový 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marketing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= nové webové stránky programu ESPON </a:t>
            </a:r>
          </a:p>
          <a:p>
            <a:pPr marL="88900">
              <a:spcAft>
                <a:spcPts val="300"/>
              </a:spcAft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50610" y="5589240"/>
            <a:ext cx="8362950" cy="746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8900">
              <a:spcAft>
                <a:spcPts val="300"/>
              </a:spcAft>
            </a:pP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60 akcí a publikací, výběrová </a:t>
            </a:r>
            <a:r>
              <a:rPr lang="cs-CZ" sz="2000" smtClean="0">
                <a:solidFill>
                  <a:srgbClr val="002060"/>
                </a:solidFill>
                <a:latin typeface="Verdana" pitchFamily="34" charset="0"/>
              </a:rPr>
              <a:t>řízení  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88900"/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.5 mi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l.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€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484313"/>
            <a:ext cx="8229600" cy="4752999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cs-CZ" sz="2000" dirty="0" smtClean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ESPON konference (Lucembursko, Nizozemí, Slovensko)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Webový seminář – vědecké nástroje programu ESPON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Workshop – městská agenda (Nizozemí)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Účast na externích akcích</a:t>
            </a:r>
          </a:p>
          <a:p>
            <a:pPr eaLnBrk="1" hangingPunct="1">
              <a:buFont typeface="Arial" pitchFamily="34" charset="0"/>
              <a:buChar char="•"/>
            </a:pPr>
            <a:endParaRPr lang="cs-CZ" sz="2000" dirty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sz="2000" dirty="0" smtClean="0">
                <a:ea typeface="MS PGothic" pitchFamily="34" charset="-128"/>
              </a:rPr>
              <a:t>Výběrové řízení – informační strategie programu, 3-letý kontrakt, propagace na nadnárodní a národní úrovni, snaha prostřednictvím kontaktních bodů proniknout do regionů</a:t>
            </a:r>
            <a:endParaRPr lang="en-GB" dirty="0" smtClean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GB" dirty="0" smtClean="0">
              <a:ea typeface="MS PGothic" pitchFamily="34" charset="-128"/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836613"/>
            <a:ext cx="8229600" cy="396875"/>
          </a:xfrm>
        </p:spPr>
        <p:txBody>
          <a:bodyPr/>
          <a:lstStyle/>
          <a:p>
            <a:pPr marL="457200">
              <a:spcAft>
                <a:spcPts val="300"/>
              </a:spcAft>
            </a:pPr>
            <a:r>
              <a:rPr lang="en-US" dirty="0" smtClean="0">
                <a:solidFill>
                  <a:srgbClr val="002060"/>
                </a:solidFill>
                <a:ea typeface="MS PGothic" pitchFamily="34" charset="-128"/>
              </a:rPr>
              <a:t>SO</a:t>
            </a:r>
            <a:r>
              <a:rPr lang="cs-CZ" dirty="0" smtClean="0">
                <a:solidFill>
                  <a:srgbClr val="002060"/>
                </a:solidFill>
                <a:ea typeface="MS PGothic" pitchFamily="34" charset="-128"/>
              </a:rPr>
              <a:t>4</a:t>
            </a:r>
            <a:r>
              <a:rPr lang="en-US" dirty="0" smtClean="0">
                <a:solidFill>
                  <a:srgbClr val="002060"/>
                </a:solidFill>
                <a:ea typeface="MS PGothic" pitchFamily="34" charset="-128"/>
              </a:rPr>
              <a:t> – </a:t>
            </a:r>
            <a:r>
              <a:rPr lang="cs-CZ" dirty="0" smtClean="0">
                <a:solidFill>
                  <a:srgbClr val="002060"/>
                </a:solidFill>
                <a:ea typeface="MS PGothic" pitchFamily="34" charset="-128"/>
              </a:rPr>
              <a:t>plán</a:t>
            </a:r>
            <a:r>
              <a:rPr lang="en-US" dirty="0" smtClean="0">
                <a:solidFill>
                  <a:srgbClr val="002060"/>
                </a:solidFill>
                <a:ea typeface="MS PGothic" pitchFamily="34" charset="-128"/>
              </a:rPr>
              <a:t> 2015/2016</a:t>
            </a:r>
          </a:p>
        </p:txBody>
      </p:sp>
    </p:spTree>
    <p:extLst>
      <p:ext uri="{BB962C8B-B14F-4D97-AF65-F5344CB8AC3E}">
        <p14:creationId xmlns:p14="http://schemas.microsoft.com/office/powerpoint/2010/main" val="4345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Víceletý plán (MAWP)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18626" r="2161" b="33020"/>
          <a:stretch>
            <a:fillRect/>
          </a:stretch>
        </p:blipFill>
        <p:spPr bwMode="auto">
          <a:xfrm>
            <a:off x="250825" y="1628775"/>
            <a:ext cx="85693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Výstupy programu</a:t>
            </a:r>
            <a:endParaRPr lang="cs-CZ" sz="2800" b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Publikace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Vybrané projekty </a:t>
            </a:r>
            <a:endParaRPr lang="cs-CZ" sz="1800" dirty="0"/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Třetí syntetická zpráva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Policy Brief (téma migrace)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Vědecké nástroje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Databáze ESPON 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Data </a:t>
            </a:r>
            <a:r>
              <a:rPr lang="cs-CZ" sz="1800" dirty="0"/>
              <a:t>Navigator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ESPON </a:t>
            </a:r>
            <a:r>
              <a:rPr lang="cs-CZ" sz="1800" dirty="0" smtClean="0"/>
              <a:t>Hyperatlas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ETMS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Publikace i vědecké nástroje  - bezplatně </a:t>
            </a:r>
            <a:r>
              <a:rPr lang="cs-CZ" sz="1800" dirty="0"/>
              <a:t>a veřejně přístupné na</a:t>
            </a:r>
            <a:r>
              <a:rPr lang="cs-CZ" sz="1800" b="1" dirty="0"/>
              <a:t> </a:t>
            </a:r>
            <a:r>
              <a:rPr lang="cs-CZ" sz="1800" b="1" dirty="0">
                <a:hlinkClick r:id="rId2"/>
              </a:rPr>
              <a:t>www.espon.eu</a:t>
            </a:r>
            <a:endParaRPr lang="cs-CZ" sz="18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1188000" cy="16595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84564"/>
            <a:ext cx="1192802" cy="169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10844"/>
            <a:ext cx="1188000" cy="16394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1" y="4221088"/>
            <a:ext cx="1872000" cy="10483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68" y="3861048"/>
            <a:ext cx="2880000" cy="16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owerPoint p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5" y="174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defTabSz="457200" eaLnBrk="1" hangingPunct="1">
              <a:lnSpc>
                <a:spcPct val="100000"/>
              </a:lnSpc>
              <a:buFont typeface="Arial" charset="0"/>
              <a:buNone/>
            </a:pPr>
            <a:r>
              <a:rPr lang="cs-CZ" altLang="cs-CZ" sz="2400">
                <a:solidFill>
                  <a:srgbClr val="00206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endParaRPr lang="en-GB" altLang="cs-CZ" sz="24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611188" y="1484313"/>
            <a:ext cx="7621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GB" altLang="cs-CZ" sz="20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 smtClean="0">
                <a:solidFill>
                  <a:srgbClr val="002060"/>
                </a:solidFill>
                <a:cs typeface="Tahoma" pitchFamily="34" charset="0"/>
              </a:rPr>
              <a:t>Kontakty</a:t>
            </a:r>
            <a:endParaRPr lang="cs-CZ" altLang="cs-CZ" sz="2800" b="1" dirty="0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800"/>
            <a:ext cx="7931150" cy="5051425"/>
          </a:xfrm>
        </p:spPr>
        <p:txBody>
          <a:bodyPr/>
          <a:lstStyle/>
          <a:p>
            <a:pPr marL="0" indent="0">
              <a:buFont typeface="Times" pitchFamily="18" charset="0"/>
              <a:buNone/>
            </a:pPr>
            <a:r>
              <a:rPr lang="cs-CZ" altLang="cs-CZ" sz="1800" b="1" i="1" dirty="0" smtClean="0">
                <a:latin typeface="+mj-lt"/>
                <a:cs typeface="Tahoma" pitchFamily="34" charset="0"/>
              </a:rPr>
              <a:t>Národní koordinátor                    Kontaktní místo</a:t>
            </a:r>
          </a:p>
          <a:p>
            <a:pPr marL="0" indent="0">
              <a:buFont typeface="Times" pitchFamily="18" charset="0"/>
              <a:buNone/>
            </a:pPr>
            <a:endParaRPr lang="cs-CZ" altLang="cs-CZ" sz="1600" b="1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b="1" dirty="0" smtClean="0">
                <a:cs typeface="Tahoma" pitchFamily="34" charset="0"/>
              </a:rPr>
              <a:t>Ministerstvo pro místní rozvoj ČR     Ústav územního rozvoje</a:t>
            </a:r>
            <a:r>
              <a:rPr lang="cs-CZ" altLang="cs-CZ" sz="1800" dirty="0" smtClean="0">
                <a:cs typeface="Tahoma" pitchFamily="34" charset="0"/>
              </a:rPr>
              <a:t/>
            </a:r>
            <a:br>
              <a:rPr lang="cs-CZ" altLang="cs-CZ" sz="1800" dirty="0" smtClean="0">
                <a:cs typeface="Tahoma" pitchFamily="34" charset="0"/>
              </a:rPr>
            </a:br>
            <a:endParaRPr lang="cs-CZ" altLang="cs-CZ" sz="1800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cs-CZ" altLang="cs-CZ" sz="1600" dirty="0" smtClean="0">
                <a:cs typeface="Tahoma" pitchFamily="34" charset="0"/>
              </a:rPr>
              <a:t>Mgr. Milada Hroňková		        Ing. </a:t>
            </a:r>
            <a:r>
              <a:rPr lang="cs-CZ" altLang="cs-CZ" sz="1600" dirty="0">
                <a:cs typeface="Tahoma" pitchFamily="34" charset="0"/>
              </a:rPr>
              <a:t>a</a:t>
            </a:r>
            <a:r>
              <a:rPr lang="cs-CZ" altLang="cs-CZ" sz="1600" dirty="0" smtClean="0">
                <a:cs typeface="Tahoma" pitchFamily="34" charset="0"/>
              </a:rPr>
              <a:t>rch. Lubor Fridrich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Odbor evropské územní spolupráce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Na Příkopě 3-5 			        Jakubské nám. 3 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110 15 Praha 1			        658 34 Brno	</a:t>
            </a:r>
            <a:br>
              <a:rPr lang="cs-CZ" altLang="cs-CZ" sz="1600" dirty="0" smtClean="0">
                <a:cs typeface="Tahoma" pitchFamily="34" charset="0"/>
              </a:rPr>
            </a:br>
            <a:endParaRPr lang="cs-CZ" altLang="cs-CZ" sz="1600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Tel.: +420 234 154 010		        Tel.: +420 542 423 121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E-mail: </a:t>
            </a:r>
            <a:r>
              <a:rPr lang="cs-CZ" altLang="cs-CZ" sz="1600" dirty="0" smtClean="0">
                <a:cs typeface="Tahoma" pitchFamily="34" charset="0"/>
                <a:hlinkClick r:id="rId4"/>
              </a:rPr>
              <a:t>hromil@mmr.cz</a:t>
            </a:r>
            <a:r>
              <a:rPr lang="cs-CZ" altLang="cs-CZ" sz="1600" dirty="0" smtClean="0">
                <a:cs typeface="Tahoma" pitchFamily="34" charset="0"/>
              </a:rPr>
              <a:t>		        E-mail: </a:t>
            </a:r>
            <a:r>
              <a:rPr lang="cs-CZ" altLang="cs-CZ" sz="1600" dirty="0" smtClean="0">
                <a:cs typeface="Tahoma" pitchFamily="34" charset="0"/>
                <a:hlinkClick r:id="rId5"/>
              </a:rPr>
              <a:t>fridrich@uur.cz</a:t>
            </a:r>
            <a:endParaRPr lang="cs-CZ" altLang="cs-CZ" sz="1600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	</a:t>
            </a:r>
          </a:p>
          <a:p>
            <a:pPr marL="0" indent="0">
              <a:buFont typeface="Times" pitchFamily="18" charset="0"/>
              <a:buNone/>
            </a:pPr>
            <a:endParaRPr lang="cs-CZ" altLang="cs-CZ" sz="1600" dirty="0" smtClean="0">
              <a:solidFill>
                <a:srgbClr val="FF6600"/>
              </a:solidFill>
              <a:cs typeface="Tahoma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131840" y="4941888"/>
            <a:ext cx="3384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996633"/>
                </a:solidFill>
                <a:latin typeface="+mn-lt"/>
                <a:cs typeface="Tahoma" pitchFamily="34" charset="0"/>
                <a:hlinkClick r:id="rId6"/>
              </a:rPr>
              <a:t>www.strukturalni-fondy.cz</a:t>
            </a:r>
            <a:endParaRPr lang="cs-CZ" altLang="cs-CZ" sz="1800" u="sng" dirty="0">
              <a:solidFill>
                <a:srgbClr val="996633"/>
              </a:solidFill>
              <a:latin typeface="+mn-lt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FF4A4A"/>
                </a:solidFill>
                <a:latin typeface="+mn-lt"/>
                <a:cs typeface="Tahoma" pitchFamily="34" charset="0"/>
                <a:hlinkClick r:id="rId7"/>
              </a:rPr>
              <a:t>www.espon.eu</a:t>
            </a:r>
            <a:endParaRPr lang="cs-CZ" altLang="cs-CZ" sz="1800" u="sng" dirty="0">
              <a:solidFill>
                <a:srgbClr val="FF4A4A"/>
              </a:solidFill>
              <a:latin typeface="+mn-lt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endParaRPr lang="cs-CZ" altLang="cs-CZ" sz="1800" u="sng" dirty="0">
              <a:solidFill>
                <a:srgbClr val="996633"/>
              </a:solidFill>
              <a:latin typeface="+mn-lt"/>
            </a:endParaRPr>
          </a:p>
        </p:txBody>
      </p:sp>
      <p:pic>
        <p:nvPicPr>
          <p:cNvPr id="8" name="obrázek 1" descr="mmr_barevn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644" y="4998561"/>
            <a:ext cx="2159635" cy="467995"/>
          </a:xfrm>
          <a:prstGeom prst="rect">
            <a:avLst/>
          </a:prstGeom>
          <a:noFill/>
        </p:spPr>
      </p:pic>
      <p:pic>
        <p:nvPicPr>
          <p:cNvPr id="28674" name="Picture 2" descr="Ústav územního rozvoj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91101"/>
            <a:ext cx="1057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 anchor="ctr"/>
          <a:lstStyle/>
          <a:p>
            <a:pPr eaLnBrk="1" hangingPunct="1"/>
            <a:endParaRPr lang="cs-CZ" altLang="cs-CZ" dirty="0" smtClean="0"/>
          </a:p>
        </p:txBody>
      </p:sp>
      <p:sp>
        <p:nvSpPr>
          <p:cNvPr id="20483" name="Subtitle 2"/>
          <p:cNvSpPr>
            <a:spLocks noGrp="1"/>
          </p:cNvSpPr>
          <p:nvPr>
            <p:ph type="subTitle" idx="4294967295"/>
          </p:nvPr>
        </p:nvSpPr>
        <p:spPr>
          <a:xfrm>
            <a:off x="1579563" y="4205288"/>
            <a:ext cx="6018212" cy="1955800"/>
          </a:xfrm>
        </p:spPr>
        <p:txBody>
          <a:bodyPr lIns="91440" tIns="45720" rIns="91440" bIns="45720"/>
          <a:lstStyle/>
          <a:p>
            <a:pPr marL="0" indent="0" algn="ctr" eaLnBrk="1" hangingPunct="1">
              <a:buFont typeface="Times" pitchFamily="18" charset="0"/>
              <a:buNone/>
            </a:pPr>
            <a:endParaRPr lang="cs-CZ" altLang="cs-CZ" smtClean="0">
              <a:solidFill>
                <a:srgbClr val="898989"/>
              </a:solidFill>
            </a:endParaRPr>
          </a:p>
        </p:txBody>
      </p:sp>
      <p:pic>
        <p:nvPicPr>
          <p:cNvPr id="20484" name="Picture 3" descr="PowerPoint 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Placeholder 1"/>
          <p:cNvSpPr>
            <a:spLocks noGrp="1"/>
          </p:cNvSpPr>
          <p:nvPr/>
        </p:nvSpPr>
        <p:spPr bwMode="auto">
          <a:xfrm>
            <a:off x="250825" y="3644900"/>
            <a:ext cx="8642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457200" eaLnBrk="1" hangingPunct="1">
              <a:lnSpc>
                <a:spcPct val="100000"/>
              </a:lnSpc>
              <a:spcBef>
                <a:spcPts val="1200"/>
              </a:spcBef>
              <a:buFont typeface="Arial" charset="0"/>
              <a:buNone/>
            </a:pPr>
            <a:endParaRPr lang="en-GB" altLang="cs-CZ" sz="18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6" name="Text Placeholder 2"/>
          <p:cNvSpPr>
            <a:spLocks noGrp="1"/>
          </p:cNvSpPr>
          <p:nvPr/>
        </p:nvSpPr>
        <p:spPr bwMode="auto">
          <a:xfrm>
            <a:off x="250825" y="2276475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defTabSz="457200" eaLnBrk="1" hangingPunct="1">
              <a:lnSpc>
                <a:spcPct val="100000"/>
              </a:lnSpc>
            </a:pPr>
            <a:r>
              <a:rPr lang="cs-CZ" altLang="cs-CZ" sz="3200" b="1" dirty="0" smtClean="0">
                <a:solidFill>
                  <a:srgbClr val="002060"/>
                </a:solidFill>
              </a:rPr>
              <a:t>Děkuji </a:t>
            </a:r>
            <a:r>
              <a:rPr lang="cs-CZ" altLang="cs-CZ" sz="3200" b="1" dirty="0">
                <a:solidFill>
                  <a:srgbClr val="002060"/>
                </a:solidFill>
              </a:rPr>
              <a:t>za pozornost</a:t>
            </a:r>
            <a:endParaRPr lang="en-GB" altLang="cs-CZ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Časový harmonogram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sz="2000" dirty="0" smtClean="0"/>
              <a:t>12</a:t>
            </a:r>
            <a:r>
              <a:rPr lang="cs-CZ" sz="2000" dirty="0" smtClean="0"/>
              <a:t>. února </a:t>
            </a:r>
            <a:r>
              <a:rPr lang="en-US" sz="2000" dirty="0" smtClean="0"/>
              <a:t>2015</a:t>
            </a:r>
            <a:r>
              <a:rPr lang="en-US" sz="2000" dirty="0"/>
              <a:t>: </a:t>
            </a:r>
            <a:r>
              <a:rPr lang="cs-CZ" sz="2000" dirty="0" smtClean="0"/>
              <a:t>schválení </a:t>
            </a:r>
            <a:r>
              <a:rPr lang="cs-CZ" sz="2000" i="1" dirty="0" smtClean="0"/>
              <a:t>programového dokumentu EK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cs-CZ" sz="2000" dirty="0" smtClean="0"/>
          </a:p>
          <a:p>
            <a:r>
              <a:rPr lang="en-US" sz="2000" dirty="0" smtClean="0"/>
              <a:t>1</a:t>
            </a:r>
            <a:r>
              <a:rPr lang="cs-CZ" sz="2000" dirty="0" smtClean="0"/>
              <a:t>. červen </a:t>
            </a:r>
            <a:r>
              <a:rPr lang="en-US" sz="2000" dirty="0" smtClean="0"/>
              <a:t>2015:</a:t>
            </a:r>
            <a:r>
              <a:rPr lang="cs-CZ" sz="2000" dirty="0" smtClean="0"/>
              <a:t> Monitorovací výbor dokončil přípravu dokumentu „</a:t>
            </a:r>
            <a:r>
              <a:rPr lang="cs-CZ" sz="2000" i="1" dirty="0" smtClean="0"/>
              <a:t>Specifikace operace</a:t>
            </a:r>
            <a:r>
              <a:rPr lang="cs-CZ" sz="2000" dirty="0" smtClean="0"/>
              <a:t>“ – ESÚS požádán o přípravu dokumentu „</a:t>
            </a:r>
            <a:r>
              <a:rPr lang="en-US" sz="2000" i="1" dirty="0" smtClean="0"/>
              <a:t>Operational Proposal</a:t>
            </a:r>
            <a:r>
              <a:rPr lang="cs-CZ" sz="2000" dirty="0" smtClean="0"/>
              <a:t>“ (plán </a:t>
            </a:r>
            <a:r>
              <a:rPr lang="cs-CZ" sz="2000" dirty="0"/>
              <a:t>činností Prioritní osy </a:t>
            </a:r>
            <a:r>
              <a:rPr lang="cs-CZ" sz="2000" dirty="0" smtClean="0"/>
              <a:t>1) a </a:t>
            </a:r>
            <a:r>
              <a:rPr lang="cs-CZ" sz="2000" i="1" dirty="0" smtClean="0"/>
              <a:t>Roční plán </a:t>
            </a:r>
            <a:r>
              <a:rPr lang="cs-CZ" sz="2000" dirty="0" smtClean="0"/>
              <a:t>– dokumenty schváleny Monitorovacím výborem v listopadu 2015 </a:t>
            </a:r>
          </a:p>
          <a:p>
            <a:endParaRPr lang="cs-CZ" sz="2000" dirty="0"/>
          </a:p>
          <a:p>
            <a:r>
              <a:rPr lang="cs-CZ" sz="2000" dirty="0" smtClean="0"/>
              <a:t>První výběrová řízení vyhlášena v prosinci 2015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Výběrové řízení na ředitele ESÚS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dirty="0" smtClean="0"/>
          </a:p>
        </p:txBody>
      </p:sp>
      <p:sp>
        <p:nvSpPr>
          <p:cNvPr id="4" name="Šipka doprava 3"/>
          <p:cNvSpPr/>
          <p:nvPr/>
        </p:nvSpPr>
        <p:spPr bwMode="auto">
          <a:xfrm>
            <a:off x="5436096" y="3140968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Šipka doprava se zářezem 4"/>
          <p:cNvSpPr/>
          <p:nvPr/>
        </p:nvSpPr>
        <p:spPr bwMode="auto">
          <a:xfrm>
            <a:off x="5364088" y="31409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Šipka doprava se zářezem 5"/>
          <p:cNvSpPr/>
          <p:nvPr/>
        </p:nvSpPr>
        <p:spPr bwMode="auto">
          <a:xfrm>
            <a:off x="5436096" y="31409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 doprava se zářezem 6"/>
          <p:cNvSpPr/>
          <p:nvPr/>
        </p:nvSpPr>
        <p:spPr bwMode="auto">
          <a:xfrm>
            <a:off x="5588496" y="32933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186113"/>
            <a:ext cx="9747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Šipka doprava se zářezem 7"/>
          <p:cNvSpPr/>
          <p:nvPr/>
        </p:nvSpPr>
        <p:spPr bwMode="auto">
          <a:xfrm>
            <a:off x="5508104" y="31409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 doprava se zářezem 10"/>
          <p:cNvSpPr/>
          <p:nvPr/>
        </p:nvSpPr>
        <p:spPr bwMode="auto">
          <a:xfrm>
            <a:off x="5740896" y="34457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 doprava se zářezem 8"/>
          <p:cNvSpPr/>
          <p:nvPr/>
        </p:nvSpPr>
        <p:spPr bwMode="auto">
          <a:xfrm>
            <a:off x="5436096" y="31409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338513"/>
            <a:ext cx="9747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Šipka doprava 9"/>
          <p:cNvSpPr/>
          <p:nvPr/>
        </p:nvSpPr>
        <p:spPr bwMode="auto">
          <a:xfrm>
            <a:off x="1187624" y="5877272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 doprava se zářezem 14"/>
          <p:cNvSpPr/>
          <p:nvPr/>
        </p:nvSpPr>
        <p:spPr bwMode="auto">
          <a:xfrm>
            <a:off x="5893296" y="35981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Implementační struktura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05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    </a:t>
            </a:r>
            <a:r>
              <a:rPr lang="cs-CZ" sz="2000" b="1" dirty="0" smtClean="0"/>
              <a:t>Subjekty programu </a:t>
            </a:r>
            <a:endParaRPr lang="cs-CZ" sz="2000" b="1" dirty="0"/>
          </a:p>
          <a:p>
            <a:r>
              <a:rPr lang="cs-CZ" sz="2000" dirty="0" smtClean="0"/>
              <a:t>Monitorovací výbor </a:t>
            </a:r>
          </a:p>
          <a:p>
            <a:r>
              <a:rPr lang="cs-CZ" sz="2000" dirty="0" smtClean="0"/>
              <a:t>Řídící orgán (zajišťuje i funkci sekretariátu) </a:t>
            </a:r>
            <a:endParaRPr lang="cs-CZ" sz="2000" dirty="0"/>
          </a:p>
          <a:p>
            <a:r>
              <a:rPr lang="cs-CZ" sz="2000" dirty="0" smtClean="0"/>
              <a:t>Certifikační orgán </a:t>
            </a:r>
            <a:endParaRPr lang="cs-CZ" sz="2000" dirty="0"/>
          </a:p>
          <a:p>
            <a:r>
              <a:rPr lang="cs-CZ" sz="2000" dirty="0" smtClean="0"/>
              <a:t>Auditní orgán</a:t>
            </a:r>
            <a:endParaRPr lang="cs-CZ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   </a:t>
            </a:r>
            <a:r>
              <a:rPr lang="cs-CZ" sz="2000" b="1" dirty="0" smtClean="0"/>
              <a:t>Single </a:t>
            </a:r>
            <a:r>
              <a:rPr lang="cs-CZ" sz="2000" b="1" dirty="0"/>
              <a:t>Beneficiary </a:t>
            </a:r>
            <a:r>
              <a:rPr lang="cs-CZ" sz="2000" b="1" dirty="0" smtClean="0"/>
              <a:t>– jediný příjemce</a:t>
            </a:r>
            <a:endParaRPr lang="cs-CZ" sz="2000" b="1" dirty="0"/>
          </a:p>
          <a:p>
            <a:r>
              <a:rPr lang="en-US" sz="2000" dirty="0" smtClean="0"/>
              <a:t>ESPON EGTC</a:t>
            </a:r>
            <a:r>
              <a:rPr lang="cs-CZ" sz="2000" dirty="0" smtClean="0"/>
              <a:t> (ESÚS)</a:t>
            </a:r>
            <a:r>
              <a:rPr lang="en-US" sz="2000" dirty="0" smtClean="0"/>
              <a:t> </a:t>
            </a:r>
            <a:r>
              <a:rPr lang="cs-CZ" sz="2000" dirty="0" smtClean="0"/>
              <a:t> - Lucembursko + 3 regiony Belgie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</a:t>
            </a:r>
            <a:r>
              <a:rPr lang="cs-CZ" sz="2000" b="1" dirty="0"/>
              <a:t>S</a:t>
            </a:r>
            <a:r>
              <a:rPr lang="cs-CZ" sz="2000" b="1" dirty="0" smtClean="0"/>
              <a:t>íť kontaktních bodů ESPON</a:t>
            </a:r>
            <a:endParaRPr lang="cs-CZ" sz="2000" dirty="0"/>
          </a:p>
          <a:p>
            <a:r>
              <a:rPr lang="cs-CZ" sz="2000" dirty="0" smtClean="0"/>
              <a:t>Spolupráce v oblasti šíření informací</a:t>
            </a:r>
            <a:r>
              <a:rPr lang="cs-CZ" sz="2000" dirty="0"/>
              <a:t> </a:t>
            </a:r>
            <a:r>
              <a:rPr lang="cs-CZ" sz="2000" dirty="0" smtClean="0"/>
              <a:t>na nadnárodní a regionální úrovni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29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719138" y="898525"/>
            <a:ext cx="7739062" cy="585788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cs typeface="Tahoma" pitchFamily="34" charset="0"/>
              </a:rPr>
              <a:t>Zaměření a cíle programu</a:t>
            </a:r>
          </a:p>
        </p:txBody>
      </p:sp>
      <p:grpSp>
        <p:nvGrpSpPr>
          <p:cNvPr id="8195" name="Skupina 24"/>
          <p:cNvGrpSpPr>
            <a:grpSpLocks/>
          </p:cNvGrpSpPr>
          <p:nvPr/>
        </p:nvGrpSpPr>
        <p:grpSpPr bwMode="auto">
          <a:xfrm>
            <a:off x="827088" y="1562100"/>
            <a:ext cx="7277100" cy="4675188"/>
            <a:chOff x="827584" y="1562447"/>
            <a:chExt cx="7277247" cy="4970424"/>
          </a:xfrm>
        </p:grpSpPr>
        <p:sp>
          <p:nvSpPr>
            <p:cNvPr id="26" name="Volný tvar 25"/>
            <p:cNvSpPr/>
            <p:nvPr/>
          </p:nvSpPr>
          <p:spPr>
            <a:xfrm>
              <a:off x="827584" y="1562447"/>
              <a:ext cx="7277247" cy="1491971"/>
            </a:xfrm>
            <a:custGeom>
              <a:avLst/>
              <a:gdLst>
                <a:gd name="connsiteX0" fmla="*/ 0 w 7191931"/>
                <a:gd name="connsiteY0" fmla="*/ 149240 h 1492398"/>
                <a:gd name="connsiteX1" fmla="*/ 149240 w 7191931"/>
                <a:gd name="connsiteY1" fmla="*/ 0 h 1492398"/>
                <a:gd name="connsiteX2" fmla="*/ 7042691 w 7191931"/>
                <a:gd name="connsiteY2" fmla="*/ 0 h 1492398"/>
                <a:gd name="connsiteX3" fmla="*/ 7191931 w 7191931"/>
                <a:gd name="connsiteY3" fmla="*/ 149240 h 1492398"/>
                <a:gd name="connsiteX4" fmla="*/ 7191931 w 7191931"/>
                <a:gd name="connsiteY4" fmla="*/ 1343158 h 1492398"/>
                <a:gd name="connsiteX5" fmla="*/ 7042691 w 7191931"/>
                <a:gd name="connsiteY5" fmla="*/ 1492398 h 1492398"/>
                <a:gd name="connsiteX6" fmla="*/ 149240 w 7191931"/>
                <a:gd name="connsiteY6" fmla="*/ 1492398 h 1492398"/>
                <a:gd name="connsiteX7" fmla="*/ 0 w 7191931"/>
                <a:gd name="connsiteY7" fmla="*/ 1343158 h 1492398"/>
                <a:gd name="connsiteX8" fmla="*/ 0 w 7191931"/>
                <a:gd name="connsiteY8" fmla="*/ 149240 h 149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1931" h="1492398">
                  <a:moveTo>
                    <a:pt x="0" y="149240"/>
                  </a:moveTo>
                  <a:cubicBezTo>
                    <a:pt x="0" y="66817"/>
                    <a:pt x="66817" y="0"/>
                    <a:pt x="149240" y="0"/>
                  </a:cubicBezTo>
                  <a:lnTo>
                    <a:pt x="7042691" y="0"/>
                  </a:lnTo>
                  <a:cubicBezTo>
                    <a:pt x="7125114" y="0"/>
                    <a:pt x="7191931" y="66817"/>
                    <a:pt x="7191931" y="149240"/>
                  </a:cubicBezTo>
                  <a:lnTo>
                    <a:pt x="7191931" y="1343158"/>
                  </a:lnTo>
                  <a:cubicBezTo>
                    <a:pt x="7191931" y="1425581"/>
                    <a:pt x="7125114" y="1492398"/>
                    <a:pt x="7042691" y="1492398"/>
                  </a:cubicBezTo>
                  <a:lnTo>
                    <a:pt x="149240" y="1492398"/>
                  </a:lnTo>
                  <a:cubicBezTo>
                    <a:pt x="66817" y="1492398"/>
                    <a:pt x="0" y="1425581"/>
                    <a:pt x="0" y="1343158"/>
                  </a:cubicBezTo>
                  <a:lnTo>
                    <a:pt x="0" y="14924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77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51" tIns="135151" rIns="135151" bIns="135151" spcCol="1270" anchor="ctr"/>
            <a:lstStyle/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400" dirty="0">
                  <a:solidFill>
                    <a:schemeClr val="tx1"/>
                  </a:solidFill>
                  <a:latin typeface="Arial" pitchFamily="34" charset="0"/>
                </a:rPr>
                <a:t>Prioritní</a:t>
              </a:r>
              <a:r>
                <a:rPr lang="cs-CZ" sz="2420" dirty="0">
                  <a:solidFill>
                    <a:schemeClr val="tx1"/>
                  </a:solidFill>
                  <a:latin typeface="Arial" pitchFamily="34" charset="0"/>
                </a:rPr>
                <a:t> osa 1 </a:t>
              </a:r>
            </a:p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 Územně analytické podklady,</a:t>
              </a:r>
            </a:p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přenos, pozorování, nástroje a informovanost</a:t>
              </a:r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827584" y="3138805"/>
              <a:ext cx="3384618" cy="1637117"/>
            </a:xfrm>
            <a:custGeom>
              <a:avLst/>
              <a:gdLst>
                <a:gd name="connsiteX0" fmla="*/ 0 w 3528248"/>
                <a:gd name="connsiteY0" fmla="*/ 272966 h 1637766"/>
                <a:gd name="connsiteX1" fmla="*/ 272966 w 3528248"/>
                <a:gd name="connsiteY1" fmla="*/ 0 h 1637766"/>
                <a:gd name="connsiteX2" fmla="*/ 3255282 w 3528248"/>
                <a:gd name="connsiteY2" fmla="*/ 0 h 1637766"/>
                <a:gd name="connsiteX3" fmla="*/ 3528248 w 3528248"/>
                <a:gd name="connsiteY3" fmla="*/ 272966 h 1637766"/>
                <a:gd name="connsiteX4" fmla="*/ 3528248 w 3528248"/>
                <a:gd name="connsiteY4" fmla="*/ 1364800 h 1637766"/>
                <a:gd name="connsiteX5" fmla="*/ 3255282 w 3528248"/>
                <a:gd name="connsiteY5" fmla="*/ 1637766 h 1637766"/>
                <a:gd name="connsiteX6" fmla="*/ 272966 w 3528248"/>
                <a:gd name="connsiteY6" fmla="*/ 1637766 h 1637766"/>
                <a:gd name="connsiteX7" fmla="*/ 0 w 3528248"/>
                <a:gd name="connsiteY7" fmla="*/ 1364800 h 1637766"/>
                <a:gd name="connsiteX8" fmla="*/ 0 w 3528248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8248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255282" y="0"/>
                  </a:lnTo>
                  <a:cubicBezTo>
                    <a:pt x="3406037" y="0"/>
                    <a:pt x="3528248" y="122211"/>
                    <a:pt x="3528248" y="272966"/>
                  </a:cubicBezTo>
                  <a:lnTo>
                    <a:pt x="3528248" y="1364800"/>
                  </a:lnTo>
                  <a:cubicBezTo>
                    <a:pt x="3528248" y="1515555"/>
                    <a:pt x="3406037" y="1637766"/>
                    <a:pt x="3255282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25000">
                  <a:srgbClr val="FFC000"/>
                </a:gs>
                <a:gs pos="82000">
                  <a:srgbClr val="FFFF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Specifický cíl 1</a:t>
              </a:r>
              <a:endParaRPr lang="cs-CZ" sz="2420" dirty="0">
                <a:solidFill>
                  <a:schemeClr val="tx1"/>
                </a:solidFill>
              </a:endParaRP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Průběžná produkce evropských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územně analytických podkladů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827584" y="4895754"/>
              <a:ext cx="3433831" cy="1637117"/>
            </a:xfrm>
            <a:custGeom>
              <a:avLst/>
              <a:gdLst>
                <a:gd name="connsiteX0" fmla="*/ 0 w 3569411"/>
                <a:gd name="connsiteY0" fmla="*/ 272966 h 1637766"/>
                <a:gd name="connsiteX1" fmla="*/ 272966 w 3569411"/>
                <a:gd name="connsiteY1" fmla="*/ 0 h 1637766"/>
                <a:gd name="connsiteX2" fmla="*/ 3296445 w 3569411"/>
                <a:gd name="connsiteY2" fmla="*/ 0 h 1637766"/>
                <a:gd name="connsiteX3" fmla="*/ 3569411 w 3569411"/>
                <a:gd name="connsiteY3" fmla="*/ 272966 h 1637766"/>
                <a:gd name="connsiteX4" fmla="*/ 3569411 w 3569411"/>
                <a:gd name="connsiteY4" fmla="*/ 1364800 h 1637766"/>
                <a:gd name="connsiteX5" fmla="*/ 3296445 w 3569411"/>
                <a:gd name="connsiteY5" fmla="*/ 1637766 h 1637766"/>
                <a:gd name="connsiteX6" fmla="*/ 272966 w 3569411"/>
                <a:gd name="connsiteY6" fmla="*/ 1637766 h 1637766"/>
                <a:gd name="connsiteX7" fmla="*/ 0 w 3569411"/>
                <a:gd name="connsiteY7" fmla="*/ 1364800 h 1637766"/>
                <a:gd name="connsiteX8" fmla="*/ 0 w 3569411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9411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296445" y="0"/>
                  </a:lnTo>
                  <a:cubicBezTo>
                    <a:pt x="3447200" y="0"/>
                    <a:pt x="3569411" y="122211"/>
                    <a:pt x="3569411" y="272966"/>
                  </a:cubicBezTo>
                  <a:lnTo>
                    <a:pt x="3569411" y="1364800"/>
                  </a:lnTo>
                  <a:cubicBezTo>
                    <a:pt x="3569411" y="1515555"/>
                    <a:pt x="3447200" y="1637766"/>
                    <a:pt x="3296445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15000">
                  <a:srgbClr val="FFFF00"/>
                </a:gs>
                <a:gs pos="100000">
                  <a:srgbClr val="92D05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Specifický cíl 2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Lepší přenos znalostí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a využití analytické podpory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uživatelů</a:t>
              </a: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4648773" y="3167498"/>
              <a:ext cx="3456058" cy="1638805"/>
            </a:xfrm>
            <a:custGeom>
              <a:avLst/>
              <a:gdLst>
                <a:gd name="connsiteX0" fmla="*/ 0 w 3667826"/>
                <a:gd name="connsiteY0" fmla="*/ 272966 h 1637766"/>
                <a:gd name="connsiteX1" fmla="*/ 272966 w 3667826"/>
                <a:gd name="connsiteY1" fmla="*/ 0 h 1637766"/>
                <a:gd name="connsiteX2" fmla="*/ 3394860 w 3667826"/>
                <a:gd name="connsiteY2" fmla="*/ 0 h 1637766"/>
                <a:gd name="connsiteX3" fmla="*/ 3667826 w 3667826"/>
                <a:gd name="connsiteY3" fmla="*/ 272966 h 1637766"/>
                <a:gd name="connsiteX4" fmla="*/ 3667826 w 3667826"/>
                <a:gd name="connsiteY4" fmla="*/ 1364800 h 1637766"/>
                <a:gd name="connsiteX5" fmla="*/ 3394860 w 3667826"/>
                <a:gd name="connsiteY5" fmla="*/ 1637766 h 1637766"/>
                <a:gd name="connsiteX6" fmla="*/ 272966 w 3667826"/>
                <a:gd name="connsiteY6" fmla="*/ 1637766 h 1637766"/>
                <a:gd name="connsiteX7" fmla="*/ 0 w 3667826"/>
                <a:gd name="connsiteY7" fmla="*/ 1364800 h 1637766"/>
                <a:gd name="connsiteX8" fmla="*/ 0 w 3667826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7826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394860" y="0"/>
                  </a:lnTo>
                  <a:cubicBezTo>
                    <a:pt x="3545615" y="0"/>
                    <a:pt x="3667826" y="122211"/>
                    <a:pt x="3667826" y="272966"/>
                  </a:cubicBezTo>
                  <a:lnTo>
                    <a:pt x="3667826" y="1364800"/>
                  </a:lnTo>
                  <a:cubicBezTo>
                    <a:pt x="3667826" y="1515555"/>
                    <a:pt x="3545615" y="1637766"/>
                    <a:pt x="3394860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2000">
                  <a:srgbClr val="FFC000"/>
                </a:gs>
                <a:gs pos="78000">
                  <a:srgbClr val="FFFF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+mj-lt"/>
                </a:rPr>
                <a:t>Specifický cíl 3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Kvalitnější územní pozorování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a nástroje pro územní </a:t>
              </a:r>
              <a:r>
                <a:rPr lang="cs-CZ" sz="1500" dirty="0" smtClean="0">
                  <a:solidFill>
                    <a:schemeClr val="tx1"/>
                  </a:solidFill>
                </a:rPr>
                <a:t>analýzy</a:t>
              </a:r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4670999" y="4895754"/>
              <a:ext cx="3433832" cy="1637117"/>
            </a:xfrm>
            <a:custGeom>
              <a:avLst/>
              <a:gdLst>
                <a:gd name="connsiteX0" fmla="*/ 0 w 3640446"/>
                <a:gd name="connsiteY0" fmla="*/ 272966 h 1637766"/>
                <a:gd name="connsiteX1" fmla="*/ 272966 w 3640446"/>
                <a:gd name="connsiteY1" fmla="*/ 0 h 1637766"/>
                <a:gd name="connsiteX2" fmla="*/ 3367480 w 3640446"/>
                <a:gd name="connsiteY2" fmla="*/ 0 h 1637766"/>
                <a:gd name="connsiteX3" fmla="*/ 3640446 w 3640446"/>
                <a:gd name="connsiteY3" fmla="*/ 272966 h 1637766"/>
                <a:gd name="connsiteX4" fmla="*/ 3640446 w 3640446"/>
                <a:gd name="connsiteY4" fmla="*/ 1364800 h 1637766"/>
                <a:gd name="connsiteX5" fmla="*/ 3367480 w 3640446"/>
                <a:gd name="connsiteY5" fmla="*/ 1637766 h 1637766"/>
                <a:gd name="connsiteX6" fmla="*/ 272966 w 3640446"/>
                <a:gd name="connsiteY6" fmla="*/ 1637766 h 1637766"/>
                <a:gd name="connsiteX7" fmla="*/ 0 w 3640446"/>
                <a:gd name="connsiteY7" fmla="*/ 1364800 h 1637766"/>
                <a:gd name="connsiteX8" fmla="*/ 0 w 3640446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0446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367480" y="0"/>
                  </a:lnTo>
                  <a:cubicBezTo>
                    <a:pt x="3518235" y="0"/>
                    <a:pt x="3640446" y="122211"/>
                    <a:pt x="3640446" y="272966"/>
                  </a:cubicBezTo>
                  <a:lnTo>
                    <a:pt x="3640446" y="1364800"/>
                  </a:lnTo>
                  <a:cubicBezTo>
                    <a:pt x="3640446" y="1515555"/>
                    <a:pt x="3518235" y="1637766"/>
                    <a:pt x="3367480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15000">
                  <a:srgbClr val="FFFF00"/>
                </a:gs>
                <a:gs pos="82000">
                  <a:srgbClr val="92D05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 smtClean="0">
                  <a:solidFill>
                    <a:schemeClr val="tx1"/>
                  </a:solidFill>
                </a:rPr>
                <a:t>Specifický cíl 4</a:t>
              </a:r>
              <a:endParaRPr lang="cs-CZ" sz="2000" dirty="0">
                <a:solidFill>
                  <a:schemeClr val="tx1"/>
                </a:solidFill>
              </a:endParaRP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Širší informovanost a využívání územně analytických podkladů</a:t>
              </a:r>
            </a:p>
          </p:txBody>
        </p:sp>
      </p:grpSp>
      <p:sp>
        <p:nvSpPr>
          <p:cNvPr id="8196" name="Ovál 3"/>
          <p:cNvSpPr>
            <a:spLocks noChangeArrowheads="1"/>
          </p:cNvSpPr>
          <p:nvPr/>
        </p:nvSpPr>
        <p:spPr bwMode="auto">
          <a:xfrm>
            <a:off x="1116013" y="2349500"/>
            <a:ext cx="2930525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7" name="Ovál 4"/>
          <p:cNvSpPr>
            <a:spLocks noChangeArrowheads="1"/>
          </p:cNvSpPr>
          <p:nvPr/>
        </p:nvSpPr>
        <p:spPr bwMode="auto">
          <a:xfrm>
            <a:off x="827088" y="2205038"/>
            <a:ext cx="66246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8" name="Ovál 5"/>
          <p:cNvSpPr>
            <a:spLocks noChangeArrowheads="1"/>
          </p:cNvSpPr>
          <p:nvPr/>
        </p:nvSpPr>
        <p:spPr bwMode="auto">
          <a:xfrm>
            <a:off x="827088" y="2205038"/>
            <a:ext cx="7345362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9" name="Ovál 7"/>
          <p:cNvSpPr>
            <a:spLocks noChangeArrowheads="1"/>
          </p:cNvSpPr>
          <p:nvPr/>
        </p:nvSpPr>
        <p:spPr bwMode="auto">
          <a:xfrm>
            <a:off x="1258888" y="2349500"/>
            <a:ext cx="61928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 sz="1800">
              <a:latin typeface="Arial" charset="0"/>
              <a:cs typeface="Arial" charset="0"/>
            </a:endParaRPr>
          </a:p>
        </p:txBody>
      </p:sp>
      <p:sp>
        <p:nvSpPr>
          <p:cNvPr id="8200" name="Ovál 8"/>
          <p:cNvSpPr>
            <a:spLocks noChangeArrowheads="1"/>
          </p:cNvSpPr>
          <p:nvPr/>
        </p:nvSpPr>
        <p:spPr bwMode="auto">
          <a:xfrm>
            <a:off x="1258888" y="2492375"/>
            <a:ext cx="64087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1" name="Ovál 9"/>
          <p:cNvSpPr>
            <a:spLocks noChangeArrowheads="1"/>
          </p:cNvSpPr>
          <p:nvPr/>
        </p:nvSpPr>
        <p:spPr bwMode="auto">
          <a:xfrm>
            <a:off x="1403350" y="1628775"/>
            <a:ext cx="6337300" cy="14906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2" name="Ovál 10"/>
          <p:cNvSpPr>
            <a:spLocks noChangeArrowheads="1"/>
          </p:cNvSpPr>
          <p:nvPr/>
        </p:nvSpPr>
        <p:spPr bwMode="auto">
          <a:xfrm>
            <a:off x="2552973" y="3094832"/>
            <a:ext cx="60960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cxnSp>
        <p:nvCxnSpPr>
          <p:cNvPr id="8203" name="Přímá spojnice 12"/>
          <p:cNvCxnSpPr>
            <a:cxnSpLocks noChangeShapeType="1"/>
          </p:cNvCxnSpPr>
          <p:nvPr/>
        </p:nvCxnSpPr>
        <p:spPr bwMode="auto">
          <a:xfrm>
            <a:off x="3708400" y="34067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8204" name="Přímá spojnice 15"/>
          <p:cNvCxnSpPr>
            <a:cxnSpLocks noChangeShapeType="1"/>
          </p:cNvCxnSpPr>
          <p:nvPr/>
        </p:nvCxnSpPr>
        <p:spPr bwMode="auto">
          <a:xfrm>
            <a:off x="2916238" y="2949575"/>
            <a:ext cx="769937" cy="771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205" name="Šipka doprava 18"/>
          <p:cNvSpPr>
            <a:spLocks noChangeArrowheads="1"/>
          </p:cNvSpPr>
          <p:nvPr/>
        </p:nvSpPr>
        <p:spPr bwMode="auto">
          <a:xfrm>
            <a:off x="1716088" y="2806700"/>
            <a:ext cx="979487" cy="484188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6" name="Obdélník 19"/>
          <p:cNvSpPr>
            <a:spLocks noChangeArrowheads="1"/>
          </p:cNvSpPr>
          <p:nvPr/>
        </p:nvSpPr>
        <p:spPr bwMode="auto">
          <a:xfrm>
            <a:off x="1403350" y="23495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1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cs typeface="Tahoma" pitchFamily="34" charset="0"/>
              </a:rPr>
              <a:t>Zaměření a cíle programu</a:t>
            </a:r>
            <a:endParaRPr lang="cs-CZ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815320"/>
              </p:ext>
            </p:extLst>
          </p:nvPr>
        </p:nvGraphicFramePr>
        <p:xfrm>
          <a:off x="755576" y="1628800"/>
          <a:ext cx="7739062" cy="299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5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+mn-lt"/>
              </a:rPr>
              <a:t>Rozpočet</a:t>
            </a:r>
            <a:endParaRPr lang="cs-CZ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514880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Celkový rozpočet: </a:t>
            </a:r>
            <a:r>
              <a:rPr lang="en-US" dirty="0" smtClean="0"/>
              <a:t>50,5 </a:t>
            </a:r>
            <a:r>
              <a:rPr lang="cs-CZ" dirty="0" smtClean="0"/>
              <a:t>mil.</a:t>
            </a:r>
            <a:r>
              <a:rPr lang="en-US" dirty="0" smtClean="0"/>
              <a:t> E</a:t>
            </a:r>
            <a:r>
              <a:rPr lang="cs-CZ" dirty="0" smtClean="0"/>
              <a:t>UR</a:t>
            </a:r>
            <a:r>
              <a:rPr lang="en-US" dirty="0" smtClean="0"/>
              <a:t> </a:t>
            </a:r>
            <a:r>
              <a:rPr lang="cs-CZ" dirty="0" smtClean="0"/>
              <a:t>na roky</a:t>
            </a:r>
            <a:r>
              <a:rPr lang="en-US" dirty="0" smtClean="0"/>
              <a:t> </a:t>
            </a:r>
            <a:r>
              <a:rPr lang="en-US" dirty="0"/>
              <a:t>2014-2020: </a:t>
            </a:r>
          </a:p>
          <a:p>
            <a:r>
              <a:rPr lang="en-US" dirty="0" smtClean="0"/>
              <a:t>•</a:t>
            </a:r>
            <a:r>
              <a:rPr lang="cs-CZ" dirty="0" smtClean="0"/>
              <a:t>Prioritní osa </a:t>
            </a:r>
            <a:r>
              <a:rPr lang="en-US" dirty="0" smtClean="0"/>
              <a:t>1</a:t>
            </a:r>
            <a:r>
              <a:rPr lang="en-US" dirty="0"/>
              <a:t>: </a:t>
            </a:r>
            <a:r>
              <a:rPr lang="cs-CZ" dirty="0" smtClean="0"/>
              <a:t>cca</a:t>
            </a:r>
            <a:r>
              <a:rPr lang="en-US" dirty="0" smtClean="0"/>
              <a:t> </a:t>
            </a:r>
            <a:r>
              <a:rPr lang="en-US" dirty="0"/>
              <a:t>47,5 </a:t>
            </a:r>
            <a:r>
              <a:rPr lang="cs-CZ" dirty="0" smtClean="0"/>
              <a:t>mil.</a:t>
            </a:r>
            <a:r>
              <a:rPr lang="en-US" dirty="0" smtClean="0"/>
              <a:t> E</a:t>
            </a:r>
            <a:r>
              <a:rPr lang="cs-CZ" dirty="0" smtClean="0"/>
              <a:t>UR</a:t>
            </a:r>
            <a:r>
              <a:rPr lang="en-US" dirty="0" smtClean="0"/>
              <a:t> </a:t>
            </a:r>
            <a:r>
              <a:rPr lang="en-US" dirty="0"/>
              <a:t>(ESPON </a:t>
            </a:r>
            <a:r>
              <a:rPr lang="cs-CZ" dirty="0" smtClean="0"/>
              <a:t>ESÚS</a:t>
            </a:r>
            <a:r>
              <a:rPr lang="en-US" dirty="0" smtClean="0"/>
              <a:t>) </a:t>
            </a:r>
            <a:endParaRPr lang="en-US" dirty="0"/>
          </a:p>
          <a:p>
            <a:r>
              <a:rPr lang="it-IT" dirty="0" smtClean="0"/>
              <a:t>•</a:t>
            </a:r>
            <a:r>
              <a:rPr lang="cs-CZ" dirty="0" smtClean="0"/>
              <a:t>Prioritní osa </a:t>
            </a:r>
            <a:r>
              <a:rPr lang="it-IT" dirty="0" smtClean="0"/>
              <a:t>2</a:t>
            </a:r>
            <a:r>
              <a:rPr lang="it-IT" dirty="0"/>
              <a:t>: </a:t>
            </a:r>
            <a:r>
              <a:rPr lang="cs-CZ" dirty="0" smtClean="0"/>
              <a:t>cca</a:t>
            </a:r>
            <a:r>
              <a:rPr lang="it-IT" dirty="0" smtClean="0"/>
              <a:t> </a:t>
            </a:r>
            <a:r>
              <a:rPr lang="it-IT" dirty="0"/>
              <a:t>3,0 </a:t>
            </a:r>
            <a:r>
              <a:rPr lang="cs-CZ" dirty="0" smtClean="0"/>
              <a:t>mil.</a:t>
            </a:r>
            <a:r>
              <a:rPr lang="it-IT" dirty="0" smtClean="0"/>
              <a:t> E</a:t>
            </a:r>
            <a:r>
              <a:rPr lang="cs-CZ" dirty="0" smtClean="0"/>
              <a:t>UR</a:t>
            </a:r>
            <a:r>
              <a:rPr lang="it-IT" dirty="0" smtClean="0"/>
              <a:t> </a:t>
            </a:r>
            <a:r>
              <a:rPr lang="it-IT" dirty="0"/>
              <a:t>(ESPON </a:t>
            </a:r>
            <a:r>
              <a:rPr lang="cs-CZ" dirty="0" smtClean="0"/>
              <a:t>ŘO</a:t>
            </a:r>
            <a:r>
              <a:rPr lang="it-IT" dirty="0" smtClean="0"/>
              <a:t>)</a:t>
            </a:r>
            <a:endParaRPr lang="it-IT" dirty="0"/>
          </a:p>
          <a:p>
            <a:endParaRPr lang="cs-CZ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29635"/>
              </p:ext>
            </p:extLst>
          </p:nvPr>
        </p:nvGraphicFramePr>
        <p:xfrm>
          <a:off x="395536" y="3284984"/>
          <a:ext cx="8236595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List" r:id="rId3" imgW="10420378" imgH="3514657" progId="Excel.Sheet.12">
                  <p:embed/>
                </p:oleObj>
              </mc:Choice>
              <mc:Fallback>
                <p:oleObj name="List" r:id="rId3" imgW="10420378" imgH="351465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284984"/>
                        <a:ext cx="8236595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6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/>
        </p:nvSpPr>
        <p:spPr bwMode="auto">
          <a:xfrm>
            <a:off x="457200" y="76517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cs-CZ" sz="2800" b="1" dirty="0">
                <a:solidFill>
                  <a:srgbClr val="002060"/>
                </a:solidFill>
                <a:latin typeface="Verdana" pitchFamily="34" charset="0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SO</a:t>
            </a: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1</a:t>
            </a:r>
            <a:endParaRPr lang="en-US" sz="2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323850" y="1341438"/>
            <a:ext cx="8362950" cy="3671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Aft>
                <a:spcPts val="1200"/>
              </a:spcAft>
              <a:defRPr/>
            </a:pPr>
            <a:r>
              <a:rPr lang="cs-CZ" sz="22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Průběžná produkce evropských územně analytických podkladů</a:t>
            </a:r>
            <a:endParaRPr lang="en-US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Projekty aplikovaného výzkumu – tvorba evropských územních  důkazů (mezioborový výzkum)</a:t>
            </a:r>
          </a:p>
          <a:p>
            <a:pPr marL="88900">
              <a:spcAft>
                <a:spcPts val="300"/>
              </a:spcAft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Vize a scénáře budoucího vývoje evropského území</a:t>
            </a:r>
          </a:p>
          <a:p>
            <a:pPr marL="88900">
              <a:spcAft>
                <a:spcPts val="300"/>
              </a:spcAft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Posouzení územního dopadu politik EU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>
              <a:defRPr/>
            </a:pPr>
            <a:endParaRPr lang="en-US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23850" y="5103813"/>
            <a:ext cx="8362950" cy="10926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8900">
              <a:spcAft>
                <a:spcPts val="300"/>
              </a:spcAft>
            </a:pP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22</a:t>
            </a: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projektů aplikovaného výzkumu – výběrová řízení,</a:t>
            </a: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max. doba projektu – 18 měsíců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88900"/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15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6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 mi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l.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€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412875"/>
            <a:ext cx="8229600" cy="3744317"/>
          </a:xfrm>
          <a:solidFill>
            <a:schemeClr val="bg1"/>
          </a:solidFill>
        </p:spPr>
        <p:txBody>
          <a:bodyPr/>
          <a:lstStyle/>
          <a:p>
            <a:pPr marL="266700" indent="-266700">
              <a:buFont typeface="Arial" pitchFamily="34" charset="0"/>
              <a:buChar char="•"/>
              <a:defRPr/>
            </a:pPr>
            <a:r>
              <a:rPr lang="cs-CZ" sz="2000" dirty="0" smtClean="0"/>
              <a:t>Geografie </a:t>
            </a:r>
            <a:r>
              <a:rPr lang="cs-CZ" sz="2000" dirty="0"/>
              <a:t>dynamiky nových pracovních míst v Evropě</a:t>
            </a:r>
            <a:endParaRPr lang="en-GB" sz="2000" dirty="0"/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cs-CZ" sz="2000" dirty="0"/>
              <a:t>Svět v Evropě, globální toky investic do Evropy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cs-CZ" sz="2000" dirty="0"/>
              <a:t>Malé a středně velké podniky v evropských regionech a městech</a:t>
            </a:r>
            <a:endParaRPr lang="en-GB" sz="2000" dirty="0"/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cs-CZ" sz="2000" dirty="0"/>
              <a:t>Území a nízkouhlíková ekonomika</a:t>
            </a:r>
            <a:endParaRPr lang="en-GB" sz="2000" dirty="0"/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cs-CZ" sz="2000" dirty="0"/>
              <a:t>Vnitřní periferie</a:t>
            </a:r>
            <a:r>
              <a:rPr lang="en-GB" sz="2000" dirty="0"/>
              <a:t>:</a:t>
            </a:r>
            <a:r>
              <a:rPr lang="cs-CZ" sz="2000" dirty="0"/>
              <a:t> území státu čelí problémům s přístupem k základním službám obecného zájmu</a:t>
            </a:r>
            <a:endParaRPr lang="en-GB" sz="2000" dirty="0"/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cs-CZ" sz="2000" dirty="0"/>
              <a:t>Možná budoucnost evropského území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cs-CZ" sz="2000" dirty="0"/>
              <a:t>Komparativní analýza územní správy a územně plánovacích systémů v Evropě</a:t>
            </a:r>
            <a:endParaRPr lang="en-GB" sz="2000" dirty="0"/>
          </a:p>
          <a:p>
            <a:pPr>
              <a:defRPr/>
            </a:pPr>
            <a:endParaRPr lang="en-GB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871538"/>
            <a:ext cx="8229600" cy="3968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altLang="lb-LU" dirty="0" smtClean="0">
              <a:solidFill>
                <a:schemeClr val="tx2"/>
              </a:solidFill>
            </a:endParaRPr>
          </a:p>
          <a:p>
            <a:pPr marL="452438">
              <a:spcAft>
                <a:spcPts val="60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SO1 – </a:t>
            </a:r>
            <a:r>
              <a:rPr lang="cs-CZ" dirty="0" smtClean="0">
                <a:solidFill>
                  <a:srgbClr val="002060"/>
                </a:solidFill>
              </a:rPr>
              <a:t>7 výběrových řízení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117668" y="5291138"/>
            <a:ext cx="6519734" cy="723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b="1" dirty="0" smtClean="0">
                <a:solidFill>
                  <a:srgbClr val="FF0000"/>
                </a:solidFill>
              </a:rPr>
              <a:t>Výběrová </a:t>
            </a:r>
            <a:r>
              <a:rPr lang="cs-CZ" b="1" dirty="0">
                <a:solidFill>
                  <a:srgbClr val="FF0000"/>
                </a:solidFill>
              </a:rPr>
              <a:t>ř</a:t>
            </a:r>
            <a:r>
              <a:rPr lang="cs-CZ" b="1" dirty="0" smtClean="0">
                <a:solidFill>
                  <a:srgbClr val="FF0000"/>
                </a:solidFill>
              </a:rPr>
              <a:t>ízení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konečný termín pro předložení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-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února</a:t>
            </a:r>
            <a:r>
              <a:rPr lang="en-US" b="1" dirty="0" smtClean="0">
                <a:solidFill>
                  <a:srgbClr val="FF0000"/>
                </a:solidFill>
              </a:rPr>
              <a:t> 2016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"/>
          <p:cNvSpPr>
            <a:spLocks noGrp="1"/>
          </p:cNvSpPr>
          <p:nvPr/>
        </p:nvSpPr>
        <p:spPr bwMode="auto">
          <a:xfrm>
            <a:off x="457200" y="7350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4025" indent="3175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SO2</a:t>
            </a: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683567" y="1368425"/>
            <a:ext cx="8065145" cy="35007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Aft>
                <a:spcPts val="1200"/>
              </a:spcAft>
              <a:defRPr/>
            </a:pPr>
            <a:r>
              <a:rPr lang="cs-CZ" sz="22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Lepší přenos znalostí a využití analytické podpory uživatelů</a:t>
            </a:r>
            <a:endParaRPr lang="en-US" sz="22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Tvorba cílených analýz, které definuje zainteresovaný subjekt (stakeholder) na národní, regionální a místní úrovni.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Podpora pro orgány provádějící programy EÚS, makroreg. strategie a jiné programy z fondů EU -  na požádání, tematické podklady o specifických </a:t>
            </a:r>
            <a:r>
              <a:rPr lang="cs-CZ" dirty="0">
                <a:latin typeface="Verdana" pitchFamily="34" charset="0"/>
                <a:ea typeface="Verdana" pitchFamily="34" charset="0"/>
                <a:cs typeface="Verdana" pitchFamily="34" charset="0"/>
              </a:rPr>
              <a:t>tematických oblastech(územní 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monitoring, využití dat programu ESPON).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Policy briefs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(pracovní dokumenty – politické instrukce) - krátké zprávy, rychle a včas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základě poptávky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>
              <a:spcAft>
                <a:spcPts val="600"/>
              </a:spcAft>
              <a:defRPr/>
            </a:pPr>
            <a:endParaRPr lang="en-GB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4025" indent="3175">
              <a:spcAft>
                <a:spcPts val="0"/>
              </a:spcAft>
              <a:defRPr/>
            </a:pPr>
            <a:endParaRPr lang="en-GB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4025" indent="3175">
              <a:spcAft>
                <a:spcPts val="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4025" indent="3175">
              <a:spcAft>
                <a:spcPts val="60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4025" indent="3175">
              <a:spcAft>
                <a:spcPts val="60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85800">
              <a:defRPr/>
            </a:pPr>
            <a:endParaRPr lang="en-GB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>
                <a:latin typeface="Calibri" pitchFamily="34" charset="0"/>
                <a:ea typeface="ＭＳ Ｐゴシック" pitchFamily="34" charset="-128"/>
                <a:cs typeface="Arial" charset="0"/>
              </a:rPr>
              <a:t>  </a:t>
            </a: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683567" y="5318978"/>
            <a:ext cx="8093052" cy="8104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8900">
              <a:spcAft>
                <a:spcPts val="800"/>
              </a:spcAft>
            </a:pP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25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cílených analýz </a:t>
            </a: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&amp; </a:t>
            </a:r>
            <a:r>
              <a:rPr lang="en-GB" sz="2000" dirty="0">
                <a:solidFill>
                  <a:srgbClr val="002060"/>
                </a:solidFill>
                <a:latin typeface="Verdana" pitchFamily="34" charset="0"/>
              </a:rPr>
              <a:t>45 policy </a:t>
            </a: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briefs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 (krátké zprávy)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88900"/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6.4 mil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.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€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956</Words>
  <Application>Microsoft Office PowerPoint</Application>
  <PresentationFormat>Předvádění na obrazovce (4:3)</PresentationFormat>
  <Paragraphs>204</Paragraphs>
  <Slides>18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Presentation2</vt:lpstr>
      <vt:lpstr>CorelDRAW</vt:lpstr>
      <vt:lpstr>Prezentace aplikace Microsoft PowerPoint 97–2003</vt:lpstr>
      <vt:lpstr>List</vt:lpstr>
      <vt:lpstr>PS ESPON 2020 </vt:lpstr>
      <vt:lpstr>Časový harmonogram</vt:lpstr>
      <vt:lpstr>Implementační struktura</vt:lpstr>
      <vt:lpstr>Zaměření a cíle programu</vt:lpstr>
      <vt:lpstr>Zaměření a cíle programu</vt:lpstr>
      <vt:lpstr>Rozpočet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Víceletý plán (MAWP)</vt:lpstr>
      <vt:lpstr>Výstupy programu</vt:lpstr>
      <vt:lpstr>Kontakty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ESPON</dc:title>
  <dc:creator>*</dc:creator>
  <cp:lastModifiedBy>*</cp:lastModifiedBy>
  <cp:revision>68</cp:revision>
  <dcterms:created xsi:type="dcterms:W3CDTF">2016-01-22T14:22:43Z</dcterms:created>
  <dcterms:modified xsi:type="dcterms:W3CDTF">2016-02-03T09:38:10Z</dcterms:modified>
</cp:coreProperties>
</file>