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2"/>
  </p:notesMasterIdLst>
  <p:handoutMasterIdLst>
    <p:handoutMasterId r:id="rId23"/>
  </p:handoutMasterIdLst>
  <p:sldIdLst>
    <p:sldId id="256" r:id="rId3"/>
    <p:sldId id="257" r:id="rId4"/>
    <p:sldId id="262" r:id="rId5"/>
    <p:sldId id="264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61" r:id="rId21"/>
  </p:sldIdLst>
  <p:sldSz cx="9144000" cy="6858000" type="screen4x3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lapértelmezett szakasz" id="{D2595BF6-6D43-49E2-9F74-8EA8E00C1A4D}">
          <p14:sldIdLst/>
        </p14:section>
        <p14:section name="Title" id="{661B0744-E1AC-4300-89C6-254DA6AABD6D}">
          <p14:sldIdLst>
            <p14:sldId id="256"/>
          </p14:sldIdLst>
        </p14:section>
        <p14:section name="Subtitle" id="{D070F3F6-229B-4E9C-A46B-56F8F5CB6902}">
          <p14:sldIdLst>
            <p14:sldId id="257"/>
            <p14:sldId id="262"/>
            <p14:sldId id="264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</p14:sldIdLst>
        </p14:section>
        <p14:section name="Inner page" id="{EB31CABC-5144-4090-88C0-E46CD3C8CB27}">
          <p14:sldIdLst>
            <p14:sldId id="26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365F91"/>
    <a:srgbClr val="1F497D"/>
    <a:srgbClr val="365F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849" autoAdjust="0"/>
  </p:normalViewPr>
  <p:slideViewPr>
    <p:cSldViewPr>
      <p:cViewPr varScale="1">
        <p:scale>
          <a:sx n="77" d="100"/>
          <a:sy n="77" d="100"/>
        </p:scale>
        <p:origin x="-102" y="-12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D92950-F049-4AC9-B051-08BD735782A6}" type="datetimeFigureOut">
              <a:rPr lang="cs-CZ" smtClean="0"/>
              <a:pPr/>
              <a:t>7.10.2015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80C4A6-081F-4450-8DDB-675EBC9A13B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274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1396DC-199C-4C22-9B6F-250150F1E4F2}" type="datetimeFigureOut">
              <a:rPr lang="cs-CZ" smtClean="0"/>
              <a:pPr/>
              <a:t>7.10.2015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7480EB-B14C-4B5A-A6EE-62801B101F9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4441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/>
              <a:pPr/>
              <a:t>2015.10.07.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41038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/>
              <a:pPr/>
              <a:t>2015.10.07.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1583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/>
              <a:pPr/>
              <a:t>2015.10.07.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00968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2015.10.07.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4647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2015.10.07.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91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2015.10.07.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1216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2015.10.07.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2228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2015.10.07.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93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2015.10.07.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2026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2015.10.07.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3912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2015.10.07.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53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/>
              <a:pPr/>
              <a:t>2015.10.07.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03957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2015.10.07.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3440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2015.10.07.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3742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2015.10.07.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501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/>
              <a:pPr/>
              <a:t>2015.10.07.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39272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/>
              <a:pPr/>
              <a:t>2015.10.07.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80547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/>
              <a:pPr/>
              <a:t>2015.10.07.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25385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/>
              <a:pPr/>
              <a:t>2015.10.07.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49313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/>
              <a:pPr/>
              <a:t>2015.10.07.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8867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/>
              <a:pPr/>
              <a:t>2015.10.07.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3181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/>
              <a:pPr/>
              <a:t>2015.10.07.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6227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6BE71-8626-4196-A2F3-F2EB7A7FF7C1}" type="datetimeFigureOut">
              <a:rPr lang="hu-HU" smtClean="0"/>
              <a:pPr/>
              <a:t>2015.10.07.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3873F-9E4F-45A3-A41E-2975023FDBE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23908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6BE71-8626-4196-A2F3-F2EB7A7FF7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2015.10.07.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3873F-9E4F-45A3-A41E-2975023FDB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783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budget/contracts_grants/info_contracts/inforeuro/inforeuro_en.cf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lukpav@mmr.cz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rukturalni-fondy.cz/getmedia/5acade9d-c52b-4228-9ae0-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772817"/>
            <a:ext cx="6550496" cy="1656184"/>
          </a:xfrm>
        </p:spPr>
        <p:txBody>
          <a:bodyPr anchor="t">
            <a:normAutofit fontScale="90000"/>
          </a:bodyPr>
          <a:lstStyle/>
          <a:p>
            <a:pPr algn="l"/>
            <a:r>
              <a:rPr lang="cs-CZ" sz="4000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Interreg</a:t>
            </a:r>
            <a:r>
              <a:rPr lang="cs-CZ" sz="4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 DANUBE</a:t>
            </a:r>
            <a:br>
              <a:rPr lang="cs-CZ" sz="4000" dirty="0" smtClean="0">
                <a:solidFill>
                  <a:schemeClr val="bg1"/>
                </a:solidFill>
                <a:latin typeface="Cambria" panose="02040503050406030204" pitchFamily="18" charset="0"/>
              </a:rPr>
            </a:br>
            <a:r>
              <a:rPr lang="cs-CZ" altLang="cs-CZ" sz="4000" dirty="0"/>
              <a:t>Program nadnárodní </a:t>
            </a:r>
            <a:r>
              <a:rPr lang="cs-CZ" altLang="cs-CZ" sz="4000" dirty="0" smtClean="0"/>
              <a:t>spolupráce</a:t>
            </a:r>
            <a:br>
              <a:rPr lang="cs-CZ" altLang="cs-CZ" sz="4000" dirty="0" smtClean="0"/>
            </a:br>
            <a:r>
              <a:rPr lang="cs-CZ" altLang="cs-CZ" sz="4000" dirty="0" smtClean="0"/>
              <a:t>ZPŮSOBILOST VÝDAJŮ</a:t>
            </a:r>
            <a:r>
              <a:rPr lang="cs-CZ" altLang="cs-CZ" sz="4000" dirty="0"/>
              <a:t/>
            </a:r>
            <a:br>
              <a:rPr lang="cs-CZ" altLang="cs-CZ" sz="4000" dirty="0"/>
            </a:br>
            <a:endParaRPr lang="en-US" sz="40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5589240"/>
            <a:ext cx="3960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i="1" dirty="0" err="1" smtClean="0">
                <a:solidFill>
                  <a:schemeClr val="bg1"/>
                </a:solidFill>
                <a:latin typeface="Cambria" pitchFamily="18" charset="0"/>
              </a:rPr>
              <a:t>Info</a:t>
            </a:r>
            <a:r>
              <a:rPr lang="cs-CZ" sz="1200" b="1" i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cs-CZ" sz="1200" b="1" i="1" dirty="0" err="1" smtClean="0">
                <a:solidFill>
                  <a:schemeClr val="bg1"/>
                </a:solidFill>
                <a:latin typeface="Cambria" pitchFamily="18" charset="0"/>
              </a:rPr>
              <a:t>day</a:t>
            </a:r>
            <a:r>
              <a:rPr lang="cs-CZ" sz="1200" b="1" i="1" smtClean="0">
                <a:solidFill>
                  <a:schemeClr val="bg1"/>
                </a:solidFill>
                <a:latin typeface="Cambria" pitchFamily="18" charset="0"/>
              </a:rPr>
              <a:t>, Praha, 9.října</a:t>
            </a:r>
            <a:endParaRPr lang="en-US" sz="1200" dirty="0">
              <a:solidFill>
                <a:schemeClr val="bg1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11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Kancelářské a administrativní výdaje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0" y="1465792"/>
            <a:ext cx="833849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Metody vykazování kancelářských a mzdových výdajů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Paušální sazba 15% z mzdových výdajů</a:t>
            </a:r>
          </a:p>
          <a:p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457200" indent="-457200">
              <a:buAutoNum type="alphaLcParenR"/>
            </a:pPr>
            <a:r>
              <a:rPr lang="cs-CZ" sz="1600" dirty="0" smtClean="0">
                <a:solidFill>
                  <a:schemeClr val="tx2"/>
                </a:solidFill>
              </a:rPr>
              <a:t>nájem </a:t>
            </a:r>
            <a:r>
              <a:rPr lang="cs-CZ" sz="1600" dirty="0">
                <a:solidFill>
                  <a:schemeClr val="tx2"/>
                </a:solidFill>
              </a:rPr>
              <a:t>kancelářských prostorů; </a:t>
            </a:r>
            <a:endParaRPr lang="cs-CZ" sz="16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600" dirty="0" smtClean="0">
                <a:solidFill>
                  <a:schemeClr val="tx2"/>
                </a:solidFill>
              </a:rPr>
              <a:t>pojištění </a:t>
            </a:r>
            <a:r>
              <a:rPr lang="cs-CZ" sz="1600" dirty="0">
                <a:solidFill>
                  <a:schemeClr val="tx2"/>
                </a:solidFill>
              </a:rPr>
              <a:t>a daně související s budovami, v nichž se nacházejí zaměstnanci, a s vybavením kanceláře (např. pojištění proti požáru, krádeži); </a:t>
            </a:r>
            <a:endParaRPr lang="cs-CZ" sz="16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600" dirty="0" smtClean="0">
                <a:solidFill>
                  <a:schemeClr val="tx2"/>
                </a:solidFill>
              </a:rPr>
              <a:t>veřejné </a:t>
            </a:r>
            <a:r>
              <a:rPr lang="cs-CZ" sz="1600" dirty="0">
                <a:solidFill>
                  <a:schemeClr val="tx2"/>
                </a:solidFill>
              </a:rPr>
              <a:t>služby (např. elektřina, topení, voda</a:t>
            </a:r>
            <a:r>
              <a:rPr lang="cs-CZ" sz="1600" dirty="0" smtClean="0">
                <a:solidFill>
                  <a:schemeClr val="tx2"/>
                </a:solidFill>
              </a:rPr>
              <a:t>);</a:t>
            </a:r>
          </a:p>
          <a:p>
            <a:pPr marL="457200" indent="-457200">
              <a:buAutoNum type="alphaLcParenR"/>
            </a:pPr>
            <a:r>
              <a:rPr lang="cs-CZ" sz="1600" dirty="0" smtClean="0">
                <a:solidFill>
                  <a:schemeClr val="tx2"/>
                </a:solidFill>
              </a:rPr>
              <a:t>kancelářské </a:t>
            </a:r>
            <a:r>
              <a:rPr lang="cs-CZ" sz="1600" dirty="0">
                <a:solidFill>
                  <a:schemeClr val="tx2"/>
                </a:solidFill>
              </a:rPr>
              <a:t>potřeby; </a:t>
            </a:r>
            <a:endParaRPr lang="cs-CZ" sz="16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600" dirty="0" smtClean="0">
                <a:solidFill>
                  <a:schemeClr val="tx2"/>
                </a:solidFill>
              </a:rPr>
              <a:t>všeobecné </a:t>
            </a:r>
            <a:r>
              <a:rPr lang="cs-CZ" sz="1600" dirty="0">
                <a:solidFill>
                  <a:schemeClr val="tx2"/>
                </a:solidFill>
              </a:rPr>
              <a:t>účetnictví zajišťované uvnitř organizace, která je příjemcem; </a:t>
            </a:r>
            <a:endParaRPr lang="cs-CZ" sz="16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600" dirty="0" smtClean="0">
                <a:solidFill>
                  <a:schemeClr val="tx2"/>
                </a:solidFill>
              </a:rPr>
              <a:t>archivy</a:t>
            </a:r>
            <a:r>
              <a:rPr lang="cs-CZ" sz="1600" dirty="0">
                <a:solidFill>
                  <a:schemeClr val="tx2"/>
                </a:solidFill>
              </a:rPr>
              <a:t>; </a:t>
            </a:r>
            <a:endParaRPr lang="cs-CZ" sz="16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600" dirty="0" smtClean="0">
                <a:solidFill>
                  <a:schemeClr val="tx2"/>
                </a:solidFill>
              </a:rPr>
              <a:t>údržba</a:t>
            </a:r>
            <a:r>
              <a:rPr lang="cs-CZ" sz="1600" dirty="0">
                <a:solidFill>
                  <a:schemeClr val="tx2"/>
                </a:solidFill>
              </a:rPr>
              <a:t>, úklid a opravy; </a:t>
            </a:r>
            <a:endParaRPr lang="cs-CZ" sz="16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600" dirty="0" smtClean="0">
                <a:solidFill>
                  <a:schemeClr val="tx2"/>
                </a:solidFill>
              </a:rPr>
              <a:t>bezpečnost</a:t>
            </a:r>
            <a:r>
              <a:rPr lang="cs-CZ" sz="1600" dirty="0">
                <a:solidFill>
                  <a:schemeClr val="tx2"/>
                </a:solidFill>
              </a:rPr>
              <a:t>; </a:t>
            </a:r>
            <a:endParaRPr lang="cs-CZ" sz="16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600" dirty="0" smtClean="0">
                <a:solidFill>
                  <a:schemeClr val="tx2"/>
                </a:solidFill>
              </a:rPr>
              <a:t>systémy </a:t>
            </a:r>
            <a:r>
              <a:rPr lang="cs-CZ" sz="1600" dirty="0">
                <a:solidFill>
                  <a:schemeClr val="tx2"/>
                </a:solidFill>
              </a:rPr>
              <a:t>informačních technologií; </a:t>
            </a:r>
            <a:endParaRPr lang="cs-CZ" sz="16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600" dirty="0" smtClean="0">
                <a:solidFill>
                  <a:schemeClr val="tx2"/>
                </a:solidFill>
              </a:rPr>
              <a:t>komunikace </a:t>
            </a:r>
            <a:r>
              <a:rPr lang="cs-CZ" sz="1600" dirty="0">
                <a:solidFill>
                  <a:schemeClr val="tx2"/>
                </a:solidFill>
              </a:rPr>
              <a:t>(např. telefon, fax, internet, poštovní služby, vizitky); </a:t>
            </a:r>
            <a:endParaRPr lang="cs-CZ" sz="16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600" dirty="0" smtClean="0">
                <a:solidFill>
                  <a:schemeClr val="tx2"/>
                </a:solidFill>
              </a:rPr>
              <a:t>bankovní </a:t>
            </a:r>
            <a:r>
              <a:rPr lang="cs-CZ" sz="1600" dirty="0">
                <a:solidFill>
                  <a:schemeClr val="tx2"/>
                </a:solidFill>
              </a:rPr>
              <a:t>poplatky za otevření a správu účtu nebo účtů, jestliže provádění operace vyžaduje otevření zvláštního účtu; </a:t>
            </a:r>
            <a:endParaRPr lang="cs-CZ" sz="16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600" dirty="0" smtClean="0">
                <a:solidFill>
                  <a:schemeClr val="tx2"/>
                </a:solidFill>
              </a:rPr>
              <a:t>poplatky </a:t>
            </a:r>
            <a:r>
              <a:rPr lang="cs-CZ" sz="1600" dirty="0">
                <a:solidFill>
                  <a:schemeClr val="tx2"/>
                </a:solidFill>
              </a:rPr>
              <a:t>za nadnárodní finanční transakce. </a:t>
            </a:r>
            <a:endParaRPr lang="cs-CZ" sz="1600" dirty="0" smtClean="0">
              <a:solidFill>
                <a:schemeClr val="tx2"/>
              </a:solidFill>
            </a:endParaRPr>
          </a:p>
          <a:p>
            <a:r>
              <a:rPr lang="cs-CZ" b="1" dirty="0" smtClean="0">
                <a:solidFill>
                  <a:schemeClr val="tx2"/>
                </a:solidFill>
                <a:latin typeface="Cambria" panose="02040503050406030204" pitchFamily="18" charset="0"/>
              </a:rPr>
              <a:t>Není možné vykazovat jako přímé výdaje v jiných rozpočtových položkách!!</a:t>
            </a:r>
          </a:p>
          <a:p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60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Cestování a ubytování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0" y="1465792"/>
            <a:ext cx="833849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Způsobilými výdaji jsou:</a:t>
            </a: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Náklady na cestování (např. jízdenky, palivo, cestovní pojištění..) 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Náklady na stravu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Náklady na ubytování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Náklady na víza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Denní příspěvky</a:t>
            </a:r>
          </a:p>
          <a:p>
            <a:pPr marL="457200" indent="-457200">
              <a:buFont typeface="+mj-lt"/>
              <a:buAutoNum type="alphaLcParenR"/>
            </a:pPr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Náklady, uvedené v bodech a) až d), které jsou součástí denního příspěvku není možné uhradit. </a:t>
            </a:r>
          </a:p>
          <a:p>
            <a:pPr marL="342900" indent="-342900">
              <a:buFontTx/>
              <a:buChar char="-"/>
            </a:pPr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91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Externí odborné poradenství a služby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0" y="1465792"/>
            <a:ext cx="8338498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Způsobilými výdaji jsou:</a:t>
            </a: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2"/>
                </a:solidFill>
              </a:rPr>
              <a:t>studie </a:t>
            </a:r>
            <a:r>
              <a:rPr lang="cs-CZ" sz="1400" dirty="0">
                <a:solidFill>
                  <a:schemeClr val="tx2"/>
                </a:solidFill>
              </a:rPr>
              <a:t>nebo šetření (např. hodnocení, strategie, koncepční poznámky, konstrukční výkresy, příručky); </a:t>
            </a:r>
            <a:endParaRPr lang="cs-CZ" sz="14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2"/>
                </a:solidFill>
              </a:rPr>
              <a:t>odborná </a:t>
            </a:r>
            <a:r>
              <a:rPr lang="cs-CZ" sz="1400" dirty="0">
                <a:solidFill>
                  <a:schemeClr val="tx2"/>
                </a:solidFill>
              </a:rPr>
              <a:t>příprava; </a:t>
            </a:r>
            <a:endParaRPr lang="cs-CZ" sz="1400" dirty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2"/>
                </a:solidFill>
              </a:rPr>
              <a:t>překlady</a:t>
            </a:r>
            <a:r>
              <a:rPr lang="cs-CZ" sz="1400" dirty="0">
                <a:solidFill>
                  <a:schemeClr val="tx2"/>
                </a:solidFill>
              </a:rPr>
              <a:t>; </a:t>
            </a:r>
            <a:endParaRPr lang="cs-CZ" sz="14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2"/>
                </a:solidFill>
              </a:rPr>
              <a:t>vývoj</a:t>
            </a:r>
            <a:r>
              <a:rPr lang="cs-CZ" sz="1400" dirty="0">
                <a:solidFill>
                  <a:schemeClr val="tx2"/>
                </a:solidFill>
              </a:rPr>
              <a:t>, úpravy a aktualizace systémů informačních technologií a internetových stránek; </a:t>
            </a:r>
            <a:endParaRPr lang="cs-CZ" sz="14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2"/>
                </a:solidFill>
              </a:rPr>
              <a:t>podpora</a:t>
            </a:r>
            <a:r>
              <a:rPr lang="cs-CZ" sz="1400" dirty="0">
                <a:solidFill>
                  <a:schemeClr val="tx2"/>
                </a:solidFill>
              </a:rPr>
              <a:t>, komunikace, propagace nebo informování související s operací nebo programem spolupráce jako takovým; </a:t>
            </a:r>
            <a:endParaRPr lang="cs-CZ" sz="14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2"/>
                </a:solidFill>
              </a:rPr>
              <a:t>finanční </a:t>
            </a:r>
            <a:r>
              <a:rPr lang="cs-CZ" sz="1400" dirty="0">
                <a:solidFill>
                  <a:schemeClr val="tx2"/>
                </a:solidFill>
              </a:rPr>
              <a:t>řízení; </a:t>
            </a:r>
            <a:endParaRPr lang="cs-CZ" sz="14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2"/>
                </a:solidFill>
              </a:rPr>
              <a:t>služby </a:t>
            </a:r>
            <a:r>
              <a:rPr lang="cs-CZ" sz="1400" dirty="0">
                <a:solidFill>
                  <a:schemeClr val="tx2"/>
                </a:solidFill>
              </a:rPr>
              <a:t>související s pořádáním a prováděním </a:t>
            </a:r>
            <a:r>
              <a:rPr lang="cs-CZ" sz="1400" dirty="0" smtClean="0">
                <a:solidFill>
                  <a:schemeClr val="tx2"/>
                </a:solidFill>
              </a:rPr>
              <a:t>akcí </a:t>
            </a:r>
            <a:r>
              <a:rPr lang="cs-CZ" sz="1400" dirty="0">
                <a:solidFill>
                  <a:schemeClr val="tx2"/>
                </a:solidFill>
              </a:rPr>
              <a:t>nebo zasedání (včetně nájmu, stravování nebo tlumočení); </a:t>
            </a:r>
            <a:endParaRPr lang="cs-CZ" sz="14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2"/>
                </a:solidFill>
              </a:rPr>
              <a:t>účast </a:t>
            </a:r>
            <a:r>
              <a:rPr lang="cs-CZ" sz="1400" dirty="0">
                <a:solidFill>
                  <a:schemeClr val="tx2"/>
                </a:solidFill>
              </a:rPr>
              <a:t>na </a:t>
            </a:r>
            <a:r>
              <a:rPr lang="cs-CZ" sz="1400" dirty="0" smtClean="0">
                <a:solidFill>
                  <a:schemeClr val="tx2"/>
                </a:solidFill>
              </a:rPr>
              <a:t>akcích(např</a:t>
            </a:r>
            <a:r>
              <a:rPr lang="cs-CZ" sz="1400" dirty="0">
                <a:solidFill>
                  <a:schemeClr val="tx2"/>
                </a:solidFill>
              </a:rPr>
              <a:t>. registrační poplatky); </a:t>
            </a:r>
            <a:endParaRPr lang="cs-CZ" sz="14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2"/>
                </a:solidFill>
              </a:rPr>
              <a:t>právní </a:t>
            </a:r>
            <a:r>
              <a:rPr lang="cs-CZ" sz="1400" dirty="0">
                <a:solidFill>
                  <a:schemeClr val="tx2"/>
                </a:solidFill>
              </a:rPr>
              <a:t>poradenství a notářské služby, technické a finanční odborné poradenství, jiné poradenské a účetní služby; </a:t>
            </a:r>
            <a:endParaRPr lang="cs-CZ" sz="14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2"/>
                </a:solidFill>
              </a:rPr>
              <a:t>práva </a:t>
            </a:r>
            <a:r>
              <a:rPr lang="cs-CZ" sz="1400" dirty="0">
                <a:solidFill>
                  <a:schemeClr val="tx2"/>
                </a:solidFill>
              </a:rPr>
              <a:t>duševního vlastnictví; </a:t>
            </a:r>
            <a:endParaRPr lang="cs-CZ" sz="14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2"/>
                </a:solidFill>
              </a:rPr>
              <a:t>ověření </a:t>
            </a:r>
            <a:r>
              <a:rPr lang="cs-CZ" sz="1400" dirty="0">
                <a:solidFill>
                  <a:schemeClr val="tx2"/>
                </a:solidFill>
              </a:rPr>
              <a:t>podle čl. 125 odst. 4 písm. a) nařízení (EU) č. 1303/2013 a čl. 23 odst. 4 nařízení (EU) č. 1299/2013; </a:t>
            </a:r>
            <a:endParaRPr lang="cs-CZ" sz="14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2"/>
                </a:solidFill>
              </a:rPr>
              <a:t>poskytnutí </a:t>
            </a:r>
            <a:r>
              <a:rPr lang="cs-CZ" sz="1400" dirty="0">
                <a:solidFill>
                  <a:schemeClr val="tx2"/>
                </a:solidFill>
              </a:rPr>
              <a:t>záruk bankou nebo jinou finanční institucí, pokud to vyžadují unijní nebo vnitrostátní právní předpisy nebo programový dokument přijatý monitorovacím výborem; </a:t>
            </a:r>
            <a:endParaRPr lang="cs-CZ" sz="14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2"/>
                </a:solidFill>
              </a:rPr>
              <a:t>cestování </a:t>
            </a:r>
            <a:r>
              <a:rPr lang="cs-CZ" sz="1400" dirty="0">
                <a:solidFill>
                  <a:schemeClr val="tx2"/>
                </a:solidFill>
              </a:rPr>
              <a:t>a ubytování externích odborníků, přednášejících, osob předsedajících zasedáním a poskytovatelů služeb; </a:t>
            </a:r>
            <a:endParaRPr lang="cs-CZ" sz="14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2"/>
                </a:solidFill>
              </a:rPr>
              <a:t>jiné </a:t>
            </a:r>
            <a:r>
              <a:rPr lang="cs-CZ" sz="1400" dirty="0">
                <a:solidFill>
                  <a:schemeClr val="tx2"/>
                </a:solidFill>
              </a:rPr>
              <a:t>specifické odborné poradenství a služby potřebné pro operace</a:t>
            </a:r>
            <a:r>
              <a:rPr lang="cs-CZ" sz="1400" dirty="0" smtClean="0">
                <a:solidFill>
                  <a:schemeClr val="tx2"/>
                </a:solidFill>
              </a:rPr>
              <a:t>.</a:t>
            </a: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Externí odborné poradenství a služby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0" y="1465792"/>
            <a:ext cx="833849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000" dirty="0" smtClean="0">
              <a:solidFill>
                <a:schemeClr val="tx2"/>
              </a:solidFill>
            </a:endParaRPr>
          </a:p>
          <a:p>
            <a:r>
              <a:rPr lang="cs-CZ" sz="2000" dirty="0" smtClean="0">
                <a:solidFill>
                  <a:schemeClr val="tx2"/>
                </a:solidFill>
              </a:rPr>
              <a:t>Výdaje </a:t>
            </a:r>
            <a:r>
              <a:rPr lang="cs-CZ" sz="2000" dirty="0">
                <a:solidFill>
                  <a:schemeClr val="tx2"/>
                </a:solidFill>
              </a:rPr>
              <a:t>v této položce musí prokázat jasnou vazbu na projekt a být nezbytné pro jeho řádnou realizaci.</a:t>
            </a:r>
            <a:r>
              <a:rPr lang="cs-CZ" sz="2000" dirty="0"/>
              <a:t> </a:t>
            </a:r>
            <a:endParaRPr lang="cs-CZ" sz="2000" dirty="0" smtClean="0"/>
          </a:p>
          <a:p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Výběr externích služeb a musí být v souladu s pravidly pro zadávání veřejných zakázek stanovených na úrovni EU, státu a programu.</a:t>
            </a:r>
          </a:p>
          <a:p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b="1" dirty="0" smtClean="0">
                <a:solidFill>
                  <a:srgbClr val="1F497D"/>
                </a:solidFill>
                <a:latin typeface="Cambria" panose="02040503050406030204" pitchFamily="18" charset="0"/>
              </a:rPr>
              <a:t>Všechny služby nebo zboží, které příjemce pořizuje přesahující hodnotu 5000 EUR bez DPH  do stropu nastaveného na národní úrovni musí příjemce prokázat obdržení min. 3 nabídek.</a:t>
            </a:r>
            <a:endParaRPr lang="cs-CZ" sz="2000" b="1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37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Vybavení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0" y="1465792"/>
            <a:ext cx="833849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Jedná se o koupi, pronájem nebo leasing vybavení příjemce:</a:t>
            </a: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457200" indent="-457200">
              <a:buAutoNum type="alphaLcParenR"/>
            </a:pPr>
            <a:r>
              <a:rPr lang="cs-CZ" dirty="0" smtClean="0">
                <a:solidFill>
                  <a:schemeClr val="tx2"/>
                </a:solidFill>
              </a:rPr>
              <a:t>kancelářské </a:t>
            </a:r>
            <a:r>
              <a:rPr lang="cs-CZ" dirty="0">
                <a:solidFill>
                  <a:schemeClr val="tx2"/>
                </a:solidFill>
              </a:rPr>
              <a:t>vybavení; </a:t>
            </a:r>
            <a:endParaRPr lang="cs-CZ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dirty="0" smtClean="0">
                <a:solidFill>
                  <a:schemeClr val="tx2"/>
                </a:solidFill>
              </a:rPr>
              <a:t>hardware </a:t>
            </a:r>
            <a:r>
              <a:rPr lang="cs-CZ" dirty="0">
                <a:solidFill>
                  <a:schemeClr val="tx2"/>
                </a:solidFill>
              </a:rPr>
              <a:t>a software informačních technologií; </a:t>
            </a:r>
            <a:endParaRPr lang="cs-CZ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dirty="0" smtClean="0">
                <a:solidFill>
                  <a:schemeClr val="tx2"/>
                </a:solidFill>
              </a:rPr>
              <a:t>nábytek </a:t>
            </a:r>
            <a:r>
              <a:rPr lang="cs-CZ" dirty="0">
                <a:solidFill>
                  <a:schemeClr val="tx2"/>
                </a:solidFill>
              </a:rPr>
              <a:t>a vybavení; </a:t>
            </a:r>
            <a:endParaRPr lang="cs-CZ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dirty="0" smtClean="0">
                <a:solidFill>
                  <a:schemeClr val="tx2"/>
                </a:solidFill>
              </a:rPr>
              <a:t>laboratorní </a:t>
            </a:r>
            <a:r>
              <a:rPr lang="cs-CZ" dirty="0">
                <a:solidFill>
                  <a:schemeClr val="tx2"/>
                </a:solidFill>
              </a:rPr>
              <a:t>vybavení; </a:t>
            </a:r>
            <a:endParaRPr lang="cs-CZ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dirty="0" smtClean="0">
                <a:solidFill>
                  <a:schemeClr val="tx2"/>
                </a:solidFill>
              </a:rPr>
              <a:t>stroje </a:t>
            </a:r>
            <a:r>
              <a:rPr lang="cs-CZ" dirty="0">
                <a:solidFill>
                  <a:schemeClr val="tx2"/>
                </a:solidFill>
              </a:rPr>
              <a:t>a přístroje; </a:t>
            </a:r>
            <a:endParaRPr lang="cs-CZ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dirty="0" smtClean="0">
                <a:solidFill>
                  <a:schemeClr val="tx2"/>
                </a:solidFill>
              </a:rPr>
              <a:t>nástroje </a:t>
            </a:r>
            <a:r>
              <a:rPr lang="cs-CZ" dirty="0">
                <a:solidFill>
                  <a:schemeClr val="tx2"/>
                </a:solidFill>
              </a:rPr>
              <a:t>nebo zařízení; </a:t>
            </a:r>
            <a:endParaRPr lang="cs-CZ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dirty="0" smtClean="0">
                <a:solidFill>
                  <a:schemeClr val="tx2"/>
                </a:solidFill>
              </a:rPr>
              <a:t>vozidla</a:t>
            </a:r>
            <a:r>
              <a:rPr lang="cs-CZ" dirty="0">
                <a:solidFill>
                  <a:schemeClr val="tx2"/>
                </a:solidFill>
              </a:rPr>
              <a:t>; </a:t>
            </a:r>
            <a:endParaRPr lang="cs-CZ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dirty="0" smtClean="0">
                <a:solidFill>
                  <a:schemeClr val="tx2"/>
                </a:solidFill>
              </a:rPr>
              <a:t>jiné </a:t>
            </a:r>
            <a:r>
              <a:rPr lang="cs-CZ" dirty="0">
                <a:solidFill>
                  <a:schemeClr val="tx2"/>
                </a:solidFill>
              </a:rPr>
              <a:t>specifické vybavení potřebné pro operace</a:t>
            </a:r>
            <a:r>
              <a:rPr lang="cs-CZ" dirty="0" smtClean="0">
                <a:solidFill>
                  <a:schemeClr val="tx2"/>
                </a:solidFill>
              </a:rPr>
              <a:t>.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r>
              <a:rPr lang="cs-CZ" sz="2000" dirty="0" smtClean="0">
                <a:solidFill>
                  <a:schemeClr val="tx2"/>
                </a:solidFill>
              </a:rPr>
              <a:t>Výdaje </a:t>
            </a:r>
            <a:r>
              <a:rPr lang="cs-CZ" sz="2000" dirty="0">
                <a:solidFill>
                  <a:schemeClr val="tx2"/>
                </a:solidFill>
              </a:rPr>
              <a:t>v této položce musí prokázat jasnou vazbu na projekt a být nezbytné pro jeho řádnou realizaci</a:t>
            </a:r>
            <a:r>
              <a:rPr lang="cs-CZ" sz="2000" dirty="0" smtClean="0">
                <a:solidFill>
                  <a:schemeClr val="tx2"/>
                </a:solidFill>
              </a:rPr>
              <a:t>. </a:t>
            </a:r>
          </a:p>
          <a:p>
            <a:r>
              <a:rPr 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Výběr externích služeb a musí být v souladu s pravidly pro zadávání veřejných zakázek stanovených na úrovni EU, státu a programu.</a:t>
            </a:r>
          </a:p>
          <a:p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/>
              <a:t> </a:t>
            </a:r>
            <a:endParaRPr lang="cs-CZ" sz="2000" dirty="0"/>
          </a:p>
          <a:p>
            <a:endParaRPr lang="cs-CZ" sz="20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34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Infrastruktura a práce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0" y="1465792"/>
            <a:ext cx="833849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Nejedná se o investiční program</a:t>
            </a: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Pouze investice malého charakteru s prokázaným nadnárodním charakterem jsou způsobilé – musí být uvedeny v projektové žádosti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Nadnárodní charakter =</a:t>
            </a: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Nadnárodní fyzická nebo funkční vazba přesahující národní hranice (např. dopravní koridory)</a:t>
            </a:r>
          </a:p>
          <a:p>
            <a:pPr marL="342900" indent="-342900">
              <a:buFontTx/>
              <a:buChar char="-"/>
            </a:pPr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Přenositelné  praktické řešení v jedné oblasti, které je společně hodnoceno a přeneseno pro testování do min. dalších dvou států (informační centra pro turisty informující přírodním dědictví dunajského regionu)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/>
              <a:t> </a:t>
            </a:r>
            <a:endParaRPr lang="cs-CZ" sz="2000" dirty="0"/>
          </a:p>
          <a:p>
            <a:endParaRPr lang="cs-CZ" sz="20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52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Veřejné zakázky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0" y="1465792"/>
            <a:ext cx="833849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Při pořizování zboží nebo služeb musí všichni příjemci dodržovat pravidla týkající se veřejných zakázek:</a:t>
            </a:r>
          </a:p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Podle výše plnění je třeba dodržovat pravidla stanovená na úrovni:</a:t>
            </a: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EU – zvláště směrnici č. 2014/24 o zadávání veřejných zakázek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Národní – zákon o zadávání veřejných zakázek č.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 137/2006 Sb. v aktuálním znění </a:t>
            </a:r>
            <a:b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</a:b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- Metodický 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pokyn pro zadávání zakázek pro programové období </a:t>
            </a: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2014-2020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 </a:t>
            </a: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(vydaný MMR)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Programu – od 5000 EUR do limitu na národní úrovni je třeba vždy získat min. 3 nabídky (pravidlo </a:t>
            </a:r>
            <a:r>
              <a:rPr lang="cs-CZ" sz="2000" dirty="0" err="1" smtClean="0">
                <a:solidFill>
                  <a:srgbClr val="1F497D"/>
                </a:solidFill>
                <a:latin typeface="Cambria" panose="02040503050406030204" pitchFamily="18" charset="0"/>
              </a:rPr>
              <a:t>bid</a:t>
            </a: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 </a:t>
            </a:r>
            <a:r>
              <a:rPr lang="cs-CZ" sz="2000" dirty="0" err="1" smtClean="0">
                <a:solidFill>
                  <a:srgbClr val="1F497D"/>
                </a:solidFill>
                <a:latin typeface="Cambria" panose="02040503050406030204" pitchFamily="18" charset="0"/>
              </a:rPr>
              <a:t>at</a:t>
            </a: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 </a:t>
            </a:r>
            <a:r>
              <a:rPr lang="cs-CZ" sz="2000" dirty="0" err="1" smtClean="0">
                <a:solidFill>
                  <a:srgbClr val="1F497D"/>
                </a:solidFill>
                <a:latin typeface="Cambria" panose="02040503050406030204" pitchFamily="18" charset="0"/>
              </a:rPr>
              <a:t>three</a:t>
            </a: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Instituce – interní pravidla příjemce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/>
              <a:t> </a:t>
            </a:r>
            <a:endParaRPr lang="cs-CZ" sz="2000" dirty="0"/>
          </a:p>
          <a:p>
            <a:endParaRPr lang="cs-CZ" sz="20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4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Veřejná podpora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0" y="1465792"/>
            <a:ext cx="833849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projekty nesmí získat nedovolenou veřejnou podporu </a:t>
            </a:r>
          </a:p>
          <a:p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status příjemce není podstatný, důležité jsou aktivity v rámci projektu</a:t>
            </a: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v</a:t>
            </a: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 případě, že bude příjemce v rámci projektu realizovat aktivity, které budou považovány za nedovolenou veřejnou podporu – podpora v rámci režimu de </a:t>
            </a:r>
            <a:r>
              <a:rPr lang="cs-CZ" sz="2000" dirty="0" err="1" smtClean="0">
                <a:solidFill>
                  <a:srgbClr val="1F497D"/>
                </a:solidFill>
                <a:latin typeface="Cambria" panose="02040503050406030204" pitchFamily="18" charset="0"/>
              </a:rPr>
              <a:t>minimis</a:t>
            </a: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 (max. 200tis EUR za poslední 3 roky)</a:t>
            </a:r>
          </a:p>
          <a:p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v</a:t>
            </a: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 rámci 2. kola 1. výzvy bude muset každý žadatel vyplnit tzv. </a:t>
            </a:r>
            <a:r>
              <a:rPr lang="cs-CZ" sz="2000" dirty="0" err="1" smtClean="0">
                <a:solidFill>
                  <a:srgbClr val="1F497D"/>
                </a:solidFill>
                <a:latin typeface="Cambria" panose="02040503050406030204" pitchFamily="18" charset="0"/>
              </a:rPr>
              <a:t>State</a:t>
            </a: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 Aid </a:t>
            </a:r>
            <a:r>
              <a:rPr lang="cs-CZ" sz="2000" dirty="0" err="1" smtClean="0">
                <a:solidFill>
                  <a:srgbClr val="1F497D"/>
                </a:solidFill>
                <a:latin typeface="Cambria" panose="02040503050406030204" pitchFamily="18" charset="0"/>
              </a:rPr>
              <a:t>Declaration</a:t>
            </a: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 na jehož základě bude prováděna kontrola veřejné podpory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/>
              <a:t> </a:t>
            </a:r>
            <a:endParaRPr lang="cs-CZ" sz="2000" dirty="0"/>
          </a:p>
          <a:p>
            <a:endParaRPr lang="cs-CZ" sz="20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13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Kurz EUR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0" y="2281400"/>
            <a:ext cx="833849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Výdaje vzniklé v jiné měně než EUR budou převedeny na EUR měsíčním směnným kurzem zveřejněný EK v měsíci, kdy byly výdaje předloženy kontrolorů k ověření. (Jedná se vždy o první předložení dokumentů). </a:t>
            </a:r>
          </a:p>
          <a:p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Měsíční směnný kurz EK:</a:t>
            </a:r>
          </a:p>
          <a:p>
            <a:r>
              <a:rPr lang="en-GB" sz="2000" u="sng" dirty="0">
                <a:hlinkClick r:id="rId3"/>
              </a:rPr>
              <a:t>http://ec.europa.eu/budget/contracts_grants/info_contracts/inforeuro/inforeuro_en.cfm</a:t>
            </a:r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/>
              <a:t> </a:t>
            </a:r>
            <a:endParaRPr lang="cs-CZ" sz="2000" dirty="0"/>
          </a:p>
          <a:p>
            <a:endParaRPr lang="cs-CZ" sz="20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55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2733" y="1988840"/>
            <a:ext cx="5184576" cy="361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lnSpc>
                <a:spcPct val="60000"/>
              </a:lnSpc>
              <a:spcBef>
                <a:spcPts val="600"/>
              </a:spcBef>
            </a:pPr>
            <a:r>
              <a:rPr lang="cs-CZ" altLang="cs-CZ" sz="2200" b="1" dirty="0" smtClean="0">
                <a:solidFill>
                  <a:srgbClr val="1F497D"/>
                </a:solidFill>
                <a:latin typeface="Cambria" panose="02040503050406030204" pitchFamily="18" charset="0"/>
              </a:rPr>
              <a:t>Pavel Lukeš</a:t>
            </a:r>
            <a:endParaRPr lang="cs-CZ" altLang="cs-CZ" sz="2200" b="1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R="0">
              <a:lnSpc>
                <a:spcPct val="60000"/>
              </a:lnSpc>
              <a:spcBef>
                <a:spcPts val="600"/>
              </a:spcBef>
            </a:pPr>
            <a:endParaRPr lang="cs-CZ" altLang="cs-CZ" sz="22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R="0">
              <a:lnSpc>
                <a:spcPct val="60000"/>
              </a:lnSpc>
              <a:spcBef>
                <a:spcPts val="600"/>
              </a:spcBef>
            </a:pPr>
            <a:r>
              <a:rPr lang="cs-CZ" altLang="cs-CZ" sz="2200" dirty="0">
                <a:solidFill>
                  <a:srgbClr val="1F497D"/>
                </a:solidFill>
                <a:latin typeface="Cambria" panose="02040503050406030204" pitchFamily="18" charset="0"/>
              </a:rPr>
              <a:t>Ministerstvo pro místní rozvoj</a:t>
            </a:r>
          </a:p>
          <a:p>
            <a:pPr marR="0">
              <a:lnSpc>
                <a:spcPct val="60000"/>
              </a:lnSpc>
              <a:spcBef>
                <a:spcPts val="600"/>
              </a:spcBef>
            </a:pPr>
            <a:r>
              <a:rPr lang="cs-CZ" altLang="cs-CZ" sz="2200" dirty="0">
                <a:solidFill>
                  <a:srgbClr val="1F497D"/>
                </a:solidFill>
                <a:latin typeface="Cambria" panose="02040503050406030204" pitchFamily="18" charset="0"/>
              </a:rPr>
              <a:t>51, Odbor Evropské územní spolupráce.</a:t>
            </a:r>
          </a:p>
          <a:p>
            <a:pPr marR="0">
              <a:lnSpc>
                <a:spcPct val="60000"/>
              </a:lnSpc>
              <a:spcBef>
                <a:spcPts val="600"/>
              </a:spcBef>
            </a:pPr>
            <a:r>
              <a:rPr lang="cs-CZ" altLang="cs-CZ" sz="2200" dirty="0">
                <a:solidFill>
                  <a:srgbClr val="1F497D"/>
                </a:solidFill>
                <a:latin typeface="Cambria" panose="02040503050406030204" pitchFamily="18" charset="0"/>
              </a:rPr>
              <a:t>Staroměstské nám. 6</a:t>
            </a:r>
          </a:p>
          <a:p>
            <a:pPr marR="0">
              <a:lnSpc>
                <a:spcPct val="60000"/>
              </a:lnSpc>
              <a:spcBef>
                <a:spcPts val="600"/>
              </a:spcBef>
            </a:pPr>
            <a:r>
              <a:rPr lang="cs-CZ" altLang="cs-CZ" sz="2200" dirty="0">
                <a:solidFill>
                  <a:srgbClr val="1F497D"/>
                </a:solidFill>
                <a:latin typeface="Cambria" panose="02040503050406030204" pitchFamily="18" charset="0"/>
              </a:rPr>
              <a:t>110 15 </a:t>
            </a:r>
            <a:r>
              <a:rPr lang="cs-CZ" altLang="cs-CZ" sz="22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Praha</a:t>
            </a:r>
          </a:p>
          <a:p>
            <a:pPr marR="0">
              <a:lnSpc>
                <a:spcPct val="60000"/>
              </a:lnSpc>
              <a:spcBef>
                <a:spcPts val="600"/>
              </a:spcBef>
            </a:pPr>
            <a:endParaRPr lang="cs-CZ" altLang="cs-CZ" sz="22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200" dirty="0">
                <a:solidFill>
                  <a:srgbClr val="1F497D"/>
                </a:solidFill>
                <a:latin typeface="Cambria" panose="02040503050406030204" pitchFamily="18" charset="0"/>
              </a:rPr>
              <a:t>kancelář: Letenská 119/3</a:t>
            </a:r>
          </a:p>
          <a:p>
            <a:r>
              <a:rPr lang="cs-CZ" sz="2200" dirty="0">
                <a:solidFill>
                  <a:srgbClr val="1F497D"/>
                </a:solidFill>
                <a:latin typeface="Cambria" panose="02040503050406030204" pitchFamily="18" charset="0"/>
              </a:rPr>
              <a:t>tel: +420 224 862 </a:t>
            </a:r>
            <a:r>
              <a:rPr lang="cs-CZ" sz="22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331</a:t>
            </a:r>
            <a:endParaRPr lang="cs-CZ" sz="22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200" dirty="0">
                <a:solidFill>
                  <a:srgbClr val="1F497D"/>
                </a:solidFill>
                <a:latin typeface="Cambria" panose="02040503050406030204" pitchFamily="18" charset="0"/>
              </a:rPr>
              <a:t>mob: +420 731 628 </a:t>
            </a:r>
            <a:r>
              <a:rPr lang="cs-CZ" sz="22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149</a:t>
            </a:r>
            <a:endParaRPr lang="cs-CZ" sz="22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200" dirty="0">
                <a:solidFill>
                  <a:srgbClr val="1F497D"/>
                </a:solidFill>
                <a:latin typeface="Cambria" panose="02040503050406030204" pitchFamily="18" charset="0"/>
              </a:rPr>
              <a:t>e-mail: </a:t>
            </a:r>
            <a:r>
              <a:rPr lang="cs-CZ" sz="2200" dirty="0" smtClean="0">
                <a:solidFill>
                  <a:srgbClr val="1F497D"/>
                </a:solidFill>
                <a:latin typeface="Cambria" panose="02040503050406030204" pitchFamily="18" charset="0"/>
                <a:hlinkClick r:id="rId3"/>
              </a:rPr>
              <a:t>lukpav@mmr.cz</a:t>
            </a:r>
            <a:r>
              <a:rPr lang="cs-CZ" sz="22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 </a:t>
            </a:r>
            <a:endParaRPr lang="cs-CZ" sz="22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R="0">
              <a:lnSpc>
                <a:spcPct val="60000"/>
              </a:lnSpc>
              <a:spcBef>
                <a:spcPts val="600"/>
              </a:spcBef>
            </a:pPr>
            <a:endParaRPr lang="en-US" sz="2200" dirty="0">
              <a:solidFill>
                <a:srgbClr val="1F497D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98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51520" y="2132856"/>
            <a:ext cx="8712968" cy="2880320"/>
          </a:xfrm>
        </p:spPr>
        <p:txBody>
          <a:bodyPr anchor="t">
            <a:normAutofit/>
          </a:bodyPr>
          <a:lstStyle/>
          <a:p>
            <a:pPr lvl="1" algn="l" eaLnBrk="1" hangingPunct="1"/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1. Legislativa a dokumenty</a:t>
            </a:r>
            <a:b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2. Obecná pravidla způsobilosti</a:t>
            </a:r>
            <a:b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3. Způsobilost podle rozpočtových položek</a:t>
            </a:r>
            <a:b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4. Veřejné zakázky, veřejná podpora, kurz EUR</a:t>
            </a:r>
            <a:b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endParaRPr lang="cs-CZ" altLang="cs-CZ" sz="2000" kern="1200" dirty="0">
              <a:solidFill>
                <a:srgbClr val="1F497D"/>
              </a:solidFill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Způsobilost výdajů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70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79512" y="1556792"/>
            <a:ext cx="8712968" cy="4968552"/>
          </a:xfrm>
        </p:spPr>
        <p:txBody>
          <a:bodyPr anchor="t">
            <a:normAutofit fontScale="90000"/>
          </a:bodyPr>
          <a:lstStyle/>
          <a:p>
            <a:pPr lvl="1" algn="l" eaLnBrk="1" hangingPunct="1"/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1. Nařízení EU</a:t>
            </a:r>
            <a:b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zvláště:		č. 1303/2013 – tzv. obecné nařízení</a:t>
            </a:r>
            <a:b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kern="12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	</a:t>
            </a:r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	č. 1299/2013 – nařízení o Evropské územní spolupráci</a:t>
            </a:r>
            <a:b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kern="12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	</a:t>
            </a:r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	č. 1301/2013 – nařízení o ERDF</a:t>
            </a:r>
            <a:b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kern="12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	</a:t>
            </a:r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	č. 481/2014 – nařízení o způsobilosti výdajů</a:t>
            </a:r>
            <a:b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2. Programové dokumenty</a:t>
            </a:r>
            <a:b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kern="12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	</a:t>
            </a:r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	- Program nadnárodní spolupráce </a:t>
            </a:r>
            <a:r>
              <a:rPr lang="cs-CZ" altLang="cs-CZ" sz="2000" kern="1200" dirty="0" err="1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Interreg</a:t>
            </a:r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 DANUBE</a:t>
            </a:r>
            <a:b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 		- Programový manuál, část 3</a:t>
            </a:r>
            <a:b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3. Národní dokumenty - </a:t>
            </a:r>
            <a:r>
              <a:rPr lang="cs-CZ" altLang="cs-CZ" sz="2000" kern="1200" dirty="0">
                <a:solidFill>
                  <a:srgbClr val="1F497D"/>
                </a:solidFill>
                <a:latin typeface="Cambria" panose="02040503050406030204" pitchFamily="18" charset="0"/>
              </a:rPr>
              <a:t>postupně připravovány </a:t>
            </a:r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	zvláště zákon o zadávání veřejných zakázek č. 137/2006 Sb. v aktuálním znění </a:t>
            </a:r>
            <a:b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kern="12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	</a:t>
            </a:r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Metodický pokyn pro zadávání zakázek pro programové období 2014-2020 	(</a:t>
            </a:r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  <a:hlinkClick r:id="rId3"/>
              </a:rPr>
              <a:t>http://www.strukturalni-fondy.cz/getmedia/5acade9d-c52b-4228-9ae0-</a:t>
            </a:r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	371c61746ae6/MP_zakazky-v3_final.pdf?ext=.</a:t>
            </a:r>
            <a:r>
              <a:rPr lang="cs-CZ" altLang="cs-CZ" sz="2000" kern="1200" dirty="0" err="1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pdf</a:t>
            </a:r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)</a:t>
            </a:r>
            <a:b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kern="12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sz="2000" kern="12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Hierarchie pravidel  - </a:t>
            </a:r>
            <a:r>
              <a:rPr lang="cs-CZ" altLang="cs-CZ" sz="2000" kern="1200" dirty="0" err="1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Eu</a:t>
            </a:r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 nařízení  -        Pravidla programu          Národní pravidla</a:t>
            </a:r>
            <a:b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endParaRPr lang="cs-CZ" altLang="cs-CZ" sz="2000" kern="1200" dirty="0">
              <a:solidFill>
                <a:srgbClr val="1F497D"/>
              </a:solidFill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Legislativ a dokumenty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4" name="Šipka doprava 3"/>
          <p:cNvSpPr/>
          <p:nvPr/>
        </p:nvSpPr>
        <p:spPr>
          <a:xfrm>
            <a:off x="3779912" y="6131224"/>
            <a:ext cx="21602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6084168" y="6137616"/>
            <a:ext cx="21602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961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Obecná pravidla způsobilosti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23528" y="1484784"/>
            <a:ext cx="828092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Všechny způsobilé výdaje: </a:t>
            </a:r>
            <a:endParaRPr lang="cs-CZ" alt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musí 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souviset s přípravou a implementací projektu schváleného MV a být nezbytné pro naplnění schválených projektových </a:t>
            </a: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aktivit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musí 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být v souladu s principy hospodárnosti, účelnosti a </a:t>
            </a: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efektivnosti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musí 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být vykazovány jako skutečné výdaje s výjimkami výdajů vykazované paušálem a </a:t>
            </a: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jednorázovou částkou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musí 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být uhrazeny příjemcem uvedeným v projektové žádosti a během trvání </a:t>
            </a: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projektu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nesmí 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být již financovány jinými finančními nástroji</a:t>
            </a:r>
            <a:b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</a:b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musí 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být podloženy fakturami nebo jinými obdobnými dokumenty, které prokáží souvislost s projektem a projektovým partnerem, s výjimkou výdajů vykazovaných paušálem a  jednorázovou částkou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jsou 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v souladu s pravidly EU, programovými  a národními pravidly</a:t>
            </a:r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50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Obecná pravidla způsobilosti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55576" y="1700808"/>
            <a:ext cx="777686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Nezpůsobilé </a:t>
            </a: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výdaje:</a:t>
            </a: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Pokuty, finanční postihy a výdaje spojené s právními spory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Výdaje na dary, kromě těch nepřevyšující hodnotu 50 EUR/dar spojené s propagací a publicitou projektu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Výdaje spojené s kolísáním směnných kurzů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Dlužní úroky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Pořízení budov nebo pozemků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DPH v případě, že příjemce má nárok na jeho odpočet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In-</a:t>
            </a:r>
            <a:r>
              <a:rPr lang="cs-CZ" sz="2000" dirty="0" err="1" smtClean="0">
                <a:solidFill>
                  <a:srgbClr val="1F497D"/>
                </a:solidFill>
                <a:latin typeface="Cambria" panose="02040503050406030204" pitchFamily="18" charset="0"/>
              </a:rPr>
              <a:t>kind</a:t>
            </a: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 </a:t>
            </a:r>
            <a:r>
              <a:rPr lang="cs-CZ" sz="2000" dirty="0" err="1" smtClean="0">
                <a:solidFill>
                  <a:srgbClr val="1F497D"/>
                </a:solidFill>
                <a:latin typeface="Cambria" panose="02040503050406030204" pitchFamily="18" charset="0"/>
              </a:rPr>
              <a:t>contribution</a:t>
            </a: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 (např. neplacená práce)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Sdílené výdaje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Použité vybavení</a:t>
            </a:r>
          </a:p>
          <a:p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13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Způsobilost pro rozpočtových položek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70942" y="2132856"/>
            <a:ext cx="77768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Rozpočtové položky</a:t>
            </a: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457200" indent="-457200">
              <a:buAutoNum type="arabicPeriod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Náklady na zaměstnance</a:t>
            </a:r>
          </a:p>
          <a:p>
            <a:pPr marL="457200" indent="-457200">
              <a:buAutoNum type="arabicPeriod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Kancelářské a administrativní výdaje</a:t>
            </a:r>
          </a:p>
          <a:p>
            <a:pPr marL="457200" indent="-457200">
              <a:buAutoNum type="arabicPeriod"/>
            </a:pPr>
            <a:r>
              <a:rPr 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C</a:t>
            </a: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estování a ubytování</a:t>
            </a:r>
          </a:p>
          <a:p>
            <a:pPr marL="457200" indent="-457200">
              <a:buAutoNum type="arabicPeriod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Externí odborné poradenství a služby</a:t>
            </a:r>
          </a:p>
          <a:p>
            <a:pPr marL="457200" indent="-457200">
              <a:buAutoNum type="arabicPeriod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Vybavení</a:t>
            </a:r>
          </a:p>
          <a:p>
            <a:pPr marL="457200" indent="-457200">
              <a:buAutoNum type="arabicPeriod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Infrastruktura a práce</a:t>
            </a:r>
          </a:p>
          <a:p>
            <a:pPr marL="457200" indent="-457200">
              <a:buAutoNum type="arabicPeriod"/>
            </a:pPr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94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Náklady na zaměstnance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39552" y="1607804"/>
            <a:ext cx="820891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Náklady na zaměstnance pouze pro zaměstnance projektového příjemce uvedeného ve schválené projektového žádosti  a pracující na projektu.</a:t>
            </a:r>
          </a:p>
          <a:p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Výdaje:</a:t>
            </a:r>
          </a:p>
          <a:p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Mzda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Ostatní odvody, které zaměstnavatel hradí za zaměstnance (např. soc. a zdravotní pojištění)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Ad-hoc navyšování mezd na projekt není způsobilé!!</a:t>
            </a:r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29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Náklady na zaměstnance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39552" y="1607804"/>
            <a:ext cx="820891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Metody vykazování mzdových výdajů:</a:t>
            </a:r>
          </a:p>
          <a:p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457200" indent="-457200">
              <a:buAutoNum type="arabicPeriod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Na základě skutečných výdajů</a:t>
            </a:r>
          </a:p>
          <a:p>
            <a:pPr marL="457200" indent="-457200">
              <a:buAutoNum type="arabicPeriod"/>
            </a:pPr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457200" indent="-457200">
              <a:buAutoNum type="arabicPeriod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Na základě paušální sazby 20% z ostatních přímých výdajů (cestovné a ubytování, externí služby, vybavení a infrastruktura a práce)</a:t>
            </a:r>
          </a:p>
          <a:p>
            <a:pPr marL="457200" indent="-457200">
              <a:buAutoNum type="arabicPeriod"/>
            </a:pPr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Každý projektový partner si na začátku projektu (2.kolo 1. výzvy) musí vybrat metodu vykazování. Metoda nemůže být během realizace projektu měněna a použije se pro všechny zaměstnance partnera v projektu. </a:t>
            </a:r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1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Náklady na zaměstnance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39552" y="1607804"/>
            <a:ext cx="820891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Metody vykazování mzdových výdajů:</a:t>
            </a:r>
          </a:p>
          <a:p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457200" indent="-457200">
              <a:buAutoNum type="arabicPeriod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Na základě skutečných výdajů</a:t>
            </a: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Plný úvazek na projekt (bez </a:t>
            </a:r>
            <a:r>
              <a:rPr lang="cs-CZ" sz="2000" dirty="0" err="1" smtClean="0">
                <a:solidFill>
                  <a:srgbClr val="1F497D"/>
                </a:solidFill>
                <a:latin typeface="Cambria" panose="02040503050406030204" pitchFamily="18" charset="0"/>
              </a:rPr>
              <a:t>timesheet</a:t>
            </a: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)</a:t>
            </a: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Částečný úvazek  na projekt</a:t>
            </a:r>
          </a:p>
          <a:p>
            <a:pPr marL="457200" indent="-457200">
              <a:buFont typeface="+mj-lt"/>
              <a:buAutoNum type="alphaLcParenR"/>
            </a:pPr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	</a:t>
            </a: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- </a:t>
            </a:r>
            <a:r>
              <a:rPr 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částečný úvazek s pevně stanoveným procentním podílem 	odpracované doby za měsíc (bez </a:t>
            </a:r>
            <a:r>
              <a:rPr lang="cs-CZ" dirty="0" err="1" smtClean="0">
                <a:solidFill>
                  <a:srgbClr val="1F497D"/>
                </a:solidFill>
                <a:latin typeface="Cambria" panose="02040503050406030204" pitchFamily="18" charset="0"/>
              </a:rPr>
              <a:t>timesheet</a:t>
            </a:r>
            <a:r>
              <a:rPr 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)</a:t>
            </a:r>
          </a:p>
          <a:p>
            <a:endParaRPr lang="cs-CZ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dirty="0">
                <a:solidFill>
                  <a:srgbClr val="1F497D"/>
                </a:solidFill>
                <a:latin typeface="Cambria" panose="02040503050406030204" pitchFamily="18" charset="0"/>
              </a:rPr>
              <a:t>	</a:t>
            </a:r>
            <a:r>
              <a:rPr 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- částečný úvazek s pružným počtem odpracovaných hodin za měsíc 	(</a:t>
            </a:r>
            <a:r>
              <a:rPr lang="cs-CZ" dirty="0" err="1" smtClean="0">
                <a:solidFill>
                  <a:srgbClr val="1F497D"/>
                </a:solidFill>
                <a:latin typeface="Cambria" panose="02040503050406030204" pitchFamily="18" charset="0"/>
              </a:rPr>
              <a:t>timesheet</a:t>
            </a:r>
            <a:r>
              <a:rPr 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)</a:t>
            </a:r>
          </a:p>
          <a:p>
            <a:endParaRPr lang="cs-CZ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dirty="0">
                <a:solidFill>
                  <a:srgbClr val="1F497D"/>
                </a:solidFill>
                <a:latin typeface="Cambria" panose="02040503050406030204" pitchFamily="18" charset="0"/>
              </a:rPr>
              <a:t>	</a:t>
            </a:r>
            <a:r>
              <a:rPr 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- částečný úvazek se stanovenou hodinovou sazbou  (</a:t>
            </a:r>
            <a:r>
              <a:rPr lang="cs-CZ" dirty="0" err="1" smtClean="0">
                <a:solidFill>
                  <a:srgbClr val="1F497D"/>
                </a:solidFill>
                <a:latin typeface="Cambria" panose="02040503050406030204" pitchFamily="18" charset="0"/>
              </a:rPr>
              <a:t>timesheet</a:t>
            </a:r>
            <a:r>
              <a:rPr 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)</a:t>
            </a:r>
          </a:p>
          <a:p>
            <a:pPr marL="457200" indent="-457200">
              <a:buFont typeface="+mj-lt"/>
              <a:buAutoNum type="alphaLcParenR"/>
            </a:pPr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63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2722</TotalTime>
  <Words>1151</Words>
  <Application>Microsoft Office PowerPoint</Application>
  <PresentationFormat>Předvádění na obrazovce (4:3)</PresentationFormat>
  <Paragraphs>188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19</vt:i4>
      </vt:variant>
    </vt:vector>
  </HeadingPairs>
  <TitlesOfParts>
    <vt:vector size="21" baseType="lpstr">
      <vt:lpstr>Office-téma</vt:lpstr>
      <vt:lpstr>1_Office-téma</vt:lpstr>
      <vt:lpstr>Interreg DANUBE Program nadnárodní spolupráce ZPŮSOBILOST VÝDAJŮ </vt:lpstr>
      <vt:lpstr>1. Legislativa a dokumenty  2. Obecná pravidla způsobilosti  3. Způsobilost podle rozpočtových položek  4. Veřejné zakázky, veřejná podpora, kurz EUR </vt:lpstr>
      <vt:lpstr>1. Nařízení EU zvláště:  č. 1303/2013 – tzv. obecné nařízení   č. 1299/2013 – nařízení o Evropské územní spolupráci   č. 1301/2013 – nařízení o ERDF   č. 481/2014 – nařízení o způsobilosti výdajů  2. Programové dokumenty   - Program nadnárodní spolupráce Interreg DANUBE    - Programový manuál, část 3  3. Národní dokumenty - postupně připravovány   zvláště zákon o zadávání veřejných zakázek č. 137/2006 Sb. v aktuálním znění   Metodický pokyn pro zadávání zakázek pro programové období 2014-2020  (http://www.strukturalni-fondy.cz/getmedia/5acade9d-c52b-4228-9ae0- 371c61746ae6/MP_zakazky-v3_final.pdf?ext=.pdf)  Hierarchie pravidel  - Eu nařízení  -        Pravidla programu          Národní pravidla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  (Cambria 36-40)</dc:title>
  <dc:creator>Gábor Eszter</dc:creator>
  <cp:lastModifiedBy>P. Lukes</cp:lastModifiedBy>
  <cp:revision>171</cp:revision>
  <cp:lastPrinted>2015-09-15T15:10:10Z</cp:lastPrinted>
  <dcterms:created xsi:type="dcterms:W3CDTF">2015-08-11T09:15:14Z</dcterms:created>
  <dcterms:modified xsi:type="dcterms:W3CDTF">2015-10-07T13:49:39Z</dcterms:modified>
</cp:coreProperties>
</file>