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4" r:id="rId3"/>
    <p:sldId id="257" r:id="rId4"/>
    <p:sldId id="259" r:id="rId5"/>
    <p:sldId id="258" r:id="rId6"/>
    <p:sldId id="262" r:id="rId7"/>
    <p:sldId id="263" r:id="rId8"/>
    <p:sldId id="265" r:id="rId9"/>
    <p:sldId id="266" r:id="rId10"/>
    <p:sldId id="260" r:id="rId11"/>
    <p:sldId id="26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3" d="100"/>
          <a:sy n="153" d="100"/>
        </p:scale>
        <p:origin x="-22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4E97-29B5-41C2-A4DE-E0BAE12CE020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A797-9821-4CD6-8D32-72E081158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4E97-29B5-41C2-A4DE-E0BAE12CE020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A797-9821-4CD6-8D32-72E081158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4E97-29B5-41C2-A4DE-E0BAE12CE020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A797-9821-4CD6-8D32-72E081158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474" y="359886"/>
            <a:ext cx="8528400" cy="445543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3000" b="0" kern="1200" dirty="0">
                <a:solidFill>
                  <a:srgbClr val="81BC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761" y="823913"/>
            <a:ext cx="8534763" cy="936000"/>
          </a:xfrm>
        </p:spPr>
        <p:txBody>
          <a:bodyPr/>
          <a:lstStyle>
            <a:lvl1pPr marL="0" indent="0">
              <a:buNone/>
              <a:defRPr sz="3000" b="0">
                <a:solidFill>
                  <a:srgbClr val="57575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61157" y="1814053"/>
            <a:ext cx="8529638" cy="451816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313131"/>
              </a:buClr>
              <a:defRPr lang="en-US" sz="1800" smtClean="0">
                <a:solidFill>
                  <a:srgbClr val="313131"/>
                </a:solidFill>
              </a:defRPr>
            </a:lvl1pPr>
            <a:lvl2pPr>
              <a:buClr>
                <a:srgbClr val="313131"/>
              </a:buClr>
              <a:defRPr lang="en-US" sz="1600" smtClean="0">
                <a:solidFill>
                  <a:srgbClr val="313131"/>
                </a:solidFill>
              </a:defRPr>
            </a:lvl2pPr>
            <a:lvl3pPr>
              <a:buClr>
                <a:srgbClr val="313131"/>
              </a:buClr>
              <a:defRPr lang="en-US" sz="1400" smtClean="0">
                <a:solidFill>
                  <a:srgbClr val="313131"/>
                </a:solidFill>
              </a:defRPr>
            </a:lvl3pPr>
            <a:lvl4pPr>
              <a:buClr>
                <a:srgbClr val="313131"/>
              </a:buClr>
              <a:defRPr lang="en-US" sz="1200" smtClean="0">
                <a:solidFill>
                  <a:srgbClr val="313131"/>
                </a:solidFill>
              </a:defRPr>
            </a:lvl4pPr>
            <a:lvl5pPr>
              <a:buClr>
                <a:srgbClr val="313131"/>
              </a:buClr>
              <a:defRPr lang="en-US" sz="1100" dirty="0" smtClean="0">
                <a:solidFill>
                  <a:srgbClr val="31313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5753324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1284289"/>
            <a:ext cx="9141186" cy="0"/>
          </a:xfrm>
          <a:prstGeom prst="line">
            <a:avLst/>
          </a:prstGeom>
          <a:ln w="28575">
            <a:solidFill>
              <a:srgbClr val="2A5E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2814" y="1323980"/>
            <a:ext cx="914118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73941" y="331260"/>
            <a:ext cx="5902177" cy="9048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9" name="Date Placeholder 1"/>
          <p:cNvSpPr txBox="1">
            <a:spLocks/>
          </p:cNvSpPr>
          <p:nvPr userDrawn="1"/>
        </p:nvSpPr>
        <p:spPr>
          <a:xfrm>
            <a:off x="573941" y="6449489"/>
            <a:ext cx="10128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accent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000" dirty="0" smtClean="0">
                <a:solidFill>
                  <a:schemeClr val="bg1">
                    <a:lumMod val="65000"/>
                  </a:schemeClr>
                </a:solidFill>
              </a:rPr>
              <a:t>Apríl</a:t>
            </a:r>
            <a:r>
              <a:rPr lang="en-US" sz="1000" baseline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2015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Slide Number Placeholder 3"/>
          <p:cNvSpPr txBox="1">
            <a:spLocks/>
          </p:cNvSpPr>
          <p:nvPr userDrawn="1"/>
        </p:nvSpPr>
        <p:spPr>
          <a:xfrm>
            <a:off x="7502477" y="6449489"/>
            <a:ext cx="10128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accent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7A0200-8D6C-4362-BB52-AA4EAF44B0D3}" type="slidenum">
              <a:rPr lang="en-US" sz="1100" smtClean="0">
                <a:solidFill>
                  <a:schemeClr val="accent1"/>
                </a:solidFill>
              </a:rPr>
              <a:pPr/>
              <a:t>‹#›</a:t>
            </a:fld>
            <a:endParaRPr lang="en-US" sz="1100" dirty="0">
              <a:solidFill>
                <a:schemeClr val="accent1"/>
              </a:solidFill>
            </a:endParaRPr>
          </a:p>
        </p:txBody>
      </p:sp>
      <p:pic>
        <p:nvPicPr>
          <p:cNvPr id="10" name="Obrázo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200" y="331259"/>
            <a:ext cx="2403042" cy="465356"/>
          </a:xfrm>
          <a:prstGeom prst="rect">
            <a:avLst/>
          </a:prstGeom>
        </p:spPr>
      </p:pic>
      <p:pic>
        <p:nvPicPr>
          <p:cNvPr id="12" name="Obrázok 11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866" y="6495384"/>
            <a:ext cx="1411454" cy="2733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033938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76" userDrawn="1">
          <p15:clr>
            <a:srgbClr val="FBAE40"/>
          </p15:clr>
        </p15:guide>
        <p15:guide id="3" pos="3220" userDrawn="1">
          <p15:clr>
            <a:srgbClr val="FBAE40"/>
          </p15:clr>
        </p15:guide>
        <p15:guide id="4" pos="585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4E97-29B5-41C2-A4DE-E0BAE12CE020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A797-9821-4CD6-8D32-72E081158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4E97-29B5-41C2-A4DE-E0BAE12CE020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A797-9821-4CD6-8D32-72E081158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4E97-29B5-41C2-A4DE-E0BAE12CE020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A797-9821-4CD6-8D32-72E081158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4E97-29B5-41C2-A4DE-E0BAE12CE020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A797-9821-4CD6-8D32-72E081158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4E97-29B5-41C2-A4DE-E0BAE12CE020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A797-9821-4CD6-8D32-72E081158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4E97-29B5-41C2-A4DE-E0BAE12CE020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A797-9821-4CD6-8D32-72E081158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4E97-29B5-41C2-A4DE-E0BAE12CE020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A797-9821-4CD6-8D32-72E081158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4E97-29B5-41C2-A4DE-E0BAE12CE020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A797-9821-4CD6-8D32-72E081158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24E97-29B5-41C2-A4DE-E0BAE12CE020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9A797-9821-4CD6-8D32-72E081158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Inovativní finanční nástroje </a:t>
            </a:r>
            <a:b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cs-CZ" b="1" dirty="0" err="1" smtClean="0">
                <a:solidFill>
                  <a:schemeClr val="tx2">
                    <a:lumMod val="75000"/>
                  </a:schemeClr>
                </a:solidFill>
              </a:rPr>
              <a:t>Junckerův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balíček</a:t>
            </a:r>
            <a:b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15.6.2015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 instruments for 2014 – 2020</a:t>
            </a:r>
            <a:r>
              <a:rPr lang="cs-CZ" dirty="0" smtClean="0"/>
              <a:t> - </a:t>
            </a:r>
            <a:r>
              <a:rPr lang="cs-CZ" dirty="0" err="1" smtClean="0"/>
              <a:t>Deloitte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891300" y="2332003"/>
            <a:ext cx="5150946" cy="31350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A1D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rPr>
              <a:t>Fond (SICAV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629524" y="764275"/>
            <a:ext cx="3815351" cy="10079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739773" y="905956"/>
            <a:ext cx="1740663" cy="509586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Fund of funds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5745278" y="913239"/>
            <a:ext cx="1403497" cy="502303"/>
          </a:xfrm>
          <a:prstGeom prst="round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Tx/>
              <a:tabLst/>
            </a:pPr>
            <a:r>
              <a:rPr lang="en-US" sz="900" b="1" dirty="0" smtClean="0">
                <a:solidFill>
                  <a:schemeClr val="bg1"/>
                </a:solidFill>
              </a:rPr>
              <a:t>Fund of funds manager</a:t>
            </a:r>
            <a:endParaRPr lang="cs-CZ" sz="900" b="1" dirty="0" smtClean="0">
              <a:solidFill>
                <a:schemeClr val="bg1"/>
              </a:solidFill>
            </a:endParaRPr>
          </a:p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Tx/>
              <a:tabLst/>
            </a:pP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ČMZRB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732833" y="1427417"/>
            <a:ext cx="864000" cy="277200"/>
          </a:xfrm>
          <a:prstGeom prst="round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Tx/>
              <a:tabLst/>
            </a:pPr>
            <a:r>
              <a:rPr lang="en-US" sz="800" b="1" dirty="0" smtClean="0">
                <a:solidFill>
                  <a:schemeClr val="bg1"/>
                </a:solidFill>
              </a:rPr>
              <a:t>Environmental fund account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623066" y="1427417"/>
            <a:ext cx="936000" cy="278562"/>
          </a:xfrm>
          <a:prstGeom prst="round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Tx/>
              <a:tabLst/>
            </a:pPr>
            <a:r>
              <a:rPr lang="en-US" sz="800" b="1" dirty="0" smtClean="0">
                <a:solidFill>
                  <a:schemeClr val="bg1"/>
                </a:solidFill>
              </a:rPr>
              <a:t>SME Fund account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3406530" y="2894312"/>
            <a:ext cx="1008000" cy="424353"/>
          </a:xfrm>
          <a:prstGeom prst="roundRect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36000" tIns="36000" rIns="36000" bIns="36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lang="en-US" sz="900" b="1" dirty="0" smtClean="0">
                <a:solidFill>
                  <a:srgbClr val="002060"/>
                </a:solidFill>
              </a:rPr>
              <a:t>Environmental fund</a:t>
            </a:r>
            <a:endParaRPr kumimoji="0" lang="en-US" sz="9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13" name="Flowchart: Alternate Process 12"/>
          <p:cNvSpPr/>
          <p:nvPr/>
        </p:nvSpPr>
        <p:spPr bwMode="auto">
          <a:xfrm>
            <a:off x="1983847" y="3678334"/>
            <a:ext cx="884188" cy="320216"/>
          </a:xfrm>
          <a:prstGeom prst="flowChartAlternateProcess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Sub fund</a:t>
            </a:r>
            <a:r>
              <a:rPr kumimoji="0" lang="en-US" sz="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WATER</a:t>
            </a:r>
          </a:p>
        </p:txBody>
      </p:sp>
      <p:sp>
        <p:nvSpPr>
          <p:cNvPr id="14" name="Flowchart: Alternate Process 13"/>
          <p:cNvSpPr/>
          <p:nvPr/>
        </p:nvSpPr>
        <p:spPr bwMode="auto">
          <a:xfrm>
            <a:off x="2984444" y="3678334"/>
            <a:ext cx="884188" cy="320215"/>
          </a:xfrm>
          <a:prstGeom prst="flowChartAlternateProcess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Sub fund </a:t>
            </a:r>
            <a:b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</a:b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AIR</a:t>
            </a:r>
          </a:p>
        </p:txBody>
      </p:sp>
      <p:sp>
        <p:nvSpPr>
          <p:cNvPr id="15" name="Flowchart: Alternate Process 14"/>
          <p:cNvSpPr/>
          <p:nvPr/>
        </p:nvSpPr>
        <p:spPr bwMode="auto">
          <a:xfrm>
            <a:off x="3985041" y="3678334"/>
            <a:ext cx="884188" cy="320215"/>
          </a:xfrm>
          <a:prstGeom prst="flowChartAlternateProcess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Sub fund WASTE</a:t>
            </a:r>
          </a:p>
        </p:txBody>
      </p:sp>
      <p:sp>
        <p:nvSpPr>
          <p:cNvPr id="16" name="Flowchart: Alternate Process 15"/>
          <p:cNvSpPr/>
          <p:nvPr/>
        </p:nvSpPr>
        <p:spPr bwMode="auto">
          <a:xfrm>
            <a:off x="5265016" y="3675184"/>
            <a:ext cx="1681700" cy="337060"/>
          </a:xfrm>
          <a:prstGeom prst="flowChartAlternateProcess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Sub fund ENERGY EFFICIENCY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906982" y="3318666"/>
            <a:ext cx="7828" cy="157707"/>
          </a:xfrm>
          <a:prstGeom prst="straightConnector1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8" name="Rounded Rectangle 17"/>
          <p:cNvSpPr/>
          <p:nvPr/>
        </p:nvSpPr>
        <p:spPr bwMode="auto">
          <a:xfrm>
            <a:off x="497809" y="3315989"/>
            <a:ext cx="900000" cy="407506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Tx/>
              <a:tabLst/>
            </a:pPr>
            <a:r>
              <a:rPr lang="en-US" sz="900" b="1" dirty="0" smtClean="0">
                <a:solidFill>
                  <a:schemeClr val="bg1"/>
                </a:solidFill>
              </a:rPr>
              <a:t>Administrator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19" name="Straight Arrow Connector 18"/>
          <p:cNvCxnSpPr>
            <a:stCxn id="12" idx="0"/>
            <a:endCxn id="7" idx="2"/>
          </p:cNvCxnSpPr>
          <p:nvPr/>
        </p:nvCxnSpPr>
        <p:spPr bwMode="auto">
          <a:xfrm flipV="1">
            <a:off x="3910530" y="1772213"/>
            <a:ext cx="1626670" cy="1122099"/>
          </a:xfrm>
          <a:prstGeom prst="straightConnector1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>
            <a:stCxn id="18" idx="3"/>
          </p:cNvCxnSpPr>
          <p:nvPr/>
        </p:nvCxnSpPr>
        <p:spPr bwMode="auto">
          <a:xfrm flipV="1">
            <a:off x="1397809" y="3260355"/>
            <a:ext cx="933721" cy="259387"/>
          </a:xfrm>
          <a:prstGeom prst="straightConnector1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00936" y="3724047"/>
            <a:ext cx="1196874" cy="459516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en-US" sz="1000" dirty="0" smtClean="0">
                <a:solidFill>
                  <a:srgbClr val="002060"/>
                </a:solidFill>
              </a:rPr>
              <a:t>Support with project rating, eligibility etc.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2442867" y="2902017"/>
            <a:ext cx="856800" cy="415236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Tx/>
              <a:tabLst/>
            </a:pPr>
            <a:r>
              <a:rPr lang="en-US" sz="900" b="1" dirty="0" smtClean="0">
                <a:solidFill>
                  <a:schemeClr val="bg1"/>
                </a:solidFill>
              </a:rPr>
              <a:t>Managing authority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23" name="Straight Arrow Connector 22"/>
          <p:cNvCxnSpPr>
            <a:stCxn id="8" idx="3"/>
            <a:endCxn id="9" idx="1"/>
          </p:cNvCxnSpPr>
          <p:nvPr/>
        </p:nvCxnSpPr>
        <p:spPr bwMode="auto">
          <a:xfrm>
            <a:off x="5480436" y="1160749"/>
            <a:ext cx="264842" cy="3642"/>
          </a:xfrm>
          <a:prstGeom prst="straightConnector1">
            <a:avLst/>
          </a:prstGeom>
          <a:noFill/>
          <a:ln w="28575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/>
          <p:cNvCxnSpPr>
            <a:stCxn id="22" idx="3"/>
            <a:endCxn id="12" idx="1"/>
          </p:cNvCxnSpPr>
          <p:nvPr/>
        </p:nvCxnSpPr>
        <p:spPr bwMode="auto">
          <a:xfrm flipV="1">
            <a:off x="3299667" y="3106489"/>
            <a:ext cx="106863" cy="3146"/>
          </a:xfrm>
          <a:prstGeom prst="straightConnector1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ounded Rectangle 24"/>
          <p:cNvSpPr/>
          <p:nvPr/>
        </p:nvSpPr>
        <p:spPr bwMode="auto">
          <a:xfrm>
            <a:off x="4652538" y="2894312"/>
            <a:ext cx="950730" cy="395532"/>
          </a:xfrm>
          <a:prstGeom prst="round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Tx/>
              <a:tabLst/>
            </a:pPr>
            <a:r>
              <a:rPr lang="en-US" sz="900" b="1" dirty="0" smtClean="0">
                <a:solidFill>
                  <a:schemeClr val="bg1"/>
                </a:solidFill>
              </a:rPr>
              <a:t>Fund manager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flipV="1">
            <a:off x="4436738" y="3137493"/>
            <a:ext cx="202153" cy="7421"/>
          </a:xfrm>
          <a:prstGeom prst="straightConnector1">
            <a:avLst/>
          </a:prstGeom>
          <a:noFill/>
          <a:ln w="28575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418829" y="3056602"/>
            <a:ext cx="216000" cy="1"/>
          </a:xfrm>
          <a:prstGeom prst="straightConnector1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>
            <a:stCxn id="64" idx="0"/>
            <a:endCxn id="7" idx="2"/>
          </p:cNvCxnSpPr>
          <p:nvPr/>
        </p:nvCxnSpPr>
        <p:spPr bwMode="auto">
          <a:xfrm flipH="1" flipV="1">
            <a:off x="5537200" y="1772213"/>
            <a:ext cx="2991086" cy="1122100"/>
          </a:xfrm>
          <a:prstGeom prst="straightConnector1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005977" y="3982673"/>
            <a:ext cx="831273" cy="108065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marL="177800" indent="-177800"/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80528" y="4040069"/>
            <a:ext cx="673595" cy="2869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ESIF Funds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078548" y="4377774"/>
            <a:ext cx="673595" cy="2869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National</a:t>
            </a:r>
            <a:br>
              <a:rPr lang="en-US" sz="800" dirty="0" smtClean="0">
                <a:solidFill>
                  <a:schemeClr val="tx1"/>
                </a:solidFill>
              </a:rPr>
            </a:br>
            <a:r>
              <a:rPr lang="en-US" sz="800" dirty="0" smtClean="0">
                <a:solidFill>
                  <a:schemeClr val="tx1"/>
                </a:solidFill>
              </a:rPr>
              <a:t>funds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92538" y="6336985"/>
            <a:ext cx="748146" cy="42751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rgbClr val="8C8C8C"/>
            </a:solidFill>
          </a:ln>
        </p:spPr>
        <p:txBody>
          <a:bodyPr wrap="square" lIns="0" tIns="36000" rIns="0" bIns="36000" rtlCol="0" anchor="ctr">
            <a:noAutofit/>
          </a:bodyPr>
          <a:lstStyle/>
          <a:p>
            <a:pPr marL="177800" indent="-177800" algn="ctr"/>
            <a:r>
              <a:rPr lang="en-US" sz="800" dirty="0" smtClean="0">
                <a:solidFill>
                  <a:schemeClr val="tx1"/>
                </a:solidFill>
              </a:rPr>
              <a:t>SPV 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(newly build)</a:t>
            </a:r>
          </a:p>
        </p:txBody>
      </p:sp>
      <p:cxnSp>
        <p:nvCxnSpPr>
          <p:cNvPr id="33" name="Straight Arrow Connector 32"/>
          <p:cNvCxnSpPr>
            <a:stCxn id="32" idx="0"/>
          </p:cNvCxnSpPr>
          <p:nvPr/>
        </p:nvCxnSpPr>
        <p:spPr bwMode="auto">
          <a:xfrm flipV="1">
            <a:off x="1466611" y="5004985"/>
            <a:ext cx="864919" cy="1332000"/>
          </a:xfrm>
          <a:prstGeom prst="straightConnector1">
            <a:avLst/>
          </a:prstGeom>
          <a:noFill/>
          <a:ln w="28575" cap="flat" cmpd="sng" algn="ctr">
            <a:solidFill>
              <a:srgbClr val="8C8C8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957457" y="6335006"/>
            <a:ext cx="748146" cy="42751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rgbClr val="8C8C8C"/>
            </a:solidFill>
          </a:ln>
        </p:spPr>
        <p:txBody>
          <a:bodyPr wrap="square" lIns="0" tIns="36000" rIns="0" bIns="36000" rtlCol="0" anchor="ctr">
            <a:noAutofit/>
          </a:bodyPr>
          <a:lstStyle/>
          <a:p>
            <a:pPr marL="177800" indent="-177800" algn="ctr"/>
            <a:r>
              <a:rPr lang="en-US" sz="800" dirty="0" smtClean="0">
                <a:solidFill>
                  <a:schemeClr val="tx1"/>
                </a:solidFill>
              </a:rPr>
              <a:t>Company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(existing)</a:t>
            </a:r>
          </a:p>
        </p:txBody>
      </p:sp>
      <p:cxnSp>
        <p:nvCxnSpPr>
          <p:cNvPr id="35" name="Straight Arrow Connector 34"/>
          <p:cNvCxnSpPr>
            <a:stCxn id="34" idx="0"/>
          </p:cNvCxnSpPr>
          <p:nvPr/>
        </p:nvCxnSpPr>
        <p:spPr bwMode="auto">
          <a:xfrm flipV="1">
            <a:off x="2331530" y="5004985"/>
            <a:ext cx="0" cy="1330021"/>
          </a:xfrm>
          <a:prstGeom prst="straightConnector1">
            <a:avLst/>
          </a:prstGeom>
          <a:noFill/>
          <a:ln w="28575" cap="flat" cmpd="sng" algn="ctr">
            <a:solidFill>
              <a:srgbClr val="8C8C8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001525" y="3992569"/>
            <a:ext cx="831273" cy="107076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marL="177800" indent="-177800"/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76076" y="4049965"/>
            <a:ext cx="673595" cy="2869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ESIF Funds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74096" y="4380495"/>
            <a:ext cx="673595" cy="2869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National</a:t>
            </a:r>
            <a:br>
              <a:rPr lang="en-US" sz="800" dirty="0" smtClean="0">
                <a:solidFill>
                  <a:schemeClr val="tx1"/>
                </a:solidFill>
              </a:rPr>
            </a:br>
            <a:r>
              <a:rPr lang="en-US" sz="800" dirty="0" smtClean="0">
                <a:solidFill>
                  <a:schemeClr val="tx1"/>
                </a:solidFill>
              </a:rPr>
              <a:t>funds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67438" y="4711025"/>
            <a:ext cx="673595" cy="28698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Private funds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71758" y="5558134"/>
            <a:ext cx="668969" cy="550221"/>
          </a:xfrm>
          <a:prstGeom prst="rect">
            <a:avLst/>
          </a:prstGeom>
          <a:solidFill>
            <a:srgbClr val="C9DD03"/>
          </a:solidFill>
          <a:ln>
            <a:solidFill>
              <a:srgbClr val="8C8C8C"/>
            </a:solidFill>
          </a:ln>
        </p:spPr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Financial intermediary (bank)</a:t>
            </a:r>
          </a:p>
        </p:txBody>
      </p:sp>
      <p:cxnSp>
        <p:nvCxnSpPr>
          <p:cNvPr id="41" name="Straight Arrow Connector 40"/>
          <p:cNvCxnSpPr>
            <a:stCxn id="40" idx="0"/>
            <a:endCxn id="36" idx="2"/>
          </p:cNvCxnSpPr>
          <p:nvPr/>
        </p:nvCxnSpPr>
        <p:spPr bwMode="auto">
          <a:xfrm flipV="1">
            <a:off x="3406243" y="5063329"/>
            <a:ext cx="10919" cy="494805"/>
          </a:xfrm>
          <a:prstGeom prst="straightConnector1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026234" y="6319601"/>
            <a:ext cx="748146" cy="42751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rgbClr val="8C8C8C"/>
            </a:solidFill>
          </a:ln>
        </p:spPr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Natural person</a:t>
            </a:r>
          </a:p>
        </p:txBody>
      </p:sp>
      <p:cxnSp>
        <p:nvCxnSpPr>
          <p:cNvPr id="43" name="Straight Arrow Connector 42"/>
          <p:cNvCxnSpPr>
            <a:stCxn id="42" idx="0"/>
          </p:cNvCxnSpPr>
          <p:nvPr/>
        </p:nvCxnSpPr>
        <p:spPr bwMode="auto">
          <a:xfrm flipV="1">
            <a:off x="3400307" y="6040116"/>
            <a:ext cx="11376" cy="279485"/>
          </a:xfrm>
          <a:prstGeom prst="straightConnector1">
            <a:avLst/>
          </a:prstGeom>
          <a:noFill/>
          <a:ln w="28575" cap="flat" cmpd="sng" algn="ctr">
            <a:solidFill>
              <a:srgbClr val="8C8C8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2414355" y="3482589"/>
            <a:ext cx="3636000" cy="0"/>
          </a:xfrm>
          <a:prstGeom prst="straightConnector1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2422849" y="3483215"/>
            <a:ext cx="0" cy="190049"/>
          </a:xfrm>
          <a:prstGeom prst="straightConnector1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3438849" y="3483215"/>
            <a:ext cx="0" cy="190049"/>
          </a:xfrm>
          <a:prstGeom prst="straightConnector1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4454849" y="3483215"/>
            <a:ext cx="0" cy="190049"/>
          </a:xfrm>
          <a:prstGeom prst="straightConnector1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6040554" y="3483215"/>
            <a:ext cx="0" cy="190049"/>
          </a:xfrm>
          <a:prstGeom prst="straightConnector1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086051" y="4711147"/>
            <a:ext cx="673595" cy="28698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Private funds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995372" y="3992569"/>
            <a:ext cx="831273" cy="108065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marL="177800" indent="-177800"/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069923" y="4049965"/>
            <a:ext cx="673595" cy="2869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ESIF Funds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67943" y="4387670"/>
            <a:ext cx="673595" cy="2869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National</a:t>
            </a:r>
            <a:br>
              <a:rPr lang="en-US" sz="800" dirty="0" smtClean="0">
                <a:solidFill>
                  <a:schemeClr val="tx1"/>
                </a:solidFill>
              </a:rPr>
            </a:br>
            <a:r>
              <a:rPr lang="en-US" sz="800" dirty="0" smtClean="0">
                <a:solidFill>
                  <a:schemeClr val="tx1"/>
                </a:solidFill>
              </a:rPr>
              <a:t>funds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075446" y="4721043"/>
            <a:ext cx="673595" cy="28698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Private funds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91472" y="4012244"/>
            <a:ext cx="1655244" cy="108065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marL="177800" indent="-177800"/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366024" y="4069640"/>
            <a:ext cx="1512000" cy="3011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ESIF Funds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(OPE, IROP, OPP-GP, OPEIC)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364044" y="4407345"/>
            <a:ext cx="1512000" cy="3011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National funds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71547" y="4740718"/>
            <a:ext cx="1512000" cy="301141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Private funds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928968" y="6336985"/>
            <a:ext cx="748146" cy="42751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rgbClr val="8C8C8C"/>
            </a:solidFill>
          </a:ln>
        </p:spPr>
        <p:txBody>
          <a:bodyPr wrap="square" lIns="0" tIns="36000" rIns="0" bIns="36000" rtlCol="0" anchor="ctr">
            <a:noAutofit/>
          </a:bodyPr>
          <a:lstStyle/>
          <a:p>
            <a:pPr marL="177800" indent="-177800" algn="ctr"/>
            <a:r>
              <a:rPr lang="en-US" sz="800" dirty="0" smtClean="0">
                <a:solidFill>
                  <a:schemeClr val="tx1"/>
                </a:solidFill>
              </a:rPr>
              <a:t>SPV 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(newly build)</a:t>
            </a:r>
          </a:p>
        </p:txBody>
      </p:sp>
      <p:cxnSp>
        <p:nvCxnSpPr>
          <p:cNvPr id="59" name="Straight Arrow Connector 58"/>
          <p:cNvCxnSpPr>
            <a:stCxn id="58" idx="0"/>
            <a:endCxn id="50" idx="2"/>
          </p:cNvCxnSpPr>
          <p:nvPr/>
        </p:nvCxnSpPr>
        <p:spPr bwMode="auto">
          <a:xfrm flipV="1">
            <a:off x="4303041" y="5073225"/>
            <a:ext cx="107968" cy="1263760"/>
          </a:xfrm>
          <a:prstGeom prst="straightConnector1">
            <a:avLst/>
          </a:prstGeom>
          <a:noFill/>
          <a:ln w="28575" cap="flat" cmpd="sng" algn="ctr">
            <a:solidFill>
              <a:srgbClr val="8C8C8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4793887" y="6335006"/>
            <a:ext cx="748146" cy="42751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rgbClr val="8C8C8C"/>
            </a:solidFill>
          </a:ln>
        </p:spPr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Municipality</a:t>
            </a:r>
            <a:br>
              <a:rPr lang="en-US" sz="800" dirty="0" smtClean="0">
                <a:solidFill>
                  <a:schemeClr val="tx1"/>
                </a:solidFill>
              </a:rPr>
            </a:br>
            <a:r>
              <a:rPr lang="en-US" sz="800" dirty="0" smtClean="0">
                <a:solidFill>
                  <a:schemeClr val="tx1"/>
                </a:solidFill>
              </a:rPr>
              <a:t>or company </a:t>
            </a:r>
          </a:p>
        </p:txBody>
      </p:sp>
      <p:cxnSp>
        <p:nvCxnSpPr>
          <p:cNvPr id="61" name="Straight Arrow Connector 60"/>
          <p:cNvCxnSpPr>
            <a:stCxn id="60" idx="0"/>
            <a:endCxn id="50" idx="2"/>
          </p:cNvCxnSpPr>
          <p:nvPr/>
        </p:nvCxnSpPr>
        <p:spPr bwMode="auto">
          <a:xfrm flipH="1" flipV="1">
            <a:off x="4411009" y="5073225"/>
            <a:ext cx="756951" cy="1261781"/>
          </a:xfrm>
          <a:prstGeom prst="straightConnector1">
            <a:avLst/>
          </a:prstGeom>
          <a:noFill/>
          <a:ln w="28575" cap="flat" cmpd="sng" algn="ctr">
            <a:solidFill>
              <a:srgbClr val="8C8C8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63" idx="0"/>
          </p:cNvCxnSpPr>
          <p:nvPr/>
        </p:nvCxnSpPr>
        <p:spPr bwMode="auto">
          <a:xfrm flipV="1">
            <a:off x="6001323" y="5026404"/>
            <a:ext cx="39231" cy="1312750"/>
          </a:xfrm>
          <a:prstGeom prst="straightConnector1">
            <a:avLst/>
          </a:prstGeom>
          <a:noFill/>
          <a:ln w="28575" cap="flat" cmpd="sng" algn="ctr">
            <a:solidFill>
              <a:srgbClr val="8C8C8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5627250" y="6339154"/>
            <a:ext cx="748146" cy="42751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rgbClr val="8C8C8C"/>
            </a:solidFill>
          </a:ln>
        </p:spPr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Municipality or other public institution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7953512" y="2894313"/>
            <a:ext cx="1149547" cy="424353"/>
          </a:xfrm>
          <a:prstGeom prst="roundRect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lang="en-US" sz="900" b="1" dirty="0" smtClean="0">
                <a:solidFill>
                  <a:srgbClr val="002060"/>
                </a:solidFill>
              </a:rPr>
              <a:t>SME Fund</a:t>
            </a:r>
            <a:endParaRPr kumimoji="0" lang="en-US" sz="9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434742" y="6343989"/>
            <a:ext cx="748146" cy="42751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rgbClr val="8C8C8C"/>
            </a:solidFill>
          </a:ln>
        </p:spPr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City of Prague institutions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233558" y="6343989"/>
            <a:ext cx="748146" cy="42751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rgbClr val="8C8C8C"/>
            </a:solidFill>
          </a:ln>
        </p:spPr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Home owners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027403" y="6343989"/>
            <a:ext cx="748146" cy="42751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rgbClr val="8C8C8C"/>
            </a:solidFill>
          </a:ln>
        </p:spPr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Companies</a:t>
            </a:r>
          </a:p>
        </p:txBody>
      </p:sp>
      <p:cxnSp>
        <p:nvCxnSpPr>
          <p:cNvPr id="68" name="Straight Arrow Connector 67"/>
          <p:cNvCxnSpPr>
            <a:stCxn id="65" idx="0"/>
          </p:cNvCxnSpPr>
          <p:nvPr/>
        </p:nvCxnSpPr>
        <p:spPr bwMode="auto">
          <a:xfrm flipH="1" flipV="1">
            <a:off x="6050355" y="5026404"/>
            <a:ext cx="758460" cy="1317585"/>
          </a:xfrm>
          <a:prstGeom prst="straightConnector1">
            <a:avLst/>
          </a:prstGeom>
          <a:noFill/>
          <a:ln w="28575" cap="flat" cmpd="sng" algn="ctr">
            <a:solidFill>
              <a:srgbClr val="8C8C8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9" name="Straight Arrow Connector 68"/>
          <p:cNvCxnSpPr>
            <a:stCxn id="67" idx="0"/>
          </p:cNvCxnSpPr>
          <p:nvPr/>
        </p:nvCxnSpPr>
        <p:spPr bwMode="auto">
          <a:xfrm flipH="1" flipV="1">
            <a:off x="6040555" y="5026404"/>
            <a:ext cx="2360921" cy="1317585"/>
          </a:xfrm>
          <a:prstGeom prst="straightConnector1">
            <a:avLst/>
          </a:prstGeom>
          <a:noFill/>
          <a:ln w="28575" cap="flat" cmpd="sng" algn="ctr">
            <a:solidFill>
              <a:srgbClr val="8C8C8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>
            <a:off x="2305" y="2006230"/>
            <a:ext cx="9728549" cy="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0" y="900761"/>
            <a:ext cx="1203308" cy="4708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</a:rPr>
              <a:t>Fund of funds level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16779" y="6155462"/>
            <a:ext cx="9714075" cy="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0" y="2131334"/>
            <a:ext cx="1203308" cy="4708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</a:rPr>
              <a:t>Financial instruments level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-13646" y="6205075"/>
            <a:ext cx="1203308" cy="4708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</a:rPr>
              <a:t>Final beneficiary level</a:t>
            </a:r>
          </a:p>
        </p:txBody>
      </p:sp>
      <p:cxnSp>
        <p:nvCxnSpPr>
          <p:cNvPr id="75" name="Straight Arrow Connector 74"/>
          <p:cNvCxnSpPr>
            <a:stCxn id="66" idx="0"/>
          </p:cNvCxnSpPr>
          <p:nvPr/>
        </p:nvCxnSpPr>
        <p:spPr bwMode="auto">
          <a:xfrm flipH="1" flipV="1">
            <a:off x="6014971" y="5026404"/>
            <a:ext cx="1592660" cy="1317585"/>
          </a:xfrm>
          <a:prstGeom prst="straightConnector1">
            <a:avLst/>
          </a:prstGeom>
          <a:noFill/>
          <a:ln w="28575" cap="flat" cmpd="sng" algn="ctr">
            <a:solidFill>
              <a:srgbClr val="8C8C8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  <p:extLst>
      <p:ext uri="{BB962C8B-B14F-4D97-AF65-F5344CB8AC3E}">
        <p14:creationId xmlns="" xmlns:p14="http://schemas.microsoft.com/office/powerpoint/2010/main" val="22919664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69"/>
          <p:cNvSpPr txBox="1"/>
          <p:nvPr/>
        </p:nvSpPr>
        <p:spPr>
          <a:xfrm>
            <a:off x="1082885" y="3958865"/>
            <a:ext cx="592955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105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i="1" dirty="0"/>
              <a:t>Level 1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934" y="3034413"/>
            <a:ext cx="1434905" cy="548640"/>
          </a:xfrm>
          <a:prstGeom prst="rect">
            <a:avLst/>
          </a:prstGeom>
          <a:solidFill>
            <a:srgbClr val="C00000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7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SZRB AM</a:t>
            </a:r>
            <a:endParaRPr lang="sk-SK" sz="127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38225" y="3810670"/>
            <a:ext cx="6066323" cy="914400"/>
          </a:xfrm>
          <a:prstGeom prst="rect">
            <a:avLst/>
          </a:prstGeom>
          <a:solidFill>
            <a:srgbClr val="C00000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sk-SK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SIH</a:t>
            </a:r>
            <a:endParaRPr lang="sk-SK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3934" y="4952687"/>
            <a:ext cx="1434905" cy="54864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</a:t>
            </a:r>
            <a:r>
              <a:rPr lang="sk-SK" sz="127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sprostredkovatelia</a:t>
            </a:r>
            <a:endParaRPr lang="sk-SK" sz="127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 Diagonal Corner Rectangle 20"/>
          <p:cNvSpPr/>
          <p:nvPr/>
        </p:nvSpPr>
        <p:spPr>
          <a:xfrm>
            <a:off x="645918" y="3812543"/>
            <a:ext cx="506437" cy="2463426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sk-SK" sz="12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Investori</a:t>
            </a:r>
          </a:p>
        </p:txBody>
      </p:sp>
      <p:sp>
        <p:nvSpPr>
          <p:cNvPr id="10" name="Round Diagonal Corner Rectangle 8"/>
          <p:cNvSpPr/>
          <p:nvPr/>
        </p:nvSpPr>
        <p:spPr>
          <a:xfrm>
            <a:off x="3953934" y="2258156"/>
            <a:ext cx="1434905" cy="54864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7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SZRB</a:t>
            </a:r>
            <a:endParaRPr lang="sk-SK" sz="127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 Diagonal Corner Rectangle 8"/>
          <p:cNvSpPr/>
          <p:nvPr/>
        </p:nvSpPr>
        <p:spPr>
          <a:xfrm>
            <a:off x="3953934" y="1481899"/>
            <a:ext cx="1434905" cy="54864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7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financií</a:t>
            </a:r>
            <a:endParaRPr lang="sk-SK" sz="127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>
            <a:stCxn id="10" idx="0"/>
            <a:endCxn id="11" idx="2"/>
          </p:cNvCxnSpPr>
          <p:nvPr/>
        </p:nvCxnSpPr>
        <p:spPr bwMode="auto">
          <a:xfrm flipV="1">
            <a:off x="4671387" y="2030540"/>
            <a:ext cx="0" cy="227617"/>
          </a:xfrm>
          <a:prstGeom prst="straightConnector1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>
            <a:stCxn id="10" idx="2"/>
            <a:endCxn id="3" idx="0"/>
          </p:cNvCxnSpPr>
          <p:nvPr/>
        </p:nvCxnSpPr>
        <p:spPr bwMode="auto">
          <a:xfrm>
            <a:off x="4671387" y="2806797"/>
            <a:ext cx="0" cy="227617"/>
          </a:xfrm>
          <a:prstGeom prst="straightConnector1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Arrow Connector 57"/>
          <p:cNvCxnSpPr>
            <a:stCxn id="5" idx="1"/>
          </p:cNvCxnSpPr>
          <p:nvPr/>
        </p:nvCxnSpPr>
        <p:spPr bwMode="auto">
          <a:xfrm rot="10800000" flipV="1">
            <a:off x="1103581" y="5227007"/>
            <a:ext cx="2850355" cy="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>
            <a:stCxn id="3" idx="2"/>
            <a:endCxn id="4" idx="0"/>
          </p:cNvCxnSpPr>
          <p:nvPr/>
        </p:nvCxnSpPr>
        <p:spPr bwMode="auto">
          <a:xfrm>
            <a:off x="4671387" y="3583053"/>
            <a:ext cx="0" cy="227617"/>
          </a:xfrm>
          <a:prstGeom prst="straightConnector1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Rectangle 15"/>
          <p:cNvSpPr/>
          <p:nvPr/>
        </p:nvSpPr>
        <p:spPr>
          <a:xfrm>
            <a:off x="3953934" y="5728943"/>
            <a:ext cx="1434905" cy="548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</a:t>
            </a:r>
          </a:p>
        </p:txBody>
      </p:sp>
      <p:cxnSp>
        <p:nvCxnSpPr>
          <p:cNvPr id="17" name="Straight Arrow Connector 57"/>
          <p:cNvCxnSpPr>
            <a:stCxn id="16" idx="3"/>
            <a:endCxn id="20" idx="2"/>
          </p:cNvCxnSpPr>
          <p:nvPr/>
        </p:nvCxnSpPr>
        <p:spPr bwMode="auto">
          <a:xfrm flipV="1">
            <a:off x="5388839" y="4663681"/>
            <a:ext cx="1780094" cy="1339583"/>
          </a:xfrm>
          <a:prstGeom prst="bentConnector2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4" idx="2"/>
            <a:endCxn id="5" idx="0"/>
          </p:cNvCxnSpPr>
          <p:nvPr/>
        </p:nvCxnSpPr>
        <p:spPr bwMode="auto">
          <a:xfrm>
            <a:off x="4671387" y="4725071"/>
            <a:ext cx="0" cy="227617"/>
          </a:xfrm>
          <a:prstGeom prst="straightConnector1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>
            <a:stCxn id="5" idx="2"/>
            <a:endCxn id="16" idx="0"/>
          </p:cNvCxnSpPr>
          <p:nvPr/>
        </p:nvCxnSpPr>
        <p:spPr bwMode="auto">
          <a:xfrm>
            <a:off x="4671387" y="5501327"/>
            <a:ext cx="0" cy="227616"/>
          </a:xfrm>
          <a:prstGeom prst="straightConnector1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6708536" y="4069320"/>
            <a:ext cx="920794" cy="594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 dopravnej infraštruktúry a výroby energie</a:t>
            </a:r>
            <a:endParaRPr lang="sk-SK" sz="9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09236" y="4069320"/>
            <a:ext cx="920794" cy="594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 energetickej efektívnosti v budovách</a:t>
            </a:r>
            <a:endParaRPr lang="sk-SK" sz="9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09003" y="4069320"/>
            <a:ext cx="920794" cy="594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 odpadového a vodného hospodárstva</a:t>
            </a:r>
            <a:endParaRPr lang="sk-SK" sz="9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708770" y="4069320"/>
            <a:ext cx="920794" cy="594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 rozvoja miest a obcí</a:t>
            </a:r>
            <a:endParaRPr lang="sk-SK" sz="9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09701" y="4069320"/>
            <a:ext cx="920794" cy="594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 MSP</a:t>
            </a:r>
            <a:endParaRPr lang="sk-SK" sz="9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Arrow Connector 57"/>
          <p:cNvCxnSpPr>
            <a:stCxn id="16" idx="1"/>
          </p:cNvCxnSpPr>
          <p:nvPr/>
        </p:nvCxnSpPr>
        <p:spPr bwMode="auto">
          <a:xfrm rot="10800000" flipV="1">
            <a:off x="1103581" y="6013799"/>
            <a:ext cx="2850355" cy="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Arrow Connector 57"/>
          <p:cNvCxnSpPr>
            <a:stCxn id="4" idx="1"/>
          </p:cNvCxnSpPr>
          <p:nvPr/>
        </p:nvCxnSpPr>
        <p:spPr bwMode="auto">
          <a:xfrm rot="10800000" flipV="1">
            <a:off x="963114" y="4286230"/>
            <a:ext cx="675111" cy="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2" name="TextBox 69"/>
          <p:cNvSpPr txBox="1"/>
          <p:nvPr/>
        </p:nvSpPr>
        <p:spPr>
          <a:xfrm>
            <a:off x="1082885" y="4885448"/>
            <a:ext cx="592955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105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i="1" dirty="0"/>
              <a:t>Level 2</a:t>
            </a:r>
          </a:p>
        </p:txBody>
      </p:sp>
      <p:sp>
        <p:nvSpPr>
          <p:cNvPr id="43" name="TextBox 69"/>
          <p:cNvSpPr txBox="1"/>
          <p:nvPr/>
        </p:nvSpPr>
        <p:spPr>
          <a:xfrm>
            <a:off x="1082885" y="5701578"/>
            <a:ext cx="592955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105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i="1" dirty="0"/>
              <a:t>Level 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09469" y="4069320"/>
            <a:ext cx="920794" cy="594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 sociálnej ekonomiky</a:t>
            </a:r>
            <a:endParaRPr lang="sk-SK" sz="9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ound Diagonal Corner Rectangle 21"/>
          <p:cNvSpPr/>
          <p:nvPr/>
        </p:nvSpPr>
        <p:spPr>
          <a:xfrm>
            <a:off x="7848770" y="3810670"/>
            <a:ext cx="949402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Slovenský záručný a rozvojový fond (SZRF) </a:t>
            </a:r>
          </a:p>
          <a:p>
            <a:pPr algn="ctr"/>
            <a:r>
              <a:rPr lang="sk-SK" sz="1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JEREMIE</a:t>
            </a:r>
            <a:endParaRPr lang="sk-SK" sz="1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Arrow Connector 41"/>
          <p:cNvCxnSpPr>
            <a:stCxn id="39" idx="0"/>
            <a:endCxn id="3" idx="3"/>
          </p:cNvCxnSpPr>
          <p:nvPr/>
        </p:nvCxnSpPr>
        <p:spPr bwMode="auto">
          <a:xfrm rot="16200000" flipV="1">
            <a:off x="6605188" y="2092386"/>
            <a:ext cx="501937" cy="2934632"/>
          </a:xfrm>
          <a:prstGeom prst="bentConnector2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4" name="TextBox 69"/>
          <p:cNvSpPr txBox="1"/>
          <p:nvPr/>
        </p:nvSpPr>
        <p:spPr>
          <a:xfrm>
            <a:off x="6289589" y="3100984"/>
            <a:ext cx="1158178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sk-SK" sz="105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Správca po 2015</a:t>
            </a:r>
            <a:endParaRPr lang="sk-SK" sz="105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itle 1"/>
          <p:cNvSpPr>
            <a:spLocks noGrp="1"/>
          </p:cNvSpPr>
          <p:nvPr>
            <p:ph type="title"/>
          </p:nvPr>
        </p:nvSpPr>
        <p:spPr>
          <a:xfrm>
            <a:off x="573941" y="331260"/>
            <a:ext cx="6873826" cy="904873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Arial Narrow" panose="020B0606020202030204" pitchFamily="34" charset="0"/>
                <a:cs typeface="Arial" panose="020B0604020202020204" pitchFamily="34" charset="0"/>
              </a:rPr>
              <a:t>Navrhovaná štruktúra implementácie 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FN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79328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61"/>
          <p:cNvSpPr>
            <a:spLocks noChangeArrowheads="1"/>
          </p:cNvSpPr>
          <p:nvPr/>
        </p:nvSpPr>
        <p:spPr bwMode="auto">
          <a:xfrm>
            <a:off x="7572842" y="2636912"/>
            <a:ext cx="45719" cy="389061"/>
          </a:xfrm>
          <a:prstGeom prst="rect">
            <a:avLst/>
          </a:prstGeom>
          <a:solidFill>
            <a:srgbClr val="4A7EBB"/>
          </a:solidFill>
          <a:ln w="0" cap="flat">
            <a:solidFill>
              <a:srgbClr val="4A7EBB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5" name="Rectangle 22"/>
          <p:cNvSpPr>
            <a:spLocks noChangeArrowheads="1"/>
          </p:cNvSpPr>
          <p:nvPr/>
        </p:nvSpPr>
        <p:spPr bwMode="auto">
          <a:xfrm>
            <a:off x="7308304" y="2996952"/>
            <a:ext cx="1530350" cy="512762"/>
          </a:xfrm>
          <a:prstGeom prst="rect">
            <a:avLst/>
          </a:prstGeom>
          <a:solidFill>
            <a:srgbClr val="8EB4E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Kroky na úrovni EU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467544" y="1484784"/>
            <a:ext cx="6697663" cy="4319587"/>
            <a:chOff x="748" y="981"/>
            <a:chExt cx="4219" cy="2721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748" y="981"/>
              <a:ext cx="4219" cy="2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1835" y="3037"/>
              <a:ext cx="3122" cy="655"/>
            </a:xfrm>
            <a:prstGeom prst="rect">
              <a:avLst/>
            </a:prstGeom>
            <a:solidFill>
              <a:srgbClr val="4F81B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0" name="Freeform 6"/>
            <p:cNvSpPr>
              <a:spLocks noEditPoints="1"/>
            </p:cNvSpPr>
            <p:nvPr/>
          </p:nvSpPr>
          <p:spPr bwMode="auto">
            <a:xfrm>
              <a:off x="1827" y="3030"/>
              <a:ext cx="3137" cy="67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24" y="0"/>
                </a:cxn>
                <a:cxn ang="0">
                  <a:pos x="10184" y="0"/>
                </a:cxn>
                <a:cxn ang="0">
                  <a:pos x="10208" y="24"/>
                </a:cxn>
                <a:cxn ang="0">
                  <a:pos x="10208" y="2200"/>
                </a:cxn>
                <a:cxn ang="0">
                  <a:pos x="10184" y="2224"/>
                </a:cxn>
                <a:cxn ang="0">
                  <a:pos x="24" y="2224"/>
                </a:cxn>
                <a:cxn ang="0">
                  <a:pos x="0" y="2200"/>
                </a:cxn>
                <a:cxn ang="0">
                  <a:pos x="0" y="24"/>
                </a:cxn>
                <a:cxn ang="0">
                  <a:pos x="48" y="2200"/>
                </a:cxn>
                <a:cxn ang="0">
                  <a:pos x="24" y="2176"/>
                </a:cxn>
                <a:cxn ang="0">
                  <a:pos x="10184" y="2176"/>
                </a:cxn>
                <a:cxn ang="0">
                  <a:pos x="10160" y="2200"/>
                </a:cxn>
                <a:cxn ang="0">
                  <a:pos x="10160" y="24"/>
                </a:cxn>
                <a:cxn ang="0">
                  <a:pos x="10184" y="48"/>
                </a:cxn>
                <a:cxn ang="0">
                  <a:pos x="24" y="48"/>
                </a:cxn>
                <a:cxn ang="0">
                  <a:pos x="48" y="24"/>
                </a:cxn>
                <a:cxn ang="0">
                  <a:pos x="48" y="2200"/>
                </a:cxn>
              </a:cxnLst>
              <a:rect l="0" t="0" r="r" b="b"/>
              <a:pathLst>
                <a:path w="10208" h="2224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10184" y="0"/>
                  </a:lnTo>
                  <a:cubicBezTo>
                    <a:pt x="10198" y="0"/>
                    <a:pt x="10208" y="11"/>
                    <a:pt x="10208" y="24"/>
                  </a:cubicBezTo>
                  <a:lnTo>
                    <a:pt x="10208" y="2200"/>
                  </a:lnTo>
                  <a:cubicBezTo>
                    <a:pt x="10208" y="2214"/>
                    <a:pt x="10198" y="2224"/>
                    <a:pt x="10184" y="2224"/>
                  </a:cubicBezTo>
                  <a:lnTo>
                    <a:pt x="24" y="2224"/>
                  </a:lnTo>
                  <a:cubicBezTo>
                    <a:pt x="11" y="2224"/>
                    <a:pt x="0" y="2214"/>
                    <a:pt x="0" y="2200"/>
                  </a:cubicBezTo>
                  <a:lnTo>
                    <a:pt x="0" y="24"/>
                  </a:lnTo>
                  <a:close/>
                  <a:moveTo>
                    <a:pt x="48" y="2200"/>
                  </a:moveTo>
                  <a:lnTo>
                    <a:pt x="24" y="2176"/>
                  </a:lnTo>
                  <a:lnTo>
                    <a:pt x="10184" y="2176"/>
                  </a:lnTo>
                  <a:lnTo>
                    <a:pt x="10160" y="2200"/>
                  </a:lnTo>
                  <a:lnTo>
                    <a:pt x="10160" y="24"/>
                  </a:lnTo>
                  <a:lnTo>
                    <a:pt x="10184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220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1869" y="3076"/>
              <a:ext cx="1023" cy="327"/>
            </a:xfrm>
            <a:prstGeom prst="rect">
              <a:avLst/>
            </a:prstGeom>
            <a:solidFill>
              <a:srgbClr val="DCE6F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2" name="Freeform 8"/>
            <p:cNvSpPr>
              <a:spLocks noEditPoints="1"/>
            </p:cNvSpPr>
            <p:nvPr/>
          </p:nvSpPr>
          <p:spPr bwMode="auto">
            <a:xfrm>
              <a:off x="1867" y="3074"/>
              <a:ext cx="1027" cy="33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336" y="0"/>
                </a:cxn>
                <a:cxn ang="0">
                  <a:pos x="3344" y="8"/>
                </a:cxn>
                <a:cxn ang="0">
                  <a:pos x="3344" y="1096"/>
                </a:cxn>
                <a:cxn ang="0">
                  <a:pos x="3336" y="1104"/>
                </a:cxn>
                <a:cxn ang="0">
                  <a:pos x="8" y="1104"/>
                </a:cxn>
                <a:cxn ang="0">
                  <a:pos x="0" y="1096"/>
                </a:cxn>
                <a:cxn ang="0">
                  <a:pos x="0" y="8"/>
                </a:cxn>
                <a:cxn ang="0">
                  <a:pos x="16" y="1096"/>
                </a:cxn>
                <a:cxn ang="0">
                  <a:pos x="8" y="1088"/>
                </a:cxn>
                <a:cxn ang="0">
                  <a:pos x="3336" y="1088"/>
                </a:cxn>
                <a:cxn ang="0">
                  <a:pos x="3328" y="1096"/>
                </a:cxn>
                <a:cxn ang="0">
                  <a:pos x="3328" y="8"/>
                </a:cxn>
                <a:cxn ang="0">
                  <a:pos x="3336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096"/>
                </a:cxn>
              </a:cxnLst>
              <a:rect l="0" t="0" r="r" b="b"/>
              <a:pathLst>
                <a:path w="3344" h="110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336" y="0"/>
                  </a:lnTo>
                  <a:cubicBezTo>
                    <a:pt x="3341" y="0"/>
                    <a:pt x="3344" y="4"/>
                    <a:pt x="3344" y="8"/>
                  </a:cubicBezTo>
                  <a:lnTo>
                    <a:pt x="3344" y="1096"/>
                  </a:lnTo>
                  <a:cubicBezTo>
                    <a:pt x="3344" y="1101"/>
                    <a:pt x="3341" y="1104"/>
                    <a:pt x="3336" y="1104"/>
                  </a:cubicBezTo>
                  <a:lnTo>
                    <a:pt x="8" y="1104"/>
                  </a:lnTo>
                  <a:cubicBezTo>
                    <a:pt x="4" y="1104"/>
                    <a:pt x="0" y="1101"/>
                    <a:pt x="0" y="1096"/>
                  </a:cubicBezTo>
                  <a:lnTo>
                    <a:pt x="0" y="8"/>
                  </a:lnTo>
                  <a:close/>
                  <a:moveTo>
                    <a:pt x="16" y="1096"/>
                  </a:moveTo>
                  <a:lnTo>
                    <a:pt x="8" y="1088"/>
                  </a:lnTo>
                  <a:lnTo>
                    <a:pt x="3336" y="1088"/>
                  </a:lnTo>
                  <a:lnTo>
                    <a:pt x="3328" y="1096"/>
                  </a:lnTo>
                  <a:lnTo>
                    <a:pt x="3328" y="8"/>
                  </a:lnTo>
                  <a:lnTo>
                    <a:pt x="333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096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001" y="3099"/>
              <a:ext cx="86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Směrnice o evropských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922" y="3190"/>
              <a:ext cx="1027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fondech rizikového kapitálu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2242" y="3282"/>
              <a:ext cx="12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Eu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340" y="3282"/>
              <a:ext cx="231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VECA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753" y="1949"/>
              <a:ext cx="895" cy="265"/>
            </a:xfrm>
            <a:prstGeom prst="rect">
              <a:avLst/>
            </a:prstGeom>
            <a:solidFill>
              <a:srgbClr val="8EB4E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8" name="Freeform 14"/>
            <p:cNvSpPr>
              <a:spLocks noEditPoints="1"/>
            </p:cNvSpPr>
            <p:nvPr/>
          </p:nvSpPr>
          <p:spPr bwMode="auto">
            <a:xfrm>
              <a:off x="750" y="1947"/>
              <a:ext cx="900" cy="26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920" y="0"/>
                </a:cxn>
                <a:cxn ang="0">
                  <a:pos x="2928" y="8"/>
                </a:cxn>
                <a:cxn ang="0">
                  <a:pos x="2928" y="888"/>
                </a:cxn>
                <a:cxn ang="0">
                  <a:pos x="2920" y="896"/>
                </a:cxn>
                <a:cxn ang="0">
                  <a:pos x="8" y="896"/>
                </a:cxn>
                <a:cxn ang="0">
                  <a:pos x="0" y="888"/>
                </a:cxn>
                <a:cxn ang="0">
                  <a:pos x="0" y="8"/>
                </a:cxn>
                <a:cxn ang="0">
                  <a:pos x="16" y="888"/>
                </a:cxn>
                <a:cxn ang="0">
                  <a:pos x="8" y="880"/>
                </a:cxn>
                <a:cxn ang="0">
                  <a:pos x="2920" y="880"/>
                </a:cxn>
                <a:cxn ang="0">
                  <a:pos x="2912" y="888"/>
                </a:cxn>
                <a:cxn ang="0">
                  <a:pos x="2912" y="8"/>
                </a:cxn>
                <a:cxn ang="0">
                  <a:pos x="2920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888"/>
                </a:cxn>
              </a:cxnLst>
              <a:rect l="0" t="0" r="r" b="b"/>
              <a:pathLst>
                <a:path w="2928" h="89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920" y="0"/>
                  </a:lnTo>
                  <a:cubicBezTo>
                    <a:pt x="2925" y="0"/>
                    <a:pt x="2928" y="4"/>
                    <a:pt x="2928" y="8"/>
                  </a:cubicBezTo>
                  <a:lnTo>
                    <a:pt x="2928" y="888"/>
                  </a:lnTo>
                  <a:cubicBezTo>
                    <a:pt x="2928" y="893"/>
                    <a:pt x="2925" y="896"/>
                    <a:pt x="2920" y="896"/>
                  </a:cubicBezTo>
                  <a:lnTo>
                    <a:pt x="8" y="896"/>
                  </a:lnTo>
                  <a:cubicBezTo>
                    <a:pt x="4" y="896"/>
                    <a:pt x="0" y="893"/>
                    <a:pt x="0" y="888"/>
                  </a:cubicBezTo>
                  <a:lnTo>
                    <a:pt x="0" y="8"/>
                  </a:lnTo>
                  <a:close/>
                  <a:moveTo>
                    <a:pt x="16" y="888"/>
                  </a:moveTo>
                  <a:lnTo>
                    <a:pt x="8" y="880"/>
                  </a:lnTo>
                  <a:lnTo>
                    <a:pt x="2920" y="880"/>
                  </a:lnTo>
                  <a:lnTo>
                    <a:pt x="2912" y="888"/>
                  </a:lnTo>
                  <a:lnTo>
                    <a:pt x="2912" y="8"/>
                  </a:lnTo>
                  <a:lnTo>
                    <a:pt x="292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888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950" y="1965"/>
              <a:ext cx="600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Kvantitativní 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984" y="2076"/>
              <a:ext cx="512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uvolňování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3954" y="1366"/>
              <a:ext cx="964" cy="467"/>
            </a:xfrm>
            <a:prstGeom prst="rect">
              <a:avLst/>
            </a:prstGeom>
            <a:solidFill>
              <a:srgbClr val="37609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2" name="Freeform 18"/>
            <p:cNvSpPr>
              <a:spLocks noEditPoints="1"/>
            </p:cNvSpPr>
            <p:nvPr/>
          </p:nvSpPr>
          <p:spPr bwMode="auto">
            <a:xfrm>
              <a:off x="3952" y="1364"/>
              <a:ext cx="968" cy="47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144" y="0"/>
                </a:cxn>
                <a:cxn ang="0">
                  <a:pos x="3152" y="8"/>
                </a:cxn>
                <a:cxn ang="0">
                  <a:pos x="3152" y="1560"/>
                </a:cxn>
                <a:cxn ang="0">
                  <a:pos x="3144" y="1568"/>
                </a:cxn>
                <a:cxn ang="0">
                  <a:pos x="8" y="1568"/>
                </a:cxn>
                <a:cxn ang="0">
                  <a:pos x="0" y="1560"/>
                </a:cxn>
                <a:cxn ang="0">
                  <a:pos x="0" y="8"/>
                </a:cxn>
                <a:cxn ang="0">
                  <a:pos x="16" y="1560"/>
                </a:cxn>
                <a:cxn ang="0">
                  <a:pos x="8" y="1552"/>
                </a:cxn>
                <a:cxn ang="0">
                  <a:pos x="3144" y="1552"/>
                </a:cxn>
                <a:cxn ang="0">
                  <a:pos x="3136" y="1560"/>
                </a:cxn>
                <a:cxn ang="0">
                  <a:pos x="3136" y="8"/>
                </a:cxn>
                <a:cxn ang="0">
                  <a:pos x="314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560"/>
                </a:cxn>
              </a:cxnLst>
              <a:rect l="0" t="0" r="r" b="b"/>
              <a:pathLst>
                <a:path w="3152" h="156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144" y="0"/>
                  </a:lnTo>
                  <a:cubicBezTo>
                    <a:pt x="3149" y="0"/>
                    <a:pt x="3152" y="4"/>
                    <a:pt x="3152" y="8"/>
                  </a:cubicBezTo>
                  <a:lnTo>
                    <a:pt x="3152" y="1560"/>
                  </a:lnTo>
                  <a:cubicBezTo>
                    <a:pt x="3152" y="1565"/>
                    <a:pt x="3149" y="1568"/>
                    <a:pt x="3144" y="1568"/>
                  </a:cubicBezTo>
                  <a:lnTo>
                    <a:pt x="8" y="1568"/>
                  </a:lnTo>
                  <a:cubicBezTo>
                    <a:pt x="4" y="1568"/>
                    <a:pt x="0" y="1565"/>
                    <a:pt x="0" y="1560"/>
                  </a:cubicBezTo>
                  <a:lnTo>
                    <a:pt x="0" y="8"/>
                  </a:lnTo>
                  <a:close/>
                  <a:moveTo>
                    <a:pt x="16" y="1560"/>
                  </a:moveTo>
                  <a:lnTo>
                    <a:pt x="8" y="1552"/>
                  </a:lnTo>
                  <a:lnTo>
                    <a:pt x="3144" y="1552"/>
                  </a:lnTo>
                  <a:lnTo>
                    <a:pt x="3136" y="1560"/>
                  </a:lnTo>
                  <a:lnTo>
                    <a:pt x="3136" y="8"/>
                  </a:lnTo>
                  <a:lnTo>
                    <a:pt x="31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56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4215" y="1384"/>
              <a:ext cx="54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Opatření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4092" y="1522"/>
              <a:ext cx="79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regulatorního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4166" y="1662"/>
              <a:ext cx="620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charakteru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3954" y="1949"/>
              <a:ext cx="964" cy="323"/>
            </a:xfrm>
            <a:prstGeom prst="rect">
              <a:avLst/>
            </a:prstGeom>
            <a:solidFill>
              <a:srgbClr val="8EB4E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7" name="Freeform 23"/>
            <p:cNvSpPr>
              <a:spLocks noEditPoints="1"/>
            </p:cNvSpPr>
            <p:nvPr/>
          </p:nvSpPr>
          <p:spPr bwMode="auto">
            <a:xfrm>
              <a:off x="3952" y="1947"/>
              <a:ext cx="968" cy="327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144" y="0"/>
                </a:cxn>
                <a:cxn ang="0">
                  <a:pos x="3152" y="8"/>
                </a:cxn>
                <a:cxn ang="0">
                  <a:pos x="3152" y="1080"/>
                </a:cxn>
                <a:cxn ang="0">
                  <a:pos x="3144" y="1088"/>
                </a:cxn>
                <a:cxn ang="0">
                  <a:pos x="8" y="1088"/>
                </a:cxn>
                <a:cxn ang="0">
                  <a:pos x="0" y="1080"/>
                </a:cxn>
                <a:cxn ang="0">
                  <a:pos x="0" y="8"/>
                </a:cxn>
                <a:cxn ang="0">
                  <a:pos x="16" y="1080"/>
                </a:cxn>
                <a:cxn ang="0">
                  <a:pos x="8" y="1072"/>
                </a:cxn>
                <a:cxn ang="0">
                  <a:pos x="3144" y="1072"/>
                </a:cxn>
                <a:cxn ang="0">
                  <a:pos x="3136" y="1080"/>
                </a:cxn>
                <a:cxn ang="0">
                  <a:pos x="3136" y="8"/>
                </a:cxn>
                <a:cxn ang="0">
                  <a:pos x="314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080"/>
                </a:cxn>
              </a:cxnLst>
              <a:rect l="0" t="0" r="r" b="b"/>
              <a:pathLst>
                <a:path w="3152" h="108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144" y="0"/>
                  </a:lnTo>
                  <a:cubicBezTo>
                    <a:pt x="3149" y="0"/>
                    <a:pt x="3152" y="4"/>
                    <a:pt x="3152" y="8"/>
                  </a:cubicBezTo>
                  <a:lnTo>
                    <a:pt x="3152" y="1080"/>
                  </a:lnTo>
                  <a:cubicBezTo>
                    <a:pt x="3152" y="1085"/>
                    <a:pt x="3149" y="1088"/>
                    <a:pt x="3144" y="1088"/>
                  </a:cubicBezTo>
                  <a:lnTo>
                    <a:pt x="8" y="1088"/>
                  </a:lnTo>
                  <a:cubicBezTo>
                    <a:pt x="4" y="1088"/>
                    <a:pt x="0" y="1085"/>
                    <a:pt x="0" y="1080"/>
                  </a:cubicBezTo>
                  <a:lnTo>
                    <a:pt x="0" y="8"/>
                  </a:lnTo>
                  <a:close/>
                  <a:moveTo>
                    <a:pt x="16" y="1080"/>
                  </a:moveTo>
                  <a:lnTo>
                    <a:pt x="8" y="1072"/>
                  </a:lnTo>
                  <a:lnTo>
                    <a:pt x="3144" y="1072"/>
                  </a:lnTo>
                  <a:lnTo>
                    <a:pt x="3136" y="1080"/>
                  </a:lnTo>
                  <a:lnTo>
                    <a:pt x="3136" y="8"/>
                  </a:lnTo>
                  <a:lnTo>
                    <a:pt x="31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08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>
              <a:off x="4083" y="1970"/>
              <a:ext cx="79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Směrnice o správcích 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4093" y="2062"/>
              <a:ext cx="772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alternativních fondů 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4324" y="2153"/>
              <a:ext cx="2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AIFMD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2872" y="1366"/>
              <a:ext cx="1043" cy="323"/>
            </a:xfrm>
            <a:prstGeom prst="rect">
              <a:avLst/>
            </a:prstGeom>
            <a:solidFill>
              <a:srgbClr val="37609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2" name="Freeform 28"/>
            <p:cNvSpPr>
              <a:spLocks noEditPoints="1"/>
            </p:cNvSpPr>
            <p:nvPr/>
          </p:nvSpPr>
          <p:spPr bwMode="auto">
            <a:xfrm>
              <a:off x="2870" y="1364"/>
              <a:ext cx="1047" cy="327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400" y="0"/>
                </a:cxn>
                <a:cxn ang="0">
                  <a:pos x="3408" y="8"/>
                </a:cxn>
                <a:cxn ang="0">
                  <a:pos x="3408" y="1080"/>
                </a:cxn>
                <a:cxn ang="0">
                  <a:pos x="3400" y="1088"/>
                </a:cxn>
                <a:cxn ang="0">
                  <a:pos x="8" y="1088"/>
                </a:cxn>
                <a:cxn ang="0">
                  <a:pos x="0" y="1080"/>
                </a:cxn>
                <a:cxn ang="0">
                  <a:pos x="0" y="8"/>
                </a:cxn>
                <a:cxn ang="0">
                  <a:pos x="16" y="1080"/>
                </a:cxn>
                <a:cxn ang="0">
                  <a:pos x="8" y="1072"/>
                </a:cxn>
                <a:cxn ang="0">
                  <a:pos x="3400" y="1072"/>
                </a:cxn>
                <a:cxn ang="0">
                  <a:pos x="3392" y="1080"/>
                </a:cxn>
                <a:cxn ang="0">
                  <a:pos x="3392" y="8"/>
                </a:cxn>
                <a:cxn ang="0">
                  <a:pos x="3400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080"/>
                </a:cxn>
              </a:cxnLst>
              <a:rect l="0" t="0" r="r" b="b"/>
              <a:pathLst>
                <a:path w="3408" h="108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400" y="0"/>
                  </a:lnTo>
                  <a:cubicBezTo>
                    <a:pt x="3405" y="0"/>
                    <a:pt x="3408" y="4"/>
                    <a:pt x="3408" y="8"/>
                  </a:cubicBezTo>
                  <a:lnTo>
                    <a:pt x="3408" y="1080"/>
                  </a:lnTo>
                  <a:cubicBezTo>
                    <a:pt x="3408" y="1085"/>
                    <a:pt x="3405" y="1088"/>
                    <a:pt x="3400" y="1088"/>
                  </a:cubicBezTo>
                  <a:lnTo>
                    <a:pt x="8" y="1088"/>
                  </a:lnTo>
                  <a:cubicBezTo>
                    <a:pt x="4" y="1088"/>
                    <a:pt x="0" y="1085"/>
                    <a:pt x="0" y="1080"/>
                  </a:cubicBezTo>
                  <a:lnTo>
                    <a:pt x="0" y="8"/>
                  </a:lnTo>
                  <a:close/>
                  <a:moveTo>
                    <a:pt x="16" y="1080"/>
                  </a:moveTo>
                  <a:lnTo>
                    <a:pt x="8" y="1072"/>
                  </a:lnTo>
                  <a:lnTo>
                    <a:pt x="3400" y="1072"/>
                  </a:lnTo>
                  <a:lnTo>
                    <a:pt x="3392" y="1080"/>
                  </a:lnTo>
                  <a:lnTo>
                    <a:pt x="3392" y="8"/>
                  </a:lnTo>
                  <a:lnTo>
                    <a:pt x="340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08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2931" y="1384"/>
              <a:ext cx="106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Opatření na úrovni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30"/>
            <p:cNvSpPr>
              <a:spLocks noChangeArrowheads="1"/>
            </p:cNvSpPr>
            <p:nvPr/>
          </p:nvSpPr>
          <p:spPr bwMode="auto">
            <a:xfrm>
              <a:off x="3098" y="1522"/>
              <a:ext cx="68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rozpočtu EU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3207" y="1000"/>
              <a:ext cx="1081" cy="188"/>
            </a:xfrm>
            <a:prstGeom prst="rect">
              <a:avLst/>
            </a:prstGeom>
            <a:solidFill>
              <a:srgbClr val="17375E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6" name="Freeform 32"/>
            <p:cNvSpPr>
              <a:spLocks noEditPoints="1"/>
            </p:cNvSpPr>
            <p:nvPr/>
          </p:nvSpPr>
          <p:spPr bwMode="auto">
            <a:xfrm>
              <a:off x="3204" y="998"/>
              <a:ext cx="1087" cy="19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528" y="0"/>
                </a:cxn>
                <a:cxn ang="0">
                  <a:pos x="3536" y="8"/>
                </a:cxn>
                <a:cxn ang="0">
                  <a:pos x="3536" y="632"/>
                </a:cxn>
                <a:cxn ang="0">
                  <a:pos x="3528" y="640"/>
                </a:cxn>
                <a:cxn ang="0">
                  <a:pos x="8" y="640"/>
                </a:cxn>
                <a:cxn ang="0">
                  <a:pos x="0" y="632"/>
                </a:cxn>
                <a:cxn ang="0">
                  <a:pos x="0" y="8"/>
                </a:cxn>
                <a:cxn ang="0">
                  <a:pos x="16" y="632"/>
                </a:cxn>
                <a:cxn ang="0">
                  <a:pos x="8" y="624"/>
                </a:cxn>
                <a:cxn ang="0">
                  <a:pos x="3528" y="624"/>
                </a:cxn>
                <a:cxn ang="0">
                  <a:pos x="3520" y="632"/>
                </a:cxn>
                <a:cxn ang="0">
                  <a:pos x="3520" y="8"/>
                </a:cxn>
                <a:cxn ang="0">
                  <a:pos x="352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632"/>
                </a:cxn>
              </a:cxnLst>
              <a:rect l="0" t="0" r="r" b="b"/>
              <a:pathLst>
                <a:path w="3536" h="64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528" y="0"/>
                  </a:lnTo>
                  <a:cubicBezTo>
                    <a:pt x="3533" y="0"/>
                    <a:pt x="3536" y="4"/>
                    <a:pt x="3536" y="8"/>
                  </a:cubicBezTo>
                  <a:lnTo>
                    <a:pt x="3536" y="632"/>
                  </a:lnTo>
                  <a:cubicBezTo>
                    <a:pt x="3536" y="637"/>
                    <a:pt x="3533" y="640"/>
                    <a:pt x="3528" y="640"/>
                  </a:cubicBezTo>
                  <a:lnTo>
                    <a:pt x="8" y="640"/>
                  </a:lnTo>
                  <a:cubicBezTo>
                    <a:pt x="4" y="640"/>
                    <a:pt x="0" y="637"/>
                    <a:pt x="0" y="632"/>
                  </a:cubicBezTo>
                  <a:lnTo>
                    <a:pt x="0" y="8"/>
                  </a:lnTo>
                  <a:close/>
                  <a:moveTo>
                    <a:pt x="16" y="632"/>
                  </a:moveTo>
                  <a:lnTo>
                    <a:pt x="8" y="624"/>
                  </a:lnTo>
                  <a:lnTo>
                    <a:pt x="3528" y="624"/>
                  </a:lnTo>
                  <a:lnTo>
                    <a:pt x="3520" y="632"/>
                  </a:lnTo>
                  <a:lnTo>
                    <a:pt x="3520" y="8"/>
                  </a:lnTo>
                  <a:lnTo>
                    <a:pt x="352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632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3683" y="1020"/>
              <a:ext cx="191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EK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auto">
            <a:xfrm>
              <a:off x="1087" y="1000"/>
              <a:ext cx="1082" cy="188"/>
            </a:xfrm>
            <a:prstGeom prst="rect">
              <a:avLst/>
            </a:prstGeom>
            <a:solidFill>
              <a:srgbClr val="17375E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9" name="Freeform 35"/>
            <p:cNvSpPr>
              <a:spLocks noEditPoints="1"/>
            </p:cNvSpPr>
            <p:nvPr/>
          </p:nvSpPr>
          <p:spPr bwMode="auto">
            <a:xfrm>
              <a:off x="1085" y="998"/>
              <a:ext cx="1087" cy="19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528" y="0"/>
                </a:cxn>
                <a:cxn ang="0">
                  <a:pos x="3536" y="8"/>
                </a:cxn>
                <a:cxn ang="0">
                  <a:pos x="3536" y="632"/>
                </a:cxn>
                <a:cxn ang="0">
                  <a:pos x="3528" y="640"/>
                </a:cxn>
                <a:cxn ang="0">
                  <a:pos x="8" y="640"/>
                </a:cxn>
                <a:cxn ang="0">
                  <a:pos x="0" y="632"/>
                </a:cxn>
                <a:cxn ang="0">
                  <a:pos x="0" y="8"/>
                </a:cxn>
                <a:cxn ang="0">
                  <a:pos x="16" y="632"/>
                </a:cxn>
                <a:cxn ang="0">
                  <a:pos x="8" y="624"/>
                </a:cxn>
                <a:cxn ang="0">
                  <a:pos x="3528" y="624"/>
                </a:cxn>
                <a:cxn ang="0">
                  <a:pos x="3520" y="632"/>
                </a:cxn>
                <a:cxn ang="0">
                  <a:pos x="3520" y="8"/>
                </a:cxn>
                <a:cxn ang="0">
                  <a:pos x="352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632"/>
                </a:cxn>
              </a:cxnLst>
              <a:rect l="0" t="0" r="r" b="b"/>
              <a:pathLst>
                <a:path w="3536" h="64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528" y="0"/>
                  </a:lnTo>
                  <a:cubicBezTo>
                    <a:pt x="3533" y="0"/>
                    <a:pt x="3536" y="4"/>
                    <a:pt x="3536" y="8"/>
                  </a:cubicBezTo>
                  <a:lnTo>
                    <a:pt x="3536" y="632"/>
                  </a:lnTo>
                  <a:cubicBezTo>
                    <a:pt x="3536" y="637"/>
                    <a:pt x="3533" y="640"/>
                    <a:pt x="3528" y="640"/>
                  </a:cubicBezTo>
                  <a:lnTo>
                    <a:pt x="8" y="640"/>
                  </a:lnTo>
                  <a:cubicBezTo>
                    <a:pt x="4" y="640"/>
                    <a:pt x="0" y="637"/>
                    <a:pt x="0" y="632"/>
                  </a:cubicBezTo>
                  <a:lnTo>
                    <a:pt x="0" y="8"/>
                  </a:lnTo>
                  <a:close/>
                  <a:moveTo>
                    <a:pt x="16" y="632"/>
                  </a:moveTo>
                  <a:lnTo>
                    <a:pt x="8" y="624"/>
                  </a:lnTo>
                  <a:lnTo>
                    <a:pt x="3528" y="624"/>
                  </a:lnTo>
                  <a:lnTo>
                    <a:pt x="3520" y="632"/>
                  </a:lnTo>
                  <a:lnTo>
                    <a:pt x="3520" y="8"/>
                  </a:lnTo>
                  <a:lnTo>
                    <a:pt x="352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632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0" name="Rectangle 36"/>
            <p:cNvSpPr>
              <a:spLocks noChangeArrowheads="1"/>
            </p:cNvSpPr>
            <p:nvPr/>
          </p:nvSpPr>
          <p:spPr bwMode="auto">
            <a:xfrm>
              <a:off x="1535" y="1020"/>
              <a:ext cx="255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ECB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Rectangle 37"/>
            <p:cNvSpPr>
              <a:spLocks noChangeArrowheads="1"/>
            </p:cNvSpPr>
            <p:nvPr/>
          </p:nvSpPr>
          <p:spPr bwMode="auto">
            <a:xfrm>
              <a:off x="1682" y="1949"/>
              <a:ext cx="635" cy="154"/>
            </a:xfrm>
            <a:prstGeom prst="rect">
              <a:avLst/>
            </a:prstGeom>
            <a:solidFill>
              <a:srgbClr val="8EB4E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2" name="Freeform 38"/>
            <p:cNvSpPr>
              <a:spLocks noEditPoints="1"/>
            </p:cNvSpPr>
            <p:nvPr/>
          </p:nvSpPr>
          <p:spPr bwMode="auto">
            <a:xfrm>
              <a:off x="1680" y="1947"/>
              <a:ext cx="639" cy="15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072" y="0"/>
                </a:cxn>
                <a:cxn ang="0">
                  <a:pos x="2080" y="8"/>
                </a:cxn>
                <a:cxn ang="0">
                  <a:pos x="2080" y="520"/>
                </a:cxn>
                <a:cxn ang="0">
                  <a:pos x="2072" y="528"/>
                </a:cxn>
                <a:cxn ang="0">
                  <a:pos x="8" y="528"/>
                </a:cxn>
                <a:cxn ang="0">
                  <a:pos x="0" y="520"/>
                </a:cxn>
                <a:cxn ang="0">
                  <a:pos x="0" y="8"/>
                </a:cxn>
                <a:cxn ang="0">
                  <a:pos x="16" y="520"/>
                </a:cxn>
                <a:cxn ang="0">
                  <a:pos x="8" y="512"/>
                </a:cxn>
                <a:cxn ang="0">
                  <a:pos x="2072" y="512"/>
                </a:cxn>
                <a:cxn ang="0">
                  <a:pos x="2064" y="520"/>
                </a:cxn>
                <a:cxn ang="0">
                  <a:pos x="2064" y="8"/>
                </a:cxn>
                <a:cxn ang="0">
                  <a:pos x="20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520"/>
                </a:cxn>
              </a:cxnLst>
              <a:rect l="0" t="0" r="r" b="b"/>
              <a:pathLst>
                <a:path w="2080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lnTo>
                    <a:pt x="2080" y="520"/>
                  </a:lnTo>
                  <a:cubicBezTo>
                    <a:pt x="2080" y="525"/>
                    <a:pt x="2077" y="528"/>
                    <a:pt x="2072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072" y="512"/>
                  </a:lnTo>
                  <a:lnTo>
                    <a:pt x="2064" y="520"/>
                  </a:lnTo>
                  <a:lnTo>
                    <a:pt x="2064" y="8"/>
                  </a:lnTo>
                  <a:lnTo>
                    <a:pt x="20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3" name="Rectangle 39"/>
            <p:cNvSpPr>
              <a:spLocks noChangeArrowheads="1"/>
            </p:cNvSpPr>
            <p:nvPr/>
          </p:nvSpPr>
          <p:spPr bwMode="auto">
            <a:xfrm>
              <a:off x="1751" y="1965"/>
              <a:ext cx="60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Levné půjčky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Rectangle 40"/>
            <p:cNvSpPr>
              <a:spLocks noChangeArrowheads="1"/>
            </p:cNvSpPr>
            <p:nvPr/>
          </p:nvSpPr>
          <p:spPr bwMode="auto">
            <a:xfrm>
              <a:off x="2912" y="3076"/>
              <a:ext cx="1022" cy="327"/>
            </a:xfrm>
            <a:prstGeom prst="rect">
              <a:avLst/>
            </a:prstGeom>
            <a:solidFill>
              <a:srgbClr val="DCE6F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5" name="Freeform 41"/>
            <p:cNvSpPr>
              <a:spLocks noEditPoints="1"/>
            </p:cNvSpPr>
            <p:nvPr/>
          </p:nvSpPr>
          <p:spPr bwMode="auto">
            <a:xfrm>
              <a:off x="2909" y="3074"/>
              <a:ext cx="1028" cy="33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336" y="0"/>
                </a:cxn>
                <a:cxn ang="0">
                  <a:pos x="3344" y="8"/>
                </a:cxn>
                <a:cxn ang="0">
                  <a:pos x="3344" y="1096"/>
                </a:cxn>
                <a:cxn ang="0">
                  <a:pos x="3336" y="1104"/>
                </a:cxn>
                <a:cxn ang="0">
                  <a:pos x="8" y="1104"/>
                </a:cxn>
                <a:cxn ang="0">
                  <a:pos x="0" y="1096"/>
                </a:cxn>
                <a:cxn ang="0">
                  <a:pos x="0" y="8"/>
                </a:cxn>
                <a:cxn ang="0">
                  <a:pos x="16" y="1096"/>
                </a:cxn>
                <a:cxn ang="0">
                  <a:pos x="8" y="1088"/>
                </a:cxn>
                <a:cxn ang="0">
                  <a:pos x="3336" y="1088"/>
                </a:cxn>
                <a:cxn ang="0">
                  <a:pos x="3328" y="1096"/>
                </a:cxn>
                <a:cxn ang="0">
                  <a:pos x="3328" y="8"/>
                </a:cxn>
                <a:cxn ang="0">
                  <a:pos x="3336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096"/>
                </a:cxn>
              </a:cxnLst>
              <a:rect l="0" t="0" r="r" b="b"/>
              <a:pathLst>
                <a:path w="3344" h="110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336" y="0"/>
                  </a:lnTo>
                  <a:cubicBezTo>
                    <a:pt x="3341" y="0"/>
                    <a:pt x="3344" y="4"/>
                    <a:pt x="3344" y="8"/>
                  </a:cubicBezTo>
                  <a:lnTo>
                    <a:pt x="3344" y="1096"/>
                  </a:lnTo>
                  <a:cubicBezTo>
                    <a:pt x="3344" y="1101"/>
                    <a:pt x="3341" y="1104"/>
                    <a:pt x="3336" y="1104"/>
                  </a:cubicBezTo>
                  <a:lnTo>
                    <a:pt x="8" y="1104"/>
                  </a:lnTo>
                  <a:cubicBezTo>
                    <a:pt x="4" y="1104"/>
                    <a:pt x="0" y="1101"/>
                    <a:pt x="0" y="1096"/>
                  </a:cubicBezTo>
                  <a:lnTo>
                    <a:pt x="0" y="8"/>
                  </a:lnTo>
                  <a:close/>
                  <a:moveTo>
                    <a:pt x="16" y="1096"/>
                  </a:moveTo>
                  <a:lnTo>
                    <a:pt x="8" y="1088"/>
                  </a:lnTo>
                  <a:lnTo>
                    <a:pt x="3336" y="1088"/>
                  </a:lnTo>
                  <a:lnTo>
                    <a:pt x="3328" y="1096"/>
                  </a:lnTo>
                  <a:lnTo>
                    <a:pt x="3328" y="8"/>
                  </a:lnTo>
                  <a:lnTo>
                    <a:pt x="333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096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6" name="Rectangle 42"/>
            <p:cNvSpPr>
              <a:spLocks noChangeArrowheads="1"/>
            </p:cNvSpPr>
            <p:nvPr/>
          </p:nvSpPr>
          <p:spPr bwMode="auto">
            <a:xfrm>
              <a:off x="3042" y="3099"/>
              <a:ext cx="86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Směrnice o evropských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7" name="Rectangle 43"/>
            <p:cNvSpPr>
              <a:spLocks noChangeArrowheads="1"/>
            </p:cNvSpPr>
            <p:nvPr/>
          </p:nvSpPr>
          <p:spPr bwMode="auto">
            <a:xfrm>
              <a:off x="3106" y="3190"/>
              <a:ext cx="718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fondech sociálního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Rectangle 44"/>
            <p:cNvSpPr>
              <a:spLocks noChangeArrowheads="1"/>
            </p:cNvSpPr>
            <p:nvPr/>
          </p:nvSpPr>
          <p:spPr bwMode="auto">
            <a:xfrm>
              <a:off x="3140" y="3282"/>
              <a:ext cx="41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podnikání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Rectangle 45"/>
            <p:cNvSpPr>
              <a:spLocks noChangeArrowheads="1"/>
            </p:cNvSpPr>
            <p:nvPr/>
          </p:nvSpPr>
          <p:spPr bwMode="auto">
            <a:xfrm>
              <a:off x="3494" y="3282"/>
              <a:ext cx="128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Eu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Rectangle 46"/>
            <p:cNvSpPr>
              <a:spLocks noChangeArrowheads="1"/>
            </p:cNvSpPr>
            <p:nvPr/>
          </p:nvSpPr>
          <p:spPr bwMode="auto">
            <a:xfrm>
              <a:off x="3593" y="3282"/>
              <a:ext cx="16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SEF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Rectangle 47"/>
            <p:cNvSpPr>
              <a:spLocks noChangeArrowheads="1"/>
            </p:cNvSpPr>
            <p:nvPr/>
          </p:nvSpPr>
          <p:spPr bwMode="auto">
            <a:xfrm>
              <a:off x="3954" y="3076"/>
              <a:ext cx="964" cy="419"/>
            </a:xfrm>
            <a:prstGeom prst="rect">
              <a:avLst/>
            </a:prstGeom>
            <a:solidFill>
              <a:srgbClr val="DCE6F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2" name="Freeform 48"/>
            <p:cNvSpPr>
              <a:spLocks noEditPoints="1"/>
            </p:cNvSpPr>
            <p:nvPr/>
          </p:nvSpPr>
          <p:spPr bwMode="auto">
            <a:xfrm>
              <a:off x="3952" y="3074"/>
              <a:ext cx="968" cy="42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144" y="0"/>
                </a:cxn>
                <a:cxn ang="0">
                  <a:pos x="3152" y="8"/>
                </a:cxn>
                <a:cxn ang="0">
                  <a:pos x="3152" y="1400"/>
                </a:cxn>
                <a:cxn ang="0">
                  <a:pos x="3144" y="1408"/>
                </a:cxn>
                <a:cxn ang="0">
                  <a:pos x="8" y="1408"/>
                </a:cxn>
                <a:cxn ang="0">
                  <a:pos x="0" y="1400"/>
                </a:cxn>
                <a:cxn ang="0">
                  <a:pos x="0" y="8"/>
                </a:cxn>
                <a:cxn ang="0">
                  <a:pos x="16" y="1400"/>
                </a:cxn>
                <a:cxn ang="0">
                  <a:pos x="8" y="1392"/>
                </a:cxn>
                <a:cxn ang="0">
                  <a:pos x="3144" y="1392"/>
                </a:cxn>
                <a:cxn ang="0">
                  <a:pos x="3136" y="1400"/>
                </a:cxn>
                <a:cxn ang="0">
                  <a:pos x="3136" y="8"/>
                </a:cxn>
                <a:cxn ang="0">
                  <a:pos x="314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400"/>
                </a:cxn>
              </a:cxnLst>
              <a:rect l="0" t="0" r="r" b="b"/>
              <a:pathLst>
                <a:path w="3152" h="140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144" y="0"/>
                  </a:lnTo>
                  <a:cubicBezTo>
                    <a:pt x="3149" y="0"/>
                    <a:pt x="3152" y="4"/>
                    <a:pt x="3152" y="8"/>
                  </a:cubicBezTo>
                  <a:lnTo>
                    <a:pt x="3152" y="1400"/>
                  </a:lnTo>
                  <a:cubicBezTo>
                    <a:pt x="3152" y="1405"/>
                    <a:pt x="3149" y="1408"/>
                    <a:pt x="3144" y="1408"/>
                  </a:cubicBezTo>
                  <a:lnTo>
                    <a:pt x="8" y="1408"/>
                  </a:lnTo>
                  <a:cubicBezTo>
                    <a:pt x="4" y="1408"/>
                    <a:pt x="0" y="1405"/>
                    <a:pt x="0" y="1400"/>
                  </a:cubicBezTo>
                  <a:lnTo>
                    <a:pt x="0" y="8"/>
                  </a:lnTo>
                  <a:close/>
                  <a:moveTo>
                    <a:pt x="16" y="1400"/>
                  </a:moveTo>
                  <a:lnTo>
                    <a:pt x="8" y="1392"/>
                  </a:lnTo>
                  <a:lnTo>
                    <a:pt x="3144" y="1392"/>
                  </a:lnTo>
                  <a:lnTo>
                    <a:pt x="3136" y="1400"/>
                  </a:lnTo>
                  <a:lnTo>
                    <a:pt x="3136" y="8"/>
                  </a:lnTo>
                  <a:lnTo>
                    <a:pt x="31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40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3" name="Rectangle 49"/>
            <p:cNvSpPr>
              <a:spLocks noChangeArrowheads="1"/>
            </p:cNvSpPr>
            <p:nvPr/>
          </p:nvSpPr>
          <p:spPr bwMode="auto">
            <a:xfrm>
              <a:off x="4053" y="3099"/>
              <a:ext cx="86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Směrnice o evropských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Rectangle 50"/>
            <p:cNvSpPr>
              <a:spLocks noChangeArrowheads="1"/>
            </p:cNvSpPr>
            <p:nvPr/>
          </p:nvSpPr>
          <p:spPr bwMode="auto">
            <a:xfrm>
              <a:off x="4048" y="3190"/>
              <a:ext cx="865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fondech dlouhodobých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4215" y="3282"/>
              <a:ext cx="50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investic ELTIF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4059" y="3385"/>
              <a:ext cx="780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1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(implementace ze strany MF)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Rectangle 53"/>
            <p:cNvSpPr>
              <a:spLocks noChangeArrowheads="1"/>
            </p:cNvSpPr>
            <p:nvPr/>
          </p:nvSpPr>
          <p:spPr bwMode="auto">
            <a:xfrm>
              <a:off x="979" y="1792"/>
              <a:ext cx="1078" cy="15"/>
            </a:xfrm>
            <a:prstGeom prst="rect">
              <a:avLst/>
            </a:pr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8" name="Rectangle 54"/>
            <p:cNvSpPr>
              <a:spLocks noChangeArrowheads="1"/>
            </p:cNvSpPr>
            <p:nvPr/>
          </p:nvSpPr>
          <p:spPr bwMode="auto">
            <a:xfrm>
              <a:off x="972" y="1800"/>
              <a:ext cx="14" cy="145"/>
            </a:xfrm>
            <a:prstGeom prst="rect">
              <a:avLst/>
            </a:pr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9" name="Rectangle 55"/>
            <p:cNvSpPr>
              <a:spLocks noChangeArrowheads="1"/>
            </p:cNvSpPr>
            <p:nvPr/>
          </p:nvSpPr>
          <p:spPr bwMode="auto">
            <a:xfrm>
              <a:off x="2049" y="1800"/>
              <a:ext cx="14" cy="145"/>
            </a:xfrm>
            <a:prstGeom prst="rect">
              <a:avLst/>
            </a:pr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0" name="Rectangle 56"/>
            <p:cNvSpPr>
              <a:spLocks noChangeArrowheads="1"/>
            </p:cNvSpPr>
            <p:nvPr/>
          </p:nvSpPr>
          <p:spPr bwMode="auto">
            <a:xfrm>
              <a:off x="1414" y="1183"/>
              <a:ext cx="15" cy="619"/>
            </a:xfrm>
            <a:prstGeom prst="rect">
              <a:avLst/>
            </a:pr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1" name="Rectangle 57"/>
            <p:cNvSpPr>
              <a:spLocks noChangeArrowheads="1"/>
            </p:cNvSpPr>
            <p:nvPr/>
          </p:nvSpPr>
          <p:spPr bwMode="auto">
            <a:xfrm>
              <a:off x="2390" y="1248"/>
              <a:ext cx="2045" cy="15"/>
            </a:xfrm>
            <a:prstGeom prst="rect">
              <a:avLst/>
            </a:pr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2" name="Rectangle 58"/>
            <p:cNvSpPr>
              <a:spLocks noChangeArrowheads="1"/>
            </p:cNvSpPr>
            <p:nvPr/>
          </p:nvSpPr>
          <p:spPr bwMode="auto">
            <a:xfrm>
              <a:off x="3273" y="1256"/>
              <a:ext cx="15" cy="109"/>
            </a:xfrm>
            <a:prstGeom prst="rect">
              <a:avLst/>
            </a:pr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3" name="Rectangle 59"/>
            <p:cNvSpPr>
              <a:spLocks noChangeArrowheads="1"/>
            </p:cNvSpPr>
            <p:nvPr/>
          </p:nvSpPr>
          <p:spPr bwMode="auto">
            <a:xfrm>
              <a:off x="4429" y="1256"/>
              <a:ext cx="14" cy="109"/>
            </a:xfrm>
            <a:prstGeom prst="rect">
              <a:avLst/>
            </a:pr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4" name="Rectangle 60"/>
            <p:cNvSpPr>
              <a:spLocks noChangeArrowheads="1"/>
            </p:cNvSpPr>
            <p:nvPr/>
          </p:nvSpPr>
          <p:spPr bwMode="auto">
            <a:xfrm>
              <a:off x="3720" y="1183"/>
              <a:ext cx="15" cy="73"/>
            </a:xfrm>
            <a:prstGeom prst="rect">
              <a:avLst/>
            </a:pr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5" name="Rectangle 61"/>
            <p:cNvSpPr>
              <a:spLocks noChangeArrowheads="1"/>
            </p:cNvSpPr>
            <p:nvPr/>
          </p:nvSpPr>
          <p:spPr bwMode="auto">
            <a:xfrm>
              <a:off x="4429" y="1838"/>
              <a:ext cx="14" cy="109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6" name="Rectangle 62"/>
            <p:cNvSpPr>
              <a:spLocks noChangeArrowheads="1"/>
            </p:cNvSpPr>
            <p:nvPr/>
          </p:nvSpPr>
          <p:spPr bwMode="auto">
            <a:xfrm>
              <a:off x="2838" y="1949"/>
              <a:ext cx="890" cy="323"/>
            </a:xfrm>
            <a:prstGeom prst="rect">
              <a:avLst/>
            </a:prstGeom>
            <a:solidFill>
              <a:srgbClr val="8EB4E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7" name="Freeform 63"/>
            <p:cNvSpPr>
              <a:spLocks noEditPoints="1"/>
            </p:cNvSpPr>
            <p:nvPr/>
          </p:nvSpPr>
          <p:spPr bwMode="auto">
            <a:xfrm>
              <a:off x="2835" y="1947"/>
              <a:ext cx="895" cy="327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904" y="0"/>
                </a:cxn>
                <a:cxn ang="0">
                  <a:pos x="2912" y="8"/>
                </a:cxn>
                <a:cxn ang="0">
                  <a:pos x="2912" y="1080"/>
                </a:cxn>
                <a:cxn ang="0">
                  <a:pos x="2904" y="1088"/>
                </a:cxn>
                <a:cxn ang="0">
                  <a:pos x="8" y="1088"/>
                </a:cxn>
                <a:cxn ang="0">
                  <a:pos x="0" y="1080"/>
                </a:cxn>
                <a:cxn ang="0">
                  <a:pos x="0" y="8"/>
                </a:cxn>
                <a:cxn ang="0">
                  <a:pos x="16" y="1080"/>
                </a:cxn>
                <a:cxn ang="0">
                  <a:pos x="8" y="1072"/>
                </a:cxn>
                <a:cxn ang="0">
                  <a:pos x="2904" y="1072"/>
                </a:cxn>
                <a:cxn ang="0">
                  <a:pos x="2896" y="1080"/>
                </a:cxn>
                <a:cxn ang="0">
                  <a:pos x="2896" y="8"/>
                </a:cxn>
                <a:cxn ang="0">
                  <a:pos x="290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080"/>
                </a:cxn>
              </a:cxnLst>
              <a:rect l="0" t="0" r="r" b="b"/>
              <a:pathLst>
                <a:path w="2912" h="108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904" y="0"/>
                  </a:lnTo>
                  <a:cubicBezTo>
                    <a:pt x="2909" y="0"/>
                    <a:pt x="2912" y="4"/>
                    <a:pt x="2912" y="8"/>
                  </a:cubicBezTo>
                  <a:lnTo>
                    <a:pt x="2912" y="1080"/>
                  </a:lnTo>
                  <a:cubicBezTo>
                    <a:pt x="2912" y="1085"/>
                    <a:pt x="2909" y="1088"/>
                    <a:pt x="2904" y="1088"/>
                  </a:cubicBezTo>
                  <a:lnTo>
                    <a:pt x="8" y="1088"/>
                  </a:lnTo>
                  <a:cubicBezTo>
                    <a:pt x="4" y="1088"/>
                    <a:pt x="0" y="1085"/>
                    <a:pt x="0" y="1080"/>
                  </a:cubicBezTo>
                  <a:lnTo>
                    <a:pt x="0" y="8"/>
                  </a:lnTo>
                  <a:close/>
                  <a:moveTo>
                    <a:pt x="16" y="1080"/>
                  </a:moveTo>
                  <a:lnTo>
                    <a:pt x="8" y="1072"/>
                  </a:lnTo>
                  <a:lnTo>
                    <a:pt x="2904" y="1072"/>
                  </a:lnTo>
                  <a:lnTo>
                    <a:pt x="2896" y="1080"/>
                  </a:lnTo>
                  <a:lnTo>
                    <a:pt x="2896" y="8"/>
                  </a:lnTo>
                  <a:lnTo>
                    <a:pt x="290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08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8" name="Rectangle 64"/>
            <p:cNvSpPr>
              <a:spLocks noChangeArrowheads="1"/>
            </p:cNvSpPr>
            <p:nvPr/>
          </p:nvSpPr>
          <p:spPr bwMode="auto">
            <a:xfrm>
              <a:off x="2972" y="1970"/>
              <a:ext cx="708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Inovativní finanční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9" name="Rectangle 65"/>
            <p:cNvSpPr>
              <a:spLocks noChangeArrowheads="1"/>
            </p:cNvSpPr>
            <p:nvPr/>
          </p:nvSpPr>
          <p:spPr bwMode="auto">
            <a:xfrm>
              <a:off x="3145" y="2062"/>
              <a:ext cx="329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nástroje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0" name="Rectangle 66"/>
            <p:cNvSpPr>
              <a:spLocks noChangeArrowheads="1"/>
            </p:cNvSpPr>
            <p:nvPr/>
          </p:nvSpPr>
          <p:spPr bwMode="auto">
            <a:xfrm>
              <a:off x="3213" y="2153"/>
              <a:ext cx="18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ESIF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1" name="Freeform 67"/>
            <p:cNvSpPr>
              <a:spLocks/>
            </p:cNvSpPr>
            <p:nvPr/>
          </p:nvSpPr>
          <p:spPr bwMode="auto">
            <a:xfrm>
              <a:off x="3274" y="1686"/>
              <a:ext cx="125" cy="262"/>
            </a:xfrm>
            <a:custGeom>
              <a:avLst/>
              <a:gdLst/>
              <a:ahLst/>
              <a:cxnLst>
                <a:cxn ang="0">
                  <a:pos x="125" y="6"/>
                </a:cxn>
                <a:cxn ang="0">
                  <a:pos x="13" y="262"/>
                </a:cxn>
                <a:cxn ang="0">
                  <a:pos x="0" y="256"/>
                </a:cxn>
                <a:cxn ang="0">
                  <a:pos x="111" y="0"/>
                </a:cxn>
                <a:cxn ang="0">
                  <a:pos x="125" y="6"/>
                </a:cxn>
              </a:cxnLst>
              <a:rect l="0" t="0" r="r" b="b"/>
              <a:pathLst>
                <a:path w="125" h="262">
                  <a:moveTo>
                    <a:pt x="125" y="6"/>
                  </a:moveTo>
                  <a:lnTo>
                    <a:pt x="13" y="262"/>
                  </a:lnTo>
                  <a:lnTo>
                    <a:pt x="0" y="256"/>
                  </a:lnTo>
                  <a:lnTo>
                    <a:pt x="111" y="0"/>
                  </a:lnTo>
                  <a:lnTo>
                    <a:pt x="125" y="6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2" name="Freeform 68"/>
            <p:cNvSpPr>
              <a:spLocks noEditPoints="1"/>
            </p:cNvSpPr>
            <p:nvPr/>
          </p:nvSpPr>
          <p:spPr bwMode="auto">
            <a:xfrm>
              <a:off x="2169" y="1070"/>
              <a:ext cx="1041" cy="43"/>
            </a:xfrm>
            <a:custGeom>
              <a:avLst/>
              <a:gdLst/>
              <a:ahLst/>
              <a:cxnLst>
                <a:cxn ang="0">
                  <a:pos x="37" y="15"/>
                </a:cxn>
                <a:cxn ang="0">
                  <a:pos x="1004" y="15"/>
                </a:cxn>
                <a:cxn ang="0">
                  <a:pos x="1004" y="29"/>
                </a:cxn>
                <a:cxn ang="0">
                  <a:pos x="37" y="29"/>
                </a:cxn>
                <a:cxn ang="0">
                  <a:pos x="37" y="15"/>
                </a:cxn>
                <a:cxn ang="0">
                  <a:pos x="44" y="43"/>
                </a:cxn>
                <a:cxn ang="0">
                  <a:pos x="0" y="22"/>
                </a:cxn>
                <a:cxn ang="0">
                  <a:pos x="44" y="0"/>
                </a:cxn>
                <a:cxn ang="0">
                  <a:pos x="44" y="43"/>
                </a:cxn>
                <a:cxn ang="0">
                  <a:pos x="997" y="0"/>
                </a:cxn>
                <a:cxn ang="0">
                  <a:pos x="1041" y="22"/>
                </a:cxn>
                <a:cxn ang="0">
                  <a:pos x="997" y="43"/>
                </a:cxn>
                <a:cxn ang="0">
                  <a:pos x="997" y="0"/>
                </a:cxn>
              </a:cxnLst>
              <a:rect l="0" t="0" r="r" b="b"/>
              <a:pathLst>
                <a:path w="1041" h="43">
                  <a:moveTo>
                    <a:pt x="37" y="15"/>
                  </a:moveTo>
                  <a:lnTo>
                    <a:pt x="1004" y="15"/>
                  </a:lnTo>
                  <a:lnTo>
                    <a:pt x="1004" y="29"/>
                  </a:lnTo>
                  <a:lnTo>
                    <a:pt x="37" y="29"/>
                  </a:lnTo>
                  <a:lnTo>
                    <a:pt x="37" y="15"/>
                  </a:lnTo>
                  <a:close/>
                  <a:moveTo>
                    <a:pt x="44" y="43"/>
                  </a:moveTo>
                  <a:lnTo>
                    <a:pt x="0" y="22"/>
                  </a:lnTo>
                  <a:lnTo>
                    <a:pt x="44" y="0"/>
                  </a:lnTo>
                  <a:lnTo>
                    <a:pt x="44" y="43"/>
                  </a:lnTo>
                  <a:close/>
                  <a:moveTo>
                    <a:pt x="997" y="0"/>
                  </a:moveTo>
                  <a:lnTo>
                    <a:pt x="1041" y="22"/>
                  </a:lnTo>
                  <a:lnTo>
                    <a:pt x="997" y="43"/>
                  </a:lnTo>
                  <a:lnTo>
                    <a:pt x="997" y="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3" name="Rectangle 69"/>
            <p:cNvSpPr>
              <a:spLocks noChangeArrowheads="1"/>
            </p:cNvSpPr>
            <p:nvPr/>
          </p:nvSpPr>
          <p:spPr bwMode="auto">
            <a:xfrm>
              <a:off x="2390" y="3001"/>
              <a:ext cx="2045" cy="5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4" name="Rectangle 70"/>
            <p:cNvSpPr>
              <a:spLocks noChangeArrowheads="1"/>
            </p:cNvSpPr>
            <p:nvPr/>
          </p:nvSpPr>
          <p:spPr bwMode="auto">
            <a:xfrm>
              <a:off x="2388" y="3004"/>
              <a:ext cx="5" cy="73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5" name="Rectangle 71"/>
            <p:cNvSpPr>
              <a:spLocks noChangeArrowheads="1"/>
            </p:cNvSpPr>
            <p:nvPr/>
          </p:nvSpPr>
          <p:spPr bwMode="auto">
            <a:xfrm>
              <a:off x="3391" y="3004"/>
              <a:ext cx="5" cy="73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6" name="Rectangle 72"/>
            <p:cNvSpPr>
              <a:spLocks noChangeArrowheads="1"/>
            </p:cNvSpPr>
            <p:nvPr/>
          </p:nvSpPr>
          <p:spPr bwMode="auto">
            <a:xfrm>
              <a:off x="4433" y="2272"/>
              <a:ext cx="5" cy="802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7" name="Rectangle 73"/>
            <p:cNvSpPr>
              <a:spLocks noChangeArrowheads="1"/>
            </p:cNvSpPr>
            <p:nvPr/>
          </p:nvSpPr>
          <p:spPr bwMode="auto">
            <a:xfrm>
              <a:off x="3278" y="2276"/>
              <a:ext cx="5" cy="73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8" name="Rectangle 74"/>
            <p:cNvSpPr>
              <a:spLocks noChangeArrowheads="1"/>
            </p:cNvSpPr>
            <p:nvPr/>
          </p:nvSpPr>
          <p:spPr bwMode="auto">
            <a:xfrm>
              <a:off x="2095" y="2421"/>
              <a:ext cx="1023" cy="453"/>
            </a:xfrm>
            <a:prstGeom prst="rect">
              <a:avLst/>
            </a:prstGeom>
            <a:solidFill>
              <a:srgbClr val="DCE6F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9" name="Freeform 75"/>
            <p:cNvSpPr>
              <a:spLocks noEditPoints="1"/>
            </p:cNvSpPr>
            <p:nvPr/>
          </p:nvSpPr>
          <p:spPr bwMode="auto">
            <a:xfrm>
              <a:off x="2093" y="2419"/>
              <a:ext cx="1028" cy="457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336" y="0"/>
                </a:cxn>
                <a:cxn ang="0">
                  <a:pos x="3344" y="8"/>
                </a:cxn>
                <a:cxn ang="0">
                  <a:pos x="3344" y="1512"/>
                </a:cxn>
                <a:cxn ang="0">
                  <a:pos x="3336" y="1520"/>
                </a:cxn>
                <a:cxn ang="0">
                  <a:pos x="8" y="1520"/>
                </a:cxn>
                <a:cxn ang="0">
                  <a:pos x="0" y="1512"/>
                </a:cxn>
                <a:cxn ang="0">
                  <a:pos x="0" y="8"/>
                </a:cxn>
                <a:cxn ang="0">
                  <a:pos x="16" y="1512"/>
                </a:cxn>
                <a:cxn ang="0">
                  <a:pos x="8" y="1504"/>
                </a:cxn>
                <a:cxn ang="0">
                  <a:pos x="3336" y="1504"/>
                </a:cxn>
                <a:cxn ang="0">
                  <a:pos x="3328" y="1512"/>
                </a:cxn>
                <a:cxn ang="0">
                  <a:pos x="3328" y="8"/>
                </a:cxn>
                <a:cxn ang="0">
                  <a:pos x="3336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512"/>
                </a:cxn>
              </a:cxnLst>
              <a:rect l="0" t="0" r="r" b="b"/>
              <a:pathLst>
                <a:path w="3344" h="152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336" y="0"/>
                  </a:lnTo>
                  <a:cubicBezTo>
                    <a:pt x="3341" y="0"/>
                    <a:pt x="3344" y="4"/>
                    <a:pt x="3344" y="8"/>
                  </a:cubicBezTo>
                  <a:lnTo>
                    <a:pt x="3344" y="1512"/>
                  </a:lnTo>
                  <a:cubicBezTo>
                    <a:pt x="3344" y="1517"/>
                    <a:pt x="3341" y="1520"/>
                    <a:pt x="3336" y="1520"/>
                  </a:cubicBezTo>
                  <a:lnTo>
                    <a:pt x="8" y="1520"/>
                  </a:lnTo>
                  <a:cubicBezTo>
                    <a:pt x="4" y="1520"/>
                    <a:pt x="0" y="1517"/>
                    <a:pt x="0" y="1512"/>
                  </a:cubicBezTo>
                  <a:lnTo>
                    <a:pt x="0" y="8"/>
                  </a:lnTo>
                  <a:close/>
                  <a:moveTo>
                    <a:pt x="16" y="1512"/>
                  </a:moveTo>
                  <a:lnTo>
                    <a:pt x="8" y="1504"/>
                  </a:lnTo>
                  <a:lnTo>
                    <a:pt x="3336" y="1504"/>
                  </a:lnTo>
                  <a:lnTo>
                    <a:pt x="3328" y="1512"/>
                  </a:lnTo>
                  <a:lnTo>
                    <a:pt x="3328" y="8"/>
                  </a:lnTo>
                  <a:lnTo>
                    <a:pt x="333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512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00" name="Rectangle 76"/>
            <p:cNvSpPr>
              <a:spLocks noChangeArrowheads="1"/>
            </p:cNvSpPr>
            <p:nvPr/>
          </p:nvSpPr>
          <p:spPr bwMode="auto">
            <a:xfrm>
              <a:off x="2180" y="2444"/>
              <a:ext cx="398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IFN na EU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1" name="Rectangle 77"/>
            <p:cNvSpPr>
              <a:spLocks noChangeArrowheads="1"/>
            </p:cNvSpPr>
            <p:nvPr/>
          </p:nvSpPr>
          <p:spPr bwMode="auto">
            <a:xfrm>
              <a:off x="2509" y="2444"/>
              <a:ext cx="59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úrovni (EIB/EIF)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2" name="Rectangle 78"/>
            <p:cNvSpPr>
              <a:spLocks noChangeArrowheads="1"/>
            </p:cNvSpPr>
            <p:nvPr/>
          </p:nvSpPr>
          <p:spPr bwMode="auto">
            <a:xfrm>
              <a:off x="2470" y="2540"/>
              <a:ext cx="5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3" name="Rectangle 79"/>
            <p:cNvSpPr>
              <a:spLocks noChangeArrowheads="1"/>
            </p:cNvSpPr>
            <p:nvPr/>
          </p:nvSpPr>
          <p:spPr bwMode="auto">
            <a:xfrm>
              <a:off x="2490" y="2540"/>
              <a:ext cx="28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HORIZON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4" name="Rectangle 80"/>
            <p:cNvSpPr>
              <a:spLocks noChangeArrowheads="1"/>
            </p:cNvSpPr>
            <p:nvPr/>
          </p:nvSpPr>
          <p:spPr bwMode="auto">
            <a:xfrm>
              <a:off x="2490" y="2617"/>
              <a:ext cx="5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5" name="Rectangle 81"/>
            <p:cNvSpPr>
              <a:spLocks noChangeArrowheads="1"/>
            </p:cNvSpPr>
            <p:nvPr/>
          </p:nvSpPr>
          <p:spPr bwMode="auto">
            <a:xfrm>
              <a:off x="2509" y="2617"/>
              <a:ext cx="5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6" name="Rectangle 82"/>
            <p:cNvSpPr>
              <a:spLocks noChangeArrowheads="1"/>
            </p:cNvSpPr>
            <p:nvPr/>
          </p:nvSpPr>
          <p:spPr bwMode="auto">
            <a:xfrm>
              <a:off x="2539" y="2617"/>
              <a:ext cx="21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Cosme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7" name="Rectangle 83"/>
            <p:cNvSpPr>
              <a:spLocks noChangeArrowheads="1"/>
            </p:cNvSpPr>
            <p:nvPr/>
          </p:nvSpPr>
          <p:spPr bwMode="auto">
            <a:xfrm>
              <a:off x="2411" y="2694"/>
              <a:ext cx="5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8" name="Rectangle 84"/>
            <p:cNvSpPr>
              <a:spLocks noChangeArrowheads="1"/>
            </p:cNvSpPr>
            <p:nvPr/>
          </p:nvSpPr>
          <p:spPr bwMode="auto">
            <a:xfrm>
              <a:off x="2431" y="2694"/>
              <a:ext cx="23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Project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9" name="Rectangle 85"/>
            <p:cNvSpPr>
              <a:spLocks noChangeArrowheads="1"/>
            </p:cNvSpPr>
            <p:nvPr/>
          </p:nvSpPr>
          <p:spPr bwMode="auto">
            <a:xfrm>
              <a:off x="2632" y="2694"/>
              <a:ext cx="19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Bonds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0" name="Rectangle 86"/>
            <p:cNvSpPr>
              <a:spLocks noChangeArrowheads="1"/>
            </p:cNvSpPr>
            <p:nvPr/>
          </p:nvSpPr>
          <p:spPr bwMode="auto">
            <a:xfrm>
              <a:off x="2519" y="2771"/>
              <a:ext cx="5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1" name="Rectangle 87"/>
            <p:cNvSpPr>
              <a:spLocks noChangeArrowheads="1"/>
            </p:cNvSpPr>
            <p:nvPr/>
          </p:nvSpPr>
          <p:spPr bwMode="auto">
            <a:xfrm>
              <a:off x="2539" y="2771"/>
              <a:ext cx="5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2" name="Rectangle 88"/>
            <p:cNvSpPr>
              <a:spLocks noChangeArrowheads="1"/>
            </p:cNvSpPr>
            <p:nvPr/>
          </p:nvSpPr>
          <p:spPr bwMode="auto">
            <a:xfrm>
              <a:off x="2568" y="2771"/>
              <a:ext cx="15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další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3" name="Rectangle 89"/>
            <p:cNvSpPr>
              <a:spLocks noChangeArrowheads="1"/>
            </p:cNvSpPr>
            <p:nvPr/>
          </p:nvSpPr>
          <p:spPr bwMode="auto">
            <a:xfrm>
              <a:off x="3172" y="2421"/>
              <a:ext cx="1023" cy="140"/>
            </a:xfrm>
            <a:prstGeom prst="rect">
              <a:avLst/>
            </a:prstGeom>
            <a:solidFill>
              <a:srgbClr val="DCE6F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4" name="Freeform 90"/>
            <p:cNvSpPr>
              <a:spLocks noEditPoints="1"/>
            </p:cNvSpPr>
            <p:nvPr/>
          </p:nvSpPr>
          <p:spPr bwMode="auto">
            <a:xfrm>
              <a:off x="3170" y="2419"/>
              <a:ext cx="1027" cy="144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336" y="0"/>
                </a:cxn>
                <a:cxn ang="0">
                  <a:pos x="3344" y="8"/>
                </a:cxn>
                <a:cxn ang="0">
                  <a:pos x="3344" y="472"/>
                </a:cxn>
                <a:cxn ang="0">
                  <a:pos x="3336" y="480"/>
                </a:cxn>
                <a:cxn ang="0">
                  <a:pos x="8" y="480"/>
                </a:cxn>
                <a:cxn ang="0">
                  <a:pos x="0" y="472"/>
                </a:cxn>
                <a:cxn ang="0">
                  <a:pos x="0" y="8"/>
                </a:cxn>
                <a:cxn ang="0">
                  <a:pos x="16" y="472"/>
                </a:cxn>
                <a:cxn ang="0">
                  <a:pos x="8" y="464"/>
                </a:cxn>
                <a:cxn ang="0">
                  <a:pos x="3336" y="464"/>
                </a:cxn>
                <a:cxn ang="0">
                  <a:pos x="3328" y="472"/>
                </a:cxn>
                <a:cxn ang="0">
                  <a:pos x="3328" y="8"/>
                </a:cxn>
                <a:cxn ang="0">
                  <a:pos x="3336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472"/>
                </a:cxn>
              </a:cxnLst>
              <a:rect l="0" t="0" r="r" b="b"/>
              <a:pathLst>
                <a:path w="3344" h="48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336" y="0"/>
                  </a:lnTo>
                  <a:cubicBezTo>
                    <a:pt x="3341" y="0"/>
                    <a:pt x="3344" y="4"/>
                    <a:pt x="3344" y="8"/>
                  </a:cubicBezTo>
                  <a:lnTo>
                    <a:pt x="3344" y="472"/>
                  </a:lnTo>
                  <a:cubicBezTo>
                    <a:pt x="3344" y="477"/>
                    <a:pt x="3341" y="480"/>
                    <a:pt x="3336" y="480"/>
                  </a:cubicBezTo>
                  <a:lnTo>
                    <a:pt x="8" y="480"/>
                  </a:lnTo>
                  <a:cubicBezTo>
                    <a:pt x="4" y="480"/>
                    <a:pt x="0" y="477"/>
                    <a:pt x="0" y="472"/>
                  </a:cubicBezTo>
                  <a:lnTo>
                    <a:pt x="0" y="8"/>
                  </a:lnTo>
                  <a:close/>
                  <a:moveTo>
                    <a:pt x="16" y="472"/>
                  </a:moveTo>
                  <a:lnTo>
                    <a:pt x="8" y="464"/>
                  </a:lnTo>
                  <a:lnTo>
                    <a:pt x="3336" y="464"/>
                  </a:lnTo>
                  <a:lnTo>
                    <a:pt x="3328" y="472"/>
                  </a:lnTo>
                  <a:lnTo>
                    <a:pt x="3328" y="8"/>
                  </a:lnTo>
                  <a:lnTo>
                    <a:pt x="333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472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5" name="Rectangle 91"/>
            <p:cNvSpPr>
              <a:spLocks noChangeArrowheads="1"/>
            </p:cNvSpPr>
            <p:nvPr/>
          </p:nvSpPr>
          <p:spPr bwMode="auto">
            <a:xfrm>
              <a:off x="3322" y="2444"/>
              <a:ext cx="801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IFN na národní úrovni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6" name="Rectangle 92"/>
            <p:cNvSpPr>
              <a:spLocks noChangeArrowheads="1"/>
            </p:cNvSpPr>
            <p:nvPr/>
          </p:nvSpPr>
          <p:spPr bwMode="auto">
            <a:xfrm>
              <a:off x="1574" y="2346"/>
              <a:ext cx="2156" cy="5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7" name="Rectangle 93"/>
            <p:cNvSpPr>
              <a:spLocks noChangeArrowheads="1"/>
            </p:cNvSpPr>
            <p:nvPr/>
          </p:nvSpPr>
          <p:spPr bwMode="auto">
            <a:xfrm>
              <a:off x="2609" y="2349"/>
              <a:ext cx="5" cy="73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8" name="Rectangle 94"/>
            <p:cNvSpPr>
              <a:spLocks noChangeArrowheads="1"/>
            </p:cNvSpPr>
            <p:nvPr/>
          </p:nvSpPr>
          <p:spPr bwMode="auto">
            <a:xfrm>
              <a:off x="3725" y="2349"/>
              <a:ext cx="5" cy="73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9" name="Rectangle 95"/>
            <p:cNvSpPr>
              <a:spLocks noChangeArrowheads="1"/>
            </p:cNvSpPr>
            <p:nvPr/>
          </p:nvSpPr>
          <p:spPr bwMode="auto">
            <a:xfrm>
              <a:off x="2203" y="1366"/>
              <a:ext cx="595" cy="323"/>
            </a:xfrm>
            <a:prstGeom prst="rect">
              <a:avLst/>
            </a:prstGeom>
            <a:solidFill>
              <a:srgbClr val="37609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0" name="Freeform 96"/>
            <p:cNvSpPr>
              <a:spLocks noEditPoints="1"/>
            </p:cNvSpPr>
            <p:nvPr/>
          </p:nvSpPr>
          <p:spPr bwMode="auto">
            <a:xfrm>
              <a:off x="2201" y="1364"/>
              <a:ext cx="600" cy="327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944" y="0"/>
                </a:cxn>
                <a:cxn ang="0">
                  <a:pos x="1952" y="8"/>
                </a:cxn>
                <a:cxn ang="0">
                  <a:pos x="1952" y="1080"/>
                </a:cxn>
                <a:cxn ang="0">
                  <a:pos x="1944" y="1088"/>
                </a:cxn>
                <a:cxn ang="0">
                  <a:pos x="8" y="1088"/>
                </a:cxn>
                <a:cxn ang="0">
                  <a:pos x="0" y="1080"/>
                </a:cxn>
                <a:cxn ang="0">
                  <a:pos x="0" y="8"/>
                </a:cxn>
                <a:cxn ang="0">
                  <a:pos x="16" y="1080"/>
                </a:cxn>
                <a:cxn ang="0">
                  <a:pos x="8" y="1072"/>
                </a:cxn>
                <a:cxn ang="0">
                  <a:pos x="1944" y="1072"/>
                </a:cxn>
                <a:cxn ang="0">
                  <a:pos x="1936" y="1080"/>
                </a:cxn>
                <a:cxn ang="0">
                  <a:pos x="1936" y="8"/>
                </a:cxn>
                <a:cxn ang="0">
                  <a:pos x="194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080"/>
                </a:cxn>
              </a:cxnLst>
              <a:rect l="0" t="0" r="r" b="b"/>
              <a:pathLst>
                <a:path w="1952" h="108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944" y="0"/>
                  </a:lnTo>
                  <a:cubicBezTo>
                    <a:pt x="1949" y="0"/>
                    <a:pt x="1952" y="4"/>
                    <a:pt x="1952" y="8"/>
                  </a:cubicBezTo>
                  <a:lnTo>
                    <a:pt x="1952" y="1080"/>
                  </a:lnTo>
                  <a:cubicBezTo>
                    <a:pt x="1952" y="1085"/>
                    <a:pt x="1949" y="1088"/>
                    <a:pt x="1944" y="1088"/>
                  </a:cubicBezTo>
                  <a:lnTo>
                    <a:pt x="8" y="1088"/>
                  </a:lnTo>
                  <a:cubicBezTo>
                    <a:pt x="4" y="1088"/>
                    <a:pt x="0" y="1085"/>
                    <a:pt x="0" y="1080"/>
                  </a:cubicBezTo>
                  <a:lnTo>
                    <a:pt x="0" y="8"/>
                  </a:lnTo>
                  <a:close/>
                  <a:moveTo>
                    <a:pt x="16" y="1080"/>
                  </a:moveTo>
                  <a:lnTo>
                    <a:pt x="8" y="1072"/>
                  </a:lnTo>
                  <a:lnTo>
                    <a:pt x="1944" y="1072"/>
                  </a:lnTo>
                  <a:lnTo>
                    <a:pt x="1936" y="1080"/>
                  </a:lnTo>
                  <a:lnTo>
                    <a:pt x="1936" y="8"/>
                  </a:lnTo>
                  <a:lnTo>
                    <a:pt x="19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08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1" name="Rectangle 97"/>
            <p:cNvSpPr>
              <a:spLocks noChangeArrowheads="1"/>
            </p:cNvSpPr>
            <p:nvPr/>
          </p:nvSpPr>
          <p:spPr bwMode="auto">
            <a:xfrm>
              <a:off x="2380" y="1384"/>
              <a:ext cx="35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TASK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2" name="Rectangle 98"/>
            <p:cNvSpPr>
              <a:spLocks noChangeArrowheads="1"/>
            </p:cNvSpPr>
            <p:nvPr/>
          </p:nvSpPr>
          <p:spPr bwMode="auto">
            <a:xfrm>
              <a:off x="2341" y="1522"/>
              <a:ext cx="39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FORCE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3" name="Rectangle 99"/>
            <p:cNvSpPr>
              <a:spLocks noChangeArrowheads="1"/>
            </p:cNvSpPr>
            <p:nvPr/>
          </p:nvSpPr>
          <p:spPr bwMode="auto">
            <a:xfrm>
              <a:off x="2383" y="1256"/>
              <a:ext cx="15" cy="109"/>
            </a:xfrm>
            <a:prstGeom prst="rect">
              <a:avLst/>
            </a:pr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4" name="Rectangle 100"/>
            <p:cNvSpPr>
              <a:spLocks noChangeArrowheads="1"/>
            </p:cNvSpPr>
            <p:nvPr/>
          </p:nvSpPr>
          <p:spPr bwMode="auto">
            <a:xfrm>
              <a:off x="1014" y="2421"/>
              <a:ext cx="1022" cy="420"/>
            </a:xfrm>
            <a:prstGeom prst="rect">
              <a:avLst/>
            </a:prstGeom>
            <a:solidFill>
              <a:srgbClr val="DCE6F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5" name="Freeform 101"/>
            <p:cNvSpPr>
              <a:spLocks noEditPoints="1"/>
            </p:cNvSpPr>
            <p:nvPr/>
          </p:nvSpPr>
          <p:spPr bwMode="auto">
            <a:xfrm>
              <a:off x="1011" y="2419"/>
              <a:ext cx="1028" cy="42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336" y="0"/>
                </a:cxn>
                <a:cxn ang="0">
                  <a:pos x="3344" y="8"/>
                </a:cxn>
                <a:cxn ang="0">
                  <a:pos x="3344" y="776"/>
                </a:cxn>
                <a:cxn ang="0">
                  <a:pos x="3336" y="784"/>
                </a:cxn>
                <a:cxn ang="0">
                  <a:pos x="8" y="784"/>
                </a:cxn>
                <a:cxn ang="0">
                  <a:pos x="0" y="776"/>
                </a:cxn>
                <a:cxn ang="0">
                  <a:pos x="0" y="8"/>
                </a:cxn>
                <a:cxn ang="0">
                  <a:pos x="16" y="776"/>
                </a:cxn>
                <a:cxn ang="0">
                  <a:pos x="8" y="768"/>
                </a:cxn>
                <a:cxn ang="0">
                  <a:pos x="3336" y="768"/>
                </a:cxn>
                <a:cxn ang="0">
                  <a:pos x="3328" y="776"/>
                </a:cxn>
                <a:cxn ang="0">
                  <a:pos x="3328" y="8"/>
                </a:cxn>
                <a:cxn ang="0">
                  <a:pos x="3336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776"/>
                </a:cxn>
              </a:cxnLst>
              <a:rect l="0" t="0" r="r" b="b"/>
              <a:pathLst>
                <a:path w="3344" h="78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336" y="0"/>
                  </a:lnTo>
                  <a:cubicBezTo>
                    <a:pt x="3341" y="0"/>
                    <a:pt x="3344" y="4"/>
                    <a:pt x="3344" y="8"/>
                  </a:cubicBezTo>
                  <a:lnTo>
                    <a:pt x="3344" y="776"/>
                  </a:lnTo>
                  <a:cubicBezTo>
                    <a:pt x="3344" y="781"/>
                    <a:pt x="3341" y="784"/>
                    <a:pt x="3336" y="784"/>
                  </a:cubicBezTo>
                  <a:lnTo>
                    <a:pt x="8" y="784"/>
                  </a:lnTo>
                  <a:cubicBezTo>
                    <a:pt x="4" y="784"/>
                    <a:pt x="0" y="781"/>
                    <a:pt x="0" y="776"/>
                  </a:cubicBezTo>
                  <a:lnTo>
                    <a:pt x="0" y="8"/>
                  </a:lnTo>
                  <a:close/>
                  <a:moveTo>
                    <a:pt x="16" y="776"/>
                  </a:moveTo>
                  <a:lnTo>
                    <a:pt x="8" y="768"/>
                  </a:lnTo>
                  <a:lnTo>
                    <a:pt x="3336" y="768"/>
                  </a:lnTo>
                  <a:lnTo>
                    <a:pt x="3328" y="776"/>
                  </a:lnTo>
                  <a:lnTo>
                    <a:pt x="3328" y="8"/>
                  </a:lnTo>
                  <a:lnTo>
                    <a:pt x="333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776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6" name="Rectangle 102"/>
            <p:cNvSpPr>
              <a:spLocks noChangeArrowheads="1"/>
            </p:cNvSpPr>
            <p:nvPr/>
          </p:nvSpPr>
          <p:spPr bwMode="auto">
            <a:xfrm>
              <a:off x="1181" y="2444"/>
              <a:ext cx="66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dirty="0" err="1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Junckerův</a:t>
              </a:r>
              <a:r>
                <a:rPr kumimoji="0" lang="cs-CZ" sz="1000" b="1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cs-CZ" sz="1000" b="1" i="0" u="none" strike="noStrike" cap="none" normalizeH="0" baseline="0" dirty="0" err="1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Strategic</a:t>
              </a:r>
              <a:r>
                <a:rPr kumimoji="0" lang="cs-CZ" sz="1000" b="1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br>
                <a:rPr kumimoji="0" lang="cs-CZ" sz="1000" b="1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cs-CZ" sz="1000" b="1" i="0" u="none" strike="noStrike" cap="none" normalizeH="0" baseline="0" dirty="0" err="1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Investment</a:t>
              </a:r>
              <a:r>
                <a:rPr kumimoji="0" lang="cs-CZ" sz="1000" b="1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cs-CZ" sz="1000" b="1" i="0" u="none" strike="noStrike" cap="none" normalizeH="0" baseline="0" dirty="0" err="1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Fund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" name="Rectangle 103"/>
            <p:cNvSpPr>
              <a:spLocks noChangeArrowheads="1"/>
            </p:cNvSpPr>
            <p:nvPr/>
          </p:nvSpPr>
          <p:spPr bwMode="auto">
            <a:xfrm>
              <a:off x="1383" y="2659"/>
              <a:ext cx="34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(EIB/EIF)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" name="Rectangle 104"/>
            <p:cNvSpPr>
              <a:spLocks noChangeArrowheads="1"/>
            </p:cNvSpPr>
            <p:nvPr/>
          </p:nvSpPr>
          <p:spPr bwMode="auto">
            <a:xfrm>
              <a:off x="1572" y="2349"/>
              <a:ext cx="5" cy="73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9" name="Rectangle 105"/>
            <p:cNvSpPr>
              <a:spLocks noChangeArrowheads="1"/>
            </p:cNvSpPr>
            <p:nvPr/>
          </p:nvSpPr>
          <p:spPr bwMode="auto">
            <a:xfrm>
              <a:off x="1992" y="3458"/>
              <a:ext cx="403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Green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0" name="Rectangle 106"/>
            <p:cNvSpPr>
              <a:spLocks noChangeArrowheads="1"/>
            </p:cNvSpPr>
            <p:nvPr/>
          </p:nvSpPr>
          <p:spPr bwMode="auto">
            <a:xfrm>
              <a:off x="2311" y="3458"/>
              <a:ext cx="36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paper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1" name="Rectangle 107"/>
            <p:cNvSpPr>
              <a:spLocks noChangeArrowheads="1"/>
            </p:cNvSpPr>
            <p:nvPr/>
          </p:nvSpPr>
          <p:spPr bwMode="auto">
            <a:xfrm>
              <a:off x="2621" y="3458"/>
              <a:ext cx="22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on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2" name="Rectangle 108"/>
            <p:cNvSpPr>
              <a:spLocks noChangeArrowheads="1"/>
            </p:cNvSpPr>
            <p:nvPr/>
          </p:nvSpPr>
          <p:spPr bwMode="auto">
            <a:xfrm>
              <a:off x="2778" y="3458"/>
              <a:ext cx="285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long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3" name="Rectangle 109"/>
            <p:cNvSpPr>
              <a:spLocks noChangeArrowheads="1"/>
            </p:cNvSpPr>
            <p:nvPr/>
          </p:nvSpPr>
          <p:spPr bwMode="auto">
            <a:xfrm>
              <a:off x="3014" y="3458"/>
              <a:ext cx="339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term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4" name="Rectangle 110"/>
            <p:cNvSpPr>
              <a:spLocks noChangeArrowheads="1"/>
            </p:cNvSpPr>
            <p:nvPr/>
          </p:nvSpPr>
          <p:spPr bwMode="auto">
            <a:xfrm>
              <a:off x="3275" y="3458"/>
              <a:ext cx="64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investment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2" name="Freeform 23"/>
          <p:cNvSpPr>
            <a:spLocks noEditPoints="1"/>
          </p:cNvSpPr>
          <p:nvPr/>
        </p:nvSpPr>
        <p:spPr bwMode="auto">
          <a:xfrm>
            <a:off x="7308304" y="2996952"/>
            <a:ext cx="1536700" cy="5191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3144" y="0"/>
              </a:cxn>
              <a:cxn ang="0">
                <a:pos x="3152" y="8"/>
              </a:cxn>
              <a:cxn ang="0">
                <a:pos x="3152" y="1080"/>
              </a:cxn>
              <a:cxn ang="0">
                <a:pos x="3144" y="1088"/>
              </a:cxn>
              <a:cxn ang="0">
                <a:pos x="8" y="1088"/>
              </a:cxn>
              <a:cxn ang="0">
                <a:pos x="0" y="1080"/>
              </a:cxn>
              <a:cxn ang="0">
                <a:pos x="0" y="8"/>
              </a:cxn>
              <a:cxn ang="0">
                <a:pos x="16" y="1080"/>
              </a:cxn>
              <a:cxn ang="0">
                <a:pos x="8" y="1072"/>
              </a:cxn>
              <a:cxn ang="0">
                <a:pos x="3144" y="1072"/>
              </a:cxn>
              <a:cxn ang="0">
                <a:pos x="3136" y="1080"/>
              </a:cxn>
              <a:cxn ang="0">
                <a:pos x="3136" y="8"/>
              </a:cxn>
              <a:cxn ang="0">
                <a:pos x="3144" y="16"/>
              </a:cxn>
              <a:cxn ang="0">
                <a:pos x="8" y="16"/>
              </a:cxn>
              <a:cxn ang="0">
                <a:pos x="16" y="8"/>
              </a:cxn>
              <a:cxn ang="0">
                <a:pos x="16" y="1080"/>
              </a:cxn>
            </a:cxnLst>
            <a:rect l="0" t="0" r="r" b="b"/>
            <a:pathLst>
              <a:path w="3152" h="1088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3144" y="0"/>
                </a:lnTo>
                <a:cubicBezTo>
                  <a:pt x="3149" y="0"/>
                  <a:pt x="3152" y="4"/>
                  <a:pt x="3152" y="8"/>
                </a:cubicBezTo>
                <a:lnTo>
                  <a:pt x="3152" y="1080"/>
                </a:lnTo>
                <a:cubicBezTo>
                  <a:pt x="3152" y="1085"/>
                  <a:pt x="3149" y="1088"/>
                  <a:pt x="3144" y="1088"/>
                </a:cubicBezTo>
                <a:lnTo>
                  <a:pt x="8" y="1088"/>
                </a:lnTo>
                <a:cubicBezTo>
                  <a:pt x="4" y="1088"/>
                  <a:pt x="0" y="1085"/>
                  <a:pt x="0" y="1080"/>
                </a:cubicBezTo>
                <a:lnTo>
                  <a:pt x="0" y="8"/>
                </a:lnTo>
                <a:close/>
                <a:moveTo>
                  <a:pt x="16" y="1080"/>
                </a:moveTo>
                <a:lnTo>
                  <a:pt x="8" y="1072"/>
                </a:lnTo>
                <a:lnTo>
                  <a:pt x="3144" y="1072"/>
                </a:lnTo>
                <a:lnTo>
                  <a:pt x="3136" y="1080"/>
                </a:lnTo>
                <a:lnTo>
                  <a:pt x="3136" y="8"/>
                </a:lnTo>
                <a:lnTo>
                  <a:pt x="3144" y="16"/>
                </a:lnTo>
                <a:lnTo>
                  <a:pt x="8" y="16"/>
                </a:lnTo>
                <a:lnTo>
                  <a:pt x="16" y="8"/>
                </a:lnTo>
                <a:lnTo>
                  <a:pt x="16" y="1080"/>
                </a:lnTo>
                <a:close/>
              </a:path>
            </a:pathLst>
          </a:custGeom>
          <a:solidFill>
            <a:srgbClr val="17375E"/>
          </a:solidFill>
          <a:ln w="0" cap="flat">
            <a:solidFill>
              <a:srgbClr val="17375E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6" name="Rectangle 61"/>
          <p:cNvSpPr>
            <a:spLocks noChangeArrowheads="1"/>
          </p:cNvSpPr>
          <p:nvPr/>
        </p:nvSpPr>
        <p:spPr bwMode="auto">
          <a:xfrm flipV="1">
            <a:off x="7092280" y="2636909"/>
            <a:ext cx="504056" cy="45719"/>
          </a:xfrm>
          <a:prstGeom prst="rect">
            <a:avLst/>
          </a:prstGeom>
          <a:solidFill>
            <a:srgbClr val="4A7EBB"/>
          </a:solidFill>
          <a:ln w="0" cap="flat">
            <a:solidFill>
              <a:srgbClr val="4A7EBB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7" name="Rectangle 24"/>
          <p:cNvSpPr>
            <a:spLocks noChangeArrowheads="1"/>
          </p:cNvSpPr>
          <p:nvPr/>
        </p:nvSpPr>
        <p:spPr bwMode="auto">
          <a:xfrm>
            <a:off x="7452320" y="3140968"/>
            <a:ext cx="11910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17375E"/>
                </a:solidFill>
                <a:effectLst/>
                <a:latin typeface="Calibri" pitchFamily="34" charset="0"/>
                <a:cs typeface="Arial" pitchFamily="34" charset="0"/>
              </a:rPr>
              <a:t>Union </a:t>
            </a:r>
            <a:r>
              <a:rPr kumimoji="0" lang="cs-CZ" sz="1000" b="1" i="0" u="none" strike="noStrike" cap="none" normalizeH="0" baseline="0" dirty="0" err="1" smtClean="0">
                <a:ln>
                  <a:noFill/>
                </a:ln>
                <a:solidFill>
                  <a:srgbClr val="17375E"/>
                </a:solidFill>
                <a:effectLst/>
                <a:latin typeface="Calibri" pitchFamily="34" charset="0"/>
                <a:cs typeface="Arial" pitchFamily="34" charset="0"/>
              </a:rPr>
              <a:t>Capital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17375E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cs-CZ" sz="1000" b="1" i="0" u="none" strike="noStrike" cap="none" normalizeH="0" baseline="0" dirty="0" err="1" smtClean="0">
                <a:ln>
                  <a:noFill/>
                </a:ln>
                <a:solidFill>
                  <a:srgbClr val="17375E"/>
                </a:solidFill>
                <a:effectLst/>
                <a:latin typeface="Calibri" pitchFamily="34" charset="0"/>
                <a:cs typeface="Arial" pitchFamily="34" charset="0"/>
              </a:rPr>
              <a:t>Markets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355976" y="1772816"/>
            <a:ext cx="2376264" cy="2880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b="1" dirty="0" smtClean="0"/>
              <a:t>Národní zdroje</a:t>
            </a:r>
            <a:endParaRPr lang="cs-CZ" sz="1400" b="1" dirty="0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V="1">
            <a:off x="827584" y="2204863"/>
            <a:ext cx="216024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" name="Line 16"/>
          <p:cNvSpPr>
            <a:spLocks noChangeShapeType="1"/>
          </p:cNvSpPr>
          <p:nvPr/>
        </p:nvSpPr>
        <p:spPr bwMode="auto">
          <a:xfrm flipH="1" flipV="1">
            <a:off x="611561" y="3068960"/>
            <a:ext cx="360039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 flipH="1">
            <a:off x="6732240" y="980729"/>
            <a:ext cx="9361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 flipH="1" flipV="1">
            <a:off x="7020272" y="980728"/>
            <a:ext cx="576064" cy="57606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1187624" y="4077072"/>
            <a:ext cx="12241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b="1" dirty="0" smtClean="0">
                <a:solidFill>
                  <a:srgbClr val="FF0000"/>
                </a:solidFill>
              </a:rPr>
              <a:t>Ministerstva jsou vždy odpovědná za </a:t>
            </a:r>
            <a:r>
              <a:rPr lang="cs-CZ" sz="1000" b="1" dirty="0" err="1" smtClean="0">
                <a:solidFill>
                  <a:srgbClr val="FF0000"/>
                </a:solidFill>
              </a:rPr>
              <a:t>asset</a:t>
            </a:r>
            <a:r>
              <a:rPr lang="cs-CZ" sz="1000" b="1" dirty="0" smtClean="0">
                <a:solidFill>
                  <a:srgbClr val="FF0000"/>
                </a:solidFill>
              </a:rPr>
              <a:t> management.</a:t>
            </a:r>
          </a:p>
          <a:p>
            <a:pPr algn="ctr">
              <a:spcBef>
                <a:spcPct val="50000"/>
              </a:spcBef>
            </a:pPr>
            <a:endParaRPr lang="cs-CZ" sz="1000" dirty="0"/>
          </a:p>
          <a:p>
            <a:pPr algn="ctr">
              <a:spcBef>
                <a:spcPct val="50000"/>
              </a:spcBef>
            </a:pPr>
            <a:r>
              <a:rPr lang="cs-CZ" sz="1000" dirty="0" smtClean="0"/>
              <a:t>Banka vykonává činnost </a:t>
            </a:r>
            <a:r>
              <a:rPr lang="cs-CZ" sz="1000" dirty="0" err="1" smtClean="0"/>
              <a:t>custody</a:t>
            </a:r>
            <a:r>
              <a:rPr lang="cs-CZ" sz="1000" dirty="0" smtClean="0"/>
              <a:t> (držení investičních akcií) a dále služby depozitáře a hlavního administrátora</a:t>
            </a:r>
            <a:endParaRPr lang="cs-CZ" sz="1000" dirty="0"/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6516216" y="2924944"/>
            <a:ext cx="2448272" cy="332398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000" dirty="0" smtClean="0"/>
              <a:t>Na této úrovni se jedná o separátní bankovní účty s rozlišením zda se jedná o vlastní zdroje banky, či svěřené prostředky.</a:t>
            </a:r>
          </a:p>
          <a:p>
            <a:r>
              <a:rPr lang="cs-CZ" sz="1000" dirty="0" smtClean="0"/>
              <a:t>Logika je – jednotlivá ministerstva realizují výdaj ze státního rozpočtu ve formě investice do fondu fondů (tato investice je ve formě finančních prostředků, ale obratem se mění na podobu finančního nástroje – není podstatné z pohledu účetního  zda se jedná o ESIF či národní zdroje). Banka by měla účtovat o prostředcích jí svěřených mimo svou bilanci – nejedná se o vklad na běžný účet, ale investiční účet klienta, který je následně obratem investován do finančních nástrojů s nebo bez právní subjektivity (garance, úvěry, risk </a:t>
            </a:r>
            <a:r>
              <a:rPr lang="cs-CZ" sz="1000" dirty="0" err="1" smtClean="0"/>
              <a:t>sharing</a:t>
            </a:r>
            <a:r>
              <a:rPr lang="cs-CZ" sz="1000" dirty="0" smtClean="0"/>
              <a:t>, akcie). Banka by měla být schopna oceňovat hodnotu balíku investic jednotlivých ministerstev. U vlastních zdrojů o tom banka účtuje jako o vlastních transakcích v bilanci.</a:t>
            </a:r>
            <a:endParaRPr lang="cs-CZ" sz="1000" dirty="0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H="1">
            <a:off x="827584" y="332656"/>
            <a:ext cx="525658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043608" y="2852936"/>
            <a:ext cx="1224136" cy="50405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b="1" dirty="0" smtClean="0"/>
              <a:t>Investiční fond</a:t>
            </a:r>
            <a:endParaRPr lang="cs-CZ" sz="1400" dirty="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V="1">
            <a:off x="611561" y="3068960"/>
            <a:ext cx="0" cy="1008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827584" y="332656"/>
            <a:ext cx="0" cy="187220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2699792" y="116632"/>
            <a:ext cx="216024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000" b="1" dirty="0" smtClean="0"/>
              <a:t>Výdaj ze státního rozpočtu vkladem do </a:t>
            </a:r>
            <a:r>
              <a:rPr lang="cs-CZ" sz="1000" b="1" dirty="0" smtClean="0"/>
              <a:t>FF</a:t>
            </a:r>
            <a:endParaRPr lang="cs-CZ" sz="1000" b="1" dirty="0" smtClean="0"/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6084168" y="116632"/>
            <a:ext cx="1381649" cy="44080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MF ČR</a:t>
            </a:r>
            <a:endParaRPr lang="cs-CZ" sz="1400" dirty="0"/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>
            <a:off x="6804248" y="1988840"/>
            <a:ext cx="432048" cy="93610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4427983" y="3356992"/>
            <a:ext cx="720082" cy="28803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1043608" y="692696"/>
            <a:ext cx="5688632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7668344" y="692696"/>
            <a:ext cx="115212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chemeClr val="tx2">
                    <a:lumMod val="75000"/>
                  </a:schemeClr>
                </a:solidFill>
              </a:rPr>
              <a:t>EIB</a:t>
            </a:r>
          </a:p>
          <a:p>
            <a:pPr algn="ctr"/>
            <a:endParaRPr lang="cs-CZ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cs-CZ" sz="1000" b="1" dirty="0" err="1" smtClean="0">
                <a:solidFill>
                  <a:schemeClr val="tx2">
                    <a:lumMod val="75000"/>
                  </a:schemeClr>
                </a:solidFill>
              </a:rPr>
              <a:t>Junckreův</a:t>
            </a:r>
            <a:r>
              <a:rPr lang="cs-CZ" sz="1000" b="1" dirty="0" smtClean="0">
                <a:solidFill>
                  <a:schemeClr val="tx2">
                    <a:lumMod val="75000"/>
                  </a:schemeClr>
                </a:solidFill>
              </a:rPr>
              <a:t> investiční fond</a:t>
            </a:r>
            <a:endParaRPr lang="cs-CZ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043608" y="692696"/>
            <a:ext cx="5688632" cy="57715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1400" b="1" dirty="0" smtClean="0"/>
          </a:p>
          <a:p>
            <a:pPr algn="ctr"/>
            <a:r>
              <a:rPr lang="cs-CZ" sz="1400" b="1" dirty="0" smtClean="0"/>
              <a:t>ČMZRB</a:t>
            </a:r>
          </a:p>
          <a:p>
            <a:pPr algn="ctr"/>
            <a:r>
              <a:rPr lang="cs-CZ" sz="1400" b="1" dirty="0" smtClean="0"/>
              <a:t>funkce</a:t>
            </a:r>
            <a:endParaRPr lang="cs-CZ" sz="1200" dirty="0"/>
          </a:p>
          <a:p>
            <a:pPr algn="ctr"/>
            <a:endParaRPr lang="cs-CZ" sz="1400" dirty="0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5004048" y="1268760"/>
            <a:ext cx="1728192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dirty="0"/>
              <a:t> </a:t>
            </a:r>
            <a:r>
              <a:rPr lang="cs-CZ" sz="1400" dirty="0" smtClean="0"/>
              <a:t>Hlavní administrátor</a:t>
            </a:r>
            <a:endParaRPr lang="cs-CZ" sz="1400" dirty="0"/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1043608" y="2708920"/>
            <a:ext cx="56886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Skupina 34"/>
          <p:cNvGrpSpPr/>
          <p:nvPr/>
        </p:nvGrpSpPr>
        <p:grpSpPr>
          <a:xfrm>
            <a:off x="1043608" y="1772816"/>
            <a:ext cx="3240360" cy="792088"/>
            <a:chOff x="1763688" y="1628800"/>
            <a:chExt cx="3240360" cy="792088"/>
          </a:xfrm>
        </p:grpSpPr>
        <p:sp>
          <p:nvSpPr>
            <p:cNvPr id="5" name="Rectangle 12"/>
            <p:cNvSpPr>
              <a:spLocks noChangeArrowheads="1"/>
            </p:cNvSpPr>
            <p:nvPr/>
          </p:nvSpPr>
          <p:spPr bwMode="auto">
            <a:xfrm>
              <a:off x="1835697" y="1700808"/>
              <a:ext cx="720079" cy="2880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dirty="0" smtClean="0"/>
                <a:t>MPO</a:t>
              </a:r>
              <a:endParaRPr lang="cs-CZ" sz="1400" dirty="0"/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1763688" y="1628800"/>
              <a:ext cx="3240360" cy="792088"/>
            </a:xfrm>
            <a:prstGeom prst="rect">
              <a:avLst/>
            </a:prstGeom>
            <a:noFill/>
            <a:ln w="38100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dirty="0" smtClean="0"/>
            </a:p>
            <a:p>
              <a:pPr algn="ctr"/>
              <a:endParaRPr lang="cs-CZ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  <a:p>
              <a:pPr algn="ctr"/>
              <a:r>
                <a:rPr lang="cs-CZ" sz="14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Fond Fondů ESIF</a:t>
              </a:r>
              <a:endParaRPr lang="cs-CZ" sz="14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2" name="Rectangle 12"/>
            <p:cNvSpPr>
              <a:spLocks noChangeArrowheads="1"/>
            </p:cNvSpPr>
            <p:nvPr/>
          </p:nvSpPr>
          <p:spPr bwMode="auto">
            <a:xfrm>
              <a:off x="2627784" y="1700808"/>
              <a:ext cx="720079" cy="2880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dirty="0" smtClean="0"/>
                <a:t>MŽP</a:t>
              </a:r>
              <a:endParaRPr lang="cs-CZ" sz="1400" dirty="0"/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auto">
            <a:xfrm>
              <a:off x="3419872" y="1700808"/>
              <a:ext cx="720079" cy="2880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dirty="0" smtClean="0"/>
                <a:t>MD</a:t>
              </a:r>
              <a:endParaRPr lang="cs-CZ" sz="1400" dirty="0"/>
            </a:p>
          </p:txBody>
        </p:sp>
        <p:sp>
          <p:nvSpPr>
            <p:cNvPr id="34" name="Rectangle 12"/>
            <p:cNvSpPr>
              <a:spLocks noChangeArrowheads="1"/>
            </p:cNvSpPr>
            <p:nvPr/>
          </p:nvSpPr>
          <p:spPr bwMode="auto">
            <a:xfrm>
              <a:off x="4211960" y="1700808"/>
              <a:ext cx="720079" cy="2880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dirty="0" smtClean="0"/>
                <a:t>MMR</a:t>
              </a:r>
              <a:endParaRPr lang="cs-CZ" sz="1400" dirty="0"/>
            </a:p>
          </p:txBody>
        </p:sp>
      </p:grp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4139952" y="1268760"/>
            <a:ext cx="864096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dirty="0"/>
              <a:t> </a:t>
            </a:r>
            <a:r>
              <a:rPr lang="cs-CZ" sz="1400" dirty="0" smtClean="0"/>
              <a:t>Depozitář</a:t>
            </a:r>
            <a:endParaRPr lang="cs-CZ" sz="1400" dirty="0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1043608" y="1268760"/>
            <a:ext cx="936104" cy="2880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dirty="0"/>
              <a:t> </a:t>
            </a:r>
            <a:r>
              <a:rPr lang="cs-CZ" sz="1400" dirty="0" smtClean="0"/>
              <a:t>Banka</a:t>
            </a:r>
            <a:endParaRPr lang="cs-CZ" sz="1400" dirty="0"/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1979712" y="1268760"/>
            <a:ext cx="2160240" cy="2880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dirty="0"/>
              <a:t> </a:t>
            </a:r>
            <a:r>
              <a:rPr lang="cs-CZ" sz="1400" dirty="0" smtClean="0"/>
              <a:t>Obchodník s cennými papíry</a:t>
            </a:r>
            <a:endParaRPr lang="cs-CZ" sz="1400" dirty="0"/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4355976" y="2060848"/>
            <a:ext cx="1152128" cy="504056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Vlastní zdroje banky</a:t>
            </a:r>
            <a:endParaRPr lang="cs-CZ" sz="1400" dirty="0"/>
          </a:p>
        </p:txBody>
      </p: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5508104" y="2060848"/>
            <a:ext cx="1224136" cy="504056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Svěřené prostředky</a:t>
            </a:r>
            <a:endParaRPr lang="cs-CZ" sz="1400" dirty="0"/>
          </a:p>
        </p:txBody>
      </p:sp>
      <p:cxnSp>
        <p:nvCxnSpPr>
          <p:cNvPr id="42" name="Přímá spojovací čára 41"/>
          <p:cNvCxnSpPr/>
          <p:nvPr/>
        </p:nvCxnSpPr>
        <p:spPr>
          <a:xfrm>
            <a:off x="1043608" y="1628800"/>
            <a:ext cx="56886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5148064" y="2852936"/>
            <a:ext cx="1224136" cy="50405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b="1" dirty="0" smtClean="0"/>
              <a:t>Garance</a:t>
            </a:r>
            <a:endParaRPr lang="cs-CZ" sz="1400" dirty="0"/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851920" y="2852936"/>
            <a:ext cx="1224136" cy="50405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b="1" dirty="0" smtClean="0"/>
              <a:t>Úvěry</a:t>
            </a:r>
            <a:endParaRPr lang="cs-CZ" sz="1400" dirty="0"/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2555776" y="2852936"/>
            <a:ext cx="1224136" cy="50405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b="1" dirty="0" smtClean="0"/>
              <a:t>Risk </a:t>
            </a:r>
            <a:r>
              <a:rPr lang="cs-CZ" sz="1400" b="1" dirty="0" err="1" smtClean="0"/>
              <a:t>sharing</a:t>
            </a:r>
            <a:endParaRPr lang="cs-CZ" sz="1400" dirty="0"/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971600" y="2780928"/>
            <a:ext cx="1440160" cy="1008112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1400" dirty="0" smtClean="0"/>
          </a:p>
          <a:p>
            <a:pPr algn="ctr"/>
            <a:endParaRPr lang="cs-CZ" sz="1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cs-CZ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Fond samosprávný</a:t>
            </a:r>
            <a:endParaRPr lang="cs-CZ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395536" y="4077072"/>
            <a:ext cx="720079" cy="28803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MPO</a:t>
            </a:r>
            <a:endParaRPr lang="cs-CZ" sz="1400" dirty="0"/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395536" y="4437112"/>
            <a:ext cx="720079" cy="28803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MŽP</a:t>
            </a:r>
            <a:endParaRPr lang="cs-CZ" sz="1400" dirty="0"/>
          </a:p>
        </p:txBody>
      </p:sp>
      <p:sp>
        <p:nvSpPr>
          <p:cNvPr id="52" name="Rectangle 12"/>
          <p:cNvSpPr>
            <a:spLocks noChangeArrowheads="1"/>
          </p:cNvSpPr>
          <p:nvPr/>
        </p:nvSpPr>
        <p:spPr bwMode="auto">
          <a:xfrm>
            <a:off x="395536" y="4797152"/>
            <a:ext cx="720079" cy="28803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MD</a:t>
            </a:r>
            <a:endParaRPr lang="cs-CZ" sz="1400" dirty="0"/>
          </a:p>
        </p:txBody>
      </p:sp>
      <p:sp>
        <p:nvSpPr>
          <p:cNvPr id="53" name="Rectangle 12"/>
          <p:cNvSpPr>
            <a:spLocks noChangeArrowheads="1"/>
          </p:cNvSpPr>
          <p:nvPr/>
        </p:nvSpPr>
        <p:spPr bwMode="auto">
          <a:xfrm>
            <a:off x="395536" y="5157192"/>
            <a:ext cx="720079" cy="28803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MMR</a:t>
            </a:r>
            <a:endParaRPr lang="cs-CZ" sz="1400" dirty="0"/>
          </a:p>
        </p:txBody>
      </p:sp>
      <p:sp>
        <p:nvSpPr>
          <p:cNvPr id="54" name="Rectangle 12"/>
          <p:cNvSpPr>
            <a:spLocks noChangeArrowheads="1"/>
          </p:cNvSpPr>
          <p:nvPr/>
        </p:nvSpPr>
        <p:spPr bwMode="auto">
          <a:xfrm>
            <a:off x="395536" y="5517232"/>
            <a:ext cx="720079" cy="28803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…</a:t>
            </a:r>
            <a:endParaRPr lang="cs-CZ" sz="1400" dirty="0"/>
          </a:p>
        </p:txBody>
      </p:sp>
      <p:sp>
        <p:nvSpPr>
          <p:cNvPr id="56" name="Text Box 26"/>
          <p:cNvSpPr txBox="1">
            <a:spLocks noChangeArrowheads="1"/>
          </p:cNvSpPr>
          <p:nvPr/>
        </p:nvSpPr>
        <p:spPr bwMode="auto">
          <a:xfrm>
            <a:off x="7308304" y="1556792"/>
            <a:ext cx="151216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dirty="0" smtClean="0"/>
              <a:t>Vždy je nutné správně zúčtovávat, zda jsou tyto garance prostředky ve vazbě na svěřené investiční prostředky nebo ve vazbě na vlastní zdroje banky.</a:t>
            </a:r>
          </a:p>
        </p:txBody>
      </p:sp>
      <p:sp>
        <p:nvSpPr>
          <p:cNvPr id="57" name="Line 16"/>
          <p:cNvSpPr>
            <a:spLocks noChangeShapeType="1"/>
          </p:cNvSpPr>
          <p:nvPr/>
        </p:nvSpPr>
        <p:spPr bwMode="auto">
          <a:xfrm>
            <a:off x="683568" y="3789040"/>
            <a:ext cx="720082" cy="28803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8" name="Rectangle 8"/>
          <p:cNvSpPr>
            <a:spLocks noChangeArrowheads="1"/>
          </p:cNvSpPr>
          <p:nvPr/>
        </p:nvSpPr>
        <p:spPr bwMode="auto">
          <a:xfrm>
            <a:off x="4067944" y="5373216"/>
            <a:ext cx="1224136" cy="50405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b="1" dirty="0" smtClean="0"/>
              <a:t>Koneční příjemci</a:t>
            </a:r>
            <a:endParaRPr lang="cs-CZ" sz="1400" dirty="0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2483768" y="5373216"/>
            <a:ext cx="1224136" cy="50405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b="1" dirty="0"/>
              <a:t>B</a:t>
            </a:r>
            <a:r>
              <a:rPr lang="cs-CZ" sz="1400" b="1" dirty="0" smtClean="0"/>
              <a:t>anky</a:t>
            </a:r>
            <a:endParaRPr lang="cs-CZ" sz="1400" dirty="0"/>
          </a:p>
        </p:txBody>
      </p:sp>
      <p:cxnSp>
        <p:nvCxnSpPr>
          <p:cNvPr id="61" name="Přímá spojovací čára 60"/>
          <p:cNvCxnSpPr/>
          <p:nvPr/>
        </p:nvCxnSpPr>
        <p:spPr>
          <a:xfrm>
            <a:off x="1979712" y="3933056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čára 62"/>
          <p:cNvCxnSpPr/>
          <p:nvPr/>
        </p:nvCxnSpPr>
        <p:spPr>
          <a:xfrm>
            <a:off x="3203848" y="3356992"/>
            <a:ext cx="0" cy="576064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čára 63"/>
          <p:cNvCxnSpPr/>
          <p:nvPr/>
        </p:nvCxnSpPr>
        <p:spPr>
          <a:xfrm>
            <a:off x="3203848" y="3933056"/>
            <a:ext cx="0" cy="144016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šipka 66"/>
          <p:cNvCxnSpPr/>
          <p:nvPr/>
        </p:nvCxnSpPr>
        <p:spPr>
          <a:xfrm>
            <a:off x="1979712" y="3789040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šipka 68"/>
          <p:cNvCxnSpPr/>
          <p:nvPr/>
        </p:nvCxnSpPr>
        <p:spPr>
          <a:xfrm>
            <a:off x="2699792" y="3356992"/>
            <a:ext cx="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šipka 72"/>
          <p:cNvCxnSpPr/>
          <p:nvPr/>
        </p:nvCxnSpPr>
        <p:spPr>
          <a:xfrm>
            <a:off x="4139952" y="3356992"/>
            <a:ext cx="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šipka 73"/>
          <p:cNvCxnSpPr/>
          <p:nvPr/>
        </p:nvCxnSpPr>
        <p:spPr>
          <a:xfrm>
            <a:off x="5220072" y="3356992"/>
            <a:ext cx="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31"/>
          <p:cNvSpPr txBox="1">
            <a:spLocks noChangeArrowheads="1"/>
          </p:cNvSpPr>
          <p:nvPr/>
        </p:nvSpPr>
        <p:spPr bwMode="auto">
          <a:xfrm>
            <a:off x="4355976" y="3645024"/>
            <a:ext cx="1944216" cy="8617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000" dirty="0" smtClean="0"/>
              <a:t>Na této úrovni se jedná konkrétní podobu použití prostředků z investičního účtu. Nebo o vlastní aktivitu banky z jejích vlastních zdrojů. </a:t>
            </a:r>
            <a:endParaRPr lang="cs-CZ" sz="1000" dirty="0"/>
          </a:p>
        </p:txBody>
      </p:sp>
      <p:cxnSp>
        <p:nvCxnSpPr>
          <p:cNvPr id="76" name="Přímá spojovací čára 75"/>
          <p:cNvCxnSpPr/>
          <p:nvPr/>
        </p:nvCxnSpPr>
        <p:spPr>
          <a:xfrm>
            <a:off x="4283968" y="3933056"/>
            <a:ext cx="0" cy="144016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>
            <a:off x="3707904" y="5517232"/>
            <a:ext cx="360040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čára 80"/>
          <p:cNvCxnSpPr/>
          <p:nvPr/>
        </p:nvCxnSpPr>
        <p:spPr>
          <a:xfrm flipH="1">
            <a:off x="683568" y="1700808"/>
            <a:ext cx="4752528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flipV="1">
            <a:off x="683568" y="1700808"/>
            <a:ext cx="0" cy="1224136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flipH="1">
            <a:off x="683568" y="2924944"/>
            <a:ext cx="288032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12"/>
          <p:cNvSpPr>
            <a:spLocks noChangeArrowheads="1"/>
          </p:cNvSpPr>
          <p:nvPr/>
        </p:nvSpPr>
        <p:spPr bwMode="auto">
          <a:xfrm>
            <a:off x="395536" y="5877272"/>
            <a:ext cx="720079" cy="28803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b="1" dirty="0" smtClean="0">
                <a:solidFill>
                  <a:schemeClr val="accent3">
                    <a:lumMod val="75000"/>
                  </a:schemeClr>
                </a:solidFill>
              </a:rPr>
              <a:t>EIF</a:t>
            </a:r>
            <a:endParaRPr lang="cs-CZ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8" name="Rectangle 12"/>
          <p:cNvSpPr>
            <a:spLocks noChangeArrowheads="1"/>
          </p:cNvSpPr>
          <p:nvPr/>
        </p:nvSpPr>
        <p:spPr bwMode="auto">
          <a:xfrm>
            <a:off x="395536" y="6237312"/>
            <a:ext cx="2232248" cy="28803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b="1" dirty="0" smtClean="0">
                <a:solidFill>
                  <a:schemeClr val="accent3">
                    <a:lumMod val="75000"/>
                  </a:schemeClr>
                </a:solidFill>
              </a:rPr>
              <a:t>Další soukromí investoři </a:t>
            </a:r>
            <a:endParaRPr lang="cs-CZ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9" name="Text Box 26"/>
          <p:cNvSpPr txBox="1">
            <a:spLocks noChangeArrowheads="1"/>
          </p:cNvSpPr>
          <p:nvPr/>
        </p:nvSpPr>
        <p:spPr bwMode="auto">
          <a:xfrm rot="16200000">
            <a:off x="-839633" y="1855857"/>
            <a:ext cx="244827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dirty="0" smtClean="0">
                <a:solidFill>
                  <a:schemeClr val="accent2">
                    <a:lumMod val="75000"/>
                  </a:schemeClr>
                </a:solidFill>
              </a:rPr>
              <a:t>Banka vykonává činnost </a:t>
            </a:r>
            <a:r>
              <a:rPr lang="cs-CZ" sz="1000" dirty="0" err="1" smtClean="0">
                <a:solidFill>
                  <a:schemeClr val="accent2">
                    <a:lumMod val="75000"/>
                  </a:schemeClr>
                </a:solidFill>
              </a:rPr>
              <a:t>custody</a:t>
            </a:r>
            <a:r>
              <a:rPr lang="cs-CZ" sz="1000" dirty="0" smtClean="0">
                <a:solidFill>
                  <a:schemeClr val="accent2">
                    <a:lumMod val="75000"/>
                  </a:schemeClr>
                </a:solidFill>
              </a:rPr>
              <a:t> (držení investičních akcií) a dále služby depozitáře a hlavního administrátora</a:t>
            </a:r>
            <a:endParaRPr lang="cs-CZ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bdélník 48"/>
          <p:cNvSpPr/>
          <p:nvPr/>
        </p:nvSpPr>
        <p:spPr>
          <a:xfrm>
            <a:off x="4788024" y="2636912"/>
            <a:ext cx="1512168" cy="86409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1187624" y="1124744"/>
            <a:ext cx="1674708" cy="57727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dirty="0"/>
              <a:t> </a:t>
            </a:r>
            <a:r>
              <a:rPr lang="cs-CZ" sz="1400" dirty="0" smtClean="0"/>
              <a:t>MMR, MPO, MD, MŽP</a:t>
            </a:r>
            <a:endParaRPr lang="cs-CZ" sz="1400" dirty="0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5868144" y="332656"/>
            <a:ext cx="1873250" cy="50405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b="1" dirty="0" smtClean="0"/>
              <a:t>Státní rozpočet</a:t>
            </a:r>
            <a:endParaRPr lang="cs-CZ" sz="1200" dirty="0"/>
          </a:p>
          <a:p>
            <a:pPr algn="ctr"/>
            <a:endParaRPr lang="cs-CZ" sz="1400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211960" y="1124744"/>
            <a:ext cx="4320480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dirty="0" smtClean="0"/>
              <a:t>Banka (EIB, ČMZRB) – správce fondu fondů</a:t>
            </a:r>
            <a:endParaRPr lang="cs-CZ" sz="14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4211960" y="1628800"/>
            <a:ext cx="1381649" cy="44080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Fond fondů MŽP</a:t>
            </a:r>
            <a:endParaRPr lang="cs-CZ" sz="1400" dirty="0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2051720" y="620688"/>
            <a:ext cx="3816424" cy="50405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" name="Line 16"/>
          <p:cNvSpPr>
            <a:spLocks noChangeShapeType="1"/>
          </p:cNvSpPr>
          <p:nvPr/>
        </p:nvSpPr>
        <p:spPr bwMode="auto">
          <a:xfrm flipH="1" flipV="1">
            <a:off x="2123729" y="1700808"/>
            <a:ext cx="1224135" cy="86409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>
            <a:off x="5004046" y="2060848"/>
            <a:ext cx="1872210" cy="64807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539552" y="4221088"/>
            <a:ext cx="8280920" cy="2571473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10000"/>
              </a:spcBef>
            </a:pPr>
            <a:r>
              <a:rPr lang="cs-CZ" sz="900" dirty="0" smtClean="0"/>
              <a:t>Toky a zúčtování</a:t>
            </a:r>
            <a:endParaRPr lang="cs-CZ" sz="900" dirty="0"/>
          </a:p>
          <a:p>
            <a:pPr marL="342900" indent="-342900">
              <a:spcBef>
                <a:spcPct val="10000"/>
              </a:spcBef>
            </a:pPr>
            <a:r>
              <a:rPr lang="cs-CZ" sz="900" dirty="0"/>
              <a:t>1. </a:t>
            </a:r>
            <a:r>
              <a:rPr lang="cs-CZ" sz="900" dirty="0" smtClean="0"/>
              <a:t>Výdaj ze státního rozpočtu vkladem do fondu fondů</a:t>
            </a:r>
            <a:endParaRPr lang="cs-CZ" sz="900" dirty="0"/>
          </a:p>
          <a:p>
            <a:pPr marL="342900" indent="-342900">
              <a:spcBef>
                <a:spcPct val="10000"/>
              </a:spcBef>
              <a:buFontTx/>
              <a:buChar char="•"/>
            </a:pPr>
            <a:r>
              <a:rPr lang="cs-CZ" sz="900" dirty="0" smtClean="0"/>
              <a:t>Charakter finančních nástrojů je investiční, nejedná se o uložení peněz na běžný účet, ale jejich poukázání na základě dohody o financování mezi správcem fondu fondů a řídícím orgánem. Dopředu je určeno v jakém objemu a v jaké podobě bude zřízen finanční nástroj.</a:t>
            </a:r>
            <a:endParaRPr lang="cs-CZ" sz="900" dirty="0"/>
          </a:p>
          <a:p>
            <a:pPr marL="342900" indent="-342900">
              <a:spcBef>
                <a:spcPct val="10000"/>
              </a:spcBef>
              <a:buFontTx/>
              <a:buChar char="•"/>
            </a:pPr>
            <a:r>
              <a:rPr lang="cs-CZ" sz="900" dirty="0" smtClean="0"/>
              <a:t>Fond fondů je typicky speciální oddělený účet tj. nemá právní subjektivitu. Lze zřídit i fond fondů s právní subjektivitou (typicky akciová společnost bez samostatné činnosti pouze sloužící k převodu prostředků státního rozpočtu do majetku a.s. , - tzv. SPV) ale vnáší to mnoho dalších problémů (nové společnosti v majetku státu, daně atd</a:t>
            </a:r>
            <a:r>
              <a:rPr lang="cs-CZ" sz="900" dirty="0" smtClean="0"/>
              <a:t>.). Hodnota investičního účtu se zúčtovává jako celková hodnota všech aktiv (peníze, úvěry, akcie, přijaté úroky atd.) do účetnictví jednotlivých ministerstev.</a:t>
            </a:r>
            <a:endParaRPr lang="cs-CZ" sz="900" dirty="0" smtClean="0"/>
          </a:p>
          <a:p>
            <a:pPr marL="342900" indent="-342900">
              <a:spcBef>
                <a:spcPct val="10000"/>
              </a:spcBef>
              <a:buFontTx/>
              <a:buChar char="•"/>
            </a:pPr>
            <a:r>
              <a:rPr lang="cs-CZ" sz="900" dirty="0" smtClean="0"/>
              <a:t>Účet FF se chová jako investiční účet tj. všechny prostředky jsou okamžitě poukázány na vznik finančního nástroje.</a:t>
            </a:r>
            <a:endParaRPr lang="cs-CZ" sz="900" dirty="0"/>
          </a:p>
          <a:p>
            <a:pPr marL="342900" indent="-342900">
              <a:spcBef>
                <a:spcPct val="10000"/>
              </a:spcBef>
            </a:pPr>
            <a:r>
              <a:rPr lang="cs-CZ" sz="900" dirty="0"/>
              <a:t>2. </a:t>
            </a:r>
            <a:r>
              <a:rPr lang="cs-CZ" sz="900" dirty="0" smtClean="0"/>
              <a:t>Investice z národních zdrojů ŘO do zakladatelských akcií investičního fondu (ŘO je pak držitelem 100% hlasovacích práv a je zapsán jako jediný akcionář v obchodním rejstříku).</a:t>
            </a:r>
          </a:p>
          <a:p>
            <a:pPr marL="342900" indent="-342900">
              <a:spcBef>
                <a:spcPct val="10000"/>
              </a:spcBef>
            </a:pPr>
            <a:r>
              <a:rPr lang="cs-CZ" sz="900" dirty="0" smtClean="0"/>
              <a:t>3. Nákup investičních akcií z účtu FF – ŘO nabývá investiční akcie, které tvoří část celkové hodnoty investičního účtu – FF. Správce FF drží tyto akcie svým jménem na účet klienta tedy ŘO.</a:t>
            </a:r>
          </a:p>
          <a:p>
            <a:pPr marL="342900" indent="-342900">
              <a:spcBef>
                <a:spcPct val="10000"/>
              </a:spcBef>
            </a:pPr>
            <a:r>
              <a:rPr lang="cs-CZ" sz="900" dirty="0" smtClean="0"/>
              <a:t>4. Při likvidaci fondu je na účet FF poukázán likvidační zůstatek v hotovosti. Zde je vidět klíčová role fondu fondů. Díky tomu, že jsou prostředky poukázány na účet ŘO vedeného u správce FF, nedochází k jejich vrácení do státního rozpočtu a jsou tak  dodržena pravidla EK k ESIF.</a:t>
            </a:r>
          </a:p>
          <a:p>
            <a:pPr marL="342900" indent="-342900">
              <a:spcBef>
                <a:spcPct val="10000"/>
              </a:spcBef>
            </a:pPr>
            <a:r>
              <a:rPr lang="cs-CZ" sz="900" dirty="0" smtClean="0"/>
              <a:t>5. Vytváří se nový účet tentokrát finančního nástroje bez právní subjektivity. Na úrovni FF se účtuje o aktuální hodnotě úvěrového portfolia tj. zvýšení o </a:t>
            </a:r>
            <a:r>
              <a:rPr lang="cs-CZ" sz="900" dirty="0" err="1" smtClean="0"/>
              <a:t>baběhlé</a:t>
            </a:r>
            <a:r>
              <a:rPr lang="cs-CZ" sz="900" dirty="0" smtClean="0"/>
              <a:t> úroky, snížení o nedobytné pohledávky.</a:t>
            </a:r>
          </a:p>
          <a:p>
            <a:pPr marL="342900" indent="-342900">
              <a:spcBef>
                <a:spcPct val="10000"/>
              </a:spcBef>
            </a:pPr>
            <a:r>
              <a:rPr lang="cs-CZ" sz="900" dirty="0" smtClean="0"/>
              <a:t>6. Totéž platí pro garanční portfolio.</a:t>
            </a:r>
            <a:endParaRPr lang="cs-CZ" sz="900" dirty="0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2087606" y="1700808"/>
            <a:ext cx="2124353" cy="216024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915816" y="2564904"/>
            <a:ext cx="1584176" cy="43204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b="1" dirty="0" smtClean="0"/>
              <a:t>SICAV</a:t>
            </a:r>
            <a:r>
              <a:rPr lang="cs-CZ" sz="1400" dirty="0" smtClean="0"/>
              <a:t>, </a:t>
            </a:r>
            <a:r>
              <a:rPr lang="cs-CZ" sz="1400" b="1" dirty="0" smtClean="0"/>
              <a:t>ELTIF</a:t>
            </a:r>
            <a:r>
              <a:rPr lang="cs-CZ" sz="1400" dirty="0" smtClean="0"/>
              <a:t> </a:t>
            </a:r>
            <a:r>
              <a:rPr lang="cs-CZ" sz="1400" dirty="0" smtClean="0"/>
              <a:t>nákup </a:t>
            </a:r>
            <a:r>
              <a:rPr lang="cs-CZ" sz="1400" dirty="0" smtClean="0"/>
              <a:t>investičních akcií</a:t>
            </a:r>
            <a:endParaRPr lang="cs-CZ" sz="1400" dirty="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V="1">
            <a:off x="4499993" y="2060848"/>
            <a:ext cx="432048" cy="50405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4644008" y="3717032"/>
            <a:ext cx="1296987" cy="36004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dirty="0" smtClean="0"/>
              <a:t>Koneční příjemci</a:t>
            </a:r>
            <a:endParaRPr lang="cs-CZ" sz="1400" dirty="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4067944" y="2060848"/>
            <a:ext cx="467382" cy="50405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3491880" y="620688"/>
            <a:ext cx="28803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600" b="1" dirty="0" smtClean="0"/>
              <a:t>1</a:t>
            </a: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5580112" y="1628800"/>
            <a:ext cx="1381649" cy="44080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FF MPO</a:t>
            </a:r>
            <a:endParaRPr lang="cs-CZ" sz="1400" dirty="0"/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 flipH="1" flipV="1">
            <a:off x="5004048" y="2060848"/>
            <a:ext cx="0" cy="64807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 flipV="1">
            <a:off x="5004048" y="3140968"/>
            <a:ext cx="360039" cy="57606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4860032" y="2708920"/>
            <a:ext cx="1381649" cy="44080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Úvěrové portfolio</a:t>
            </a:r>
            <a:endParaRPr lang="cs-CZ" sz="1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259632" y="692696"/>
            <a:ext cx="1512168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000" dirty="0" smtClean="0">
                <a:solidFill>
                  <a:schemeClr val="tx2">
                    <a:lumMod val="75000"/>
                  </a:schemeClr>
                </a:solidFill>
              </a:rPr>
              <a:t>Řídící orgán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275856" y="1628800"/>
            <a:ext cx="28803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600" b="1" dirty="0" smtClean="0"/>
              <a:t>1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6948264" y="1628800"/>
            <a:ext cx="1584176" cy="44080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FF MD</a:t>
            </a:r>
            <a:endParaRPr lang="cs-CZ" sz="1400" dirty="0"/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067944" y="2132856"/>
            <a:ext cx="28803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600" b="1" dirty="0" smtClean="0"/>
              <a:t>3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572000" y="2204864"/>
            <a:ext cx="28803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600" b="1" dirty="0" smtClean="0"/>
              <a:t>4</a:t>
            </a: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2699792" y="1988840"/>
            <a:ext cx="28803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600" b="1" dirty="0" smtClean="0"/>
              <a:t>2</a:t>
            </a:r>
          </a:p>
        </p:txBody>
      </p:sp>
      <p:sp>
        <p:nvSpPr>
          <p:cNvPr id="33" name="Line 16"/>
          <p:cNvSpPr>
            <a:spLocks noChangeShapeType="1"/>
          </p:cNvSpPr>
          <p:nvPr/>
        </p:nvSpPr>
        <p:spPr bwMode="auto">
          <a:xfrm flipV="1">
            <a:off x="5364088" y="3140968"/>
            <a:ext cx="1" cy="57606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 flipH="1" flipV="1">
            <a:off x="5364089" y="3140968"/>
            <a:ext cx="360040" cy="57606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4860032" y="2204864"/>
            <a:ext cx="28803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600" b="1" dirty="0" smtClean="0"/>
              <a:t>5</a:t>
            </a:r>
          </a:p>
        </p:txBody>
      </p:sp>
      <p:sp>
        <p:nvSpPr>
          <p:cNvPr id="36" name="Text Box 26"/>
          <p:cNvSpPr txBox="1">
            <a:spLocks noChangeArrowheads="1"/>
          </p:cNvSpPr>
          <p:nvPr/>
        </p:nvSpPr>
        <p:spPr bwMode="auto">
          <a:xfrm>
            <a:off x="4788024" y="3212976"/>
            <a:ext cx="1440160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000" b="1" dirty="0" smtClean="0"/>
              <a:t>Finanční nástroj - B</a:t>
            </a:r>
          </a:p>
        </p:txBody>
      </p:sp>
      <p:sp>
        <p:nvSpPr>
          <p:cNvPr id="37" name="Rectangle 12"/>
          <p:cNvSpPr>
            <a:spLocks noChangeArrowheads="1"/>
          </p:cNvSpPr>
          <p:nvPr/>
        </p:nvSpPr>
        <p:spPr bwMode="auto">
          <a:xfrm>
            <a:off x="6444208" y="2708920"/>
            <a:ext cx="1381649" cy="44080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dirty="0" smtClean="0"/>
              <a:t>Garanční portfolio</a:t>
            </a:r>
            <a:endParaRPr lang="cs-CZ" sz="1400" dirty="0"/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6444208" y="3212976"/>
            <a:ext cx="1440160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000" b="1" dirty="0" smtClean="0"/>
              <a:t>Finanční nástroj - C</a:t>
            </a:r>
          </a:p>
        </p:txBody>
      </p:sp>
      <p:sp>
        <p:nvSpPr>
          <p:cNvPr id="39" name="Line 16"/>
          <p:cNvSpPr>
            <a:spLocks noChangeShapeType="1"/>
          </p:cNvSpPr>
          <p:nvPr/>
        </p:nvSpPr>
        <p:spPr bwMode="auto">
          <a:xfrm flipV="1">
            <a:off x="6660231" y="3140968"/>
            <a:ext cx="360039" cy="57606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 flipV="1">
            <a:off x="7020271" y="3140968"/>
            <a:ext cx="1" cy="57606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" name="Line 16"/>
          <p:cNvSpPr>
            <a:spLocks noChangeShapeType="1"/>
          </p:cNvSpPr>
          <p:nvPr/>
        </p:nvSpPr>
        <p:spPr bwMode="auto">
          <a:xfrm flipH="1" flipV="1">
            <a:off x="7020272" y="3140968"/>
            <a:ext cx="360040" cy="57606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6372200" y="3717032"/>
            <a:ext cx="1296987" cy="36004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dirty="0" smtClean="0"/>
              <a:t>Koneční příjemci</a:t>
            </a:r>
            <a:endParaRPr lang="cs-CZ" sz="1400" dirty="0"/>
          </a:p>
        </p:txBody>
      </p:sp>
      <p:sp>
        <p:nvSpPr>
          <p:cNvPr id="43" name="Line 16"/>
          <p:cNvSpPr>
            <a:spLocks noChangeShapeType="1"/>
          </p:cNvSpPr>
          <p:nvPr/>
        </p:nvSpPr>
        <p:spPr bwMode="auto">
          <a:xfrm flipV="1">
            <a:off x="3275856" y="2996952"/>
            <a:ext cx="360039" cy="57606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 flipV="1">
            <a:off x="3635896" y="2996952"/>
            <a:ext cx="1" cy="57606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 flipH="1" flipV="1">
            <a:off x="3635897" y="2996952"/>
            <a:ext cx="360040" cy="57606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987824" y="3573016"/>
            <a:ext cx="1296987" cy="36004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dirty="0" smtClean="0"/>
              <a:t>Koneční příjemci</a:t>
            </a:r>
            <a:endParaRPr lang="cs-CZ" sz="1400" dirty="0"/>
          </a:p>
        </p:txBody>
      </p:sp>
      <p:sp>
        <p:nvSpPr>
          <p:cNvPr id="47" name="Text Box 26"/>
          <p:cNvSpPr txBox="1">
            <a:spLocks noChangeArrowheads="1"/>
          </p:cNvSpPr>
          <p:nvPr/>
        </p:nvSpPr>
        <p:spPr bwMode="auto">
          <a:xfrm>
            <a:off x="5724128" y="2204864"/>
            <a:ext cx="28803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600" b="1" dirty="0"/>
              <a:t>6</a:t>
            </a:r>
            <a:endParaRPr lang="cs-CZ" sz="1600" b="1" dirty="0" smtClean="0"/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2843808" y="3140968"/>
            <a:ext cx="1440160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000" b="1" dirty="0" smtClean="0"/>
              <a:t>Finanční nástroj - A</a:t>
            </a:r>
          </a:p>
        </p:txBody>
      </p:sp>
      <p:sp>
        <p:nvSpPr>
          <p:cNvPr id="48" name="Text Box 26"/>
          <p:cNvSpPr txBox="1">
            <a:spLocks noChangeArrowheads="1"/>
          </p:cNvSpPr>
          <p:nvPr/>
        </p:nvSpPr>
        <p:spPr bwMode="auto">
          <a:xfrm>
            <a:off x="395536" y="1988840"/>
            <a:ext cx="2232248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000" dirty="0" smtClean="0"/>
              <a:t>Prostředky vložené na účet FF a následně vytvořené finanční nástroje nemají charakter běžného účtu. Jedná se o hodnotu investic s neznámou hodnotou tohoto portfolia po ukončení finančního nástroje.  Zůstatky a vratky na účet FF mají být opětovně využity „obdobným“ způsobem 8 let po ukončení programového období.</a:t>
            </a:r>
          </a:p>
          <a:p>
            <a:pPr algn="ctr"/>
            <a:r>
              <a:rPr lang="cs-CZ" sz="1000" dirty="0" smtClean="0"/>
              <a:t>Prostředky jsou vždy adresně investicí ŘO a jsou spravovány na základě dohody o financování správcem FF.</a:t>
            </a:r>
          </a:p>
        </p:txBody>
      </p:sp>
      <p:cxnSp>
        <p:nvCxnSpPr>
          <p:cNvPr id="51" name="Přímá spojovací čára 50"/>
          <p:cNvCxnSpPr/>
          <p:nvPr/>
        </p:nvCxnSpPr>
        <p:spPr>
          <a:xfrm flipV="1">
            <a:off x="6156176" y="2276872"/>
            <a:ext cx="0" cy="360040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flipH="1">
            <a:off x="6156176" y="2276872"/>
            <a:ext cx="576064" cy="0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6732240" y="220486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75000"/>
                  </a:schemeClr>
                </a:solidFill>
              </a:rPr>
              <a:t>Zprostředkovatelé – ČMZRB, soukromé banky, SFŽP, SFRB .. </a:t>
            </a:r>
            <a:endParaRPr lang="cs-CZ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Vztah banky v mezinárodním prostředí</a:t>
            </a:r>
            <a:endParaRPr lang="cs-CZ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" name="Skupina 146"/>
          <p:cNvGrpSpPr/>
          <p:nvPr/>
        </p:nvGrpSpPr>
        <p:grpSpPr>
          <a:xfrm>
            <a:off x="971550" y="1052736"/>
            <a:ext cx="7560011" cy="5400452"/>
            <a:chOff x="971550" y="1052736"/>
            <a:chExt cx="7560011" cy="5400452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971550" y="1844675"/>
              <a:ext cx="7488238" cy="4608513"/>
            </a:xfrm>
            <a:prstGeom prst="rect">
              <a:avLst/>
            </a:prstGeom>
            <a:noFill/>
            <a:ln w="9525" cap="flat" cmpd="sng" algn="ctr">
              <a:solidFill>
                <a:srgbClr val="385D8A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3525838" y="1874838"/>
              <a:ext cx="2371725" cy="3935413"/>
            </a:xfrm>
            <a:prstGeom prst="rect">
              <a:avLst/>
            </a:prstGeom>
            <a:solidFill>
              <a:srgbClr val="DCE6F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0" name="Freeform 6"/>
            <p:cNvSpPr>
              <a:spLocks noEditPoints="1"/>
            </p:cNvSpPr>
            <p:nvPr/>
          </p:nvSpPr>
          <p:spPr bwMode="auto">
            <a:xfrm>
              <a:off x="3521075" y="1871663"/>
              <a:ext cx="2381250" cy="394176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616" y="0"/>
                </a:cxn>
                <a:cxn ang="0">
                  <a:pos x="4624" y="8"/>
                </a:cxn>
                <a:cxn ang="0">
                  <a:pos x="4624" y="8232"/>
                </a:cxn>
                <a:cxn ang="0">
                  <a:pos x="4616" y="8240"/>
                </a:cxn>
                <a:cxn ang="0">
                  <a:pos x="8" y="8240"/>
                </a:cxn>
                <a:cxn ang="0">
                  <a:pos x="0" y="8232"/>
                </a:cxn>
                <a:cxn ang="0">
                  <a:pos x="0" y="8"/>
                </a:cxn>
                <a:cxn ang="0">
                  <a:pos x="16" y="8232"/>
                </a:cxn>
                <a:cxn ang="0">
                  <a:pos x="8" y="8224"/>
                </a:cxn>
                <a:cxn ang="0">
                  <a:pos x="4616" y="8224"/>
                </a:cxn>
                <a:cxn ang="0">
                  <a:pos x="4608" y="8232"/>
                </a:cxn>
                <a:cxn ang="0">
                  <a:pos x="4608" y="8"/>
                </a:cxn>
                <a:cxn ang="0">
                  <a:pos x="4616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8232"/>
                </a:cxn>
              </a:cxnLst>
              <a:rect l="0" t="0" r="r" b="b"/>
              <a:pathLst>
                <a:path w="4624" h="824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616" y="0"/>
                  </a:lnTo>
                  <a:cubicBezTo>
                    <a:pt x="4621" y="0"/>
                    <a:pt x="4624" y="4"/>
                    <a:pt x="4624" y="8"/>
                  </a:cubicBezTo>
                  <a:lnTo>
                    <a:pt x="4624" y="8232"/>
                  </a:lnTo>
                  <a:cubicBezTo>
                    <a:pt x="4624" y="8237"/>
                    <a:pt x="4621" y="8240"/>
                    <a:pt x="4616" y="8240"/>
                  </a:cubicBezTo>
                  <a:lnTo>
                    <a:pt x="8" y="8240"/>
                  </a:lnTo>
                  <a:cubicBezTo>
                    <a:pt x="4" y="8240"/>
                    <a:pt x="0" y="8237"/>
                    <a:pt x="0" y="8232"/>
                  </a:cubicBezTo>
                  <a:lnTo>
                    <a:pt x="0" y="8"/>
                  </a:lnTo>
                  <a:close/>
                  <a:moveTo>
                    <a:pt x="16" y="8232"/>
                  </a:moveTo>
                  <a:lnTo>
                    <a:pt x="8" y="8224"/>
                  </a:lnTo>
                  <a:lnTo>
                    <a:pt x="4616" y="8224"/>
                  </a:lnTo>
                  <a:lnTo>
                    <a:pt x="4608" y="8232"/>
                  </a:lnTo>
                  <a:lnTo>
                    <a:pt x="4608" y="8"/>
                  </a:lnTo>
                  <a:lnTo>
                    <a:pt x="461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8232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4597400" y="1905000"/>
              <a:ext cx="3302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ČR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979488" y="1874838"/>
              <a:ext cx="2363788" cy="3935413"/>
            </a:xfrm>
            <a:prstGeom prst="rect">
              <a:avLst/>
            </a:prstGeom>
            <a:solidFill>
              <a:srgbClr val="DCE6F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3" name="Freeform 9"/>
            <p:cNvSpPr>
              <a:spLocks noEditPoints="1"/>
            </p:cNvSpPr>
            <p:nvPr/>
          </p:nvSpPr>
          <p:spPr bwMode="auto">
            <a:xfrm>
              <a:off x="976313" y="1871663"/>
              <a:ext cx="2371725" cy="394176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600" y="0"/>
                </a:cxn>
                <a:cxn ang="0">
                  <a:pos x="4608" y="8"/>
                </a:cxn>
                <a:cxn ang="0">
                  <a:pos x="4608" y="8232"/>
                </a:cxn>
                <a:cxn ang="0">
                  <a:pos x="4600" y="8240"/>
                </a:cxn>
                <a:cxn ang="0">
                  <a:pos x="8" y="8240"/>
                </a:cxn>
                <a:cxn ang="0">
                  <a:pos x="0" y="8232"/>
                </a:cxn>
                <a:cxn ang="0">
                  <a:pos x="0" y="8"/>
                </a:cxn>
                <a:cxn ang="0">
                  <a:pos x="16" y="8232"/>
                </a:cxn>
                <a:cxn ang="0">
                  <a:pos x="8" y="8224"/>
                </a:cxn>
                <a:cxn ang="0">
                  <a:pos x="4600" y="8224"/>
                </a:cxn>
                <a:cxn ang="0">
                  <a:pos x="4592" y="8232"/>
                </a:cxn>
                <a:cxn ang="0">
                  <a:pos x="4592" y="8"/>
                </a:cxn>
                <a:cxn ang="0">
                  <a:pos x="4600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8232"/>
                </a:cxn>
              </a:cxnLst>
              <a:rect l="0" t="0" r="r" b="b"/>
              <a:pathLst>
                <a:path w="4608" h="824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600" y="0"/>
                  </a:lnTo>
                  <a:cubicBezTo>
                    <a:pt x="4605" y="0"/>
                    <a:pt x="4608" y="4"/>
                    <a:pt x="4608" y="8"/>
                  </a:cubicBezTo>
                  <a:lnTo>
                    <a:pt x="4608" y="8232"/>
                  </a:lnTo>
                  <a:cubicBezTo>
                    <a:pt x="4608" y="8237"/>
                    <a:pt x="4605" y="8240"/>
                    <a:pt x="4600" y="8240"/>
                  </a:cubicBezTo>
                  <a:lnTo>
                    <a:pt x="8" y="8240"/>
                  </a:lnTo>
                  <a:cubicBezTo>
                    <a:pt x="4" y="8240"/>
                    <a:pt x="0" y="8237"/>
                    <a:pt x="0" y="8232"/>
                  </a:cubicBezTo>
                  <a:lnTo>
                    <a:pt x="0" y="8"/>
                  </a:lnTo>
                  <a:close/>
                  <a:moveTo>
                    <a:pt x="16" y="8232"/>
                  </a:moveTo>
                  <a:lnTo>
                    <a:pt x="8" y="8224"/>
                  </a:lnTo>
                  <a:lnTo>
                    <a:pt x="4600" y="8224"/>
                  </a:lnTo>
                  <a:lnTo>
                    <a:pt x="4592" y="8232"/>
                  </a:lnTo>
                  <a:lnTo>
                    <a:pt x="4592" y="8"/>
                  </a:lnTo>
                  <a:lnTo>
                    <a:pt x="460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8232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2043113" y="1905000"/>
              <a:ext cx="34607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EU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2157413" y="4019550"/>
              <a:ext cx="3710731" cy="925513"/>
            </a:xfrm>
            <a:prstGeom prst="rect">
              <a:avLst/>
            </a:prstGeom>
            <a:solidFill>
              <a:srgbClr val="F2DCD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6" name="Freeform 12"/>
            <p:cNvSpPr>
              <a:spLocks noEditPoints="1"/>
            </p:cNvSpPr>
            <p:nvPr/>
          </p:nvSpPr>
          <p:spPr bwMode="auto">
            <a:xfrm>
              <a:off x="2144713" y="4006850"/>
              <a:ext cx="3723431" cy="949325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24" y="0"/>
                </a:cxn>
                <a:cxn ang="0">
                  <a:pos x="5112" y="0"/>
                </a:cxn>
                <a:cxn ang="0">
                  <a:pos x="5136" y="24"/>
                </a:cxn>
                <a:cxn ang="0">
                  <a:pos x="5136" y="1960"/>
                </a:cxn>
                <a:cxn ang="0">
                  <a:pos x="5112" y="1984"/>
                </a:cxn>
                <a:cxn ang="0">
                  <a:pos x="24" y="1984"/>
                </a:cxn>
                <a:cxn ang="0">
                  <a:pos x="0" y="1960"/>
                </a:cxn>
                <a:cxn ang="0">
                  <a:pos x="0" y="24"/>
                </a:cxn>
                <a:cxn ang="0">
                  <a:pos x="48" y="1960"/>
                </a:cxn>
                <a:cxn ang="0">
                  <a:pos x="24" y="1936"/>
                </a:cxn>
                <a:cxn ang="0">
                  <a:pos x="5112" y="1936"/>
                </a:cxn>
                <a:cxn ang="0">
                  <a:pos x="5088" y="1960"/>
                </a:cxn>
                <a:cxn ang="0">
                  <a:pos x="5088" y="24"/>
                </a:cxn>
                <a:cxn ang="0">
                  <a:pos x="5112" y="48"/>
                </a:cxn>
                <a:cxn ang="0">
                  <a:pos x="24" y="48"/>
                </a:cxn>
                <a:cxn ang="0">
                  <a:pos x="48" y="24"/>
                </a:cxn>
                <a:cxn ang="0">
                  <a:pos x="48" y="1960"/>
                </a:cxn>
              </a:cxnLst>
              <a:rect l="0" t="0" r="r" b="b"/>
              <a:pathLst>
                <a:path w="5136" h="1984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5112" y="0"/>
                  </a:lnTo>
                  <a:cubicBezTo>
                    <a:pt x="5126" y="0"/>
                    <a:pt x="5136" y="11"/>
                    <a:pt x="5136" y="24"/>
                  </a:cubicBezTo>
                  <a:lnTo>
                    <a:pt x="5136" y="1960"/>
                  </a:lnTo>
                  <a:cubicBezTo>
                    <a:pt x="5136" y="1974"/>
                    <a:pt x="5126" y="1984"/>
                    <a:pt x="5112" y="1984"/>
                  </a:cubicBezTo>
                  <a:lnTo>
                    <a:pt x="24" y="1984"/>
                  </a:lnTo>
                  <a:cubicBezTo>
                    <a:pt x="11" y="1984"/>
                    <a:pt x="0" y="1974"/>
                    <a:pt x="0" y="1960"/>
                  </a:cubicBezTo>
                  <a:lnTo>
                    <a:pt x="0" y="24"/>
                  </a:lnTo>
                  <a:close/>
                  <a:moveTo>
                    <a:pt x="48" y="1960"/>
                  </a:moveTo>
                  <a:lnTo>
                    <a:pt x="24" y="1936"/>
                  </a:lnTo>
                  <a:lnTo>
                    <a:pt x="5112" y="1936"/>
                  </a:lnTo>
                  <a:lnTo>
                    <a:pt x="5088" y="1960"/>
                  </a:lnTo>
                  <a:lnTo>
                    <a:pt x="5088" y="24"/>
                  </a:lnTo>
                  <a:lnTo>
                    <a:pt x="5112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1960"/>
                  </a:lnTo>
                  <a:close/>
                </a:path>
              </a:pathLst>
            </a:custGeom>
            <a:solidFill>
              <a:srgbClr val="D99694"/>
            </a:solidFill>
            <a:ln w="0" cap="flat">
              <a:solidFill>
                <a:srgbClr val="D996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1474788" y="2625725"/>
              <a:ext cx="995363" cy="1217613"/>
            </a:xfrm>
            <a:prstGeom prst="rect">
              <a:avLst/>
            </a:prstGeom>
            <a:solidFill>
              <a:srgbClr val="4F81B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8" name="Freeform 14"/>
            <p:cNvSpPr>
              <a:spLocks noEditPoints="1"/>
            </p:cNvSpPr>
            <p:nvPr/>
          </p:nvSpPr>
          <p:spPr bwMode="auto">
            <a:xfrm>
              <a:off x="1462088" y="2614613"/>
              <a:ext cx="1020763" cy="1239838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24" y="0"/>
                </a:cxn>
                <a:cxn ang="0">
                  <a:pos x="1960" y="0"/>
                </a:cxn>
                <a:cxn ang="0">
                  <a:pos x="1984" y="24"/>
                </a:cxn>
                <a:cxn ang="0">
                  <a:pos x="1984" y="2568"/>
                </a:cxn>
                <a:cxn ang="0">
                  <a:pos x="1960" y="2592"/>
                </a:cxn>
                <a:cxn ang="0">
                  <a:pos x="24" y="2592"/>
                </a:cxn>
                <a:cxn ang="0">
                  <a:pos x="0" y="2568"/>
                </a:cxn>
                <a:cxn ang="0">
                  <a:pos x="0" y="24"/>
                </a:cxn>
                <a:cxn ang="0">
                  <a:pos x="48" y="2568"/>
                </a:cxn>
                <a:cxn ang="0">
                  <a:pos x="24" y="2544"/>
                </a:cxn>
                <a:cxn ang="0">
                  <a:pos x="1960" y="2544"/>
                </a:cxn>
                <a:cxn ang="0">
                  <a:pos x="1936" y="2568"/>
                </a:cxn>
                <a:cxn ang="0">
                  <a:pos x="1936" y="24"/>
                </a:cxn>
                <a:cxn ang="0">
                  <a:pos x="1960" y="48"/>
                </a:cxn>
                <a:cxn ang="0">
                  <a:pos x="24" y="48"/>
                </a:cxn>
                <a:cxn ang="0">
                  <a:pos x="48" y="24"/>
                </a:cxn>
                <a:cxn ang="0">
                  <a:pos x="48" y="2568"/>
                </a:cxn>
              </a:cxnLst>
              <a:rect l="0" t="0" r="r" b="b"/>
              <a:pathLst>
                <a:path w="1984" h="2592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1960" y="0"/>
                  </a:lnTo>
                  <a:cubicBezTo>
                    <a:pt x="1974" y="0"/>
                    <a:pt x="1984" y="11"/>
                    <a:pt x="1984" y="24"/>
                  </a:cubicBezTo>
                  <a:lnTo>
                    <a:pt x="1984" y="2568"/>
                  </a:lnTo>
                  <a:cubicBezTo>
                    <a:pt x="1984" y="2582"/>
                    <a:pt x="1974" y="2592"/>
                    <a:pt x="1960" y="2592"/>
                  </a:cubicBezTo>
                  <a:lnTo>
                    <a:pt x="24" y="2592"/>
                  </a:lnTo>
                  <a:cubicBezTo>
                    <a:pt x="11" y="2592"/>
                    <a:pt x="0" y="2582"/>
                    <a:pt x="0" y="2568"/>
                  </a:cubicBezTo>
                  <a:lnTo>
                    <a:pt x="0" y="24"/>
                  </a:lnTo>
                  <a:close/>
                  <a:moveTo>
                    <a:pt x="48" y="2568"/>
                  </a:moveTo>
                  <a:lnTo>
                    <a:pt x="24" y="2544"/>
                  </a:lnTo>
                  <a:lnTo>
                    <a:pt x="1960" y="2544"/>
                  </a:lnTo>
                  <a:lnTo>
                    <a:pt x="1936" y="2568"/>
                  </a:lnTo>
                  <a:lnTo>
                    <a:pt x="1936" y="24"/>
                  </a:lnTo>
                  <a:lnTo>
                    <a:pt x="1960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2568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1038225" y="2281238"/>
              <a:ext cx="873125" cy="298450"/>
            </a:xfrm>
            <a:prstGeom prst="rect">
              <a:avLst/>
            </a:prstGeom>
            <a:solidFill>
              <a:srgbClr val="558ED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0" name="Freeform 16"/>
            <p:cNvSpPr>
              <a:spLocks noEditPoints="1"/>
            </p:cNvSpPr>
            <p:nvPr/>
          </p:nvSpPr>
          <p:spPr bwMode="auto">
            <a:xfrm>
              <a:off x="1033463" y="2276475"/>
              <a:ext cx="881063" cy="30638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704" y="0"/>
                </a:cxn>
                <a:cxn ang="0">
                  <a:pos x="1712" y="8"/>
                </a:cxn>
                <a:cxn ang="0">
                  <a:pos x="1712" y="632"/>
                </a:cxn>
                <a:cxn ang="0">
                  <a:pos x="1704" y="640"/>
                </a:cxn>
                <a:cxn ang="0">
                  <a:pos x="8" y="640"/>
                </a:cxn>
                <a:cxn ang="0">
                  <a:pos x="0" y="632"/>
                </a:cxn>
                <a:cxn ang="0">
                  <a:pos x="0" y="8"/>
                </a:cxn>
                <a:cxn ang="0">
                  <a:pos x="16" y="632"/>
                </a:cxn>
                <a:cxn ang="0">
                  <a:pos x="8" y="624"/>
                </a:cxn>
                <a:cxn ang="0">
                  <a:pos x="1704" y="624"/>
                </a:cxn>
                <a:cxn ang="0">
                  <a:pos x="1696" y="632"/>
                </a:cxn>
                <a:cxn ang="0">
                  <a:pos x="1696" y="8"/>
                </a:cxn>
                <a:cxn ang="0">
                  <a:pos x="170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632"/>
                </a:cxn>
              </a:cxnLst>
              <a:rect l="0" t="0" r="r" b="b"/>
              <a:pathLst>
                <a:path w="1712" h="64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704" y="0"/>
                  </a:lnTo>
                  <a:cubicBezTo>
                    <a:pt x="1709" y="0"/>
                    <a:pt x="1712" y="4"/>
                    <a:pt x="1712" y="8"/>
                  </a:cubicBezTo>
                  <a:lnTo>
                    <a:pt x="1712" y="632"/>
                  </a:lnTo>
                  <a:cubicBezTo>
                    <a:pt x="1712" y="637"/>
                    <a:pt x="1709" y="640"/>
                    <a:pt x="1704" y="640"/>
                  </a:cubicBezTo>
                  <a:lnTo>
                    <a:pt x="8" y="640"/>
                  </a:lnTo>
                  <a:cubicBezTo>
                    <a:pt x="4" y="640"/>
                    <a:pt x="0" y="637"/>
                    <a:pt x="0" y="632"/>
                  </a:cubicBezTo>
                  <a:lnTo>
                    <a:pt x="0" y="8"/>
                  </a:lnTo>
                  <a:close/>
                  <a:moveTo>
                    <a:pt x="16" y="632"/>
                  </a:moveTo>
                  <a:lnTo>
                    <a:pt x="8" y="624"/>
                  </a:lnTo>
                  <a:lnTo>
                    <a:pt x="1704" y="624"/>
                  </a:lnTo>
                  <a:lnTo>
                    <a:pt x="1696" y="632"/>
                  </a:lnTo>
                  <a:lnTo>
                    <a:pt x="1696" y="8"/>
                  </a:lnTo>
                  <a:lnTo>
                    <a:pt x="170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632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1347788" y="2309813"/>
              <a:ext cx="3794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EIB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1281113" y="2571750"/>
              <a:ext cx="7938" cy="1100138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1284288" y="2859088"/>
              <a:ext cx="249238" cy="7938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1284288" y="3089275"/>
              <a:ext cx="249238" cy="6350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1284288" y="3317875"/>
              <a:ext cx="249238" cy="7938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1284288" y="3662363"/>
              <a:ext cx="249238" cy="7938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1539875" y="2686050"/>
              <a:ext cx="865188" cy="2460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8" name="Freeform 24"/>
            <p:cNvSpPr>
              <a:spLocks noEditPoints="1"/>
            </p:cNvSpPr>
            <p:nvPr/>
          </p:nvSpPr>
          <p:spPr bwMode="auto">
            <a:xfrm>
              <a:off x="1535113" y="2682875"/>
              <a:ext cx="874713" cy="2524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688" y="0"/>
                </a:cxn>
                <a:cxn ang="0">
                  <a:pos x="1696" y="8"/>
                </a:cxn>
                <a:cxn ang="0">
                  <a:pos x="1696" y="520"/>
                </a:cxn>
                <a:cxn ang="0">
                  <a:pos x="1688" y="528"/>
                </a:cxn>
                <a:cxn ang="0">
                  <a:pos x="8" y="528"/>
                </a:cxn>
                <a:cxn ang="0">
                  <a:pos x="0" y="520"/>
                </a:cxn>
                <a:cxn ang="0">
                  <a:pos x="0" y="8"/>
                </a:cxn>
                <a:cxn ang="0">
                  <a:pos x="16" y="520"/>
                </a:cxn>
                <a:cxn ang="0">
                  <a:pos x="8" y="512"/>
                </a:cxn>
                <a:cxn ang="0">
                  <a:pos x="1688" y="512"/>
                </a:cxn>
                <a:cxn ang="0">
                  <a:pos x="1680" y="520"/>
                </a:cxn>
                <a:cxn ang="0">
                  <a:pos x="1680" y="8"/>
                </a:cxn>
                <a:cxn ang="0">
                  <a:pos x="168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520"/>
                </a:cxn>
              </a:cxnLst>
              <a:rect l="0" t="0" r="r" b="b"/>
              <a:pathLst>
                <a:path w="1696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lnTo>
                    <a:pt x="1696" y="520"/>
                  </a:lnTo>
                  <a:cubicBezTo>
                    <a:pt x="1696" y="525"/>
                    <a:pt x="1693" y="528"/>
                    <a:pt x="1688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1688" y="512"/>
                  </a:lnTo>
                  <a:lnTo>
                    <a:pt x="1680" y="520"/>
                  </a:lnTo>
                  <a:lnTo>
                    <a:pt x="1680" y="8"/>
                  </a:lnTo>
                  <a:lnTo>
                    <a:pt x="168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1665288" y="2714625"/>
              <a:ext cx="715963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HORIZON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1539875" y="2978150"/>
              <a:ext cx="865188" cy="2444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1" name="Freeform 27"/>
            <p:cNvSpPr>
              <a:spLocks noEditPoints="1"/>
            </p:cNvSpPr>
            <p:nvPr/>
          </p:nvSpPr>
          <p:spPr bwMode="auto">
            <a:xfrm>
              <a:off x="1535113" y="2973388"/>
              <a:ext cx="874713" cy="2524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688" y="0"/>
                </a:cxn>
                <a:cxn ang="0">
                  <a:pos x="1696" y="8"/>
                </a:cxn>
                <a:cxn ang="0">
                  <a:pos x="1696" y="520"/>
                </a:cxn>
                <a:cxn ang="0">
                  <a:pos x="1688" y="528"/>
                </a:cxn>
                <a:cxn ang="0">
                  <a:pos x="8" y="528"/>
                </a:cxn>
                <a:cxn ang="0">
                  <a:pos x="0" y="520"/>
                </a:cxn>
                <a:cxn ang="0">
                  <a:pos x="0" y="8"/>
                </a:cxn>
                <a:cxn ang="0">
                  <a:pos x="16" y="520"/>
                </a:cxn>
                <a:cxn ang="0">
                  <a:pos x="8" y="512"/>
                </a:cxn>
                <a:cxn ang="0">
                  <a:pos x="1688" y="512"/>
                </a:cxn>
                <a:cxn ang="0">
                  <a:pos x="1680" y="520"/>
                </a:cxn>
                <a:cxn ang="0">
                  <a:pos x="1680" y="8"/>
                </a:cxn>
                <a:cxn ang="0">
                  <a:pos x="168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520"/>
                </a:cxn>
              </a:cxnLst>
              <a:rect l="0" t="0" r="r" b="b"/>
              <a:pathLst>
                <a:path w="1696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lnTo>
                    <a:pt x="1696" y="520"/>
                  </a:lnTo>
                  <a:cubicBezTo>
                    <a:pt x="1696" y="525"/>
                    <a:pt x="1693" y="528"/>
                    <a:pt x="1688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1688" y="512"/>
                  </a:lnTo>
                  <a:lnTo>
                    <a:pt x="1680" y="520"/>
                  </a:lnTo>
                  <a:lnTo>
                    <a:pt x="1680" y="8"/>
                  </a:lnTo>
                  <a:lnTo>
                    <a:pt x="168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1739900" y="3003550"/>
              <a:ext cx="576263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COSME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1539875" y="3260725"/>
              <a:ext cx="865188" cy="2524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4" name="Freeform 30"/>
            <p:cNvSpPr>
              <a:spLocks noEditPoints="1"/>
            </p:cNvSpPr>
            <p:nvPr/>
          </p:nvSpPr>
          <p:spPr bwMode="auto">
            <a:xfrm>
              <a:off x="1535113" y="3257550"/>
              <a:ext cx="874713" cy="2603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688" y="0"/>
                </a:cxn>
                <a:cxn ang="0">
                  <a:pos x="1696" y="8"/>
                </a:cxn>
                <a:cxn ang="0">
                  <a:pos x="1696" y="536"/>
                </a:cxn>
                <a:cxn ang="0">
                  <a:pos x="1688" y="544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8"/>
                </a:cxn>
                <a:cxn ang="0">
                  <a:pos x="16" y="536"/>
                </a:cxn>
                <a:cxn ang="0">
                  <a:pos x="8" y="528"/>
                </a:cxn>
                <a:cxn ang="0">
                  <a:pos x="1688" y="528"/>
                </a:cxn>
                <a:cxn ang="0">
                  <a:pos x="1680" y="536"/>
                </a:cxn>
                <a:cxn ang="0">
                  <a:pos x="1680" y="8"/>
                </a:cxn>
                <a:cxn ang="0">
                  <a:pos x="168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536"/>
                </a:cxn>
              </a:cxnLst>
              <a:rect l="0" t="0" r="r" b="b"/>
              <a:pathLst>
                <a:path w="1696" h="54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lnTo>
                    <a:pt x="1696" y="536"/>
                  </a:lnTo>
                  <a:cubicBezTo>
                    <a:pt x="1696" y="541"/>
                    <a:pt x="1693" y="544"/>
                    <a:pt x="1688" y="544"/>
                  </a:cubicBezTo>
                  <a:lnTo>
                    <a:pt x="8" y="544"/>
                  </a:lnTo>
                  <a:cubicBezTo>
                    <a:pt x="4" y="544"/>
                    <a:pt x="0" y="541"/>
                    <a:pt x="0" y="536"/>
                  </a:cubicBezTo>
                  <a:lnTo>
                    <a:pt x="0" y="8"/>
                  </a:lnTo>
                  <a:close/>
                  <a:moveTo>
                    <a:pt x="16" y="536"/>
                  </a:moveTo>
                  <a:lnTo>
                    <a:pt x="8" y="528"/>
                  </a:lnTo>
                  <a:lnTo>
                    <a:pt x="1688" y="528"/>
                  </a:lnTo>
                  <a:lnTo>
                    <a:pt x="1680" y="536"/>
                  </a:lnTo>
                  <a:lnTo>
                    <a:pt x="1680" y="8"/>
                  </a:lnTo>
                  <a:lnTo>
                    <a:pt x="168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36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1854200" y="3295650"/>
              <a:ext cx="32861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CEF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1539875" y="3551238"/>
              <a:ext cx="865188" cy="2540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7" name="Freeform 33"/>
            <p:cNvSpPr>
              <a:spLocks noEditPoints="1"/>
            </p:cNvSpPr>
            <p:nvPr/>
          </p:nvSpPr>
          <p:spPr bwMode="auto">
            <a:xfrm>
              <a:off x="1535113" y="3548063"/>
              <a:ext cx="874713" cy="2603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688" y="0"/>
                </a:cxn>
                <a:cxn ang="0">
                  <a:pos x="1696" y="8"/>
                </a:cxn>
                <a:cxn ang="0">
                  <a:pos x="1696" y="536"/>
                </a:cxn>
                <a:cxn ang="0">
                  <a:pos x="1688" y="544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8"/>
                </a:cxn>
                <a:cxn ang="0">
                  <a:pos x="16" y="536"/>
                </a:cxn>
                <a:cxn ang="0">
                  <a:pos x="8" y="528"/>
                </a:cxn>
                <a:cxn ang="0">
                  <a:pos x="1688" y="528"/>
                </a:cxn>
                <a:cxn ang="0">
                  <a:pos x="1680" y="536"/>
                </a:cxn>
                <a:cxn ang="0">
                  <a:pos x="1680" y="8"/>
                </a:cxn>
                <a:cxn ang="0">
                  <a:pos x="168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536"/>
                </a:cxn>
              </a:cxnLst>
              <a:rect l="0" t="0" r="r" b="b"/>
              <a:pathLst>
                <a:path w="1696" h="54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lnTo>
                    <a:pt x="1696" y="536"/>
                  </a:lnTo>
                  <a:cubicBezTo>
                    <a:pt x="1696" y="541"/>
                    <a:pt x="1693" y="544"/>
                    <a:pt x="1688" y="544"/>
                  </a:cubicBezTo>
                  <a:lnTo>
                    <a:pt x="8" y="544"/>
                  </a:lnTo>
                  <a:cubicBezTo>
                    <a:pt x="4" y="544"/>
                    <a:pt x="0" y="541"/>
                    <a:pt x="0" y="536"/>
                  </a:cubicBezTo>
                  <a:lnTo>
                    <a:pt x="0" y="8"/>
                  </a:lnTo>
                  <a:close/>
                  <a:moveTo>
                    <a:pt x="16" y="536"/>
                  </a:moveTo>
                  <a:lnTo>
                    <a:pt x="8" y="528"/>
                  </a:lnTo>
                  <a:lnTo>
                    <a:pt x="1688" y="528"/>
                  </a:lnTo>
                  <a:lnTo>
                    <a:pt x="1680" y="536"/>
                  </a:lnTo>
                  <a:lnTo>
                    <a:pt x="1680" y="8"/>
                  </a:lnTo>
                  <a:lnTo>
                    <a:pt x="168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36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auto">
            <a:xfrm>
              <a:off x="1789113" y="3582988"/>
              <a:ext cx="173038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d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Rectangle 35"/>
            <p:cNvSpPr>
              <a:spLocks noChangeArrowheads="1"/>
            </p:cNvSpPr>
            <p:nvPr/>
          </p:nvSpPr>
          <p:spPr bwMode="auto">
            <a:xfrm>
              <a:off x="1871663" y="3582988"/>
              <a:ext cx="387350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alší..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Rectangle 36"/>
            <p:cNvSpPr>
              <a:spLocks noChangeArrowheads="1"/>
            </p:cNvSpPr>
            <p:nvPr/>
          </p:nvSpPr>
          <p:spPr bwMode="auto">
            <a:xfrm>
              <a:off x="2536825" y="2686050"/>
              <a:ext cx="238125" cy="1041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1" name="Freeform 37"/>
            <p:cNvSpPr>
              <a:spLocks noEditPoints="1"/>
            </p:cNvSpPr>
            <p:nvPr/>
          </p:nvSpPr>
          <p:spPr bwMode="auto">
            <a:xfrm>
              <a:off x="2532063" y="2682875"/>
              <a:ext cx="247650" cy="1049338"/>
            </a:xfrm>
            <a:custGeom>
              <a:avLst/>
              <a:gdLst/>
              <a:ahLst/>
              <a:cxnLst>
                <a:cxn ang="0">
                  <a:pos x="8" y="2192"/>
                </a:cxn>
                <a:cxn ang="0">
                  <a:pos x="0" y="2184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2184"/>
                </a:cxn>
                <a:cxn ang="0">
                  <a:pos x="472" y="2192"/>
                </a:cxn>
                <a:cxn ang="0">
                  <a:pos x="8" y="2192"/>
                </a:cxn>
                <a:cxn ang="0">
                  <a:pos x="472" y="2176"/>
                </a:cxn>
                <a:cxn ang="0">
                  <a:pos x="464" y="2184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2184"/>
                </a:cxn>
                <a:cxn ang="0">
                  <a:pos x="8" y="2176"/>
                </a:cxn>
                <a:cxn ang="0">
                  <a:pos x="472" y="2176"/>
                </a:cxn>
              </a:cxnLst>
              <a:rect l="0" t="0" r="r" b="b"/>
              <a:pathLst>
                <a:path w="480" h="2192">
                  <a:moveTo>
                    <a:pt x="8" y="2192"/>
                  </a:moveTo>
                  <a:cubicBezTo>
                    <a:pt x="4" y="2192"/>
                    <a:pt x="0" y="2189"/>
                    <a:pt x="0" y="2184"/>
                  </a:cubicBez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2184"/>
                  </a:lnTo>
                  <a:cubicBezTo>
                    <a:pt x="480" y="2189"/>
                    <a:pt x="477" y="2192"/>
                    <a:pt x="472" y="2192"/>
                  </a:cubicBezTo>
                  <a:lnTo>
                    <a:pt x="8" y="2192"/>
                  </a:lnTo>
                  <a:close/>
                  <a:moveTo>
                    <a:pt x="472" y="2176"/>
                  </a:moveTo>
                  <a:lnTo>
                    <a:pt x="464" y="2184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2184"/>
                  </a:lnTo>
                  <a:lnTo>
                    <a:pt x="8" y="2176"/>
                  </a:lnTo>
                  <a:lnTo>
                    <a:pt x="472" y="2176"/>
                  </a:lnTo>
                  <a:close/>
                </a:path>
              </a:pathLst>
            </a:custGeom>
            <a:solidFill>
              <a:srgbClr val="376092"/>
            </a:solidFill>
            <a:ln w="0" cap="flat">
              <a:solidFill>
                <a:srgbClr val="3760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3" name="Rectangle 39"/>
            <p:cNvSpPr>
              <a:spLocks noChangeArrowheads="1"/>
            </p:cNvSpPr>
            <p:nvPr/>
          </p:nvSpPr>
          <p:spPr bwMode="auto">
            <a:xfrm>
              <a:off x="1038225" y="4071938"/>
              <a:ext cx="873125" cy="298450"/>
            </a:xfrm>
            <a:prstGeom prst="rect">
              <a:avLst/>
            </a:prstGeom>
            <a:solidFill>
              <a:srgbClr val="558ED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4" name="Freeform 40"/>
            <p:cNvSpPr>
              <a:spLocks noEditPoints="1"/>
            </p:cNvSpPr>
            <p:nvPr/>
          </p:nvSpPr>
          <p:spPr bwMode="auto">
            <a:xfrm>
              <a:off x="1033463" y="4068763"/>
              <a:ext cx="881063" cy="30638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704" y="0"/>
                </a:cxn>
                <a:cxn ang="0">
                  <a:pos x="1712" y="8"/>
                </a:cxn>
                <a:cxn ang="0">
                  <a:pos x="1712" y="632"/>
                </a:cxn>
                <a:cxn ang="0">
                  <a:pos x="1704" y="640"/>
                </a:cxn>
                <a:cxn ang="0">
                  <a:pos x="8" y="640"/>
                </a:cxn>
                <a:cxn ang="0">
                  <a:pos x="0" y="632"/>
                </a:cxn>
                <a:cxn ang="0">
                  <a:pos x="0" y="8"/>
                </a:cxn>
                <a:cxn ang="0">
                  <a:pos x="16" y="632"/>
                </a:cxn>
                <a:cxn ang="0">
                  <a:pos x="8" y="624"/>
                </a:cxn>
                <a:cxn ang="0">
                  <a:pos x="1704" y="624"/>
                </a:cxn>
                <a:cxn ang="0">
                  <a:pos x="1696" y="632"/>
                </a:cxn>
                <a:cxn ang="0">
                  <a:pos x="1696" y="8"/>
                </a:cxn>
                <a:cxn ang="0">
                  <a:pos x="170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632"/>
                </a:cxn>
              </a:cxnLst>
              <a:rect l="0" t="0" r="r" b="b"/>
              <a:pathLst>
                <a:path w="1712" h="64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704" y="0"/>
                  </a:lnTo>
                  <a:cubicBezTo>
                    <a:pt x="1709" y="0"/>
                    <a:pt x="1712" y="4"/>
                    <a:pt x="1712" y="8"/>
                  </a:cubicBezTo>
                  <a:lnTo>
                    <a:pt x="1712" y="632"/>
                  </a:lnTo>
                  <a:cubicBezTo>
                    <a:pt x="1712" y="637"/>
                    <a:pt x="1709" y="640"/>
                    <a:pt x="1704" y="640"/>
                  </a:cubicBezTo>
                  <a:lnTo>
                    <a:pt x="8" y="640"/>
                  </a:lnTo>
                  <a:cubicBezTo>
                    <a:pt x="4" y="640"/>
                    <a:pt x="0" y="637"/>
                    <a:pt x="0" y="632"/>
                  </a:cubicBezTo>
                  <a:lnTo>
                    <a:pt x="0" y="8"/>
                  </a:lnTo>
                  <a:close/>
                  <a:moveTo>
                    <a:pt x="16" y="632"/>
                  </a:moveTo>
                  <a:lnTo>
                    <a:pt x="8" y="624"/>
                  </a:lnTo>
                  <a:lnTo>
                    <a:pt x="1704" y="624"/>
                  </a:lnTo>
                  <a:lnTo>
                    <a:pt x="1696" y="632"/>
                  </a:lnTo>
                  <a:lnTo>
                    <a:pt x="1696" y="8"/>
                  </a:lnTo>
                  <a:lnTo>
                    <a:pt x="170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632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5" name="Rectangle 41"/>
            <p:cNvSpPr>
              <a:spLocks noChangeArrowheads="1"/>
            </p:cNvSpPr>
            <p:nvPr/>
          </p:nvSpPr>
          <p:spPr bwMode="auto">
            <a:xfrm>
              <a:off x="1357313" y="4103688"/>
              <a:ext cx="35401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EIF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Rectangle 42"/>
            <p:cNvSpPr>
              <a:spLocks noChangeArrowheads="1"/>
            </p:cNvSpPr>
            <p:nvPr/>
          </p:nvSpPr>
          <p:spPr bwMode="auto">
            <a:xfrm>
              <a:off x="1038225" y="4999038"/>
              <a:ext cx="1185863" cy="742950"/>
            </a:xfrm>
            <a:prstGeom prst="rect">
              <a:avLst/>
            </a:prstGeom>
            <a:solidFill>
              <a:srgbClr val="558ED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7" name="Freeform 43"/>
            <p:cNvSpPr>
              <a:spLocks noEditPoints="1"/>
            </p:cNvSpPr>
            <p:nvPr/>
          </p:nvSpPr>
          <p:spPr bwMode="auto">
            <a:xfrm>
              <a:off x="1033463" y="4994275"/>
              <a:ext cx="1193800" cy="75088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312" y="0"/>
                </a:cxn>
                <a:cxn ang="0">
                  <a:pos x="2320" y="8"/>
                </a:cxn>
                <a:cxn ang="0">
                  <a:pos x="2320" y="1560"/>
                </a:cxn>
                <a:cxn ang="0">
                  <a:pos x="2312" y="1568"/>
                </a:cxn>
                <a:cxn ang="0">
                  <a:pos x="8" y="1568"/>
                </a:cxn>
                <a:cxn ang="0">
                  <a:pos x="0" y="1560"/>
                </a:cxn>
                <a:cxn ang="0">
                  <a:pos x="0" y="8"/>
                </a:cxn>
                <a:cxn ang="0">
                  <a:pos x="16" y="1560"/>
                </a:cxn>
                <a:cxn ang="0">
                  <a:pos x="8" y="1552"/>
                </a:cxn>
                <a:cxn ang="0">
                  <a:pos x="2312" y="1552"/>
                </a:cxn>
                <a:cxn ang="0">
                  <a:pos x="2304" y="1560"/>
                </a:cxn>
                <a:cxn ang="0">
                  <a:pos x="2304" y="8"/>
                </a:cxn>
                <a:cxn ang="0">
                  <a:pos x="231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560"/>
                </a:cxn>
              </a:cxnLst>
              <a:rect l="0" t="0" r="r" b="b"/>
              <a:pathLst>
                <a:path w="2320" h="156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312" y="0"/>
                  </a:lnTo>
                  <a:cubicBezTo>
                    <a:pt x="2317" y="0"/>
                    <a:pt x="2320" y="4"/>
                    <a:pt x="2320" y="8"/>
                  </a:cubicBezTo>
                  <a:lnTo>
                    <a:pt x="2320" y="1560"/>
                  </a:lnTo>
                  <a:cubicBezTo>
                    <a:pt x="2320" y="1565"/>
                    <a:pt x="2317" y="1568"/>
                    <a:pt x="2312" y="1568"/>
                  </a:cubicBezTo>
                  <a:lnTo>
                    <a:pt x="8" y="1568"/>
                  </a:lnTo>
                  <a:cubicBezTo>
                    <a:pt x="4" y="1568"/>
                    <a:pt x="0" y="1565"/>
                    <a:pt x="0" y="1560"/>
                  </a:cubicBezTo>
                  <a:lnTo>
                    <a:pt x="0" y="8"/>
                  </a:lnTo>
                  <a:close/>
                  <a:moveTo>
                    <a:pt x="16" y="1560"/>
                  </a:moveTo>
                  <a:lnTo>
                    <a:pt x="8" y="1552"/>
                  </a:lnTo>
                  <a:lnTo>
                    <a:pt x="2312" y="1552"/>
                  </a:lnTo>
                  <a:lnTo>
                    <a:pt x="2304" y="1560"/>
                  </a:lnTo>
                  <a:lnTo>
                    <a:pt x="2304" y="8"/>
                  </a:lnTo>
                  <a:lnTo>
                    <a:pt x="231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56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8" name="Rectangle 44"/>
            <p:cNvSpPr>
              <a:spLocks noChangeArrowheads="1"/>
            </p:cNvSpPr>
            <p:nvPr/>
          </p:nvSpPr>
          <p:spPr bwMode="auto">
            <a:xfrm>
              <a:off x="1282700" y="5029200"/>
              <a:ext cx="5349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Fund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Rectangle 45"/>
            <p:cNvSpPr>
              <a:spLocks noChangeArrowheads="1"/>
            </p:cNvSpPr>
            <p:nvPr/>
          </p:nvSpPr>
          <p:spPr bwMode="auto">
            <a:xfrm>
              <a:off x="1727200" y="5029200"/>
              <a:ext cx="35401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for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Rectangle 46"/>
            <p:cNvSpPr>
              <a:spLocks noChangeArrowheads="1"/>
            </p:cNvSpPr>
            <p:nvPr/>
          </p:nvSpPr>
          <p:spPr bwMode="auto">
            <a:xfrm>
              <a:off x="1274763" y="5251450"/>
              <a:ext cx="84931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strategic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Rectangle 47"/>
            <p:cNvSpPr>
              <a:spLocks noChangeArrowheads="1"/>
            </p:cNvSpPr>
            <p:nvPr/>
          </p:nvSpPr>
          <p:spPr bwMode="auto">
            <a:xfrm>
              <a:off x="1158875" y="5473700"/>
              <a:ext cx="1079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investment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Rectangle 48"/>
            <p:cNvSpPr>
              <a:spLocks noChangeArrowheads="1"/>
            </p:cNvSpPr>
            <p:nvPr/>
          </p:nvSpPr>
          <p:spPr bwMode="auto">
            <a:xfrm>
              <a:off x="2224088" y="4071938"/>
              <a:ext cx="873125" cy="7667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3" name="Freeform 49"/>
            <p:cNvSpPr>
              <a:spLocks noEditPoints="1"/>
            </p:cNvSpPr>
            <p:nvPr/>
          </p:nvSpPr>
          <p:spPr bwMode="auto">
            <a:xfrm>
              <a:off x="2219325" y="4068763"/>
              <a:ext cx="881063" cy="7731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704" y="0"/>
                </a:cxn>
                <a:cxn ang="0">
                  <a:pos x="1712" y="8"/>
                </a:cxn>
                <a:cxn ang="0">
                  <a:pos x="1712" y="1608"/>
                </a:cxn>
                <a:cxn ang="0">
                  <a:pos x="1704" y="1616"/>
                </a:cxn>
                <a:cxn ang="0">
                  <a:pos x="8" y="1616"/>
                </a:cxn>
                <a:cxn ang="0">
                  <a:pos x="0" y="1608"/>
                </a:cxn>
                <a:cxn ang="0">
                  <a:pos x="0" y="8"/>
                </a:cxn>
                <a:cxn ang="0">
                  <a:pos x="16" y="1608"/>
                </a:cxn>
                <a:cxn ang="0">
                  <a:pos x="8" y="1600"/>
                </a:cxn>
                <a:cxn ang="0">
                  <a:pos x="1704" y="1600"/>
                </a:cxn>
                <a:cxn ang="0">
                  <a:pos x="1696" y="1608"/>
                </a:cxn>
                <a:cxn ang="0">
                  <a:pos x="1696" y="8"/>
                </a:cxn>
                <a:cxn ang="0">
                  <a:pos x="170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608"/>
                </a:cxn>
              </a:cxnLst>
              <a:rect l="0" t="0" r="r" b="b"/>
              <a:pathLst>
                <a:path w="1712" h="161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704" y="0"/>
                  </a:lnTo>
                  <a:cubicBezTo>
                    <a:pt x="1709" y="0"/>
                    <a:pt x="1712" y="4"/>
                    <a:pt x="1712" y="8"/>
                  </a:cubicBezTo>
                  <a:lnTo>
                    <a:pt x="1712" y="1608"/>
                  </a:lnTo>
                  <a:cubicBezTo>
                    <a:pt x="1712" y="1613"/>
                    <a:pt x="1709" y="1616"/>
                    <a:pt x="1704" y="1616"/>
                  </a:cubicBezTo>
                  <a:lnTo>
                    <a:pt x="8" y="1616"/>
                  </a:lnTo>
                  <a:cubicBezTo>
                    <a:pt x="4" y="1616"/>
                    <a:pt x="0" y="1613"/>
                    <a:pt x="0" y="1608"/>
                  </a:cubicBezTo>
                  <a:lnTo>
                    <a:pt x="0" y="8"/>
                  </a:lnTo>
                  <a:close/>
                  <a:moveTo>
                    <a:pt x="16" y="1608"/>
                  </a:moveTo>
                  <a:lnTo>
                    <a:pt x="8" y="1600"/>
                  </a:lnTo>
                  <a:lnTo>
                    <a:pt x="1704" y="1600"/>
                  </a:lnTo>
                  <a:lnTo>
                    <a:pt x="1696" y="1608"/>
                  </a:lnTo>
                  <a:lnTo>
                    <a:pt x="1696" y="8"/>
                  </a:lnTo>
                  <a:lnTo>
                    <a:pt x="170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608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4" name="Rectangle 50"/>
            <p:cNvSpPr>
              <a:spLocks noChangeArrowheads="1"/>
            </p:cNvSpPr>
            <p:nvPr/>
          </p:nvSpPr>
          <p:spPr bwMode="auto">
            <a:xfrm>
              <a:off x="2341563" y="4103688"/>
              <a:ext cx="808038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Tematicky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2341563" y="4279900"/>
              <a:ext cx="792163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zaměřené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2366963" y="4448175"/>
              <a:ext cx="758825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investiční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Rectangle 53"/>
            <p:cNvSpPr>
              <a:spLocks noChangeArrowheads="1"/>
            </p:cNvSpPr>
            <p:nvPr/>
          </p:nvSpPr>
          <p:spPr bwMode="auto">
            <a:xfrm>
              <a:off x="2473325" y="4624388"/>
              <a:ext cx="469900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fondy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Rectangle 54"/>
            <p:cNvSpPr>
              <a:spLocks noChangeArrowheads="1"/>
            </p:cNvSpPr>
            <p:nvPr/>
          </p:nvSpPr>
          <p:spPr bwMode="auto">
            <a:xfrm>
              <a:off x="1911350" y="4244975"/>
              <a:ext cx="311150" cy="7938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9" name="Rectangle 55"/>
            <p:cNvSpPr>
              <a:spLocks noChangeArrowheads="1"/>
            </p:cNvSpPr>
            <p:nvPr/>
          </p:nvSpPr>
          <p:spPr bwMode="auto">
            <a:xfrm>
              <a:off x="3657600" y="2281238"/>
              <a:ext cx="1614488" cy="520700"/>
            </a:xfrm>
            <a:prstGeom prst="rect">
              <a:avLst/>
            </a:prstGeom>
            <a:solidFill>
              <a:srgbClr val="558ED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0" name="Freeform 56"/>
            <p:cNvSpPr>
              <a:spLocks noEditPoints="1"/>
            </p:cNvSpPr>
            <p:nvPr/>
          </p:nvSpPr>
          <p:spPr bwMode="auto">
            <a:xfrm>
              <a:off x="3652838" y="2276475"/>
              <a:ext cx="1622425" cy="52863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144" y="0"/>
                </a:cxn>
                <a:cxn ang="0">
                  <a:pos x="3152" y="8"/>
                </a:cxn>
                <a:cxn ang="0">
                  <a:pos x="3152" y="1096"/>
                </a:cxn>
                <a:cxn ang="0">
                  <a:pos x="3144" y="1104"/>
                </a:cxn>
                <a:cxn ang="0">
                  <a:pos x="8" y="1104"/>
                </a:cxn>
                <a:cxn ang="0">
                  <a:pos x="0" y="1096"/>
                </a:cxn>
                <a:cxn ang="0">
                  <a:pos x="0" y="8"/>
                </a:cxn>
                <a:cxn ang="0">
                  <a:pos x="16" y="1096"/>
                </a:cxn>
                <a:cxn ang="0">
                  <a:pos x="8" y="1088"/>
                </a:cxn>
                <a:cxn ang="0">
                  <a:pos x="3144" y="1088"/>
                </a:cxn>
                <a:cxn ang="0">
                  <a:pos x="3136" y="1096"/>
                </a:cxn>
                <a:cxn ang="0">
                  <a:pos x="3136" y="8"/>
                </a:cxn>
                <a:cxn ang="0">
                  <a:pos x="314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096"/>
                </a:cxn>
              </a:cxnLst>
              <a:rect l="0" t="0" r="r" b="b"/>
              <a:pathLst>
                <a:path w="3152" h="110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144" y="0"/>
                  </a:lnTo>
                  <a:cubicBezTo>
                    <a:pt x="3149" y="0"/>
                    <a:pt x="3152" y="4"/>
                    <a:pt x="3152" y="8"/>
                  </a:cubicBezTo>
                  <a:lnTo>
                    <a:pt x="3152" y="1096"/>
                  </a:lnTo>
                  <a:cubicBezTo>
                    <a:pt x="3152" y="1101"/>
                    <a:pt x="3149" y="1104"/>
                    <a:pt x="3144" y="1104"/>
                  </a:cubicBezTo>
                  <a:lnTo>
                    <a:pt x="8" y="1104"/>
                  </a:lnTo>
                  <a:cubicBezTo>
                    <a:pt x="4" y="1104"/>
                    <a:pt x="0" y="1101"/>
                    <a:pt x="0" y="1096"/>
                  </a:cubicBezTo>
                  <a:lnTo>
                    <a:pt x="0" y="8"/>
                  </a:lnTo>
                  <a:close/>
                  <a:moveTo>
                    <a:pt x="16" y="1096"/>
                  </a:moveTo>
                  <a:lnTo>
                    <a:pt x="8" y="1088"/>
                  </a:lnTo>
                  <a:lnTo>
                    <a:pt x="3144" y="1088"/>
                  </a:lnTo>
                  <a:lnTo>
                    <a:pt x="3136" y="1096"/>
                  </a:lnTo>
                  <a:lnTo>
                    <a:pt x="3136" y="8"/>
                  </a:lnTo>
                  <a:lnTo>
                    <a:pt x="31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096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1" name="Rectangle 57"/>
            <p:cNvSpPr>
              <a:spLocks noChangeArrowheads="1"/>
            </p:cNvSpPr>
            <p:nvPr/>
          </p:nvSpPr>
          <p:spPr bwMode="auto">
            <a:xfrm>
              <a:off x="3749675" y="2309813"/>
              <a:ext cx="165576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Česká investiční a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2" name="Rectangle 58"/>
            <p:cNvSpPr>
              <a:spLocks noChangeArrowheads="1"/>
            </p:cNvSpPr>
            <p:nvPr/>
          </p:nvSpPr>
          <p:spPr bwMode="auto">
            <a:xfrm>
              <a:off x="3790950" y="2532063"/>
              <a:ext cx="151447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rozvojová banka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3" name="Freeform 59"/>
            <p:cNvSpPr>
              <a:spLocks noEditPoints="1"/>
            </p:cNvSpPr>
            <p:nvPr/>
          </p:nvSpPr>
          <p:spPr bwMode="auto">
            <a:xfrm>
              <a:off x="1968500" y="2343150"/>
              <a:ext cx="1619250" cy="106363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3098" y="87"/>
                </a:cxn>
                <a:cxn ang="0">
                  <a:pos x="3098" y="135"/>
                </a:cxn>
                <a:cxn ang="0">
                  <a:pos x="0" y="135"/>
                </a:cxn>
                <a:cxn ang="0">
                  <a:pos x="0" y="87"/>
                </a:cxn>
                <a:cxn ang="0">
                  <a:pos x="2966" y="7"/>
                </a:cxn>
                <a:cxn ang="0">
                  <a:pos x="3145" y="111"/>
                </a:cxn>
                <a:cxn ang="0">
                  <a:pos x="2966" y="216"/>
                </a:cxn>
                <a:cxn ang="0">
                  <a:pos x="2933" y="208"/>
                </a:cxn>
                <a:cxn ang="0">
                  <a:pos x="2942" y="175"/>
                </a:cxn>
                <a:cxn ang="0">
                  <a:pos x="3086" y="91"/>
                </a:cxn>
                <a:cxn ang="0">
                  <a:pos x="3086" y="132"/>
                </a:cxn>
                <a:cxn ang="0">
                  <a:pos x="2942" y="48"/>
                </a:cxn>
                <a:cxn ang="0">
                  <a:pos x="2933" y="15"/>
                </a:cxn>
                <a:cxn ang="0">
                  <a:pos x="2966" y="7"/>
                </a:cxn>
              </a:cxnLst>
              <a:rect l="0" t="0" r="r" b="b"/>
              <a:pathLst>
                <a:path w="3145" h="223">
                  <a:moveTo>
                    <a:pt x="0" y="87"/>
                  </a:moveTo>
                  <a:lnTo>
                    <a:pt x="3098" y="87"/>
                  </a:lnTo>
                  <a:lnTo>
                    <a:pt x="3098" y="135"/>
                  </a:lnTo>
                  <a:lnTo>
                    <a:pt x="0" y="135"/>
                  </a:lnTo>
                  <a:lnTo>
                    <a:pt x="0" y="87"/>
                  </a:lnTo>
                  <a:close/>
                  <a:moveTo>
                    <a:pt x="2966" y="7"/>
                  </a:moveTo>
                  <a:lnTo>
                    <a:pt x="3145" y="111"/>
                  </a:lnTo>
                  <a:lnTo>
                    <a:pt x="2966" y="216"/>
                  </a:lnTo>
                  <a:cubicBezTo>
                    <a:pt x="2955" y="223"/>
                    <a:pt x="2940" y="219"/>
                    <a:pt x="2933" y="208"/>
                  </a:cubicBezTo>
                  <a:cubicBezTo>
                    <a:pt x="2926" y="196"/>
                    <a:pt x="2930" y="181"/>
                    <a:pt x="2942" y="175"/>
                  </a:cubicBezTo>
                  <a:lnTo>
                    <a:pt x="3086" y="91"/>
                  </a:lnTo>
                  <a:lnTo>
                    <a:pt x="3086" y="132"/>
                  </a:lnTo>
                  <a:lnTo>
                    <a:pt x="2942" y="48"/>
                  </a:lnTo>
                  <a:cubicBezTo>
                    <a:pt x="2930" y="42"/>
                    <a:pt x="2926" y="27"/>
                    <a:pt x="2933" y="15"/>
                  </a:cubicBezTo>
                  <a:cubicBezTo>
                    <a:pt x="2940" y="4"/>
                    <a:pt x="2955" y="0"/>
                    <a:pt x="2966" y="7"/>
                  </a:cubicBezTo>
                  <a:close/>
                </a:path>
              </a:pathLst>
            </a:custGeom>
            <a:solidFill>
              <a:srgbClr val="00B050"/>
            </a:solidFill>
            <a:ln w="0" cap="flat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4" name="Rectangle 60"/>
            <p:cNvSpPr>
              <a:spLocks noChangeArrowheads="1"/>
            </p:cNvSpPr>
            <p:nvPr/>
          </p:nvSpPr>
          <p:spPr bwMode="auto">
            <a:xfrm>
              <a:off x="3779838" y="4071938"/>
              <a:ext cx="874713" cy="7667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5" name="Freeform 61"/>
            <p:cNvSpPr>
              <a:spLocks noEditPoints="1"/>
            </p:cNvSpPr>
            <p:nvPr/>
          </p:nvSpPr>
          <p:spPr bwMode="auto">
            <a:xfrm>
              <a:off x="3776663" y="4068763"/>
              <a:ext cx="881063" cy="7731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704" y="0"/>
                </a:cxn>
                <a:cxn ang="0">
                  <a:pos x="1712" y="8"/>
                </a:cxn>
                <a:cxn ang="0">
                  <a:pos x="1712" y="1608"/>
                </a:cxn>
                <a:cxn ang="0">
                  <a:pos x="1704" y="1616"/>
                </a:cxn>
                <a:cxn ang="0">
                  <a:pos x="8" y="1616"/>
                </a:cxn>
                <a:cxn ang="0">
                  <a:pos x="0" y="1608"/>
                </a:cxn>
                <a:cxn ang="0">
                  <a:pos x="0" y="8"/>
                </a:cxn>
                <a:cxn ang="0">
                  <a:pos x="16" y="1608"/>
                </a:cxn>
                <a:cxn ang="0">
                  <a:pos x="8" y="1600"/>
                </a:cxn>
                <a:cxn ang="0">
                  <a:pos x="1704" y="1600"/>
                </a:cxn>
                <a:cxn ang="0">
                  <a:pos x="1696" y="1608"/>
                </a:cxn>
                <a:cxn ang="0">
                  <a:pos x="1696" y="8"/>
                </a:cxn>
                <a:cxn ang="0">
                  <a:pos x="170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608"/>
                </a:cxn>
              </a:cxnLst>
              <a:rect l="0" t="0" r="r" b="b"/>
              <a:pathLst>
                <a:path w="1712" h="161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704" y="0"/>
                  </a:lnTo>
                  <a:cubicBezTo>
                    <a:pt x="1709" y="0"/>
                    <a:pt x="1712" y="4"/>
                    <a:pt x="1712" y="8"/>
                  </a:cubicBezTo>
                  <a:lnTo>
                    <a:pt x="1712" y="1608"/>
                  </a:lnTo>
                  <a:cubicBezTo>
                    <a:pt x="1712" y="1613"/>
                    <a:pt x="1709" y="1616"/>
                    <a:pt x="1704" y="1616"/>
                  </a:cubicBezTo>
                  <a:lnTo>
                    <a:pt x="8" y="1616"/>
                  </a:lnTo>
                  <a:cubicBezTo>
                    <a:pt x="4" y="1616"/>
                    <a:pt x="0" y="1613"/>
                    <a:pt x="0" y="1608"/>
                  </a:cubicBezTo>
                  <a:lnTo>
                    <a:pt x="0" y="8"/>
                  </a:lnTo>
                  <a:close/>
                  <a:moveTo>
                    <a:pt x="16" y="1608"/>
                  </a:moveTo>
                  <a:lnTo>
                    <a:pt x="8" y="1600"/>
                  </a:lnTo>
                  <a:lnTo>
                    <a:pt x="1704" y="1600"/>
                  </a:lnTo>
                  <a:lnTo>
                    <a:pt x="1696" y="1608"/>
                  </a:lnTo>
                  <a:lnTo>
                    <a:pt x="1696" y="8"/>
                  </a:lnTo>
                  <a:lnTo>
                    <a:pt x="170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608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6" name="Rectangle 62"/>
            <p:cNvSpPr>
              <a:spLocks noChangeArrowheads="1"/>
            </p:cNvSpPr>
            <p:nvPr/>
          </p:nvSpPr>
          <p:spPr bwMode="auto">
            <a:xfrm>
              <a:off x="3898900" y="4103688"/>
              <a:ext cx="808038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Tematicky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Rectangle 63"/>
            <p:cNvSpPr>
              <a:spLocks noChangeArrowheads="1"/>
            </p:cNvSpPr>
            <p:nvPr/>
          </p:nvSpPr>
          <p:spPr bwMode="auto">
            <a:xfrm>
              <a:off x="3898900" y="4279900"/>
              <a:ext cx="790575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zaměřené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8" name="Rectangle 64"/>
            <p:cNvSpPr>
              <a:spLocks noChangeArrowheads="1"/>
            </p:cNvSpPr>
            <p:nvPr/>
          </p:nvSpPr>
          <p:spPr bwMode="auto">
            <a:xfrm>
              <a:off x="3924300" y="4448175"/>
              <a:ext cx="758825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investiční 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9" name="Rectangle 65"/>
            <p:cNvSpPr>
              <a:spLocks noChangeArrowheads="1"/>
            </p:cNvSpPr>
            <p:nvPr/>
          </p:nvSpPr>
          <p:spPr bwMode="auto">
            <a:xfrm>
              <a:off x="4030663" y="4624388"/>
              <a:ext cx="469900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fondy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0" name="Freeform 66"/>
            <p:cNvSpPr>
              <a:spLocks noEditPoints="1"/>
            </p:cNvSpPr>
            <p:nvPr/>
          </p:nvSpPr>
          <p:spPr bwMode="auto">
            <a:xfrm>
              <a:off x="3097213" y="4310063"/>
              <a:ext cx="684213" cy="106363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1283" y="87"/>
                </a:cxn>
                <a:cxn ang="0">
                  <a:pos x="1283" y="135"/>
                </a:cxn>
                <a:cxn ang="0">
                  <a:pos x="0" y="135"/>
                </a:cxn>
                <a:cxn ang="0">
                  <a:pos x="0" y="87"/>
                </a:cxn>
                <a:cxn ang="0">
                  <a:pos x="1152" y="7"/>
                </a:cxn>
                <a:cxn ang="0">
                  <a:pos x="1331" y="111"/>
                </a:cxn>
                <a:cxn ang="0">
                  <a:pos x="1152" y="216"/>
                </a:cxn>
                <a:cxn ang="0">
                  <a:pos x="1119" y="208"/>
                </a:cxn>
                <a:cxn ang="0">
                  <a:pos x="1127" y="175"/>
                </a:cxn>
                <a:cxn ang="0">
                  <a:pos x="1271" y="91"/>
                </a:cxn>
                <a:cxn ang="0">
                  <a:pos x="1271" y="132"/>
                </a:cxn>
                <a:cxn ang="0">
                  <a:pos x="1127" y="48"/>
                </a:cxn>
                <a:cxn ang="0">
                  <a:pos x="1119" y="15"/>
                </a:cxn>
                <a:cxn ang="0">
                  <a:pos x="1152" y="7"/>
                </a:cxn>
              </a:cxnLst>
              <a:rect l="0" t="0" r="r" b="b"/>
              <a:pathLst>
                <a:path w="1331" h="223">
                  <a:moveTo>
                    <a:pt x="0" y="87"/>
                  </a:moveTo>
                  <a:lnTo>
                    <a:pt x="1283" y="87"/>
                  </a:lnTo>
                  <a:lnTo>
                    <a:pt x="1283" y="135"/>
                  </a:lnTo>
                  <a:lnTo>
                    <a:pt x="0" y="135"/>
                  </a:lnTo>
                  <a:lnTo>
                    <a:pt x="0" y="87"/>
                  </a:lnTo>
                  <a:close/>
                  <a:moveTo>
                    <a:pt x="1152" y="7"/>
                  </a:moveTo>
                  <a:lnTo>
                    <a:pt x="1331" y="111"/>
                  </a:lnTo>
                  <a:lnTo>
                    <a:pt x="1152" y="216"/>
                  </a:lnTo>
                  <a:cubicBezTo>
                    <a:pt x="1140" y="223"/>
                    <a:pt x="1125" y="219"/>
                    <a:pt x="1119" y="208"/>
                  </a:cubicBezTo>
                  <a:cubicBezTo>
                    <a:pt x="1112" y="196"/>
                    <a:pt x="1116" y="181"/>
                    <a:pt x="1127" y="175"/>
                  </a:cubicBezTo>
                  <a:lnTo>
                    <a:pt x="1271" y="91"/>
                  </a:lnTo>
                  <a:lnTo>
                    <a:pt x="1271" y="132"/>
                  </a:lnTo>
                  <a:lnTo>
                    <a:pt x="1127" y="48"/>
                  </a:lnTo>
                  <a:cubicBezTo>
                    <a:pt x="1116" y="42"/>
                    <a:pt x="1112" y="27"/>
                    <a:pt x="1119" y="15"/>
                  </a:cubicBezTo>
                  <a:cubicBezTo>
                    <a:pt x="1125" y="4"/>
                    <a:pt x="1140" y="0"/>
                    <a:pt x="1152" y="7"/>
                  </a:cubicBezTo>
                  <a:close/>
                </a:path>
              </a:pathLst>
            </a:custGeom>
            <a:solidFill>
              <a:srgbClr val="00B050"/>
            </a:solidFill>
            <a:ln w="0" cap="flat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1" name="Freeform 67"/>
            <p:cNvSpPr>
              <a:spLocks noEditPoints="1"/>
            </p:cNvSpPr>
            <p:nvPr/>
          </p:nvSpPr>
          <p:spPr bwMode="auto">
            <a:xfrm>
              <a:off x="2219325" y="4695825"/>
              <a:ext cx="1562100" cy="658813"/>
            </a:xfrm>
            <a:custGeom>
              <a:avLst/>
              <a:gdLst/>
              <a:ahLst/>
              <a:cxnLst>
                <a:cxn ang="0">
                  <a:pos x="0" y="1334"/>
                </a:cxn>
                <a:cxn ang="0">
                  <a:pos x="2980" y="23"/>
                </a:cxn>
                <a:cxn ang="0">
                  <a:pos x="3000" y="67"/>
                </a:cxn>
                <a:cxn ang="0">
                  <a:pos x="19" y="1378"/>
                </a:cxn>
                <a:cxn ang="0">
                  <a:pos x="0" y="1334"/>
                </a:cxn>
                <a:cxn ang="0">
                  <a:pos x="2827" y="2"/>
                </a:cxn>
                <a:cxn ang="0">
                  <a:pos x="3034" y="25"/>
                </a:cxn>
                <a:cxn ang="0">
                  <a:pos x="2911" y="194"/>
                </a:cxn>
                <a:cxn ang="0">
                  <a:pos x="2878" y="199"/>
                </a:cxn>
                <a:cxn ang="0">
                  <a:pos x="2873" y="165"/>
                </a:cxn>
                <a:cxn ang="0">
                  <a:pos x="2971" y="30"/>
                </a:cxn>
                <a:cxn ang="0">
                  <a:pos x="2987" y="68"/>
                </a:cxn>
                <a:cxn ang="0">
                  <a:pos x="2822" y="50"/>
                </a:cxn>
                <a:cxn ang="0">
                  <a:pos x="2800" y="23"/>
                </a:cxn>
                <a:cxn ang="0">
                  <a:pos x="2827" y="2"/>
                </a:cxn>
              </a:cxnLst>
              <a:rect l="0" t="0" r="r" b="b"/>
              <a:pathLst>
                <a:path w="3034" h="1378">
                  <a:moveTo>
                    <a:pt x="0" y="1334"/>
                  </a:moveTo>
                  <a:lnTo>
                    <a:pt x="2980" y="23"/>
                  </a:lnTo>
                  <a:lnTo>
                    <a:pt x="3000" y="67"/>
                  </a:lnTo>
                  <a:lnTo>
                    <a:pt x="19" y="1378"/>
                  </a:lnTo>
                  <a:lnTo>
                    <a:pt x="0" y="1334"/>
                  </a:lnTo>
                  <a:close/>
                  <a:moveTo>
                    <a:pt x="2827" y="2"/>
                  </a:moveTo>
                  <a:lnTo>
                    <a:pt x="3034" y="25"/>
                  </a:lnTo>
                  <a:lnTo>
                    <a:pt x="2911" y="194"/>
                  </a:lnTo>
                  <a:cubicBezTo>
                    <a:pt x="2904" y="204"/>
                    <a:pt x="2889" y="207"/>
                    <a:pt x="2878" y="199"/>
                  </a:cubicBezTo>
                  <a:cubicBezTo>
                    <a:pt x="2867" y="191"/>
                    <a:pt x="2865" y="176"/>
                    <a:pt x="2873" y="165"/>
                  </a:cubicBezTo>
                  <a:lnTo>
                    <a:pt x="2971" y="30"/>
                  </a:lnTo>
                  <a:lnTo>
                    <a:pt x="2987" y="68"/>
                  </a:lnTo>
                  <a:lnTo>
                    <a:pt x="2822" y="50"/>
                  </a:lnTo>
                  <a:cubicBezTo>
                    <a:pt x="2808" y="48"/>
                    <a:pt x="2799" y="36"/>
                    <a:pt x="2800" y="23"/>
                  </a:cubicBezTo>
                  <a:cubicBezTo>
                    <a:pt x="2802" y="10"/>
                    <a:pt x="2814" y="0"/>
                    <a:pt x="2827" y="2"/>
                  </a:cubicBezTo>
                  <a:close/>
                </a:path>
              </a:pathLst>
            </a:custGeom>
            <a:solidFill>
              <a:srgbClr val="00B050"/>
            </a:solidFill>
            <a:ln w="0" cap="flat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2" name="Rectangle 68"/>
            <p:cNvSpPr>
              <a:spLocks noChangeArrowheads="1"/>
            </p:cNvSpPr>
            <p:nvPr/>
          </p:nvSpPr>
          <p:spPr bwMode="auto">
            <a:xfrm>
              <a:off x="2903538" y="5110163"/>
              <a:ext cx="2306638" cy="5429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3" name="Rectangle 69"/>
            <p:cNvSpPr>
              <a:spLocks noChangeArrowheads="1"/>
            </p:cNvSpPr>
            <p:nvPr/>
          </p:nvSpPr>
          <p:spPr bwMode="auto">
            <a:xfrm>
              <a:off x="3149600" y="5145088"/>
              <a:ext cx="2017713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smtClean="0">
                  <a:ln>
                    <a:noFill/>
                  </a:ln>
                  <a:solidFill>
                    <a:srgbClr val="953735"/>
                  </a:solidFill>
                  <a:effectLst/>
                  <a:latin typeface="Calibri" pitchFamily="34" charset="0"/>
                  <a:cs typeface="Arial" pitchFamily="34" charset="0"/>
                </a:rPr>
                <a:t>Alternativní investiční fondy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4" name="Rectangle 70"/>
            <p:cNvSpPr>
              <a:spLocks noChangeArrowheads="1"/>
            </p:cNvSpPr>
            <p:nvPr/>
          </p:nvSpPr>
          <p:spPr bwMode="auto">
            <a:xfrm>
              <a:off x="3084513" y="5321300"/>
              <a:ext cx="1111250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953735"/>
                  </a:solidFill>
                  <a:effectLst/>
                  <a:latin typeface="Calibri" pitchFamily="34" charset="0"/>
                  <a:cs typeface="Arial" pitchFamily="34" charset="0"/>
                </a:rPr>
                <a:t>Směrnice AIFMD,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5" name="Rectangle 71"/>
            <p:cNvSpPr>
              <a:spLocks noChangeArrowheads="1"/>
            </p:cNvSpPr>
            <p:nvPr/>
          </p:nvSpPr>
          <p:spPr bwMode="auto">
            <a:xfrm>
              <a:off x="4056063" y="5321300"/>
              <a:ext cx="214313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953735"/>
                  </a:solidFill>
                  <a:effectLst/>
                  <a:latin typeface="Calibri" pitchFamily="34" charset="0"/>
                  <a:cs typeface="Arial" pitchFamily="34" charset="0"/>
                </a:rPr>
                <a:t>Eu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6" name="Rectangle 72"/>
            <p:cNvSpPr>
              <a:spLocks noChangeArrowheads="1"/>
            </p:cNvSpPr>
            <p:nvPr/>
          </p:nvSpPr>
          <p:spPr bwMode="auto">
            <a:xfrm>
              <a:off x="4221163" y="5321300"/>
              <a:ext cx="452438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953735"/>
                  </a:solidFill>
                  <a:effectLst/>
                  <a:latin typeface="Calibri" pitchFamily="34" charset="0"/>
                  <a:cs typeface="Arial" pitchFamily="34" charset="0"/>
                </a:rPr>
                <a:t>VECA,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7" name="Rectangle 73"/>
            <p:cNvSpPr>
              <a:spLocks noChangeArrowheads="1"/>
            </p:cNvSpPr>
            <p:nvPr/>
          </p:nvSpPr>
          <p:spPr bwMode="auto">
            <a:xfrm>
              <a:off x="4583113" y="5321300"/>
              <a:ext cx="214313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953735"/>
                  </a:solidFill>
                  <a:effectLst/>
                  <a:latin typeface="Calibri" pitchFamily="34" charset="0"/>
                  <a:cs typeface="Arial" pitchFamily="34" charset="0"/>
                </a:rPr>
                <a:t>Eu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8" name="Rectangle 74"/>
            <p:cNvSpPr>
              <a:spLocks noChangeArrowheads="1"/>
            </p:cNvSpPr>
            <p:nvPr/>
          </p:nvSpPr>
          <p:spPr bwMode="auto">
            <a:xfrm>
              <a:off x="4748213" y="5321300"/>
              <a:ext cx="403225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953735"/>
                  </a:solidFill>
                  <a:effectLst/>
                  <a:latin typeface="Calibri" pitchFamily="34" charset="0"/>
                  <a:cs typeface="Arial" pitchFamily="34" charset="0"/>
                </a:rPr>
                <a:t>SEF a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9" name="Rectangle 75"/>
            <p:cNvSpPr>
              <a:spLocks noChangeArrowheads="1"/>
            </p:cNvSpPr>
            <p:nvPr/>
          </p:nvSpPr>
          <p:spPr bwMode="auto">
            <a:xfrm>
              <a:off x="3924300" y="5475288"/>
              <a:ext cx="403225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953735"/>
                  </a:solidFill>
                  <a:effectLst/>
                  <a:latin typeface="Calibri" pitchFamily="34" charset="0"/>
                  <a:cs typeface="Arial" pitchFamily="34" charset="0"/>
                </a:rPr>
                <a:t>ELTIF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0" name="Freeform 76"/>
            <p:cNvSpPr>
              <a:spLocks noEditPoints="1"/>
            </p:cNvSpPr>
            <p:nvPr/>
          </p:nvSpPr>
          <p:spPr bwMode="auto">
            <a:xfrm flipH="1">
              <a:off x="4059236" y="4869160"/>
              <a:ext cx="152723" cy="252117"/>
            </a:xfrm>
            <a:custGeom>
              <a:avLst/>
              <a:gdLst/>
              <a:ahLst/>
              <a:cxnLst>
                <a:cxn ang="0">
                  <a:pos x="419" y="369"/>
                </a:cxn>
                <a:cxn ang="0">
                  <a:pos x="7" y="17"/>
                </a:cxn>
                <a:cxn ang="0">
                  <a:pos x="18" y="5"/>
                </a:cxn>
                <a:cxn ang="0">
                  <a:pos x="429" y="357"/>
                </a:cxn>
                <a:cxn ang="0">
                  <a:pos x="419" y="369"/>
                </a:cxn>
                <a:cxn ang="0">
                  <a:pos x="54" y="154"/>
                </a:cxn>
                <a:cxn ang="0">
                  <a:pos x="0" y="0"/>
                </a:cxn>
                <a:cxn ang="0">
                  <a:pos x="160" y="30"/>
                </a:cxn>
                <a:cxn ang="0">
                  <a:pos x="166" y="39"/>
                </a:cxn>
                <a:cxn ang="0">
                  <a:pos x="157" y="45"/>
                </a:cxn>
                <a:cxn ang="0">
                  <a:pos x="11" y="19"/>
                </a:cxn>
                <a:cxn ang="0">
                  <a:pos x="20" y="8"/>
                </a:cxn>
                <a:cxn ang="0">
                  <a:pos x="69" y="148"/>
                </a:cxn>
                <a:cxn ang="0">
                  <a:pos x="64" y="158"/>
                </a:cxn>
                <a:cxn ang="0">
                  <a:pos x="54" y="154"/>
                </a:cxn>
              </a:cxnLst>
              <a:rect l="0" t="0" r="r" b="b"/>
              <a:pathLst>
                <a:path w="429" h="369">
                  <a:moveTo>
                    <a:pt x="419" y="369"/>
                  </a:moveTo>
                  <a:lnTo>
                    <a:pt x="7" y="17"/>
                  </a:lnTo>
                  <a:lnTo>
                    <a:pt x="18" y="5"/>
                  </a:lnTo>
                  <a:lnTo>
                    <a:pt x="429" y="357"/>
                  </a:lnTo>
                  <a:lnTo>
                    <a:pt x="419" y="369"/>
                  </a:lnTo>
                  <a:close/>
                  <a:moveTo>
                    <a:pt x="54" y="154"/>
                  </a:moveTo>
                  <a:lnTo>
                    <a:pt x="0" y="0"/>
                  </a:lnTo>
                  <a:lnTo>
                    <a:pt x="160" y="30"/>
                  </a:lnTo>
                  <a:cubicBezTo>
                    <a:pt x="164" y="30"/>
                    <a:pt x="167" y="35"/>
                    <a:pt x="166" y="39"/>
                  </a:cubicBezTo>
                  <a:cubicBezTo>
                    <a:pt x="166" y="43"/>
                    <a:pt x="161" y="46"/>
                    <a:pt x="157" y="45"/>
                  </a:cubicBezTo>
                  <a:lnTo>
                    <a:pt x="11" y="19"/>
                  </a:lnTo>
                  <a:lnTo>
                    <a:pt x="20" y="8"/>
                  </a:lnTo>
                  <a:lnTo>
                    <a:pt x="69" y="148"/>
                  </a:lnTo>
                  <a:cubicBezTo>
                    <a:pt x="70" y="152"/>
                    <a:pt x="68" y="157"/>
                    <a:pt x="64" y="158"/>
                  </a:cubicBezTo>
                  <a:cubicBezTo>
                    <a:pt x="60" y="160"/>
                    <a:pt x="55" y="158"/>
                    <a:pt x="54" y="154"/>
                  </a:cubicBezTo>
                  <a:close/>
                </a:path>
              </a:pathLst>
            </a:custGeom>
            <a:solidFill>
              <a:srgbClr val="953735"/>
            </a:solidFill>
            <a:ln w="0" cap="flat">
              <a:solidFill>
                <a:srgbClr val="95373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01" name="Freeform 77"/>
            <p:cNvSpPr>
              <a:spLocks noEditPoints="1"/>
            </p:cNvSpPr>
            <p:nvPr/>
          </p:nvSpPr>
          <p:spPr bwMode="auto">
            <a:xfrm>
              <a:off x="4037013" y="2801938"/>
              <a:ext cx="114300" cy="1216025"/>
            </a:xfrm>
            <a:custGeom>
              <a:avLst/>
              <a:gdLst/>
              <a:ahLst/>
              <a:cxnLst>
                <a:cxn ang="0">
                  <a:pos x="135" y="0"/>
                </a:cxn>
                <a:cxn ang="0">
                  <a:pos x="135" y="2493"/>
                </a:cxn>
                <a:cxn ang="0">
                  <a:pos x="87" y="2493"/>
                </a:cxn>
                <a:cxn ang="0">
                  <a:pos x="87" y="0"/>
                </a:cxn>
                <a:cxn ang="0">
                  <a:pos x="135" y="0"/>
                </a:cxn>
                <a:cxn ang="0">
                  <a:pos x="216" y="2361"/>
                </a:cxn>
                <a:cxn ang="0">
                  <a:pos x="111" y="2541"/>
                </a:cxn>
                <a:cxn ang="0">
                  <a:pos x="7" y="2361"/>
                </a:cxn>
                <a:cxn ang="0">
                  <a:pos x="15" y="2328"/>
                </a:cxn>
                <a:cxn ang="0">
                  <a:pos x="48" y="2337"/>
                </a:cxn>
                <a:cxn ang="0">
                  <a:pos x="132" y="2481"/>
                </a:cxn>
                <a:cxn ang="0">
                  <a:pos x="91" y="2481"/>
                </a:cxn>
                <a:cxn ang="0">
                  <a:pos x="175" y="2337"/>
                </a:cxn>
                <a:cxn ang="0">
                  <a:pos x="208" y="2328"/>
                </a:cxn>
                <a:cxn ang="0">
                  <a:pos x="216" y="2361"/>
                </a:cxn>
              </a:cxnLst>
              <a:rect l="0" t="0" r="r" b="b"/>
              <a:pathLst>
                <a:path w="223" h="2541">
                  <a:moveTo>
                    <a:pt x="135" y="0"/>
                  </a:moveTo>
                  <a:lnTo>
                    <a:pt x="135" y="2493"/>
                  </a:lnTo>
                  <a:lnTo>
                    <a:pt x="87" y="2493"/>
                  </a:lnTo>
                  <a:lnTo>
                    <a:pt x="87" y="0"/>
                  </a:lnTo>
                  <a:lnTo>
                    <a:pt x="135" y="0"/>
                  </a:lnTo>
                  <a:close/>
                  <a:moveTo>
                    <a:pt x="216" y="2361"/>
                  </a:moveTo>
                  <a:lnTo>
                    <a:pt x="111" y="2541"/>
                  </a:lnTo>
                  <a:lnTo>
                    <a:pt x="7" y="2361"/>
                  </a:lnTo>
                  <a:cubicBezTo>
                    <a:pt x="0" y="2350"/>
                    <a:pt x="4" y="2335"/>
                    <a:pt x="15" y="2328"/>
                  </a:cubicBezTo>
                  <a:cubicBezTo>
                    <a:pt x="27" y="2322"/>
                    <a:pt x="42" y="2326"/>
                    <a:pt x="48" y="2337"/>
                  </a:cubicBezTo>
                  <a:lnTo>
                    <a:pt x="132" y="2481"/>
                  </a:lnTo>
                  <a:lnTo>
                    <a:pt x="91" y="2481"/>
                  </a:lnTo>
                  <a:lnTo>
                    <a:pt x="175" y="2337"/>
                  </a:lnTo>
                  <a:cubicBezTo>
                    <a:pt x="181" y="2326"/>
                    <a:pt x="196" y="2322"/>
                    <a:pt x="208" y="2328"/>
                  </a:cubicBezTo>
                  <a:cubicBezTo>
                    <a:pt x="219" y="2335"/>
                    <a:pt x="223" y="2350"/>
                    <a:pt x="216" y="236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02" name="Rectangle 78"/>
            <p:cNvSpPr>
              <a:spLocks noChangeArrowheads="1"/>
            </p:cNvSpPr>
            <p:nvPr/>
          </p:nvSpPr>
          <p:spPr bwMode="auto">
            <a:xfrm>
              <a:off x="6078538" y="1874838"/>
              <a:ext cx="2373313" cy="3935413"/>
            </a:xfrm>
            <a:prstGeom prst="rect">
              <a:avLst/>
            </a:prstGeom>
            <a:solidFill>
              <a:srgbClr val="DCE6F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03" name="Freeform 79"/>
            <p:cNvSpPr>
              <a:spLocks noEditPoints="1"/>
            </p:cNvSpPr>
            <p:nvPr/>
          </p:nvSpPr>
          <p:spPr bwMode="auto">
            <a:xfrm>
              <a:off x="6075363" y="1871663"/>
              <a:ext cx="2379663" cy="394176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616" y="0"/>
                </a:cxn>
                <a:cxn ang="0">
                  <a:pos x="4624" y="8"/>
                </a:cxn>
                <a:cxn ang="0">
                  <a:pos x="4624" y="8232"/>
                </a:cxn>
                <a:cxn ang="0">
                  <a:pos x="4616" y="8240"/>
                </a:cxn>
                <a:cxn ang="0">
                  <a:pos x="8" y="8240"/>
                </a:cxn>
                <a:cxn ang="0">
                  <a:pos x="0" y="8232"/>
                </a:cxn>
                <a:cxn ang="0">
                  <a:pos x="0" y="8"/>
                </a:cxn>
                <a:cxn ang="0">
                  <a:pos x="16" y="8232"/>
                </a:cxn>
                <a:cxn ang="0">
                  <a:pos x="8" y="8224"/>
                </a:cxn>
                <a:cxn ang="0">
                  <a:pos x="4616" y="8224"/>
                </a:cxn>
                <a:cxn ang="0">
                  <a:pos x="4608" y="8232"/>
                </a:cxn>
                <a:cxn ang="0">
                  <a:pos x="4608" y="8"/>
                </a:cxn>
                <a:cxn ang="0">
                  <a:pos x="4616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8232"/>
                </a:cxn>
              </a:cxnLst>
              <a:rect l="0" t="0" r="r" b="b"/>
              <a:pathLst>
                <a:path w="4624" h="824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616" y="0"/>
                  </a:lnTo>
                  <a:cubicBezTo>
                    <a:pt x="4621" y="0"/>
                    <a:pt x="4624" y="4"/>
                    <a:pt x="4624" y="8"/>
                  </a:cubicBezTo>
                  <a:lnTo>
                    <a:pt x="4624" y="8232"/>
                  </a:lnTo>
                  <a:cubicBezTo>
                    <a:pt x="4624" y="8237"/>
                    <a:pt x="4621" y="8240"/>
                    <a:pt x="4616" y="8240"/>
                  </a:cubicBezTo>
                  <a:lnTo>
                    <a:pt x="8" y="8240"/>
                  </a:lnTo>
                  <a:cubicBezTo>
                    <a:pt x="4" y="8240"/>
                    <a:pt x="0" y="8237"/>
                    <a:pt x="0" y="8232"/>
                  </a:cubicBezTo>
                  <a:lnTo>
                    <a:pt x="0" y="8"/>
                  </a:lnTo>
                  <a:close/>
                  <a:moveTo>
                    <a:pt x="16" y="8232"/>
                  </a:moveTo>
                  <a:lnTo>
                    <a:pt x="8" y="8224"/>
                  </a:lnTo>
                  <a:lnTo>
                    <a:pt x="4616" y="8224"/>
                  </a:lnTo>
                  <a:lnTo>
                    <a:pt x="4608" y="8232"/>
                  </a:lnTo>
                  <a:lnTo>
                    <a:pt x="4608" y="8"/>
                  </a:lnTo>
                  <a:lnTo>
                    <a:pt x="461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8232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04" name="Rectangle 80"/>
            <p:cNvSpPr>
              <a:spLocks noChangeArrowheads="1"/>
            </p:cNvSpPr>
            <p:nvPr/>
          </p:nvSpPr>
          <p:spPr bwMode="auto">
            <a:xfrm>
              <a:off x="6491288" y="1905000"/>
              <a:ext cx="17208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Soukromí investoři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5" name="Rectangle 81"/>
            <p:cNvSpPr>
              <a:spLocks noChangeArrowheads="1"/>
            </p:cNvSpPr>
            <p:nvPr/>
          </p:nvSpPr>
          <p:spPr bwMode="auto">
            <a:xfrm>
              <a:off x="6269038" y="2135188"/>
              <a:ext cx="979488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(nemusí být ČR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6" name="Rectangle 82"/>
            <p:cNvSpPr>
              <a:spLocks noChangeArrowheads="1"/>
            </p:cNvSpPr>
            <p:nvPr/>
          </p:nvSpPr>
          <p:spPr bwMode="auto">
            <a:xfrm>
              <a:off x="7126288" y="2135188"/>
              <a:ext cx="13970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–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7" name="Rectangle 83"/>
            <p:cNvSpPr>
              <a:spLocks noChangeArrowheads="1"/>
            </p:cNvSpPr>
            <p:nvPr/>
          </p:nvSpPr>
          <p:spPr bwMode="auto">
            <a:xfrm>
              <a:off x="7216775" y="2135188"/>
              <a:ext cx="119380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naopak zahraničí =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8" name="Rectangle 84"/>
            <p:cNvSpPr>
              <a:spLocks noChangeArrowheads="1"/>
            </p:cNvSpPr>
            <p:nvPr/>
          </p:nvSpPr>
          <p:spPr bwMode="auto">
            <a:xfrm>
              <a:off x="6540500" y="2279650"/>
              <a:ext cx="1581150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nové peníze v ekonomice)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9" name="Rectangle 85"/>
            <p:cNvSpPr>
              <a:spLocks noChangeArrowheads="1"/>
            </p:cNvSpPr>
            <p:nvPr/>
          </p:nvSpPr>
          <p:spPr bwMode="auto">
            <a:xfrm>
              <a:off x="2487613" y="2136775"/>
              <a:ext cx="477838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cs typeface="Arial" pitchFamily="34" charset="0"/>
                </a:rPr>
                <a:t>úvěry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0" name="Rectangle 86"/>
            <p:cNvSpPr>
              <a:spLocks noChangeArrowheads="1"/>
            </p:cNvSpPr>
            <p:nvPr/>
          </p:nvSpPr>
          <p:spPr bwMode="auto">
            <a:xfrm>
              <a:off x="3235325" y="4103688"/>
              <a:ext cx="558800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cs typeface="Arial" pitchFamily="34" charset="0"/>
                </a:rPr>
                <a:t>kapitál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1" name="Freeform 87"/>
            <p:cNvSpPr>
              <a:spLocks noEditPoints="1"/>
            </p:cNvSpPr>
            <p:nvPr/>
          </p:nvSpPr>
          <p:spPr bwMode="auto">
            <a:xfrm>
              <a:off x="2832100" y="3252788"/>
              <a:ext cx="944563" cy="876300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1815" y="1781"/>
                </a:cxn>
                <a:cxn ang="0">
                  <a:pos x="1781" y="1815"/>
                </a:cxn>
                <a:cxn ang="0">
                  <a:pos x="0" y="34"/>
                </a:cxn>
                <a:cxn ang="0">
                  <a:pos x="34" y="0"/>
                </a:cxn>
                <a:cxn ang="0">
                  <a:pos x="1779" y="1631"/>
                </a:cxn>
                <a:cxn ang="0">
                  <a:pos x="1832" y="1832"/>
                </a:cxn>
                <a:cxn ang="0">
                  <a:pos x="1631" y="1779"/>
                </a:cxn>
                <a:cxn ang="0">
                  <a:pos x="1614" y="1750"/>
                </a:cxn>
                <a:cxn ang="0">
                  <a:pos x="1643" y="1733"/>
                </a:cxn>
                <a:cxn ang="0">
                  <a:pos x="1804" y="1775"/>
                </a:cxn>
                <a:cxn ang="0">
                  <a:pos x="1775" y="1804"/>
                </a:cxn>
                <a:cxn ang="0">
                  <a:pos x="1733" y="1643"/>
                </a:cxn>
                <a:cxn ang="0">
                  <a:pos x="1750" y="1614"/>
                </a:cxn>
                <a:cxn ang="0">
                  <a:pos x="1779" y="1631"/>
                </a:cxn>
              </a:cxnLst>
              <a:rect l="0" t="0" r="r" b="b"/>
              <a:pathLst>
                <a:path w="1832" h="1832">
                  <a:moveTo>
                    <a:pt x="34" y="0"/>
                  </a:moveTo>
                  <a:lnTo>
                    <a:pt x="1815" y="1781"/>
                  </a:lnTo>
                  <a:lnTo>
                    <a:pt x="1781" y="1815"/>
                  </a:lnTo>
                  <a:lnTo>
                    <a:pt x="0" y="34"/>
                  </a:lnTo>
                  <a:lnTo>
                    <a:pt x="34" y="0"/>
                  </a:lnTo>
                  <a:close/>
                  <a:moveTo>
                    <a:pt x="1779" y="1631"/>
                  </a:moveTo>
                  <a:lnTo>
                    <a:pt x="1832" y="1832"/>
                  </a:lnTo>
                  <a:lnTo>
                    <a:pt x="1631" y="1779"/>
                  </a:lnTo>
                  <a:cubicBezTo>
                    <a:pt x="1618" y="1776"/>
                    <a:pt x="1610" y="1763"/>
                    <a:pt x="1614" y="1750"/>
                  </a:cubicBezTo>
                  <a:cubicBezTo>
                    <a:pt x="1617" y="1737"/>
                    <a:pt x="1630" y="1729"/>
                    <a:pt x="1643" y="1733"/>
                  </a:cubicBezTo>
                  <a:lnTo>
                    <a:pt x="1804" y="1775"/>
                  </a:lnTo>
                  <a:lnTo>
                    <a:pt x="1775" y="1804"/>
                  </a:lnTo>
                  <a:lnTo>
                    <a:pt x="1733" y="1643"/>
                  </a:lnTo>
                  <a:cubicBezTo>
                    <a:pt x="1729" y="1630"/>
                    <a:pt x="1737" y="1617"/>
                    <a:pt x="1750" y="1614"/>
                  </a:cubicBezTo>
                  <a:cubicBezTo>
                    <a:pt x="1763" y="1610"/>
                    <a:pt x="1776" y="1618"/>
                    <a:pt x="1779" y="1631"/>
                  </a:cubicBezTo>
                  <a:close/>
                </a:path>
              </a:pathLst>
            </a:custGeom>
            <a:solidFill>
              <a:srgbClr val="00B050"/>
            </a:solidFill>
            <a:ln w="0" cap="flat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2" name="Rectangle 88"/>
            <p:cNvSpPr>
              <a:spLocks noChangeArrowheads="1"/>
            </p:cNvSpPr>
            <p:nvPr/>
          </p:nvSpPr>
          <p:spPr bwMode="auto">
            <a:xfrm>
              <a:off x="6269038" y="2686050"/>
              <a:ext cx="873125" cy="2460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3" name="Freeform 89"/>
            <p:cNvSpPr>
              <a:spLocks noEditPoints="1"/>
            </p:cNvSpPr>
            <p:nvPr/>
          </p:nvSpPr>
          <p:spPr bwMode="auto">
            <a:xfrm>
              <a:off x="6264275" y="2682875"/>
              <a:ext cx="881063" cy="2524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704" y="0"/>
                </a:cxn>
                <a:cxn ang="0">
                  <a:pos x="1712" y="8"/>
                </a:cxn>
                <a:cxn ang="0">
                  <a:pos x="1712" y="520"/>
                </a:cxn>
                <a:cxn ang="0">
                  <a:pos x="1704" y="528"/>
                </a:cxn>
                <a:cxn ang="0">
                  <a:pos x="8" y="528"/>
                </a:cxn>
                <a:cxn ang="0">
                  <a:pos x="0" y="520"/>
                </a:cxn>
                <a:cxn ang="0">
                  <a:pos x="0" y="8"/>
                </a:cxn>
                <a:cxn ang="0">
                  <a:pos x="16" y="520"/>
                </a:cxn>
                <a:cxn ang="0">
                  <a:pos x="8" y="512"/>
                </a:cxn>
                <a:cxn ang="0">
                  <a:pos x="1704" y="512"/>
                </a:cxn>
                <a:cxn ang="0">
                  <a:pos x="1696" y="520"/>
                </a:cxn>
                <a:cxn ang="0">
                  <a:pos x="1696" y="8"/>
                </a:cxn>
                <a:cxn ang="0">
                  <a:pos x="170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520"/>
                </a:cxn>
              </a:cxnLst>
              <a:rect l="0" t="0" r="r" b="b"/>
              <a:pathLst>
                <a:path w="171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704" y="0"/>
                  </a:lnTo>
                  <a:cubicBezTo>
                    <a:pt x="1709" y="0"/>
                    <a:pt x="1712" y="4"/>
                    <a:pt x="1712" y="8"/>
                  </a:cubicBezTo>
                  <a:lnTo>
                    <a:pt x="1712" y="520"/>
                  </a:lnTo>
                  <a:cubicBezTo>
                    <a:pt x="1712" y="525"/>
                    <a:pt x="1709" y="528"/>
                    <a:pt x="170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1704" y="512"/>
                  </a:lnTo>
                  <a:lnTo>
                    <a:pt x="1696" y="520"/>
                  </a:lnTo>
                  <a:lnTo>
                    <a:pt x="1696" y="8"/>
                  </a:lnTo>
                  <a:lnTo>
                    <a:pt x="170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4" name="Rectangle 90"/>
            <p:cNvSpPr>
              <a:spLocks noChangeArrowheads="1"/>
            </p:cNvSpPr>
            <p:nvPr/>
          </p:nvSpPr>
          <p:spPr bwMode="auto">
            <a:xfrm>
              <a:off x="6513513" y="2714625"/>
              <a:ext cx="485775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Banky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5" name="Rectangle 91"/>
            <p:cNvSpPr>
              <a:spLocks noChangeArrowheads="1"/>
            </p:cNvSpPr>
            <p:nvPr/>
          </p:nvSpPr>
          <p:spPr bwMode="auto">
            <a:xfrm>
              <a:off x="7018338" y="3206750"/>
              <a:ext cx="873125" cy="2460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6" name="Freeform 92"/>
            <p:cNvSpPr>
              <a:spLocks noEditPoints="1"/>
            </p:cNvSpPr>
            <p:nvPr/>
          </p:nvSpPr>
          <p:spPr bwMode="auto">
            <a:xfrm>
              <a:off x="7013575" y="3203575"/>
              <a:ext cx="881063" cy="2524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704" y="0"/>
                </a:cxn>
                <a:cxn ang="0">
                  <a:pos x="1712" y="8"/>
                </a:cxn>
                <a:cxn ang="0">
                  <a:pos x="1712" y="520"/>
                </a:cxn>
                <a:cxn ang="0">
                  <a:pos x="1704" y="528"/>
                </a:cxn>
                <a:cxn ang="0">
                  <a:pos x="8" y="528"/>
                </a:cxn>
                <a:cxn ang="0">
                  <a:pos x="0" y="520"/>
                </a:cxn>
                <a:cxn ang="0">
                  <a:pos x="0" y="8"/>
                </a:cxn>
                <a:cxn ang="0">
                  <a:pos x="16" y="520"/>
                </a:cxn>
                <a:cxn ang="0">
                  <a:pos x="8" y="512"/>
                </a:cxn>
                <a:cxn ang="0">
                  <a:pos x="1704" y="512"/>
                </a:cxn>
                <a:cxn ang="0">
                  <a:pos x="1696" y="520"/>
                </a:cxn>
                <a:cxn ang="0">
                  <a:pos x="1696" y="8"/>
                </a:cxn>
                <a:cxn ang="0">
                  <a:pos x="170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520"/>
                </a:cxn>
              </a:cxnLst>
              <a:rect l="0" t="0" r="r" b="b"/>
              <a:pathLst>
                <a:path w="171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704" y="0"/>
                  </a:lnTo>
                  <a:cubicBezTo>
                    <a:pt x="1709" y="0"/>
                    <a:pt x="1712" y="4"/>
                    <a:pt x="1712" y="8"/>
                  </a:cubicBezTo>
                  <a:lnTo>
                    <a:pt x="1712" y="520"/>
                  </a:lnTo>
                  <a:cubicBezTo>
                    <a:pt x="1712" y="525"/>
                    <a:pt x="1709" y="528"/>
                    <a:pt x="170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1704" y="512"/>
                  </a:lnTo>
                  <a:lnTo>
                    <a:pt x="1696" y="520"/>
                  </a:lnTo>
                  <a:lnTo>
                    <a:pt x="1696" y="8"/>
                  </a:lnTo>
                  <a:lnTo>
                    <a:pt x="170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7" name="Rectangle 93"/>
            <p:cNvSpPr>
              <a:spLocks noChangeArrowheads="1"/>
            </p:cNvSpPr>
            <p:nvPr/>
          </p:nvSpPr>
          <p:spPr bwMode="auto">
            <a:xfrm>
              <a:off x="7121525" y="3235325"/>
              <a:ext cx="782638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Pojišťovny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8" name="Rectangle 94"/>
            <p:cNvSpPr>
              <a:spLocks noChangeArrowheads="1"/>
            </p:cNvSpPr>
            <p:nvPr/>
          </p:nvSpPr>
          <p:spPr bwMode="auto">
            <a:xfrm>
              <a:off x="6457950" y="3667125"/>
              <a:ext cx="1309688" cy="4206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9" name="Freeform 95"/>
            <p:cNvSpPr>
              <a:spLocks noEditPoints="1"/>
            </p:cNvSpPr>
            <p:nvPr/>
          </p:nvSpPr>
          <p:spPr bwMode="auto">
            <a:xfrm>
              <a:off x="6453188" y="3662363"/>
              <a:ext cx="1319213" cy="42862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552" y="0"/>
                </a:cxn>
                <a:cxn ang="0">
                  <a:pos x="2560" y="8"/>
                </a:cxn>
                <a:cxn ang="0">
                  <a:pos x="2560" y="888"/>
                </a:cxn>
                <a:cxn ang="0">
                  <a:pos x="2552" y="896"/>
                </a:cxn>
                <a:cxn ang="0">
                  <a:pos x="8" y="896"/>
                </a:cxn>
                <a:cxn ang="0">
                  <a:pos x="0" y="888"/>
                </a:cxn>
                <a:cxn ang="0">
                  <a:pos x="0" y="8"/>
                </a:cxn>
                <a:cxn ang="0">
                  <a:pos x="16" y="888"/>
                </a:cxn>
                <a:cxn ang="0">
                  <a:pos x="8" y="880"/>
                </a:cxn>
                <a:cxn ang="0">
                  <a:pos x="2552" y="880"/>
                </a:cxn>
                <a:cxn ang="0">
                  <a:pos x="2544" y="888"/>
                </a:cxn>
                <a:cxn ang="0">
                  <a:pos x="2544" y="8"/>
                </a:cxn>
                <a:cxn ang="0">
                  <a:pos x="255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888"/>
                </a:cxn>
              </a:cxnLst>
              <a:rect l="0" t="0" r="r" b="b"/>
              <a:pathLst>
                <a:path w="2560" h="89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lnTo>
                    <a:pt x="2560" y="888"/>
                  </a:lnTo>
                  <a:cubicBezTo>
                    <a:pt x="2560" y="893"/>
                    <a:pt x="2557" y="896"/>
                    <a:pt x="2552" y="896"/>
                  </a:cubicBezTo>
                  <a:lnTo>
                    <a:pt x="8" y="896"/>
                  </a:lnTo>
                  <a:cubicBezTo>
                    <a:pt x="4" y="896"/>
                    <a:pt x="0" y="893"/>
                    <a:pt x="0" y="888"/>
                  </a:cubicBezTo>
                  <a:lnTo>
                    <a:pt x="0" y="8"/>
                  </a:lnTo>
                  <a:close/>
                  <a:moveTo>
                    <a:pt x="16" y="888"/>
                  </a:moveTo>
                  <a:lnTo>
                    <a:pt x="8" y="880"/>
                  </a:lnTo>
                  <a:lnTo>
                    <a:pt x="2552" y="880"/>
                  </a:lnTo>
                  <a:lnTo>
                    <a:pt x="2544" y="888"/>
                  </a:lnTo>
                  <a:lnTo>
                    <a:pt x="2544" y="8"/>
                  </a:lnTo>
                  <a:lnTo>
                    <a:pt x="255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888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0" name="Rectangle 96"/>
            <p:cNvSpPr>
              <a:spLocks noChangeArrowheads="1"/>
            </p:cNvSpPr>
            <p:nvPr/>
          </p:nvSpPr>
          <p:spPr bwMode="auto">
            <a:xfrm>
              <a:off x="6642100" y="3698875"/>
              <a:ext cx="1103313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Infrastrukturní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1" name="Rectangle 97"/>
            <p:cNvSpPr>
              <a:spLocks noChangeArrowheads="1"/>
            </p:cNvSpPr>
            <p:nvPr/>
          </p:nvSpPr>
          <p:spPr bwMode="auto">
            <a:xfrm>
              <a:off x="6923088" y="3875088"/>
              <a:ext cx="469900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fondy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2" name="Rectangle 98"/>
            <p:cNvSpPr>
              <a:spLocks noChangeArrowheads="1"/>
            </p:cNvSpPr>
            <p:nvPr/>
          </p:nvSpPr>
          <p:spPr bwMode="auto">
            <a:xfrm>
              <a:off x="6269038" y="4248150"/>
              <a:ext cx="873125" cy="596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3" name="Freeform 99"/>
            <p:cNvSpPr>
              <a:spLocks noEditPoints="1"/>
            </p:cNvSpPr>
            <p:nvPr/>
          </p:nvSpPr>
          <p:spPr bwMode="auto">
            <a:xfrm>
              <a:off x="6264275" y="4244975"/>
              <a:ext cx="881063" cy="60483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704" y="0"/>
                </a:cxn>
                <a:cxn ang="0">
                  <a:pos x="1712" y="8"/>
                </a:cxn>
                <a:cxn ang="0">
                  <a:pos x="1712" y="1256"/>
                </a:cxn>
                <a:cxn ang="0">
                  <a:pos x="1704" y="1264"/>
                </a:cxn>
                <a:cxn ang="0">
                  <a:pos x="8" y="1264"/>
                </a:cxn>
                <a:cxn ang="0">
                  <a:pos x="0" y="1256"/>
                </a:cxn>
                <a:cxn ang="0">
                  <a:pos x="0" y="8"/>
                </a:cxn>
                <a:cxn ang="0">
                  <a:pos x="16" y="1256"/>
                </a:cxn>
                <a:cxn ang="0">
                  <a:pos x="8" y="1248"/>
                </a:cxn>
                <a:cxn ang="0">
                  <a:pos x="1704" y="1248"/>
                </a:cxn>
                <a:cxn ang="0">
                  <a:pos x="1696" y="1256"/>
                </a:cxn>
                <a:cxn ang="0">
                  <a:pos x="1696" y="8"/>
                </a:cxn>
                <a:cxn ang="0">
                  <a:pos x="170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256"/>
                </a:cxn>
              </a:cxnLst>
              <a:rect l="0" t="0" r="r" b="b"/>
              <a:pathLst>
                <a:path w="1712" h="126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704" y="0"/>
                  </a:lnTo>
                  <a:cubicBezTo>
                    <a:pt x="1709" y="0"/>
                    <a:pt x="1712" y="4"/>
                    <a:pt x="1712" y="8"/>
                  </a:cubicBezTo>
                  <a:lnTo>
                    <a:pt x="1712" y="1256"/>
                  </a:lnTo>
                  <a:cubicBezTo>
                    <a:pt x="1712" y="1261"/>
                    <a:pt x="1709" y="1264"/>
                    <a:pt x="1704" y="1264"/>
                  </a:cubicBezTo>
                  <a:lnTo>
                    <a:pt x="8" y="1264"/>
                  </a:lnTo>
                  <a:cubicBezTo>
                    <a:pt x="4" y="1264"/>
                    <a:pt x="0" y="1261"/>
                    <a:pt x="0" y="1256"/>
                  </a:cubicBezTo>
                  <a:lnTo>
                    <a:pt x="0" y="8"/>
                  </a:lnTo>
                  <a:close/>
                  <a:moveTo>
                    <a:pt x="16" y="1256"/>
                  </a:moveTo>
                  <a:lnTo>
                    <a:pt x="8" y="1248"/>
                  </a:lnTo>
                  <a:lnTo>
                    <a:pt x="1704" y="1248"/>
                  </a:lnTo>
                  <a:lnTo>
                    <a:pt x="1696" y="1256"/>
                  </a:lnTo>
                  <a:lnTo>
                    <a:pt x="1696" y="8"/>
                  </a:lnTo>
                  <a:lnTo>
                    <a:pt x="170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256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4" name="Rectangle 100"/>
            <p:cNvSpPr>
              <a:spLocks noChangeArrowheads="1"/>
            </p:cNvSpPr>
            <p:nvPr/>
          </p:nvSpPr>
          <p:spPr bwMode="auto">
            <a:xfrm>
              <a:off x="6489700" y="4276725"/>
              <a:ext cx="544513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Energy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5" name="Rectangle 101"/>
            <p:cNvSpPr>
              <a:spLocks noChangeArrowheads="1"/>
            </p:cNvSpPr>
            <p:nvPr/>
          </p:nvSpPr>
          <p:spPr bwMode="auto">
            <a:xfrm>
              <a:off x="6407150" y="4452938"/>
              <a:ext cx="725488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efficiency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6" name="Rectangle 102"/>
            <p:cNvSpPr>
              <a:spLocks noChangeArrowheads="1"/>
            </p:cNvSpPr>
            <p:nvPr/>
          </p:nvSpPr>
          <p:spPr bwMode="auto">
            <a:xfrm>
              <a:off x="6521450" y="4621213"/>
              <a:ext cx="469900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fondy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" name="Rectangle 103"/>
            <p:cNvSpPr>
              <a:spLocks noChangeArrowheads="1"/>
            </p:cNvSpPr>
            <p:nvPr/>
          </p:nvSpPr>
          <p:spPr bwMode="auto">
            <a:xfrm>
              <a:off x="7331075" y="4830763"/>
              <a:ext cx="865188" cy="4206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8" name="Freeform 104"/>
            <p:cNvSpPr>
              <a:spLocks noEditPoints="1"/>
            </p:cNvSpPr>
            <p:nvPr/>
          </p:nvSpPr>
          <p:spPr bwMode="auto">
            <a:xfrm>
              <a:off x="7326313" y="4826000"/>
              <a:ext cx="873125" cy="42862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688" y="0"/>
                </a:cxn>
                <a:cxn ang="0">
                  <a:pos x="1696" y="8"/>
                </a:cxn>
                <a:cxn ang="0">
                  <a:pos x="1696" y="888"/>
                </a:cxn>
                <a:cxn ang="0">
                  <a:pos x="1688" y="896"/>
                </a:cxn>
                <a:cxn ang="0">
                  <a:pos x="8" y="896"/>
                </a:cxn>
                <a:cxn ang="0">
                  <a:pos x="0" y="888"/>
                </a:cxn>
                <a:cxn ang="0">
                  <a:pos x="0" y="8"/>
                </a:cxn>
                <a:cxn ang="0">
                  <a:pos x="16" y="888"/>
                </a:cxn>
                <a:cxn ang="0">
                  <a:pos x="8" y="880"/>
                </a:cxn>
                <a:cxn ang="0">
                  <a:pos x="1688" y="880"/>
                </a:cxn>
                <a:cxn ang="0">
                  <a:pos x="1680" y="888"/>
                </a:cxn>
                <a:cxn ang="0">
                  <a:pos x="1680" y="8"/>
                </a:cxn>
                <a:cxn ang="0">
                  <a:pos x="168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888"/>
                </a:cxn>
              </a:cxnLst>
              <a:rect l="0" t="0" r="r" b="b"/>
              <a:pathLst>
                <a:path w="1696" h="89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lnTo>
                    <a:pt x="1696" y="888"/>
                  </a:lnTo>
                  <a:cubicBezTo>
                    <a:pt x="1696" y="893"/>
                    <a:pt x="1693" y="896"/>
                    <a:pt x="1688" y="896"/>
                  </a:cubicBezTo>
                  <a:lnTo>
                    <a:pt x="8" y="896"/>
                  </a:lnTo>
                  <a:cubicBezTo>
                    <a:pt x="4" y="896"/>
                    <a:pt x="0" y="893"/>
                    <a:pt x="0" y="888"/>
                  </a:cubicBezTo>
                  <a:lnTo>
                    <a:pt x="0" y="8"/>
                  </a:lnTo>
                  <a:close/>
                  <a:moveTo>
                    <a:pt x="16" y="888"/>
                  </a:moveTo>
                  <a:lnTo>
                    <a:pt x="8" y="880"/>
                  </a:lnTo>
                  <a:lnTo>
                    <a:pt x="1688" y="880"/>
                  </a:lnTo>
                  <a:lnTo>
                    <a:pt x="1680" y="888"/>
                  </a:lnTo>
                  <a:lnTo>
                    <a:pt x="1680" y="8"/>
                  </a:lnTo>
                  <a:lnTo>
                    <a:pt x="168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888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9" name="Rectangle 105"/>
            <p:cNvSpPr>
              <a:spLocks noChangeArrowheads="1"/>
            </p:cNvSpPr>
            <p:nvPr/>
          </p:nvSpPr>
          <p:spPr bwMode="auto">
            <a:xfrm>
              <a:off x="7515225" y="4856163"/>
              <a:ext cx="642938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Penzijní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0" name="Rectangle 106"/>
            <p:cNvSpPr>
              <a:spLocks noChangeArrowheads="1"/>
            </p:cNvSpPr>
            <p:nvPr/>
          </p:nvSpPr>
          <p:spPr bwMode="auto">
            <a:xfrm>
              <a:off x="7580313" y="5032375"/>
              <a:ext cx="469900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fondy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1" name="Rectangle 107"/>
            <p:cNvSpPr>
              <a:spLocks noChangeArrowheads="1"/>
            </p:cNvSpPr>
            <p:nvPr/>
          </p:nvSpPr>
          <p:spPr bwMode="auto">
            <a:xfrm>
              <a:off x="6334125" y="5289550"/>
              <a:ext cx="873125" cy="2444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32" name="Freeform 108"/>
            <p:cNvSpPr>
              <a:spLocks noEditPoints="1"/>
            </p:cNvSpPr>
            <p:nvPr/>
          </p:nvSpPr>
          <p:spPr bwMode="auto">
            <a:xfrm>
              <a:off x="6330950" y="5286375"/>
              <a:ext cx="881063" cy="2524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704" y="0"/>
                </a:cxn>
                <a:cxn ang="0">
                  <a:pos x="1712" y="8"/>
                </a:cxn>
                <a:cxn ang="0">
                  <a:pos x="1712" y="520"/>
                </a:cxn>
                <a:cxn ang="0">
                  <a:pos x="1704" y="528"/>
                </a:cxn>
                <a:cxn ang="0">
                  <a:pos x="8" y="528"/>
                </a:cxn>
                <a:cxn ang="0">
                  <a:pos x="0" y="520"/>
                </a:cxn>
                <a:cxn ang="0">
                  <a:pos x="0" y="8"/>
                </a:cxn>
                <a:cxn ang="0">
                  <a:pos x="16" y="520"/>
                </a:cxn>
                <a:cxn ang="0">
                  <a:pos x="8" y="512"/>
                </a:cxn>
                <a:cxn ang="0">
                  <a:pos x="1704" y="512"/>
                </a:cxn>
                <a:cxn ang="0">
                  <a:pos x="1696" y="520"/>
                </a:cxn>
                <a:cxn ang="0">
                  <a:pos x="1696" y="8"/>
                </a:cxn>
                <a:cxn ang="0">
                  <a:pos x="170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520"/>
                </a:cxn>
              </a:cxnLst>
              <a:rect l="0" t="0" r="r" b="b"/>
              <a:pathLst>
                <a:path w="171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704" y="0"/>
                  </a:lnTo>
                  <a:cubicBezTo>
                    <a:pt x="1709" y="0"/>
                    <a:pt x="1712" y="4"/>
                    <a:pt x="1712" y="8"/>
                  </a:cubicBezTo>
                  <a:lnTo>
                    <a:pt x="1712" y="520"/>
                  </a:lnTo>
                  <a:cubicBezTo>
                    <a:pt x="1712" y="525"/>
                    <a:pt x="1709" y="528"/>
                    <a:pt x="170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1704" y="512"/>
                  </a:lnTo>
                  <a:lnTo>
                    <a:pt x="1696" y="520"/>
                  </a:lnTo>
                  <a:lnTo>
                    <a:pt x="1696" y="8"/>
                  </a:lnTo>
                  <a:lnTo>
                    <a:pt x="170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33" name="Rectangle 109"/>
            <p:cNvSpPr>
              <a:spLocks noChangeArrowheads="1"/>
            </p:cNvSpPr>
            <p:nvPr/>
          </p:nvSpPr>
          <p:spPr bwMode="auto">
            <a:xfrm>
              <a:off x="6477000" y="5321300"/>
              <a:ext cx="700088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PE Fondy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Freeform 77"/>
            <p:cNvSpPr>
              <a:spLocks noEditPoints="1"/>
            </p:cNvSpPr>
            <p:nvPr/>
          </p:nvSpPr>
          <p:spPr bwMode="auto">
            <a:xfrm>
              <a:off x="5076056" y="2780928"/>
              <a:ext cx="114300" cy="1216025"/>
            </a:xfrm>
            <a:custGeom>
              <a:avLst/>
              <a:gdLst/>
              <a:ahLst/>
              <a:cxnLst>
                <a:cxn ang="0">
                  <a:pos x="135" y="0"/>
                </a:cxn>
                <a:cxn ang="0">
                  <a:pos x="135" y="2493"/>
                </a:cxn>
                <a:cxn ang="0">
                  <a:pos x="87" y="2493"/>
                </a:cxn>
                <a:cxn ang="0">
                  <a:pos x="87" y="0"/>
                </a:cxn>
                <a:cxn ang="0">
                  <a:pos x="135" y="0"/>
                </a:cxn>
                <a:cxn ang="0">
                  <a:pos x="216" y="2361"/>
                </a:cxn>
                <a:cxn ang="0">
                  <a:pos x="111" y="2541"/>
                </a:cxn>
                <a:cxn ang="0">
                  <a:pos x="7" y="2361"/>
                </a:cxn>
                <a:cxn ang="0">
                  <a:pos x="15" y="2328"/>
                </a:cxn>
                <a:cxn ang="0">
                  <a:pos x="48" y="2337"/>
                </a:cxn>
                <a:cxn ang="0">
                  <a:pos x="132" y="2481"/>
                </a:cxn>
                <a:cxn ang="0">
                  <a:pos x="91" y="2481"/>
                </a:cxn>
                <a:cxn ang="0">
                  <a:pos x="175" y="2337"/>
                </a:cxn>
                <a:cxn ang="0">
                  <a:pos x="208" y="2328"/>
                </a:cxn>
                <a:cxn ang="0">
                  <a:pos x="216" y="2361"/>
                </a:cxn>
              </a:cxnLst>
              <a:rect l="0" t="0" r="r" b="b"/>
              <a:pathLst>
                <a:path w="223" h="2541">
                  <a:moveTo>
                    <a:pt x="135" y="0"/>
                  </a:moveTo>
                  <a:lnTo>
                    <a:pt x="135" y="2493"/>
                  </a:lnTo>
                  <a:lnTo>
                    <a:pt x="87" y="2493"/>
                  </a:lnTo>
                  <a:lnTo>
                    <a:pt x="87" y="0"/>
                  </a:lnTo>
                  <a:lnTo>
                    <a:pt x="135" y="0"/>
                  </a:lnTo>
                  <a:close/>
                  <a:moveTo>
                    <a:pt x="216" y="2361"/>
                  </a:moveTo>
                  <a:lnTo>
                    <a:pt x="111" y="2541"/>
                  </a:lnTo>
                  <a:lnTo>
                    <a:pt x="7" y="2361"/>
                  </a:lnTo>
                  <a:cubicBezTo>
                    <a:pt x="0" y="2350"/>
                    <a:pt x="4" y="2335"/>
                    <a:pt x="15" y="2328"/>
                  </a:cubicBezTo>
                  <a:cubicBezTo>
                    <a:pt x="27" y="2322"/>
                    <a:pt x="42" y="2326"/>
                    <a:pt x="48" y="2337"/>
                  </a:cubicBezTo>
                  <a:lnTo>
                    <a:pt x="132" y="2481"/>
                  </a:lnTo>
                  <a:lnTo>
                    <a:pt x="91" y="2481"/>
                  </a:lnTo>
                  <a:lnTo>
                    <a:pt x="175" y="2337"/>
                  </a:lnTo>
                  <a:cubicBezTo>
                    <a:pt x="181" y="2326"/>
                    <a:pt x="196" y="2322"/>
                    <a:pt x="208" y="2328"/>
                  </a:cubicBezTo>
                  <a:cubicBezTo>
                    <a:pt x="219" y="2335"/>
                    <a:pt x="223" y="2350"/>
                    <a:pt x="216" y="236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35" name="Rectangle 111"/>
            <p:cNvSpPr>
              <a:spLocks noChangeArrowheads="1"/>
            </p:cNvSpPr>
            <p:nvPr/>
          </p:nvSpPr>
          <p:spPr bwMode="auto">
            <a:xfrm>
              <a:off x="5580112" y="4725144"/>
              <a:ext cx="792088" cy="55399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cs typeface="Arial" pitchFamily="34" charset="0"/>
                </a:rPr>
                <a:t>Kapitál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200" b="1" dirty="0" smtClean="0">
                  <a:solidFill>
                    <a:srgbClr val="00B050"/>
                  </a:solidFill>
                  <a:latin typeface="Calibri" pitchFamily="34" charset="0"/>
                  <a:cs typeface="Arial" pitchFamily="34" charset="0"/>
                </a:rPr>
                <a:t>Úvěry Dluhopisy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6" name="Rectangle 112"/>
            <p:cNvSpPr>
              <a:spLocks noChangeArrowheads="1"/>
            </p:cNvSpPr>
            <p:nvPr/>
          </p:nvSpPr>
          <p:spPr bwMode="auto">
            <a:xfrm>
              <a:off x="4654550" y="3206750"/>
              <a:ext cx="863600" cy="4222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37" name="Freeform 113"/>
            <p:cNvSpPr>
              <a:spLocks noEditPoints="1"/>
            </p:cNvSpPr>
            <p:nvPr/>
          </p:nvSpPr>
          <p:spPr bwMode="auto">
            <a:xfrm>
              <a:off x="4649788" y="3203575"/>
              <a:ext cx="873125" cy="42862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688" y="0"/>
                </a:cxn>
                <a:cxn ang="0">
                  <a:pos x="1696" y="8"/>
                </a:cxn>
                <a:cxn ang="0">
                  <a:pos x="1696" y="888"/>
                </a:cxn>
                <a:cxn ang="0">
                  <a:pos x="1688" y="896"/>
                </a:cxn>
                <a:cxn ang="0">
                  <a:pos x="8" y="896"/>
                </a:cxn>
                <a:cxn ang="0">
                  <a:pos x="0" y="888"/>
                </a:cxn>
                <a:cxn ang="0">
                  <a:pos x="0" y="8"/>
                </a:cxn>
                <a:cxn ang="0">
                  <a:pos x="16" y="888"/>
                </a:cxn>
                <a:cxn ang="0">
                  <a:pos x="8" y="880"/>
                </a:cxn>
                <a:cxn ang="0">
                  <a:pos x="1688" y="880"/>
                </a:cxn>
                <a:cxn ang="0">
                  <a:pos x="1680" y="888"/>
                </a:cxn>
                <a:cxn ang="0">
                  <a:pos x="1680" y="8"/>
                </a:cxn>
                <a:cxn ang="0">
                  <a:pos x="168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888"/>
                </a:cxn>
              </a:cxnLst>
              <a:rect l="0" t="0" r="r" b="b"/>
              <a:pathLst>
                <a:path w="1696" h="89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lnTo>
                    <a:pt x="1696" y="888"/>
                  </a:lnTo>
                  <a:cubicBezTo>
                    <a:pt x="1696" y="893"/>
                    <a:pt x="1693" y="896"/>
                    <a:pt x="1688" y="896"/>
                  </a:cubicBezTo>
                  <a:lnTo>
                    <a:pt x="8" y="896"/>
                  </a:lnTo>
                  <a:cubicBezTo>
                    <a:pt x="4" y="896"/>
                    <a:pt x="0" y="893"/>
                    <a:pt x="0" y="888"/>
                  </a:cubicBezTo>
                  <a:lnTo>
                    <a:pt x="0" y="8"/>
                  </a:lnTo>
                  <a:close/>
                  <a:moveTo>
                    <a:pt x="16" y="888"/>
                  </a:moveTo>
                  <a:lnTo>
                    <a:pt x="8" y="880"/>
                  </a:lnTo>
                  <a:lnTo>
                    <a:pt x="1688" y="880"/>
                  </a:lnTo>
                  <a:lnTo>
                    <a:pt x="1680" y="888"/>
                  </a:lnTo>
                  <a:lnTo>
                    <a:pt x="1680" y="8"/>
                  </a:lnTo>
                  <a:lnTo>
                    <a:pt x="168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888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38" name="Rectangle 114"/>
            <p:cNvSpPr>
              <a:spLocks noChangeArrowheads="1"/>
            </p:cNvSpPr>
            <p:nvPr/>
          </p:nvSpPr>
          <p:spPr bwMode="auto">
            <a:xfrm>
              <a:off x="4738688" y="3235325"/>
              <a:ext cx="849313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Projektové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9" name="Rectangle 115"/>
            <p:cNvSpPr>
              <a:spLocks noChangeArrowheads="1"/>
            </p:cNvSpPr>
            <p:nvPr/>
          </p:nvSpPr>
          <p:spPr bwMode="auto">
            <a:xfrm>
              <a:off x="4779963" y="3411538"/>
              <a:ext cx="733425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dluhopisy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0" name="Freeform 116"/>
            <p:cNvSpPr>
              <a:spLocks noEditPoints="1"/>
            </p:cNvSpPr>
            <p:nvPr/>
          </p:nvSpPr>
          <p:spPr bwMode="auto">
            <a:xfrm>
              <a:off x="4268788" y="3629025"/>
              <a:ext cx="815975" cy="457200"/>
            </a:xfrm>
            <a:custGeom>
              <a:avLst/>
              <a:gdLst/>
              <a:ahLst/>
              <a:cxnLst>
                <a:cxn ang="0">
                  <a:pos x="0" y="915"/>
                </a:cxn>
                <a:cxn ang="0">
                  <a:pos x="1532" y="4"/>
                </a:cxn>
                <a:cxn ang="0">
                  <a:pos x="1556" y="45"/>
                </a:cxn>
                <a:cxn ang="0">
                  <a:pos x="25" y="957"/>
                </a:cxn>
                <a:cxn ang="0">
                  <a:pos x="0" y="915"/>
                </a:cxn>
                <a:cxn ang="0">
                  <a:pos x="1377" y="2"/>
                </a:cxn>
                <a:cxn ang="0">
                  <a:pos x="1585" y="0"/>
                </a:cxn>
                <a:cxn ang="0">
                  <a:pos x="1484" y="182"/>
                </a:cxn>
                <a:cxn ang="0">
                  <a:pos x="1452" y="192"/>
                </a:cxn>
                <a:cxn ang="0">
                  <a:pos x="1442" y="159"/>
                </a:cxn>
                <a:cxn ang="0">
                  <a:pos x="1523" y="13"/>
                </a:cxn>
                <a:cxn ang="0">
                  <a:pos x="1544" y="49"/>
                </a:cxn>
                <a:cxn ang="0">
                  <a:pos x="1378" y="50"/>
                </a:cxn>
                <a:cxn ang="0">
                  <a:pos x="1353" y="26"/>
                </a:cxn>
                <a:cxn ang="0">
                  <a:pos x="1377" y="2"/>
                </a:cxn>
              </a:cxnLst>
              <a:rect l="0" t="0" r="r" b="b"/>
              <a:pathLst>
                <a:path w="1585" h="957">
                  <a:moveTo>
                    <a:pt x="0" y="915"/>
                  </a:moveTo>
                  <a:lnTo>
                    <a:pt x="1532" y="4"/>
                  </a:lnTo>
                  <a:lnTo>
                    <a:pt x="1556" y="45"/>
                  </a:lnTo>
                  <a:lnTo>
                    <a:pt x="25" y="957"/>
                  </a:lnTo>
                  <a:lnTo>
                    <a:pt x="0" y="915"/>
                  </a:lnTo>
                  <a:close/>
                  <a:moveTo>
                    <a:pt x="1377" y="2"/>
                  </a:moveTo>
                  <a:lnTo>
                    <a:pt x="1585" y="0"/>
                  </a:lnTo>
                  <a:lnTo>
                    <a:pt x="1484" y="182"/>
                  </a:lnTo>
                  <a:cubicBezTo>
                    <a:pt x="1478" y="194"/>
                    <a:pt x="1463" y="198"/>
                    <a:pt x="1452" y="192"/>
                  </a:cubicBezTo>
                  <a:cubicBezTo>
                    <a:pt x="1440" y="185"/>
                    <a:pt x="1436" y="171"/>
                    <a:pt x="1442" y="159"/>
                  </a:cubicBezTo>
                  <a:lnTo>
                    <a:pt x="1523" y="13"/>
                  </a:lnTo>
                  <a:lnTo>
                    <a:pt x="1544" y="49"/>
                  </a:lnTo>
                  <a:lnTo>
                    <a:pt x="1378" y="50"/>
                  </a:lnTo>
                  <a:cubicBezTo>
                    <a:pt x="1364" y="50"/>
                    <a:pt x="1353" y="40"/>
                    <a:pt x="1353" y="26"/>
                  </a:cubicBezTo>
                  <a:cubicBezTo>
                    <a:pt x="1353" y="13"/>
                    <a:pt x="1364" y="2"/>
                    <a:pt x="1377" y="2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41" name="Freeform 117"/>
            <p:cNvSpPr>
              <a:spLocks noEditPoints="1"/>
            </p:cNvSpPr>
            <p:nvPr/>
          </p:nvSpPr>
          <p:spPr bwMode="auto">
            <a:xfrm>
              <a:off x="5518150" y="3384550"/>
              <a:ext cx="1060450" cy="106363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2009" y="87"/>
                </a:cxn>
                <a:cxn ang="0">
                  <a:pos x="2009" y="135"/>
                </a:cxn>
                <a:cxn ang="0">
                  <a:pos x="0" y="135"/>
                </a:cxn>
                <a:cxn ang="0">
                  <a:pos x="0" y="87"/>
                </a:cxn>
                <a:cxn ang="0">
                  <a:pos x="1877" y="7"/>
                </a:cxn>
                <a:cxn ang="0">
                  <a:pos x="2057" y="111"/>
                </a:cxn>
                <a:cxn ang="0">
                  <a:pos x="1877" y="216"/>
                </a:cxn>
                <a:cxn ang="0">
                  <a:pos x="1845" y="208"/>
                </a:cxn>
                <a:cxn ang="0">
                  <a:pos x="1853" y="175"/>
                </a:cxn>
                <a:cxn ang="0">
                  <a:pos x="1997" y="91"/>
                </a:cxn>
                <a:cxn ang="0">
                  <a:pos x="1997" y="132"/>
                </a:cxn>
                <a:cxn ang="0">
                  <a:pos x="1853" y="48"/>
                </a:cxn>
                <a:cxn ang="0">
                  <a:pos x="1845" y="15"/>
                </a:cxn>
                <a:cxn ang="0">
                  <a:pos x="1877" y="7"/>
                </a:cxn>
              </a:cxnLst>
              <a:rect l="0" t="0" r="r" b="b"/>
              <a:pathLst>
                <a:path w="2057" h="223">
                  <a:moveTo>
                    <a:pt x="0" y="87"/>
                  </a:moveTo>
                  <a:lnTo>
                    <a:pt x="2009" y="87"/>
                  </a:lnTo>
                  <a:lnTo>
                    <a:pt x="2009" y="135"/>
                  </a:lnTo>
                  <a:lnTo>
                    <a:pt x="0" y="135"/>
                  </a:lnTo>
                  <a:lnTo>
                    <a:pt x="0" y="87"/>
                  </a:lnTo>
                  <a:close/>
                  <a:moveTo>
                    <a:pt x="1877" y="7"/>
                  </a:moveTo>
                  <a:lnTo>
                    <a:pt x="2057" y="111"/>
                  </a:lnTo>
                  <a:lnTo>
                    <a:pt x="1877" y="216"/>
                  </a:lnTo>
                  <a:cubicBezTo>
                    <a:pt x="1866" y="223"/>
                    <a:pt x="1851" y="219"/>
                    <a:pt x="1845" y="208"/>
                  </a:cubicBezTo>
                  <a:cubicBezTo>
                    <a:pt x="1838" y="196"/>
                    <a:pt x="1842" y="181"/>
                    <a:pt x="1853" y="175"/>
                  </a:cubicBezTo>
                  <a:lnTo>
                    <a:pt x="1997" y="91"/>
                  </a:lnTo>
                  <a:lnTo>
                    <a:pt x="1997" y="132"/>
                  </a:lnTo>
                  <a:lnTo>
                    <a:pt x="1853" y="48"/>
                  </a:lnTo>
                  <a:cubicBezTo>
                    <a:pt x="1842" y="42"/>
                    <a:pt x="1838" y="27"/>
                    <a:pt x="1845" y="15"/>
                  </a:cubicBezTo>
                  <a:cubicBezTo>
                    <a:pt x="1851" y="4"/>
                    <a:pt x="1866" y="0"/>
                    <a:pt x="1877" y="7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42" name="Rectangle 118"/>
            <p:cNvSpPr>
              <a:spLocks noChangeArrowheads="1"/>
            </p:cNvSpPr>
            <p:nvPr/>
          </p:nvSpPr>
          <p:spPr bwMode="auto">
            <a:xfrm>
              <a:off x="979488" y="5986463"/>
              <a:ext cx="7472363" cy="458788"/>
            </a:xfrm>
            <a:prstGeom prst="rect">
              <a:avLst/>
            </a:prstGeom>
            <a:solidFill>
              <a:srgbClr val="DCE6F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43" name="Freeform 119"/>
            <p:cNvSpPr>
              <a:spLocks noEditPoints="1"/>
            </p:cNvSpPr>
            <p:nvPr/>
          </p:nvSpPr>
          <p:spPr bwMode="auto">
            <a:xfrm>
              <a:off x="976313" y="5981700"/>
              <a:ext cx="7478713" cy="4683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4520" y="0"/>
                </a:cxn>
                <a:cxn ang="0">
                  <a:pos x="14528" y="8"/>
                </a:cxn>
                <a:cxn ang="0">
                  <a:pos x="14528" y="968"/>
                </a:cxn>
                <a:cxn ang="0">
                  <a:pos x="14520" y="976"/>
                </a:cxn>
                <a:cxn ang="0">
                  <a:pos x="8" y="976"/>
                </a:cxn>
                <a:cxn ang="0">
                  <a:pos x="0" y="968"/>
                </a:cxn>
                <a:cxn ang="0">
                  <a:pos x="0" y="8"/>
                </a:cxn>
                <a:cxn ang="0">
                  <a:pos x="16" y="968"/>
                </a:cxn>
                <a:cxn ang="0">
                  <a:pos x="8" y="960"/>
                </a:cxn>
                <a:cxn ang="0">
                  <a:pos x="14520" y="960"/>
                </a:cxn>
                <a:cxn ang="0">
                  <a:pos x="14512" y="968"/>
                </a:cxn>
                <a:cxn ang="0">
                  <a:pos x="14512" y="8"/>
                </a:cxn>
                <a:cxn ang="0">
                  <a:pos x="14520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968"/>
                </a:cxn>
              </a:cxnLst>
              <a:rect l="0" t="0" r="r" b="b"/>
              <a:pathLst>
                <a:path w="14528" h="97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4520" y="0"/>
                  </a:lnTo>
                  <a:cubicBezTo>
                    <a:pt x="14525" y="0"/>
                    <a:pt x="14528" y="4"/>
                    <a:pt x="14528" y="8"/>
                  </a:cubicBezTo>
                  <a:lnTo>
                    <a:pt x="14528" y="968"/>
                  </a:lnTo>
                  <a:cubicBezTo>
                    <a:pt x="14528" y="973"/>
                    <a:pt x="14525" y="976"/>
                    <a:pt x="14520" y="976"/>
                  </a:cubicBezTo>
                  <a:lnTo>
                    <a:pt x="8" y="976"/>
                  </a:lnTo>
                  <a:cubicBezTo>
                    <a:pt x="4" y="976"/>
                    <a:pt x="0" y="973"/>
                    <a:pt x="0" y="968"/>
                  </a:cubicBezTo>
                  <a:lnTo>
                    <a:pt x="0" y="8"/>
                  </a:lnTo>
                  <a:close/>
                  <a:moveTo>
                    <a:pt x="16" y="968"/>
                  </a:moveTo>
                  <a:lnTo>
                    <a:pt x="8" y="960"/>
                  </a:lnTo>
                  <a:lnTo>
                    <a:pt x="14520" y="960"/>
                  </a:lnTo>
                  <a:lnTo>
                    <a:pt x="14512" y="968"/>
                  </a:lnTo>
                  <a:lnTo>
                    <a:pt x="14512" y="8"/>
                  </a:lnTo>
                  <a:lnTo>
                    <a:pt x="1452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968"/>
                  </a:lnTo>
                  <a:close/>
                </a:path>
              </a:pathLst>
            </a:custGeom>
            <a:solidFill>
              <a:srgbClr val="17375E"/>
            </a:solidFill>
            <a:ln w="0" cap="flat">
              <a:solidFill>
                <a:srgbClr val="1737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44" name="Rectangle 120"/>
            <p:cNvSpPr>
              <a:spLocks noChangeArrowheads="1"/>
            </p:cNvSpPr>
            <p:nvPr/>
          </p:nvSpPr>
          <p:spPr bwMode="auto">
            <a:xfrm>
              <a:off x="4367213" y="6013450"/>
              <a:ext cx="82391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Projekty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5" name="Rectangle 121"/>
            <p:cNvSpPr>
              <a:spLocks noChangeArrowheads="1"/>
            </p:cNvSpPr>
            <p:nvPr/>
          </p:nvSpPr>
          <p:spPr bwMode="auto">
            <a:xfrm>
              <a:off x="1343025" y="6243638"/>
              <a:ext cx="21907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Kapitál, kvazi kapitál, úvěry, záruky,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6" name="Rectangle 122"/>
            <p:cNvSpPr>
              <a:spLocks noChangeArrowheads="1"/>
            </p:cNvSpPr>
            <p:nvPr/>
          </p:nvSpPr>
          <p:spPr bwMode="auto">
            <a:xfrm>
              <a:off x="3328988" y="6243638"/>
              <a:ext cx="411163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mikro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7" name="Rectangle 123"/>
            <p:cNvSpPr>
              <a:spLocks noChangeArrowheads="1"/>
            </p:cNvSpPr>
            <p:nvPr/>
          </p:nvSpPr>
          <p:spPr bwMode="auto">
            <a:xfrm>
              <a:off x="3675063" y="6243638"/>
              <a:ext cx="757238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půjčky, risk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8" name="Rectangle 124"/>
            <p:cNvSpPr>
              <a:spLocks noChangeArrowheads="1"/>
            </p:cNvSpPr>
            <p:nvPr/>
          </p:nvSpPr>
          <p:spPr bwMode="auto">
            <a:xfrm>
              <a:off x="4310063" y="6243638"/>
              <a:ext cx="5016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sharing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9" name="Rectangle 125"/>
            <p:cNvSpPr>
              <a:spLocks noChangeArrowheads="1"/>
            </p:cNvSpPr>
            <p:nvPr/>
          </p:nvSpPr>
          <p:spPr bwMode="auto">
            <a:xfrm>
              <a:off x="4746625" y="6243638"/>
              <a:ext cx="46990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facility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0" name="Rectangle 126"/>
            <p:cNvSpPr>
              <a:spLocks noChangeArrowheads="1"/>
            </p:cNvSpPr>
            <p:nvPr/>
          </p:nvSpPr>
          <p:spPr bwMode="auto">
            <a:xfrm>
              <a:off x="5108575" y="6243638"/>
              <a:ext cx="13970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,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1" name="Rectangle 127"/>
            <p:cNvSpPr>
              <a:spLocks noChangeArrowheads="1"/>
            </p:cNvSpPr>
            <p:nvPr/>
          </p:nvSpPr>
          <p:spPr bwMode="auto">
            <a:xfrm>
              <a:off x="5165725" y="6243638"/>
              <a:ext cx="30480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first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2" name="Rectangle 128"/>
            <p:cNvSpPr>
              <a:spLocks noChangeArrowheads="1"/>
            </p:cNvSpPr>
            <p:nvPr/>
          </p:nvSpPr>
          <p:spPr bwMode="auto">
            <a:xfrm>
              <a:off x="5413375" y="6243638"/>
              <a:ext cx="379413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piece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3" name="Rectangle 129"/>
            <p:cNvSpPr>
              <a:spLocks noChangeArrowheads="1"/>
            </p:cNvSpPr>
            <p:nvPr/>
          </p:nvSpPr>
          <p:spPr bwMode="auto">
            <a:xfrm>
              <a:off x="5734050" y="6243638"/>
              <a:ext cx="296863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loss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Rectangle 60"/>
            <p:cNvSpPr>
              <a:spLocks noChangeArrowheads="1"/>
            </p:cNvSpPr>
            <p:nvPr/>
          </p:nvSpPr>
          <p:spPr bwMode="auto">
            <a:xfrm>
              <a:off x="4860032" y="4077072"/>
              <a:ext cx="874713" cy="7667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54" name="Rectangle 130"/>
            <p:cNvSpPr>
              <a:spLocks noChangeArrowheads="1"/>
            </p:cNvSpPr>
            <p:nvPr/>
          </p:nvSpPr>
          <p:spPr bwMode="auto">
            <a:xfrm>
              <a:off x="5940425" y="6243638"/>
              <a:ext cx="5016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, profit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5" name="Rectangle 131"/>
            <p:cNvSpPr>
              <a:spLocks noChangeArrowheads="1"/>
            </p:cNvSpPr>
            <p:nvPr/>
          </p:nvSpPr>
          <p:spPr bwMode="auto">
            <a:xfrm>
              <a:off x="6343650" y="6243638"/>
              <a:ext cx="5016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sharing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6" name="Rectangle 132"/>
            <p:cNvSpPr>
              <a:spLocks noChangeArrowheads="1"/>
            </p:cNvSpPr>
            <p:nvPr/>
          </p:nvSpPr>
          <p:spPr bwMode="auto">
            <a:xfrm>
              <a:off x="6756400" y="6243638"/>
              <a:ext cx="1482725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, projektové financování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7" name="Freeform 133"/>
            <p:cNvSpPr>
              <a:spLocks/>
            </p:cNvSpPr>
            <p:nvPr/>
          </p:nvSpPr>
          <p:spPr bwMode="auto">
            <a:xfrm>
              <a:off x="4522788" y="5810250"/>
              <a:ext cx="131763" cy="176213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0" y="72"/>
                </a:cxn>
                <a:cxn ang="0">
                  <a:pos x="20" y="0"/>
                </a:cxn>
                <a:cxn ang="0">
                  <a:pos x="62" y="0"/>
                </a:cxn>
                <a:cxn ang="0">
                  <a:pos x="62" y="72"/>
                </a:cxn>
                <a:cxn ang="0">
                  <a:pos x="83" y="72"/>
                </a:cxn>
                <a:cxn ang="0">
                  <a:pos x="41" y="111"/>
                </a:cxn>
                <a:cxn ang="0">
                  <a:pos x="0" y="72"/>
                </a:cxn>
              </a:cxnLst>
              <a:rect l="0" t="0" r="r" b="b"/>
              <a:pathLst>
                <a:path w="83" h="111">
                  <a:moveTo>
                    <a:pt x="0" y="72"/>
                  </a:moveTo>
                  <a:lnTo>
                    <a:pt x="20" y="72"/>
                  </a:lnTo>
                  <a:lnTo>
                    <a:pt x="20" y="0"/>
                  </a:lnTo>
                  <a:lnTo>
                    <a:pt x="62" y="0"/>
                  </a:lnTo>
                  <a:lnTo>
                    <a:pt x="62" y="72"/>
                  </a:lnTo>
                  <a:lnTo>
                    <a:pt x="83" y="72"/>
                  </a:lnTo>
                  <a:lnTo>
                    <a:pt x="41" y="111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4F81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58" name="Freeform 134"/>
            <p:cNvSpPr>
              <a:spLocks noEditPoints="1"/>
            </p:cNvSpPr>
            <p:nvPr/>
          </p:nvSpPr>
          <p:spPr bwMode="auto">
            <a:xfrm>
              <a:off x="4492625" y="5799138"/>
              <a:ext cx="190500" cy="20320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39" y="72"/>
                </a:cxn>
                <a:cxn ang="0">
                  <a:pos x="31" y="79"/>
                </a:cxn>
                <a:cxn ang="0">
                  <a:pos x="31" y="0"/>
                </a:cxn>
                <a:cxn ang="0">
                  <a:pos x="89" y="0"/>
                </a:cxn>
                <a:cxn ang="0">
                  <a:pos x="89" y="79"/>
                </a:cxn>
                <a:cxn ang="0">
                  <a:pos x="81" y="72"/>
                </a:cxn>
                <a:cxn ang="0">
                  <a:pos x="120" y="72"/>
                </a:cxn>
                <a:cxn ang="0">
                  <a:pos x="60" y="128"/>
                </a:cxn>
                <a:cxn ang="0">
                  <a:pos x="0" y="72"/>
                </a:cxn>
                <a:cxn ang="0">
                  <a:pos x="66" y="113"/>
                </a:cxn>
                <a:cxn ang="0">
                  <a:pos x="55" y="113"/>
                </a:cxn>
                <a:cxn ang="0">
                  <a:pos x="96" y="74"/>
                </a:cxn>
                <a:cxn ang="0">
                  <a:pos x="102" y="87"/>
                </a:cxn>
                <a:cxn ang="0">
                  <a:pos x="73" y="87"/>
                </a:cxn>
                <a:cxn ang="0">
                  <a:pos x="73" y="7"/>
                </a:cxn>
                <a:cxn ang="0">
                  <a:pos x="81" y="14"/>
                </a:cxn>
                <a:cxn ang="0">
                  <a:pos x="39" y="14"/>
                </a:cxn>
                <a:cxn ang="0">
                  <a:pos x="47" y="7"/>
                </a:cxn>
                <a:cxn ang="0">
                  <a:pos x="47" y="87"/>
                </a:cxn>
                <a:cxn ang="0">
                  <a:pos x="19" y="87"/>
                </a:cxn>
                <a:cxn ang="0">
                  <a:pos x="24" y="74"/>
                </a:cxn>
                <a:cxn ang="0">
                  <a:pos x="66" y="113"/>
                </a:cxn>
              </a:cxnLst>
              <a:rect l="0" t="0" r="r" b="b"/>
              <a:pathLst>
                <a:path w="120" h="128">
                  <a:moveTo>
                    <a:pt x="0" y="72"/>
                  </a:moveTo>
                  <a:lnTo>
                    <a:pt x="39" y="72"/>
                  </a:lnTo>
                  <a:lnTo>
                    <a:pt x="31" y="79"/>
                  </a:lnTo>
                  <a:lnTo>
                    <a:pt x="31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81" y="72"/>
                  </a:lnTo>
                  <a:lnTo>
                    <a:pt x="120" y="72"/>
                  </a:lnTo>
                  <a:lnTo>
                    <a:pt x="60" y="128"/>
                  </a:lnTo>
                  <a:lnTo>
                    <a:pt x="0" y="72"/>
                  </a:lnTo>
                  <a:close/>
                  <a:moveTo>
                    <a:pt x="66" y="113"/>
                  </a:moveTo>
                  <a:lnTo>
                    <a:pt x="55" y="113"/>
                  </a:lnTo>
                  <a:lnTo>
                    <a:pt x="96" y="74"/>
                  </a:lnTo>
                  <a:lnTo>
                    <a:pt x="102" y="87"/>
                  </a:lnTo>
                  <a:lnTo>
                    <a:pt x="73" y="87"/>
                  </a:lnTo>
                  <a:lnTo>
                    <a:pt x="73" y="7"/>
                  </a:lnTo>
                  <a:lnTo>
                    <a:pt x="81" y="14"/>
                  </a:lnTo>
                  <a:lnTo>
                    <a:pt x="39" y="14"/>
                  </a:lnTo>
                  <a:lnTo>
                    <a:pt x="47" y="7"/>
                  </a:lnTo>
                  <a:lnTo>
                    <a:pt x="47" y="87"/>
                  </a:lnTo>
                  <a:lnTo>
                    <a:pt x="19" y="87"/>
                  </a:lnTo>
                  <a:lnTo>
                    <a:pt x="24" y="74"/>
                  </a:lnTo>
                  <a:lnTo>
                    <a:pt x="66" y="113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34" name="Freeform 110"/>
            <p:cNvSpPr>
              <a:spLocks noEditPoints="1"/>
            </p:cNvSpPr>
            <p:nvPr/>
          </p:nvSpPr>
          <p:spPr bwMode="auto">
            <a:xfrm>
              <a:off x="5868144" y="4581128"/>
              <a:ext cx="413718" cy="107950"/>
            </a:xfrm>
            <a:custGeom>
              <a:avLst/>
              <a:gdLst/>
              <a:ahLst/>
              <a:cxnLst>
                <a:cxn ang="0">
                  <a:pos x="2903" y="135"/>
                </a:cxn>
                <a:cxn ang="0">
                  <a:pos x="48" y="135"/>
                </a:cxn>
                <a:cxn ang="0">
                  <a:pos x="48" y="87"/>
                </a:cxn>
                <a:cxn ang="0">
                  <a:pos x="2903" y="87"/>
                </a:cxn>
                <a:cxn ang="0">
                  <a:pos x="2903" y="135"/>
                </a:cxn>
                <a:cxn ang="0">
                  <a:pos x="180" y="216"/>
                </a:cxn>
                <a:cxn ang="0">
                  <a:pos x="0" y="111"/>
                </a:cxn>
                <a:cxn ang="0">
                  <a:pos x="180" y="7"/>
                </a:cxn>
                <a:cxn ang="0">
                  <a:pos x="213" y="15"/>
                </a:cxn>
                <a:cxn ang="0">
                  <a:pos x="204" y="48"/>
                </a:cxn>
                <a:cxn ang="0">
                  <a:pos x="60" y="132"/>
                </a:cxn>
                <a:cxn ang="0">
                  <a:pos x="60" y="91"/>
                </a:cxn>
                <a:cxn ang="0">
                  <a:pos x="204" y="175"/>
                </a:cxn>
                <a:cxn ang="0">
                  <a:pos x="213" y="208"/>
                </a:cxn>
                <a:cxn ang="0">
                  <a:pos x="180" y="216"/>
                </a:cxn>
              </a:cxnLst>
              <a:rect l="0" t="0" r="r" b="b"/>
              <a:pathLst>
                <a:path w="2903" h="223">
                  <a:moveTo>
                    <a:pt x="2903" y="135"/>
                  </a:moveTo>
                  <a:lnTo>
                    <a:pt x="48" y="135"/>
                  </a:lnTo>
                  <a:lnTo>
                    <a:pt x="48" y="87"/>
                  </a:lnTo>
                  <a:lnTo>
                    <a:pt x="2903" y="87"/>
                  </a:lnTo>
                  <a:lnTo>
                    <a:pt x="2903" y="135"/>
                  </a:lnTo>
                  <a:close/>
                  <a:moveTo>
                    <a:pt x="180" y="216"/>
                  </a:moveTo>
                  <a:lnTo>
                    <a:pt x="0" y="111"/>
                  </a:lnTo>
                  <a:lnTo>
                    <a:pt x="180" y="7"/>
                  </a:lnTo>
                  <a:cubicBezTo>
                    <a:pt x="191" y="0"/>
                    <a:pt x="206" y="4"/>
                    <a:pt x="213" y="15"/>
                  </a:cubicBezTo>
                  <a:cubicBezTo>
                    <a:pt x="219" y="27"/>
                    <a:pt x="216" y="42"/>
                    <a:pt x="204" y="48"/>
                  </a:cubicBezTo>
                  <a:lnTo>
                    <a:pt x="60" y="132"/>
                  </a:lnTo>
                  <a:lnTo>
                    <a:pt x="60" y="91"/>
                  </a:lnTo>
                  <a:lnTo>
                    <a:pt x="204" y="175"/>
                  </a:lnTo>
                  <a:cubicBezTo>
                    <a:pt x="216" y="181"/>
                    <a:pt x="219" y="196"/>
                    <a:pt x="213" y="208"/>
                  </a:cubicBezTo>
                  <a:cubicBezTo>
                    <a:pt x="206" y="219"/>
                    <a:pt x="191" y="223"/>
                    <a:pt x="180" y="216"/>
                  </a:cubicBezTo>
                  <a:close/>
                </a:path>
              </a:pathLst>
            </a:custGeom>
            <a:solidFill>
              <a:srgbClr val="00B050"/>
            </a:solidFill>
            <a:ln w="0" cap="flat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4932040" y="4149080"/>
              <a:ext cx="710131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Úvěry, </a:t>
              </a:r>
              <a:br>
                <a:rPr kumimoji="0" lang="cs-CZ" sz="1200" b="0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cs-CZ" sz="1200" b="0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garance, </a:t>
              </a:r>
              <a:br>
                <a:rPr kumimoji="0" lang="cs-CZ" sz="1200" b="0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cs-CZ" sz="1200" b="0" i="0" u="none" strike="noStrike" cap="none" normalizeH="0" baseline="0" dirty="0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risk </a:t>
              </a:r>
              <a:r>
                <a:rPr kumimoji="0" lang="cs-CZ" sz="1200" b="0" i="0" u="none" strike="noStrike" cap="none" normalizeH="0" baseline="0" dirty="0" err="1" smtClean="0">
                  <a:ln>
                    <a:noFill/>
                  </a:ln>
                  <a:solidFill>
                    <a:srgbClr val="17375E"/>
                  </a:solidFill>
                  <a:effectLst/>
                  <a:latin typeface="Calibri" pitchFamily="34" charset="0"/>
                  <a:cs typeface="Arial" pitchFamily="34" charset="0"/>
                </a:rPr>
                <a:t>sharing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Rectangle 38"/>
            <p:cNvSpPr>
              <a:spLocks noChangeArrowheads="1"/>
            </p:cNvSpPr>
            <p:nvPr/>
          </p:nvSpPr>
          <p:spPr bwMode="auto">
            <a:xfrm rot="16200000">
              <a:off x="2097359" y="3167337"/>
              <a:ext cx="1086112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dirty="0" smtClean="0">
                  <a:ln>
                    <a:noFill/>
                  </a:ln>
                  <a:solidFill>
                    <a:srgbClr val="376092"/>
                  </a:solidFill>
                  <a:effectLst/>
                  <a:latin typeface="Calibri" pitchFamily="34" charset="0"/>
                  <a:cs typeface="Arial" pitchFamily="34" charset="0"/>
                </a:rPr>
                <a:t>IFN na EU úrovni</a:t>
              </a:r>
              <a:endPara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TextovéPole 140"/>
            <p:cNvSpPr txBox="1"/>
            <p:nvPr/>
          </p:nvSpPr>
          <p:spPr>
            <a:xfrm>
              <a:off x="4716016" y="1052736"/>
              <a:ext cx="1800200" cy="369332"/>
            </a:xfrm>
            <a:prstGeom prst="rect">
              <a:avLst/>
            </a:prstGeom>
            <a:noFill/>
            <a:ln w="254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/>
                <a:t>Řídící orgány</a:t>
              </a:r>
              <a:endParaRPr lang="cs-CZ" b="1" dirty="0"/>
            </a:p>
          </p:txBody>
        </p:sp>
        <p:cxnSp>
          <p:nvCxnSpPr>
            <p:cNvPr id="143" name="Přímá spojovací šipka 142"/>
            <p:cNvCxnSpPr>
              <a:stCxn id="141" idx="2"/>
            </p:cNvCxnSpPr>
            <p:nvPr/>
          </p:nvCxnSpPr>
          <p:spPr>
            <a:xfrm flipH="1">
              <a:off x="5076056" y="1422068"/>
              <a:ext cx="540060" cy="854804"/>
            </a:xfrm>
            <a:prstGeom prst="straightConnector1">
              <a:avLst/>
            </a:prstGeom>
            <a:ln w="254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Freeform 76"/>
            <p:cNvSpPr>
              <a:spLocks noEditPoints="1"/>
            </p:cNvSpPr>
            <p:nvPr/>
          </p:nvSpPr>
          <p:spPr bwMode="auto">
            <a:xfrm>
              <a:off x="3131840" y="4869160"/>
              <a:ext cx="936104" cy="252117"/>
            </a:xfrm>
            <a:custGeom>
              <a:avLst/>
              <a:gdLst/>
              <a:ahLst/>
              <a:cxnLst>
                <a:cxn ang="0">
                  <a:pos x="419" y="369"/>
                </a:cxn>
                <a:cxn ang="0">
                  <a:pos x="7" y="17"/>
                </a:cxn>
                <a:cxn ang="0">
                  <a:pos x="18" y="5"/>
                </a:cxn>
                <a:cxn ang="0">
                  <a:pos x="429" y="357"/>
                </a:cxn>
                <a:cxn ang="0">
                  <a:pos x="419" y="369"/>
                </a:cxn>
                <a:cxn ang="0">
                  <a:pos x="54" y="154"/>
                </a:cxn>
                <a:cxn ang="0">
                  <a:pos x="0" y="0"/>
                </a:cxn>
                <a:cxn ang="0">
                  <a:pos x="160" y="30"/>
                </a:cxn>
                <a:cxn ang="0">
                  <a:pos x="166" y="39"/>
                </a:cxn>
                <a:cxn ang="0">
                  <a:pos x="157" y="45"/>
                </a:cxn>
                <a:cxn ang="0">
                  <a:pos x="11" y="19"/>
                </a:cxn>
                <a:cxn ang="0">
                  <a:pos x="20" y="8"/>
                </a:cxn>
                <a:cxn ang="0">
                  <a:pos x="69" y="148"/>
                </a:cxn>
                <a:cxn ang="0">
                  <a:pos x="64" y="158"/>
                </a:cxn>
                <a:cxn ang="0">
                  <a:pos x="54" y="154"/>
                </a:cxn>
              </a:cxnLst>
              <a:rect l="0" t="0" r="r" b="b"/>
              <a:pathLst>
                <a:path w="429" h="369">
                  <a:moveTo>
                    <a:pt x="419" y="369"/>
                  </a:moveTo>
                  <a:lnTo>
                    <a:pt x="7" y="17"/>
                  </a:lnTo>
                  <a:lnTo>
                    <a:pt x="18" y="5"/>
                  </a:lnTo>
                  <a:lnTo>
                    <a:pt x="429" y="357"/>
                  </a:lnTo>
                  <a:lnTo>
                    <a:pt x="419" y="369"/>
                  </a:lnTo>
                  <a:close/>
                  <a:moveTo>
                    <a:pt x="54" y="154"/>
                  </a:moveTo>
                  <a:lnTo>
                    <a:pt x="0" y="0"/>
                  </a:lnTo>
                  <a:lnTo>
                    <a:pt x="160" y="30"/>
                  </a:lnTo>
                  <a:cubicBezTo>
                    <a:pt x="164" y="30"/>
                    <a:pt x="167" y="35"/>
                    <a:pt x="166" y="39"/>
                  </a:cubicBezTo>
                  <a:cubicBezTo>
                    <a:pt x="166" y="43"/>
                    <a:pt x="161" y="46"/>
                    <a:pt x="157" y="45"/>
                  </a:cubicBezTo>
                  <a:lnTo>
                    <a:pt x="11" y="19"/>
                  </a:lnTo>
                  <a:lnTo>
                    <a:pt x="20" y="8"/>
                  </a:lnTo>
                  <a:lnTo>
                    <a:pt x="69" y="148"/>
                  </a:lnTo>
                  <a:cubicBezTo>
                    <a:pt x="70" y="152"/>
                    <a:pt x="68" y="157"/>
                    <a:pt x="64" y="158"/>
                  </a:cubicBezTo>
                  <a:cubicBezTo>
                    <a:pt x="60" y="160"/>
                    <a:pt x="55" y="158"/>
                    <a:pt x="54" y="154"/>
                  </a:cubicBezTo>
                  <a:close/>
                </a:path>
              </a:pathLst>
            </a:custGeom>
            <a:solidFill>
              <a:srgbClr val="953735"/>
            </a:solidFill>
            <a:ln w="0" cap="flat">
              <a:solidFill>
                <a:srgbClr val="95373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6" name="TextovéPole 145"/>
            <p:cNvSpPr txBox="1"/>
            <p:nvPr/>
          </p:nvSpPr>
          <p:spPr>
            <a:xfrm>
              <a:off x="5580112" y="1484784"/>
              <a:ext cx="295144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100" dirty="0" smtClean="0"/>
                <a:t>Objednávka služeb, činnost správce fondu fondů</a:t>
              </a:r>
              <a:endParaRPr lang="cs-CZ" sz="1100" dirty="0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ovéPole 124"/>
          <p:cNvSpPr txBox="1"/>
          <p:nvPr/>
        </p:nvSpPr>
        <p:spPr>
          <a:xfrm rot="16200000">
            <a:off x="6400991" y="619281"/>
            <a:ext cx="148478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chemeClr val="tx2">
                    <a:lumMod val="75000"/>
                  </a:schemeClr>
                </a:solidFill>
              </a:rPr>
              <a:t>Kontrola, reporting</a:t>
            </a:r>
            <a:endParaRPr lang="cs-CZ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Skupina 217"/>
          <p:cNvGrpSpPr/>
          <p:nvPr/>
        </p:nvGrpSpPr>
        <p:grpSpPr>
          <a:xfrm>
            <a:off x="107504" y="44624"/>
            <a:ext cx="8740427" cy="6120680"/>
            <a:chOff x="107504" y="44624"/>
            <a:chExt cx="8740427" cy="6120680"/>
          </a:xfrm>
        </p:grpSpPr>
        <p:sp>
          <p:nvSpPr>
            <p:cNvPr id="45061" name="AutoShape 5"/>
            <p:cNvSpPr>
              <a:spLocks/>
            </p:cNvSpPr>
            <p:nvPr/>
          </p:nvSpPr>
          <p:spPr bwMode="auto">
            <a:xfrm>
              <a:off x="4932040" y="4365104"/>
              <a:ext cx="1872208" cy="1656184"/>
            </a:xfrm>
            <a:prstGeom prst="borderCallout2">
              <a:avLst>
                <a:gd name="adj1" fmla="val 13020"/>
                <a:gd name="adj2" fmla="val -786"/>
                <a:gd name="adj3" fmla="val -52708"/>
                <a:gd name="adj4" fmla="val -22660"/>
                <a:gd name="adj5" fmla="val -52825"/>
                <a:gd name="adj6" fmla="val -57851"/>
              </a:avLst>
            </a:prstGeom>
            <a:solidFill>
              <a:schemeClr val="bg1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lang="cs-CZ" sz="1400" b="1" dirty="0">
                  <a:solidFill>
                    <a:srgbClr val="FF0000"/>
                  </a:solidFill>
                  <a:latin typeface="Calibri" pitchFamily="34" charset="0"/>
                  <a:cs typeface="Arial" pitchFamily="34" charset="0"/>
                </a:rPr>
                <a:t>4</a:t>
              </a:r>
            </a:p>
            <a:p>
              <a:pPr marL="0" lvl="1" indent="0" algn="just" fontAlgn="base">
                <a:spcBef>
                  <a:spcPct val="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Investice do projektů</a:t>
              </a:r>
            </a:p>
            <a:p>
              <a:pPr marL="0" lvl="1" indent="0" algn="just" fontAlgn="base">
                <a:spcBef>
                  <a:spcPct val="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Další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investice spolu s 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evropskými</a:t>
              </a:r>
              <a:b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  fondy</a:t>
              </a:r>
              <a:endParaRPr lang="cs-CZ" sz="9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endParaRPr>
            </a:p>
            <a:p>
              <a:pPr lvl="0" indent="0" algn="l" fontAlgn="base">
                <a:spcBef>
                  <a:spcPct val="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Distribuce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finančních produktů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ke</a:t>
              </a:r>
              <a:b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  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konečnému příjemci</a:t>
              </a:r>
            </a:p>
            <a:p>
              <a:pPr lvl="0" indent="0" algn="l" fontAlgn="base">
                <a:spcBef>
                  <a:spcPct val="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Investice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do státních fondů</a:t>
              </a:r>
            </a:p>
          </p:txBody>
        </p:sp>
        <p:cxnSp>
          <p:nvCxnSpPr>
            <p:cNvPr id="213" name="Přímá spojovací čára 212"/>
            <p:cNvCxnSpPr/>
            <p:nvPr/>
          </p:nvCxnSpPr>
          <p:spPr>
            <a:xfrm flipH="1">
              <a:off x="2339752" y="2924944"/>
              <a:ext cx="2520280" cy="1"/>
            </a:xfrm>
            <a:prstGeom prst="line">
              <a:avLst/>
            </a:prstGeom>
            <a:ln w="3175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ovací čára 56"/>
            <p:cNvCxnSpPr/>
            <p:nvPr/>
          </p:nvCxnSpPr>
          <p:spPr>
            <a:xfrm>
              <a:off x="107504" y="3861048"/>
              <a:ext cx="360040" cy="40650"/>
            </a:xfrm>
            <a:prstGeom prst="line">
              <a:avLst/>
            </a:prstGeom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Obdélník 209"/>
            <p:cNvSpPr/>
            <p:nvPr/>
          </p:nvSpPr>
          <p:spPr>
            <a:xfrm>
              <a:off x="395536" y="3789040"/>
              <a:ext cx="1584176" cy="237626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84" name="Přímá spojovací čára 183"/>
            <p:cNvCxnSpPr/>
            <p:nvPr/>
          </p:nvCxnSpPr>
          <p:spPr>
            <a:xfrm>
              <a:off x="1691680" y="2996952"/>
              <a:ext cx="0" cy="288032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ovací šipka 60"/>
            <p:cNvCxnSpPr/>
            <p:nvPr/>
          </p:nvCxnSpPr>
          <p:spPr>
            <a:xfrm flipV="1">
              <a:off x="1907704" y="4509120"/>
              <a:ext cx="864096" cy="5516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Přímá spojovací čára 111"/>
            <p:cNvCxnSpPr>
              <a:endCxn id="32" idx="1"/>
            </p:cNvCxnSpPr>
            <p:nvPr/>
          </p:nvCxnSpPr>
          <p:spPr>
            <a:xfrm>
              <a:off x="1691680" y="1484784"/>
              <a:ext cx="792088" cy="477634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>
              <a:off x="3851920" y="2204864"/>
              <a:ext cx="0" cy="1584176"/>
            </a:xfrm>
            <a:prstGeom prst="line">
              <a:avLst/>
            </a:prstGeom>
            <a:ln w="317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Přímá spojovací čára 83"/>
            <p:cNvCxnSpPr/>
            <p:nvPr/>
          </p:nvCxnSpPr>
          <p:spPr>
            <a:xfrm>
              <a:off x="755576" y="2348880"/>
              <a:ext cx="1944216" cy="0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ovací čára 101"/>
            <p:cNvCxnSpPr/>
            <p:nvPr/>
          </p:nvCxnSpPr>
          <p:spPr>
            <a:xfrm>
              <a:off x="1547664" y="2204864"/>
              <a:ext cx="0" cy="144016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6"/>
            <p:cNvSpPr txBox="1"/>
            <p:nvPr/>
          </p:nvSpPr>
          <p:spPr>
            <a:xfrm>
              <a:off x="323528" y="1700808"/>
              <a:ext cx="2016224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b="1" dirty="0" smtClean="0">
                  <a:solidFill>
                    <a:schemeClr val="tx2">
                      <a:lumMod val="75000"/>
                    </a:schemeClr>
                  </a:solidFill>
                </a:rPr>
                <a:t>Alternativní investiční fond - </a:t>
              </a:r>
              <a:r>
                <a:rPr lang="cs-CZ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FoF</a:t>
              </a:r>
              <a:endParaRPr lang="cs-CZ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2483768" y="1700808"/>
              <a:ext cx="1944216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b="1" dirty="0">
                  <a:solidFill>
                    <a:schemeClr val="tx2">
                      <a:lumMod val="75000"/>
                    </a:schemeClr>
                  </a:solidFill>
                </a:rPr>
                <a:t>Úvěry, záruky, </a:t>
              </a:r>
              <a:r>
                <a:rPr lang="cs-CZ" sz="1400" b="1" dirty="0" smtClean="0">
                  <a:solidFill>
                    <a:schemeClr val="tx2">
                      <a:lumMod val="75000"/>
                    </a:schemeClr>
                  </a:solidFill>
                </a:rPr>
                <a:t/>
              </a:r>
              <a:br>
                <a:rPr lang="cs-CZ" sz="1400" b="1" dirty="0" smtClean="0">
                  <a:solidFill>
                    <a:schemeClr val="tx2">
                      <a:lumMod val="75000"/>
                    </a:schemeClr>
                  </a:solidFill>
                </a:rPr>
              </a:br>
              <a:r>
                <a:rPr lang="cs-CZ" sz="1400" b="1" dirty="0" smtClean="0">
                  <a:solidFill>
                    <a:schemeClr val="tx2">
                      <a:lumMod val="75000"/>
                    </a:schemeClr>
                  </a:solidFill>
                </a:rPr>
                <a:t>risk </a:t>
              </a:r>
              <a:r>
                <a:rPr lang="cs-CZ" sz="1400" b="1" dirty="0" err="1">
                  <a:solidFill>
                    <a:schemeClr val="tx2">
                      <a:lumMod val="75000"/>
                    </a:schemeClr>
                  </a:solidFill>
                </a:rPr>
                <a:t>sharing</a:t>
              </a:r>
              <a:r>
                <a:rPr lang="cs-CZ" sz="1400" b="1" dirty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cs-CZ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facility</a:t>
              </a:r>
              <a:r>
                <a:rPr lang="cs-CZ" sz="1400" b="1" dirty="0" smtClean="0">
                  <a:solidFill>
                    <a:schemeClr val="tx2">
                      <a:lumMod val="75000"/>
                    </a:schemeClr>
                  </a:solidFill>
                </a:rPr>
                <a:t>..</a:t>
              </a:r>
              <a:endParaRPr lang="cs-CZ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7" name="Přímá spojovací čára 6"/>
            <p:cNvCxnSpPr/>
            <p:nvPr/>
          </p:nvCxnSpPr>
          <p:spPr>
            <a:xfrm>
              <a:off x="1259632" y="1484784"/>
              <a:ext cx="0" cy="288032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bdélník 2"/>
            <p:cNvSpPr/>
            <p:nvPr/>
          </p:nvSpPr>
          <p:spPr>
            <a:xfrm>
              <a:off x="755576" y="4293096"/>
              <a:ext cx="1152128" cy="151216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323528" y="44624"/>
              <a:ext cx="6552728" cy="151216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cs-CZ" b="1" dirty="0" smtClean="0">
                  <a:solidFill>
                    <a:schemeClr val="bg1"/>
                  </a:solidFill>
                </a:rPr>
                <a:t>Státem vlastněná banka - ČMZRB</a:t>
              </a:r>
            </a:p>
            <a:p>
              <a:pPr lvl="0" algn="ctr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cs-CZ" sz="1000" b="1" dirty="0" smtClean="0">
                  <a:solidFill>
                    <a:schemeClr val="bg1"/>
                  </a:solidFill>
                </a:rPr>
                <a:t>   Finanční </a:t>
              </a:r>
              <a:r>
                <a:rPr lang="cs-CZ" sz="1000" b="1" dirty="0">
                  <a:solidFill>
                    <a:schemeClr val="bg1"/>
                  </a:solidFill>
                </a:rPr>
                <a:t>instituce s bankovní licencí přímo oprávněná poskytovat úvěry a záruky </a:t>
              </a:r>
              <a:r>
                <a:rPr lang="cs-CZ" sz="1000" b="1" dirty="0" smtClean="0">
                  <a:solidFill>
                    <a:schemeClr val="bg1"/>
                  </a:solidFill>
                </a:rPr>
                <a:t/>
              </a:r>
              <a:br>
                <a:rPr lang="cs-CZ" sz="1000" b="1" dirty="0" smtClean="0">
                  <a:solidFill>
                    <a:schemeClr val="bg1"/>
                  </a:solidFill>
                </a:rPr>
              </a:br>
              <a:r>
                <a:rPr lang="cs-CZ" sz="1000" b="1" dirty="0" smtClean="0">
                  <a:solidFill>
                    <a:schemeClr val="bg1"/>
                  </a:solidFill>
                </a:rPr>
                <a:t>nebo </a:t>
              </a:r>
              <a:r>
                <a:rPr lang="cs-CZ" sz="1000" b="1" dirty="0">
                  <a:solidFill>
                    <a:schemeClr val="bg1"/>
                  </a:solidFill>
                </a:rPr>
                <a:t>také záruky za portfolia úvěrů, kreditní linky atd.</a:t>
              </a:r>
            </a:p>
            <a:p>
              <a:pPr lvl="0" algn="ctr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cs-CZ" sz="1000" b="1" dirty="0" smtClean="0">
                  <a:solidFill>
                    <a:schemeClr val="bg1"/>
                  </a:solidFill>
                </a:rPr>
                <a:t>   Poskytovatel </a:t>
              </a:r>
              <a:r>
                <a:rPr lang="cs-CZ" sz="1000" b="1" dirty="0">
                  <a:solidFill>
                    <a:schemeClr val="bg1"/>
                  </a:solidFill>
                </a:rPr>
                <a:t>odborných finančních služeb pro řídí orgány </a:t>
              </a:r>
              <a:r>
                <a:rPr lang="cs-CZ" sz="1000" b="1" dirty="0" smtClean="0">
                  <a:solidFill>
                    <a:schemeClr val="bg1"/>
                  </a:solidFill>
                </a:rPr>
                <a:t/>
              </a:r>
              <a:br>
                <a:rPr lang="cs-CZ" sz="1000" b="1" dirty="0" smtClean="0">
                  <a:solidFill>
                    <a:schemeClr val="bg1"/>
                  </a:solidFill>
                </a:rPr>
              </a:br>
              <a:r>
                <a:rPr lang="cs-CZ" sz="1000" b="1" dirty="0" smtClean="0">
                  <a:solidFill>
                    <a:schemeClr val="bg1"/>
                  </a:solidFill>
                </a:rPr>
                <a:t>(</a:t>
              </a:r>
              <a:r>
                <a:rPr lang="cs-CZ" sz="1000" b="1" dirty="0">
                  <a:solidFill>
                    <a:schemeClr val="bg1"/>
                  </a:solidFill>
                </a:rPr>
                <a:t>administrace investičních struktur, depozitář, funkce </a:t>
              </a:r>
              <a:r>
                <a:rPr lang="cs-CZ" sz="1000" b="1" dirty="0" err="1">
                  <a:solidFill>
                    <a:schemeClr val="bg1"/>
                  </a:solidFill>
                </a:rPr>
                <a:t>custody</a:t>
              </a:r>
              <a:r>
                <a:rPr lang="cs-CZ" sz="1000" b="1" dirty="0">
                  <a:solidFill>
                    <a:schemeClr val="bg1"/>
                  </a:solidFill>
                </a:rPr>
                <a:t> pro úschovu cenných </a:t>
              </a:r>
              <a:r>
                <a:rPr lang="cs-CZ" sz="1000" b="1" dirty="0" smtClean="0">
                  <a:solidFill>
                    <a:schemeClr val="bg1"/>
                  </a:solidFill>
                </a:rPr>
                <a:t>papírů atd.).</a:t>
              </a:r>
              <a:endParaRPr lang="cs-CZ" b="1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8" name="TextovéPole 25"/>
            <p:cNvSpPr txBox="1"/>
            <p:nvPr/>
          </p:nvSpPr>
          <p:spPr>
            <a:xfrm>
              <a:off x="467544" y="3861048"/>
              <a:ext cx="1008112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>
                  <a:solidFill>
                    <a:schemeClr val="accent4">
                      <a:lumMod val="75000"/>
                    </a:schemeClr>
                  </a:solidFill>
                </a:rPr>
                <a:t>EIB</a:t>
              </a:r>
              <a:endParaRPr lang="cs-CZ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cxnSp>
          <p:nvCxnSpPr>
            <p:cNvPr id="19" name="Přímá spojovací čára 18"/>
            <p:cNvCxnSpPr/>
            <p:nvPr/>
          </p:nvCxnSpPr>
          <p:spPr>
            <a:xfrm>
              <a:off x="539552" y="4221088"/>
              <a:ext cx="0" cy="1368152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>
              <a:off x="539552" y="4581128"/>
              <a:ext cx="28803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17"/>
            <p:cNvCxnSpPr/>
            <p:nvPr/>
          </p:nvCxnSpPr>
          <p:spPr>
            <a:xfrm>
              <a:off x="539552" y="4869160"/>
              <a:ext cx="28803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>
              <a:off x="539552" y="5157192"/>
              <a:ext cx="28803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>
              <a:off x="539552" y="5589240"/>
              <a:ext cx="28803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ovéPole 23"/>
            <p:cNvSpPr txBox="1"/>
            <p:nvPr/>
          </p:nvSpPr>
          <p:spPr>
            <a:xfrm>
              <a:off x="827584" y="4365104"/>
              <a:ext cx="1008112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chemeClr val="accent4">
                      <a:lumMod val="75000"/>
                    </a:schemeClr>
                  </a:solidFill>
                </a:rPr>
                <a:t>HORIZON</a:t>
              </a:r>
              <a:endParaRPr lang="cs-CZ" sz="14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827584" y="4725144"/>
              <a:ext cx="1008112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chemeClr val="accent4">
                      <a:lumMod val="75000"/>
                    </a:schemeClr>
                  </a:solidFill>
                </a:rPr>
                <a:t>COSME</a:t>
              </a:r>
              <a:endParaRPr lang="cs-CZ" sz="14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827584" y="5085184"/>
              <a:ext cx="1008112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chemeClr val="accent4">
                      <a:lumMod val="75000"/>
                    </a:schemeClr>
                  </a:solidFill>
                </a:rPr>
                <a:t>CEF</a:t>
              </a:r>
              <a:endParaRPr lang="cs-CZ" sz="14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827584" y="5445224"/>
              <a:ext cx="1008112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>
                  <a:solidFill>
                    <a:schemeClr val="accent4">
                      <a:lumMod val="75000"/>
                    </a:schemeClr>
                  </a:solidFill>
                </a:rPr>
                <a:t>d</a:t>
              </a:r>
              <a:r>
                <a:rPr lang="cs-CZ" sz="1400" dirty="0" smtClean="0">
                  <a:solidFill>
                    <a:schemeClr val="accent4">
                      <a:lumMod val="75000"/>
                    </a:schemeClr>
                  </a:solidFill>
                </a:rPr>
                <a:t>alší..</a:t>
              </a:r>
              <a:endParaRPr lang="cs-CZ" sz="14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8" name="TextovéPole 27" descr="IFN na EU úrovni"/>
            <p:cNvSpPr txBox="1"/>
            <p:nvPr/>
          </p:nvSpPr>
          <p:spPr>
            <a:xfrm>
              <a:off x="683568" y="5877272"/>
              <a:ext cx="129614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200" b="1" dirty="0" smtClean="0">
                  <a:solidFill>
                    <a:schemeClr val="accent4">
                      <a:lumMod val="50000"/>
                    </a:schemeClr>
                  </a:solidFill>
                </a:rPr>
                <a:t>IFN na EU úrovni</a:t>
              </a:r>
              <a:endParaRPr lang="cs-CZ" sz="12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1331640" y="2780928"/>
              <a:ext cx="1008112" cy="24622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Investice FI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323528" y="2780928"/>
              <a:ext cx="1008112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Investice ŘO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42" name="Přímá spojovací čára 41"/>
            <p:cNvCxnSpPr/>
            <p:nvPr/>
          </p:nvCxnSpPr>
          <p:spPr>
            <a:xfrm flipV="1">
              <a:off x="7164288" y="1556792"/>
              <a:ext cx="0" cy="1440160"/>
            </a:xfrm>
            <a:prstGeom prst="line">
              <a:avLst/>
            </a:prstGeom>
            <a:ln w="31750"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ovéPole 42"/>
            <p:cNvSpPr txBox="1"/>
            <p:nvPr/>
          </p:nvSpPr>
          <p:spPr>
            <a:xfrm>
              <a:off x="323528" y="2492896"/>
              <a:ext cx="2016224" cy="27699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err="1" smtClean="0">
                  <a:solidFill>
                    <a:schemeClr val="tx2">
                      <a:lumMod val="75000"/>
                    </a:schemeClr>
                  </a:solidFill>
                </a:rPr>
                <a:t>Podfond</a:t>
              </a:r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 1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55" name="Přímá spojovací čára 54"/>
            <p:cNvCxnSpPr/>
            <p:nvPr/>
          </p:nvCxnSpPr>
          <p:spPr>
            <a:xfrm>
              <a:off x="107504" y="692696"/>
              <a:ext cx="0" cy="3168352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ovací šipka 55"/>
            <p:cNvCxnSpPr/>
            <p:nvPr/>
          </p:nvCxnSpPr>
          <p:spPr>
            <a:xfrm>
              <a:off x="107504" y="692696"/>
              <a:ext cx="216024" cy="0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ovací šipka 57"/>
            <p:cNvCxnSpPr>
              <a:endCxn id="43" idx="1"/>
            </p:cNvCxnSpPr>
            <p:nvPr/>
          </p:nvCxnSpPr>
          <p:spPr>
            <a:xfrm flipV="1">
              <a:off x="107504" y="2631396"/>
              <a:ext cx="216024" cy="5516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ovací čára 59"/>
            <p:cNvCxnSpPr>
              <a:endCxn id="33" idx="2"/>
            </p:cNvCxnSpPr>
            <p:nvPr/>
          </p:nvCxnSpPr>
          <p:spPr>
            <a:xfrm flipV="1">
              <a:off x="1835696" y="3027149"/>
              <a:ext cx="0" cy="1265947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ovací čára 62"/>
            <p:cNvCxnSpPr/>
            <p:nvPr/>
          </p:nvCxnSpPr>
          <p:spPr>
            <a:xfrm>
              <a:off x="1835696" y="3717032"/>
              <a:ext cx="172819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ovací čára 63"/>
            <p:cNvCxnSpPr/>
            <p:nvPr/>
          </p:nvCxnSpPr>
          <p:spPr>
            <a:xfrm>
              <a:off x="2771800" y="4293096"/>
              <a:ext cx="0" cy="227057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  <a:prstDash val="sys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ovéPole 66"/>
            <p:cNvSpPr txBox="1"/>
            <p:nvPr/>
          </p:nvSpPr>
          <p:spPr>
            <a:xfrm rot="16200000">
              <a:off x="-813500" y="4926070"/>
              <a:ext cx="208823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dirty="0" smtClean="0">
                  <a:solidFill>
                    <a:schemeClr val="accent4">
                      <a:lumMod val="50000"/>
                    </a:schemeClr>
                  </a:solidFill>
                </a:rPr>
                <a:t>Možné úvěry a financování od EIB</a:t>
              </a:r>
              <a:endParaRPr lang="cs-CZ" sz="1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68" name="TextovéPole 67"/>
            <p:cNvSpPr txBox="1"/>
            <p:nvPr/>
          </p:nvSpPr>
          <p:spPr>
            <a:xfrm>
              <a:off x="2051720" y="4005064"/>
              <a:ext cx="936104" cy="27699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1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3059832" y="4005064"/>
              <a:ext cx="864096" cy="27699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2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3995936" y="4005064"/>
              <a:ext cx="864096" cy="27699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2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71" name="Přímá spojovací čára 70"/>
            <p:cNvCxnSpPr/>
            <p:nvPr/>
          </p:nvCxnSpPr>
          <p:spPr>
            <a:xfrm>
              <a:off x="2555776" y="3789040"/>
              <a:ext cx="1872208" cy="0"/>
            </a:xfrm>
            <a:prstGeom prst="line">
              <a:avLst/>
            </a:prstGeom>
            <a:ln w="317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ovací čára 71"/>
            <p:cNvCxnSpPr/>
            <p:nvPr/>
          </p:nvCxnSpPr>
          <p:spPr>
            <a:xfrm>
              <a:off x="2555776" y="3789040"/>
              <a:ext cx="0" cy="216024"/>
            </a:xfrm>
            <a:prstGeom prst="line">
              <a:avLst/>
            </a:prstGeom>
            <a:ln w="3175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ovací čára 72"/>
            <p:cNvCxnSpPr/>
            <p:nvPr/>
          </p:nvCxnSpPr>
          <p:spPr>
            <a:xfrm>
              <a:off x="3491880" y="3789040"/>
              <a:ext cx="0" cy="216024"/>
            </a:xfrm>
            <a:prstGeom prst="line">
              <a:avLst/>
            </a:prstGeom>
            <a:ln w="3175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ovací čára 73"/>
            <p:cNvCxnSpPr/>
            <p:nvPr/>
          </p:nvCxnSpPr>
          <p:spPr>
            <a:xfrm>
              <a:off x="4427984" y="3789040"/>
              <a:ext cx="0" cy="216024"/>
            </a:xfrm>
            <a:prstGeom prst="line">
              <a:avLst/>
            </a:prstGeom>
            <a:ln w="3175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ovéPole 76"/>
            <p:cNvSpPr txBox="1"/>
            <p:nvPr/>
          </p:nvSpPr>
          <p:spPr>
            <a:xfrm>
              <a:off x="1979712" y="1340768"/>
              <a:ext cx="864096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MŽP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8" name="TextovéPole 77"/>
            <p:cNvSpPr txBox="1"/>
            <p:nvPr/>
          </p:nvSpPr>
          <p:spPr>
            <a:xfrm>
              <a:off x="2843808" y="1340768"/>
              <a:ext cx="720080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IROP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0" name="TextovéPole 79"/>
            <p:cNvSpPr txBox="1"/>
            <p:nvPr/>
          </p:nvSpPr>
          <p:spPr>
            <a:xfrm>
              <a:off x="5004048" y="1340768"/>
              <a:ext cx="1872208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Národní zdroje (nepovinné)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2" name="TextovéPole 81"/>
            <p:cNvSpPr txBox="1"/>
            <p:nvPr/>
          </p:nvSpPr>
          <p:spPr>
            <a:xfrm>
              <a:off x="2051720" y="4653136"/>
              <a:ext cx="2808312" cy="123110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>
                  <a:solidFill>
                    <a:schemeClr val="tx2">
                      <a:lumMod val="75000"/>
                    </a:schemeClr>
                  </a:solidFill>
                </a:rPr>
                <a:t>Doporučovaná varianta </a:t>
              </a:r>
              <a:br>
                <a:rPr lang="cs-CZ" b="1" dirty="0" smtClean="0">
                  <a:solidFill>
                    <a:schemeClr val="tx2">
                      <a:lumMod val="75000"/>
                    </a:schemeClr>
                  </a:solidFill>
                </a:rPr>
              </a:br>
              <a:r>
                <a:rPr lang="cs-CZ" b="1" dirty="0" smtClean="0">
                  <a:solidFill>
                    <a:schemeClr val="tx2">
                      <a:lumMod val="75000"/>
                    </a:schemeClr>
                  </a:solidFill>
                </a:rPr>
                <a:t>s ČMZRB</a:t>
              </a:r>
            </a:p>
            <a:p>
              <a:pPr algn="ctr"/>
              <a:endParaRPr lang="cs-CZ" sz="1000" b="1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algn="ctr"/>
              <a:r>
                <a:rPr lang="cs-CZ" sz="1400" b="1" dirty="0" smtClean="0">
                  <a:solidFill>
                    <a:schemeClr val="tx2">
                      <a:lumMod val="75000"/>
                    </a:schemeClr>
                  </a:solidFill>
                </a:rPr>
                <a:t>schéma vztahů </a:t>
              </a:r>
              <a:br>
                <a:rPr lang="cs-CZ" sz="1400" b="1" dirty="0" smtClean="0">
                  <a:solidFill>
                    <a:schemeClr val="tx2">
                      <a:lumMod val="75000"/>
                    </a:schemeClr>
                  </a:solidFill>
                </a:rPr>
              </a:br>
              <a:r>
                <a:rPr lang="cs-CZ" sz="1400" b="1" dirty="0" smtClean="0">
                  <a:solidFill>
                    <a:schemeClr val="tx2">
                      <a:lumMod val="75000"/>
                    </a:schemeClr>
                  </a:solidFill>
                </a:rPr>
                <a:t>jednotlivých aktérů</a:t>
              </a:r>
              <a:endParaRPr lang="cs-CZ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86" name="Přímá spojovací čára 85"/>
            <p:cNvCxnSpPr/>
            <p:nvPr/>
          </p:nvCxnSpPr>
          <p:spPr>
            <a:xfrm>
              <a:off x="755576" y="2348880"/>
              <a:ext cx="0" cy="144016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Přímá spojovací čára 93"/>
            <p:cNvCxnSpPr/>
            <p:nvPr/>
          </p:nvCxnSpPr>
          <p:spPr>
            <a:xfrm>
              <a:off x="2699792" y="2348880"/>
              <a:ext cx="0" cy="144016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ovéPole 98"/>
            <p:cNvSpPr txBox="1"/>
            <p:nvPr/>
          </p:nvSpPr>
          <p:spPr>
            <a:xfrm>
              <a:off x="3491880" y="2780928"/>
              <a:ext cx="1008112" cy="24622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Investice FI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0" name="TextovéPole 99"/>
            <p:cNvSpPr txBox="1"/>
            <p:nvPr/>
          </p:nvSpPr>
          <p:spPr>
            <a:xfrm>
              <a:off x="2483768" y="2780928"/>
              <a:ext cx="1008112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Investice ŘO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2483768" y="2492896"/>
              <a:ext cx="2016224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err="1" smtClean="0">
                  <a:solidFill>
                    <a:schemeClr val="tx2">
                      <a:lumMod val="75000"/>
                    </a:schemeClr>
                  </a:solidFill>
                </a:rPr>
                <a:t>Podfond</a:t>
              </a:r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 2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11" name="TextovéPole 110"/>
            <p:cNvSpPr txBox="1"/>
            <p:nvPr/>
          </p:nvSpPr>
          <p:spPr>
            <a:xfrm>
              <a:off x="3563888" y="1340768"/>
              <a:ext cx="1440160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Řídící orgán x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5058" name="AutoShape 2"/>
            <p:cNvSpPr>
              <a:spLocks/>
            </p:cNvSpPr>
            <p:nvPr/>
          </p:nvSpPr>
          <p:spPr bwMode="auto">
            <a:xfrm flipH="1">
              <a:off x="6876256" y="4365104"/>
              <a:ext cx="1971675" cy="1656184"/>
            </a:xfrm>
            <a:prstGeom prst="borderCallout2">
              <a:avLst>
                <a:gd name="adj1" fmla="val -796"/>
                <a:gd name="adj2" fmla="val 93304"/>
                <a:gd name="adj3" fmla="val -89058"/>
                <a:gd name="adj4" fmla="val 92989"/>
                <a:gd name="adj5" fmla="val -95796"/>
                <a:gd name="adj6" fmla="val 85359"/>
              </a:avLst>
            </a:prstGeom>
            <a:solidFill>
              <a:schemeClr val="bg1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</a:p>
            <a:p>
              <a:pPr marL="0" lvl="1" indent="0" algn="just" fontAlgn="base">
                <a:spcBef>
                  <a:spcPct val="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Řídící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orgány připravují věcný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obsah</a:t>
              </a:r>
              <a:b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  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a zaměření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IFN</a:t>
              </a:r>
              <a:endParaRPr lang="cs-CZ" sz="9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endParaRPr>
            </a:p>
            <a:p>
              <a:pPr lvl="0" indent="0" algn="l" fontAlgn="base">
                <a:spcBef>
                  <a:spcPct val="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Dále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zpracovávají ex ante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analýzu</a:t>
              </a:r>
              <a:b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   pro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jejich nasazení a jsou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iniciátory</a:t>
              </a:r>
              <a:b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  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vzniku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IFN</a:t>
              </a:r>
              <a:endParaRPr lang="cs-CZ" sz="9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endParaRPr>
            </a:p>
            <a:p>
              <a:pPr lvl="0" indent="0" algn="l" fontAlgn="base">
                <a:spcBef>
                  <a:spcPct val="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Zakládají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si účty u státem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vlastněné</a:t>
              </a:r>
              <a:b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  banky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pro alokaci prostředků do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IFN</a:t>
              </a:r>
            </a:p>
            <a:p>
              <a:pPr lvl="0" indent="0" algn="l" fontAlgn="base">
                <a:spcBef>
                  <a:spcPct val="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Podílí se na řízení IFN</a:t>
              </a:r>
            </a:p>
            <a:p>
              <a:pPr lvl="0" indent="0" algn="l" fontAlgn="base">
                <a:spcBef>
                  <a:spcPct val="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endParaRPr lang="cs-CZ" sz="9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059" name="AutoShape 3"/>
            <p:cNvSpPr>
              <a:spLocks/>
            </p:cNvSpPr>
            <p:nvPr/>
          </p:nvSpPr>
          <p:spPr bwMode="auto">
            <a:xfrm>
              <a:off x="4932040" y="2276872"/>
              <a:ext cx="2016224" cy="2016224"/>
            </a:xfrm>
            <a:prstGeom prst="borderCallout2">
              <a:avLst>
                <a:gd name="adj1" fmla="val 35658"/>
                <a:gd name="adj2" fmla="val -70"/>
                <a:gd name="adj3" fmla="val 1413"/>
                <a:gd name="adj4" fmla="val -11756"/>
                <a:gd name="adj5" fmla="val 1331"/>
                <a:gd name="adj6" fmla="val -167206"/>
              </a:avLst>
            </a:prstGeom>
            <a:solidFill>
              <a:schemeClr val="bg1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</a:pPr>
              <a:r>
                <a:rPr lang="cs-CZ" sz="1400" b="1" dirty="0">
                  <a:solidFill>
                    <a:srgbClr val="FF0000"/>
                  </a:solidFill>
                  <a:latin typeface="Calibri" pitchFamily="34" charset="0"/>
                  <a:cs typeface="Arial" pitchFamily="34" charset="0"/>
                </a:rPr>
                <a:t>3</a:t>
              </a:r>
            </a:p>
            <a:p>
              <a:pPr marL="0" marR="0" lvl="1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 typeface="Wingdings" pitchFamily="2" charset="2"/>
                <a:buChar char="ü"/>
                <a:tabLst/>
              </a:pPr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Vytvoření několika investičních</a:t>
              </a:r>
              <a:b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   fondů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(vzor EIB/EIF) –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fond</a:t>
              </a:r>
              <a:b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  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MPO, MŽP, …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 typeface="Wingdings" pitchFamily="2" charset="2"/>
                <a:buChar char="ü"/>
                <a:tabLst/>
              </a:pP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</a:t>
              </a:r>
              <a:r>
                <a:rPr lang="cs-CZ" sz="900" dirty="0" err="1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Podfondy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dle jednotlivých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/>
              </a:r>
              <a:b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    investičních strategií </a:t>
              </a:r>
              <a:endParaRPr lang="cs-CZ" sz="9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 typeface="Wingdings" pitchFamily="2" charset="2"/>
                <a:buChar char="ü"/>
                <a:tabLst/>
              </a:pP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Může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a nemusí být zřízen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/>
              </a:r>
              <a:b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   v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 závislosti na potřebě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řídícího</a:t>
              </a:r>
              <a:b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  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orgánu a charakteru projektů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 typeface="Wingdings" pitchFamily="2" charset="2"/>
                <a:buChar char="ü"/>
                <a:tabLst/>
              </a:pP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Nákup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akcií fondů </a:t>
              </a: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jménem</a:t>
              </a:r>
              <a:b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9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    </a:t>
              </a: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banky na účty řídících orgánů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 typeface="Wingdings" pitchFamily="2" charset="2"/>
                <a:buChar char="ü"/>
                <a:tabLst/>
              </a:pPr>
              <a:r>
                <a:rPr lang="cs-CZ" sz="9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Řízení fondů ze strany ŘO</a:t>
              </a:r>
            </a:p>
          </p:txBody>
        </p:sp>
        <p:sp>
          <p:nvSpPr>
            <p:cNvPr id="123" name="TextovéPole 122"/>
            <p:cNvSpPr txBox="1"/>
            <p:nvPr/>
          </p:nvSpPr>
          <p:spPr>
            <a:xfrm>
              <a:off x="7380312" y="116632"/>
              <a:ext cx="1440160" cy="10801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cs-CZ" sz="1600" b="1" dirty="0" smtClean="0">
                  <a:solidFill>
                    <a:schemeClr val="tx2">
                      <a:lumMod val="75000"/>
                    </a:schemeClr>
                  </a:solidFill>
                </a:rPr>
                <a:t>MF ČR</a:t>
              </a:r>
            </a:p>
            <a:p>
              <a:pPr algn="ctr">
                <a:spcBef>
                  <a:spcPts val="600"/>
                </a:spcBef>
              </a:pPr>
              <a:r>
                <a:rPr lang="cs-CZ" sz="1200" b="1" dirty="0" smtClean="0">
                  <a:solidFill>
                    <a:schemeClr val="tx2">
                      <a:lumMod val="75000"/>
                    </a:schemeClr>
                  </a:solidFill>
                </a:rPr>
                <a:t>PCO</a:t>
              </a:r>
            </a:p>
            <a:p>
              <a:pPr algn="ctr"/>
              <a:r>
                <a:rPr lang="cs-CZ" sz="1200" b="1" dirty="0">
                  <a:solidFill>
                    <a:schemeClr val="tx2">
                      <a:lumMod val="75000"/>
                    </a:schemeClr>
                  </a:solidFill>
                </a:rPr>
                <a:t>A</a:t>
              </a:r>
              <a:r>
                <a:rPr lang="cs-CZ" sz="1200" b="1" dirty="0" smtClean="0">
                  <a:solidFill>
                    <a:schemeClr val="tx2">
                      <a:lumMod val="75000"/>
                    </a:schemeClr>
                  </a:solidFill>
                </a:rPr>
                <a:t>udit</a:t>
              </a:r>
            </a:p>
            <a:p>
              <a:pPr algn="ctr"/>
              <a:r>
                <a:rPr lang="cs-CZ" sz="1200" b="1" dirty="0" smtClean="0">
                  <a:solidFill>
                    <a:schemeClr val="tx2">
                      <a:lumMod val="75000"/>
                    </a:schemeClr>
                  </a:solidFill>
                </a:rPr>
                <a:t>Státní rozpočet</a:t>
              </a:r>
            </a:p>
            <a:p>
              <a:pPr algn="ctr"/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  <a:p>
              <a:pPr algn="ctr"/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126" name="Přímá spojovací čára 125"/>
            <p:cNvCxnSpPr/>
            <p:nvPr/>
          </p:nvCxnSpPr>
          <p:spPr>
            <a:xfrm>
              <a:off x="6948264" y="764704"/>
              <a:ext cx="432048" cy="0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ovací čára 127"/>
            <p:cNvCxnSpPr/>
            <p:nvPr/>
          </p:nvCxnSpPr>
          <p:spPr>
            <a:xfrm>
              <a:off x="7596336" y="1196752"/>
              <a:ext cx="0" cy="216024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Přímá spojovací čára 131"/>
            <p:cNvCxnSpPr/>
            <p:nvPr/>
          </p:nvCxnSpPr>
          <p:spPr>
            <a:xfrm flipH="1">
              <a:off x="6948264" y="1412776"/>
              <a:ext cx="648072" cy="1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060" name="AutoShape 4"/>
            <p:cNvSpPr>
              <a:spLocks/>
            </p:cNvSpPr>
            <p:nvPr/>
          </p:nvSpPr>
          <p:spPr bwMode="auto">
            <a:xfrm>
              <a:off x="7524328" y="1556792"/>
              <a:ext cx="1296144" cy="1080120"/>
            </a:xfrm>
            <a:prstGeom prst="borderCallout2">
              <a:avLst>
                <a:gd name="adj1" fmla="val 49392"/>
                <a:gd name="adj2" fmla="val -1328"/>
                <a:gd name="adj3" fmla="val 34419"/>
                <a:gd name="adj4" fmla="val -10929"/>
                <a:gd name="adj5" fmla="val -11787"/>
                <a:gd name="adj6" fmla="val -11355"/>
              </a:avLst>
            </a:prstGeom>
            <a:solidFill>
              <a:schemeClr val="bg1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1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tabLst/>
              </a:pPr>
              <a:r>
                <a:rPr kumimoji="0" lang="cs-CZ" sz="900" b="0" i="0" u="none" strike="noStrike" cap="none" normalizeH="0" baseline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cs typeface="Arial" pitchFamily="34" charset="0"/>
                </a:rPr>
                <a:t>Platba ze státního rozpočtu na účty jednotlivých řídících orgánů u státní banky</a:t>
              </a:r>
            </a:p>
          </p:txBody>
        </p:sp>
        <p:sp>
          <p:nvSpPr>
            <p:cNvPr id="139" name="Obdélník 2"/>
            <p:cNvSpPr/>
            <p:nvPr/>
          </p:nvSpPr>
          <p:spPr>
            <a:xfrm>
              <a:off x="7524328" y="2780928"/>
              <a:ext cx="1152128" cy="15121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0" name="TextovéPole 139"/>
            <p:cNvSpPr txBox="1"/>
            <p:nvPr/>
          </p:nvSpPr>
          <p:spPr>
            <a:xfrm>
              <a:off x="7596336" y="2852936"/>
              <a:ext cx="1008112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>
                  <a:solidFill>
                    <a:schemeClr val="bg1"/>
                  </a:solidFill>
                </a:rPr>
                <a:t>ŘO</a:t>
              </a:r>
              <a:endParaRPr lang="cs-CZ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41" name="TextovéPole 140"/>
            <p:cNvSpPr txBox="1"/>
            <p:nvPr/>
          </p:nvSpPr>
          <p:spPr>
            <a:xfrm>
              <a:off x="7596336" y="3212976"/>
              <a:ext cx="1008112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chemeClr val="tx2">
                      <a:lumMod val="75000"/>
                    </a:schemeClr>
                  </a:solidFill>
                </a:rPr>
                <a:t>MPO</a:t>
              </a:r>
              <a:endParaRPr lang="cs-CZ" sz="1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42" name="TextovéPole 141"/>
            <p:cNvSpPr txBox="1"/>
            <p:nvPr/>
          </p:nvSpPr>
          <p:spPr>
            <a:xfrm>
              <a:off x="7596336" y="3573016"/>
              <a:ext cx="1008112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chemeClr val="tx2">
                      <a:lumMod val="75000"/>
                    </a:schemeClr>
                  </a:solidFill>
                </a:rPr>
                <a:t>MŽP</a:t>
              </a:r>
              <a:endParaRPr lang="cs-CZ" sz="1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43" name="TextovéPole 142"/>
            <p:cNvSpPr txBox="1"/>
            <p:nvPr/>
          </p:nvSpPr>
          <p:spPr>
            <a:xfrm>
              <a:off x="7596336" y="3933056"/>
              <a:ext cx="1008112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chemeClr val="tx2">
                      <a:lumMod val="75000"/>
                    </a:schemeClr>
                  </a:solidFill>
                </a:rPr>
                <a:t>Další ŘO</a:t>
              </a:r>
              <a:endParaRPr lang="cs-CZ" sz="1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148" name="Přímá spojovací čára 147"/>
            <p:cNvCxnSpPr/>
            <p:nvPr/>
          </p:nvCxnSpPr>
          <p:spPr>
            <a:xfrm flipH="1">
              <a:off x="6948264" y="1556792"/>
              <a:ext cx="216024" cy="0"/>
            </a:xfrm>
            <a:prstGeom prst="line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Přímá spojovací čára 150"/>
            <p:cNvCxnSpPr/>
            <p:nvPr/>
          </p:nvCxnSpPr>
          <p:spPr>
            <a:xfrm flipH="1">
              <a:off x="7164288" y="2996952"/>
              <a:ext cx="360040" cy="0"/>
            </a:xfrm>
            <a:prstGeom prst="line">
              <a:avLst/>
            </a:prstGeom>
            <a:ln w="31750"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Přímá spojovací čára 155"/>
            <p:cNvCxnSpPr/>
            <p:nvPr/>
          </p:nvCxnSpPr>
          <p:spPr>
            <a:xfrm>
              <a:off x="3851920" y="3140968"/>
              <a:ext cx="1008112" cy="0"/>
            </a:xfrm>
            <a:prstGeom prst="line">
              <a:avLst/>
            </a:prstGeom>
            <a:ln w="317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Přímá spojovací čára 158"/>
            <p:cNvCxnSpPr/>
            <p:nvPr/>
          </p:nvCxnSpPr>
          <p:spPr>
            <a:xfrm>
              <a:off x="4427984" y="1916832"/>
              <a:ext cx="360040" cy="1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ovéPole 75"/>
            <p:cNvSpPr txBox="1"/>
            <p:nvPr/>
          </p:nvSpPr>
          <p:spPr>
            <a:xfrm>
              <a:off x="323528" y="1340768"/>
              <a:ext cx="1656184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MPO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62" name="Přímá spojovací šipka 61"/>
            <p:cNvCxnSpPr/>
            <p:nvPr/>
          </p:nvCxnSpPr>
          <p:spPr>
            <a:xfrm flipV="1">
              <a:off x="3563888" y="2996952"/>
              <a:ext cx="0" cy="720080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TextovéPole 176"/>
            <p:cNvSpPr txBox="1"/>
            <p:nvPr/>
          </p:nvSpPr>
          <p:spPr>
            <a:xfrm>
              <a:off x="179512" y="3284984"/>
              <a:ext cx="936104" cy="27699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1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1187624" y="3284984"/>
              <a:ext cx="936104" cy="27699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2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78" name="TextovéPole 177"/>
            <p:cNvSpPr txBox="1"/>
            <p:nvPr/>
          </p:nvSpPr>
          <p:spPr>
            <a:xfrm>
              <a:off x="2195736" y="3284984"/>
              <a:ext cx="936104" cy="27699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3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181" name="Přímá spojovací čára 180"/>
            <p:cNvCxnSpPr/>
            <p:nvPr/>
          </p:nvCxnSpPr>
          <p:spPr>
            <a:xfrm>
              <a:off x="827584" y="3140968"/>
              <a:ext cx="1872208" cy="0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Přímá spojovací čára 181"/>
            <p:cNvCxnSpPr/>
            <p:nvPr/>
          </p:nvCxnSpPr>
          <p:spPr>
            <a:xfrm>
              <a:off x="827584" y="3140968"/>
              <a:ext cx="0" cy="144016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Přímá spojovací čára 184"/>
            <p:cNvCxnSpPr/>
            <p:nvPr/>
          </p:nvCxnSpPr>
          <p:spPr>
            <a:xfrm>
              <a:off x="2699792" y="3140968"/>
              <a:ext cx="0" cy="144016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Přímá spojovací čára 196"/>
            <p:cNvCxnSpPr/>
            <p:nvPr/>
          </p:nvCxnSpPr>
          <p:spPr>
            <a:xfrm flipV="1">
              <a:off x="1547664" y="3573017"/>
              <a:ext cx="0" cy="720079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Přímá spojovací čára 153"/>
            <p:cNvCxnSpPr/>
            <p:nvPr/>
          </p:nvCxnSpPr>
          <p:spPr>
            <a:xfrm>
              <a:off x="4860032" y="2132856"/>
              <a:ext cx="0" cy="1008112"/>
            </a:xfrm>
            <a:prstGeom prst="line">
              <a:avLst/>
            </a:prstGeom>
            <a:ln w="317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ovéPole 45"/>
            <p:cNvSpPr txBox="1"/>
            <p:nvPr/>
          </p:nvSpPr>
          <p:spPr>
            <a:xfrm>
              <a:off x="4788024" y="1700808"/>
              <a:ext cx="2160240" cy="46166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Finanční instituce (FI) </a:t>
              </a:r>
              <a:br>
                <a:rPr lang="cs-CZ" sz="1400" b="1" dirty="0" smtClean="0">
                  <a:solidFill>
                    <a:schemeClr val="accent2">
                      <a:lumMod val="75000"/>
                    </a:schemeClr>
                  </a:solidFill>
                </a:rPr>
              </a:br>
              <a:r>
                <a:rPr lang="cs-CZ" sz="1000" b="1" dirty="0" smtClean="0">
                  <a:solidFill>
                    <a:schemeClr val="accent2">
                      <a:lumMod val="75000"/>
                    </a:schemeClr>
                  </a:solidFill>
                </a:rPr>
                <a:t>banky, pojišťovny, AIF, ..</a:t>
              </a:r>
              <a:endParaRPr lang="cs-CZ" sz="10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92"/>
          <p:cNvGrpSpPr/>
          <p:nvPr/>
        </p:nvGrpSpPr>
        <p:grpSpPr>
          <a:xfrm>
            <a:off x="107504" y="476672"/>
            <a:ext cx="8928992" cy="5904656"/>
            <a:chOff x="107504" y="476672"/>
            <a:chExt cx="8928992" cy="5904656"/>
          </a:xfrm>
        </p:grpSpPr>
        <p:cxnSp>
          <p:nvCxnSpPr>
            <p:cNvPr id="190" name="Přímá spojovací čára 189"/>
            <p:cNvCxnSpPr/>
            <p:nvPr/>
          </p:nvCxnSpPr>
          <p:spPr>
            <a:xfrm>
              <a:off x="7740352" y="1052736"/>
              <a:ext cx="0" cy="288032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Přímá spojovací čára 188"/>
            <p:cNvCxnSpPr/>
            <p:nvPr/>
          </p:nvCxnSpPr>
          <p:spPr>
            <a:xfrm>
              <a:off x="5940152" y="1052736"/>
              <a:ext cx="0" cy="288032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Přímá spojovací čára 187"/>
            <p:cNvCxnSpPr/>
            <p:nvPr/>
          </p:nvCxnSpPr>
          <p:spPr>
            <a:xfrm>
              <a:off x="4427984" y="1052736"/>
              <a:ext cx="0" cy="288032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Přímá spojovací čára 186"/>
            <p:cNvCxnSpPr/>
            <p:nvPr/>
          </p:nvCxnSpPr>
          <p:spPr>
            <a:xfrm>
              <a:off x="2987824" y="1052736"/>
              <a:ext cx="0" cy="288032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Přímá spojovací čára 184"/>
            <p:cNvCxnSpPr/>
            <p:nvPr/>
          </p:nvCxnSpPr>
          <p:spPr>
            <a:xfrm>
              <a:off x="1547664" y="1052736"/>
              <a:ext cx="0" cy="288032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Přímá spojovací čára 146"/>
            <p:cNvCxnSpPr/>
            <p:nvPr/>
          </p:nvCxnSpPr>
          <p:spPr>
            <a:xfrm>
              <a:off x="7812360" y="2204864"/>
              <a:ext cx="0" cy="1944216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ovéPole 105"/>
            <p:cNvSpPr txBox="1"/>
            <p:nvPr/>
          </p:nvSpPr>
          <p:spPr>
            <a:xfrm>
              <a:off x="323528" y="1340768"/>
              <a:ext cx="208823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dirty="0" smtClean="0">
                  <a:solidFill>
                    <a:schemeClr val="accent1">
                      <a:lumMod val="75000"/>
                    </a:schemeClr>
                  </a:solidFill>
                </a:rPr>
                <a:t>Var. 1) </a:t>
              </a:r>
              <a:r>
                <a:rPr lang="cs-CZ" sz="10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Spoluinvestice</a:t>
              </a:r>
              <a:r>
                <a:rPr lang="cs-CZ" sz="1000" b="1" dirty="0" smtClean="0">
                  <a:solidFill>
                    <a:schemeClr val="accent1">
                      <a:lumMod val="75000"/>
                    </a:schemeClr>
                  </a:solidFill>
                </a:rPr>
                <a:t> s investorem</a:t>
              </a:r>
              <a:endParaRPr lang="cs-CZ" sz="10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4" name="Přímá spojovací čára 103"/>
            <p:cNvCxnSpPr>
              <a:endCxn id="86" idx="0"/>
            </p:cNvCxnSpPr>
            <p:nvPr/>
          </p:nvCxnSpPr>
          <p:spPr>
            <a:xfrm>
              <a:off x="5328084" y="3284984"/>
              <a:ext cx="828092" cy="288032"/>
            </a:xfrm>
            <a:prstGeom prst="line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ovací čára 101"/>
            <p:cNvCxnSpPr/>
            <p:nvPr/>
          </p:nvCxnSpPr>
          <p:spPr>
            <a:xfrm flipH="1">
              <a:off x="5076056" y="3284984"/>
              <a:ext cx="252028" cy="288032"/>
            </a:xfrm>
            <a:prstGeom prst="line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Přímá spojovací čára 89"/>
            <p:cNvCxnSpPr>
              <a:stCxn id="82" idx="2"/>
              <a:endCxn id="93" idx="0"/>
            </p:cNvCxnSpPr>
            <p:nvPr/>
          </p:nvCxnSpPr>
          <p:spPr>
            <a:xfrm>
              <a:off x="5724128" y="2451085"/>
              <a:ext cx="396044" cy="617875"/>
            </a:xfrm>
            <a:prstGeom prst="line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Přímá spojovací čára 86"/>
            <p:cNvCxnSpPr>
              <a:stCxn id="82" idx="2"/>
              <a:endCxn id="88" idx="0"/>
            </p:cNvCxnSpPr>
            <p:nvPr/>
          </p:nvCxnSpPr>
          <p:spPr>
            <a:xfrm flipH="1">
              <a:off x="4968044" y="2451085"/>
              <a:ext cx="756084" cy="617875"/>
            </a:xfrm>
            <a:prstGeom prst="line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bdélník 2"/>
            <p:cNvSpPr/>
            <p:nvPr/>
          </p:nvSpPr>
          <p:spPr>
            <a:xfrm>
              <a:off x="971600" y="4869160"/>
              <a:ext cx="1152128" cy="15121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TextovéPole 6"/>
            <p:cNvSpPr txBox="1"/>
            <p:nvPr/>
          </p:nvSpPr>
          <p:spPr>
            <a:xfrm>
              <a:off x="323528" y="1700808"/>
              <a:ext cx="2016224" cy="523220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b="1" dirty="0" smtClean="0">
                  <a:solidFill>
                    <a:schemeClr val="tx2">
                      <a:lumMod val="75000"/>
                    </a:schemeClr>
                  </a:solidFill>
                </a:rPr>
                <a:t>Alternativní investiční fond</a:t>
              </a:r>
              <a:endParaRPr lang="cs-CZ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83568" y="476672"/>
              <a:ext cx="7992888" cy="36933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>
                  <a:solidFill>
                    <a:schemeClr val="tx2">
                      <a:lumMod val="75000"/>
                    </a:schemeClr>
                  </a:solidFill>
                </a:rPr>
                <a:t>Státem vlastněná banka</a:t>
              </a:r>
            </a:p>
          </p:txBody>
        </p:sp>
        <p:sp>
          <p:nvSpPr>
            <p:cNvPr id="17" name="TextovéPole 13"/>
            <p:cNvSpPr txBox="1"/>
            <p:nvPr/>
          </p:nvSpPr>
          <p:spPr>
            <a:xfrm>
              <a:off x="467544" y="3933056"/>
              <a:ext cx="1008112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>
                  <a:solidFill>
                    <a:schemeClr val="tx2">
                      <a:lumMod val="75000"/>
                    </a:schemeClr>
                  </a:solidFill>
                </a:rPr>
                <a:t>EU</a:t>
              </a:r>
              <a:endParaRPr lang="cs-CZ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8" name="TextovéPole 25"/>
            <p:cNvSpPr txBox="1"/>
            <p:nvPr/>
          </p:nvSpPr>
          <p:spPr>
            <a:xfrm>
              <a:off x="467544" y="4437112"/>
              <a:ext cx="1008112" cy="369332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>
                  <a:solidFill>
                    <a:schemeClr val="tx2">
                      <a:lumMod val="75000"/>
                    </a:schemeClr>
                  </a:solidFill>
                </a:rPr>
                <a:t>EIB</a:t>
              </a:r>
              <a:endParaRPr lang="cs-CZ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19" name="Přímá spojovací čára 18"/>
            <p:cNvCxnSpPr/>
            <p:nvPr/>
          </p:nvCxnSpPr>
          <p:spPr>
            <a:xfrm>
              <a:off x="755576" y="4797152"/>
              <a:ext cx="0" cy="13681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>
              <a:off x="755576" y="5157192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17"/>
            <p:cNvCxnSpPr/>
            <p:nvPr/>
          </p:nvCxnSpPr>
          <p:spPr>
            <a:xfrm>
              <a:off x="755576" y="5445224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>
              <a:off x="755576" y="5733256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>
              <a:off x="755576" y="6165304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ovéPole 23"/>
            <p:cNvSpPr txBox="1"/>
            <p:nvPr/>
          </p:nvSpPr>
          <p:spPr>
            <a:xfrm>
              <a:off x="1043608" y="4941168"/>
              <a:ext cx="1008112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chemeClr val="tx2">
                      <a:lumMod val="75000"/>
                    </a:schemeClr>
                  </a:solidFill>
                </a:rPr>
                <a:t>HORIZON</a:t>
              </a:r>
              <a:endParaRPr lang="cs-CZ" sz="1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1043608" y="5301208"/>
              <a:ext cx="1008112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chemeClr val="tx2">
                      <a:lumMod val="75000"/>
                    </a:schemeClr>
                  </a:solidFill>
                </a:rPr>
                <a:t>COSME</a:t>
              </a:r>
              <a:endParaRPr lang="cs-CZ" sz="1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1043608" y="5661248"/>
              <a:ext cx="1008112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chemeClr val="tx2">
                      <a:lumMod val="75000"/>
                    </a:schemeClr>
                  </a:solidFill>
                </a:rPr>
                <a:t>CEF</a:t>
              </a:r>
              <a:endParaRPr lang="cs-CZ" sz="1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1043608" y="6021288"/>
              <a:ext cx="1008112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>
                  <a:solidFill>
                    <a:schemeClr val="tx2">
                      <a:lumMod val="75000"/>
                    </a:schemeClr>
                  </a:solidFill>
                </a:rPr>
                <a:t>d</a:t>
              </a:r>
              <a:r>
                <a:rPr lang="cs-CZ" sz="1400" dirty="0" smtClean="0">
                  <a:solidFill>
                    <a:schemeClr val="tx2">
                      <a:lumMod val="75000"/>
                    </a:schemeClr>
                  </a:solidFill>
                </a:rPr>
                <a:t>alší..</a:t>
              </a:r>
              <a:endParaRPr lang="cs-CZ" sz="1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8" name="TextovéPole 27" descr="IFN na EU úrovni"/>
            <p:cNvSpPr txBox="1"/>
            <p:nvPr/>
          </p:nvSpPr>
          <p:spPr>
            <a:xfrm rot="16200000">
              <a:off x="1686164" y="5450740"/>
              <a:ext cx="1296144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1200" b="1" dirty="0" smtClean="0">
                  <a:solidFill>
                    <a:schemeClr val="accent1">
                      <a:lumMod val="75000"/>
                    </a:schemeClr>
                  </a:solidFill>
                </a:rPr>
                <a:t>IFN na EU úrovni</a:t>
              </a:r>
              <a:endParaRPr lang="cs-CZ" sz="12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9" name="Přímá spojovací čára 28"/>
            <p:cNvCxnSpPr/>
            <p:nvPr/>
          </p:nvCxnSpPr>
          <p:spPr>
            <a:xfrm flipH="1">
              <a:off x="755576" y="2492896"/>
              <a:ext cx="576064" cy="576064"/>
            </a:xfrm>
            <a:prstGeom prst="line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>
              <a:endCxn id="7" idx="0"/>
            </p:cNvCxnSpPr>
            <p:nvPr/>
          </p:nvCxnSpPr>
          <p:spPr>
            <a:xfrm>
              <a:off x="1331640" y="2492896"/>
              <a:ext cx="540060" cy="576064"/>
            </a:xfrm>
            <a:prstGeom prst="line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/>
            <p:cNvSpPr txBox="1"/>
            <p:nvPr/>
          </p:nvSpPr>
          <p:spPr>
            <a:xfrm>
              <a:off x="1403648" y="3068960"/>
              <a:ext cx="936104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2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6876256" y="1700808"/>
              <a:ext cx="1944216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b="1" dirty="0">
                  <a:solidFill>
                    <a:schemeClr val="tx2">
                      <a:lumMod val="75000"/>
                    </a:schemeClr>
                  </a:solidFill>
                </a:rPr>
                <a:t>Úvěry, záruky, risk </a:t>
              </a:r>
              <a:r>
                <a:rPr lang="cs-CZ" sz="1400" b="1" dirty="0" err="1">
                  <a:solidFill>
                    <a:schemeClr val="tx2">
                      <a:lumMod val="75000"/>
                    </a:schemeClr>
                  </a:solidFill>
                </a:rPr>
                <a:t>sharing</a:t>
              </a:r>
              <a:r>
                <a:rPr lang="cs-CZ" sz="1400" b="1" dirty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cs-CZ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facility</a:t>
              </a:r>
              <a:r>
                <a:rPr lang="cs-CZ" sz="1400" b="1" dirty="0" smtClean="0">
                  <a:solidFill>
                    <a:schemeClr val="tx2">
                      <a:lumMod val="75000"/>
                    </a:schemeClr>
                  </a:solidFill>
                </a:rPr>
                <a:t>..</a:t>
              </a:r>
              <a:endParaRPr lang="cs-CZ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1331640" y="2204864"/>
              <a:ext cx="1008112" cy="24622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Investice SI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323528" y="2204864"/>
              <a:ext cx="1008112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Investice ŘO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8" name="TextovéPole 6"/>
            <p:cNvSpPr txBox="1"/>
            <p:nvPr/>
          </p:nvSpPr>
          <p:spPr>
            <a:xfrm>
              <a:off x="2555776" y="1700808"/>
              <a:ext cx="2016224" cy="523220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b="1" dirty="0" smtClean="0">
                  <a:solidFill>
                    <a:schemeClr val="tx2">
                      <a:lumMod val="75000"/>
                    </a:schemeClr>
                  </a:solidFill>
                </a:rPr>
                <a:t>Alternativní investiční fond</a:t>
              </a:r>
              <a:endParaRPr lang="cs-CZ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2555776" y="2204864"/>
              <a:ext cx="2016224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Investice ŘO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2555776" y="3068960"/>
              <a:ext cx="936104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1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3635896" y="3068960"/>
              <a:ext cx="936104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2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51" name="Přímá spojovací čára 50"/>
            <p:cNvCxnSpPr/>
            <p:nvPr/>
          </p:nvCxnSpPr>
          <p:spPr>
            <a:xfrm flipH="1">
              <a:off x="2987824" y="2492896"/>
              <a:ext cx="576064" cy="576064"/>
            </a:xfrm>
            <a:prstGeom prst="line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ovací čára 51"/>
            <p:cNvCxnSpPr/>
            <p:nvPr/>
          </p:nvCxnSpPr>
          <p:spPr>
            <a:xfrm>
              <a:off x="3563888" y="2492896"/>
              <a:ext cx="540060" cy="576064"/>
            </a:xfrm>
            <a:prstGeom prst="line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ovací čára 54"/>
            <p:cNvCxnSpPr>
              <a:stCxn id="53" idx="0"/>
              <a:endCxn id="40" idx="2"/>
            </p:cNvCxnSpPr>
            <p:nvPr/>
          </p:nvCxnSpPr>
          <p:spPr>
            <a:xfrm flipH="1" flipV="1">
              <a:off x="3023828" y="3345959"/>
              <a:ext cx="540060" cy="587097"/>
            </a:xfrm>
            <a:prstGeom prst="line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ovací čára 57"/>
            <p:cNvCxnSpPr>
              <a:stCxn id="53" idx="0"/>
              <a:endCxn id="42" idx="2"/>
            </p:cNvCxnSpPr>
            <p:nvPr/>
          </p:nvCxnSpPr>
          <p:spPr>
            <a:xfrm flipV="1">
              <a:off x="3563888" y="3345959"/>
              <a:ext cx="540060" cy="587097"/>
            </a:xfrm>
            <a:prstGeom prst="line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ovéPole 10"/>
            <p:cNvSpPr txBox="1"/>
            <p:nvPr/>
          </p:nvSpPr>
          <p:spPr>
            <a:xfrm>
              <a:off x="323528" y="3068960"/>
              <a:ext cx="936104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1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1" name="TextovéPole 6"/>
            <p:cNvSpPr txBox="1"/>
            <p:nvPr/>
          </p:nvSpPr>
          <p:spPr>
            <a:xfrm>
              <a:off x="4716016" y="1700808"/>
              <a:ext cx="2016224" cy="523220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b="1" dirty="0" smtClean="0">
                  <a:solidFill>
                    <a:schemeClr val="tx2">
                      <a:lumMod val="75000"/>
                    </a:schemeClr>
                  </a:solidFill>
                </a:rPr>
                <a:t>Alternativní investiční fond</a:t>
              </a:r>
              <a:endParaRPr lang="cs-CZ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2" name="TextovéPole 81"/>
            <p:cNvSpPr txBox="1"/>
            <p:nvPr/>
          </p:nvSpPr>
          <p:spPr>
            <a:xfrm>
              <a:off x="4716016" y="2204864"/>
              <a:ext cx="2016224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Investice ŘO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2555776" y="3933056"/>
              <a:ext cx="2016224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Finanční instituce (banka, pojišťovna, AIF)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3" name="TextovéPole 82"/>
            <p:cNvSpPr txBox="1"/>
            <p:nvPr/>
          </p:nvSpPr>
          <p:spPr>
            <a:xfrm>
              <a:off x="5148064" y="3068960"/>
              <a:ext cx="720080" cy="24622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PE Fond 1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4" name="TextovéPole 83"/>
            <p:cNvSpPr txBox="1"/>
            <p:nvPr/>
          </p:nvSpPr>
          <p:spPr>
            <a:xfrm>
              <a:off x="6300192" y="3068960"/>
              <a:ext cx="720080" cy="24622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PE Fond 2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5" name="TextovéPole 84"/>
            <p:cNvSpPr txBox="1"/>
            <p:nvPr/>
          </p:nvSpPr>
          <p:spPr>
            <a:xfrm>
              <a:off x="4716016" y="3573016"/>
              <a:ext cx="936104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1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6" name="TextovéPole 85"/>
            <p:cNvSpPr txBox="1"/>
            <p:nvPr/>
          </p:nvSpPr>
          <p:spPr>
            <a:xfrm>
              <a:off x="5724128" y="3573016"/>
              <a:ext cx="864096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2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8" name="TextovéPole 87"/>
            <p:cNvSpPr txBox="1"/>
            <p:nvPr/>
          </p:nvSpPr>
          <p:spPr>
            <a:xfrm>
              <a:off x="4788024" y="3068960"/>
              <a:ext cx="36004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ŘO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93" name="TextovéPole 92"/>
            <p:cNvSpPr txBox="1"/>
            <p:nvPr/>
          </p:nvSpPr>
          <p:spPr>
            <a:xfrm>
              <a:off x="5940152" y="3068960"/>
              <a:ext cx="36004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ŘO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7" name="TextovéPole 106"/>
            <p:cNvSpPr txBox="1"/>
            <p:nvPr/>
          </p:nvSpPr>
          <p:spPr>
            <a:xfrm>
              <a:off x="2483768" y="1340768"/>
              <a:ext cx="208823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dirty="0" smtClean="0">
                  <a:solidFill>
                    <a:schemeClr val="accent1">
                      <a:lumMod val="75000"/>
                    </a:schemeClr>
                  </a:solidFill>
                </a:rPr>
                <a:t>Var. 2) Co-investiční schéma</a:t>
              </a:r>
              <a:endParaRPr lang="cs-CZ" sz="10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8" name="TextovéPole 107"/>
            <p:cNvSpPr txBox="1"/>
            <p:nvPr/>
          </p:nvSpPr>
          <p:spPr>
            <a:xfrm>
              <a:off x="4572000" y="1340768"/>
              <a:ext cx="2376264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dirty="0" smtClean="0">
                  <a:solidFill>
                    <a:schemeClr val="accent1">
                      <a:lumMod val="75000"/>
                    </a:schemeClr>
                  </a:solidFill>
                </a:rPr>
                <a:t>Var. 3) Investice do stávajících fondů</a:t>
              </a:r>
              <a:endParaRPr lang="cs-CZ" sz="10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Přímá spojovací čára 109"/>
            <p:cNvCxnSpPr/>
            <p:nvPr/>
          </p:nvCxnSpPr>
          <p:spPr>
            <a:xfrm>
              <a:off x="107504" y="692696"/>
              <a:ext cx="0" cy="38884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Přímá spojovací šipka 111"/>
            <p:cNvCxnSpPr>
              <a:endCxn id="16" idx="1"/>
            </p:cNvCxnSpPr>
            <p:nvPr/>
          </p:nvCxnSpPr>
          <p:spPr>
            <a:xfrm flipV="1">
              <a:off x="107504" y="661338"/>
              <a:ext cx="576064" cy="313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Přímá spojovací čára 117"/>
            <p:cNvCxnSpPr>
              <a:endCxn id="18" idx="1"/>
            </p:cNvCxnSpPr>
            <p:nvPr/>
          </p:nvCxnSpPr>
          <p:spPr>
            <a:xfrm>
              <a:off x="107504" y="4581128"/>
              <a:ext cx="360040" cy="40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Přímá spojovací šipka 121"/>
            <p:cNvCxnSpPr>
              <a:endCxn id="11" idx="1"/>
            </p:cNvCxnSpPr>
            <p:nvPr/>
          </p:nvCxnSpPr>
          <p:spPr>
            <a:xfrm flipV="1">
              <a:off x="107504" y="3207460"/>
              <a:ext cx="216024" cy="5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Přímá spojovací šipka 122"/>
            <p:cNvCxnSpPr/>
            <p:nvPr/>
          </p:nvCxnSpPr>
          <p:spPr>
            <a:xfrm flipV="1">
              <a:off x="107504" y="1988840"/>
              <a:ext cx="216024" cy="5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Přímá spojovací čára 124"/>
            <p:cNvCxnSpPr/>
            <p:nvPr/>
          </p:nvCxnSpPr>
          <p:spPr>
            <a:xfrm flipV="1">
              <a:off x="1979712" y="3356992"/>
              <a:ext cx="0" cy="1512168"/>
            </a:xfrm>
            <a:prstGeom prst="line">
              <a:avLst/>
            </a:prstGeom>
            <a:ln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Přímá spojovací šipka 126"/>
            <p:cNvCxnSpPr/>
            <p:nvPr/>
          </p:nvCxnSpPr>
          <p:spPr>
            <a:xfrm flipV="1">
              <a:off x="1979712" y="4437112"/>
              <a:ext cx="3168352" cy="5516"/>
            </a:xfrm>
            <a:prstGeom prst="straightConnector1">
              <a:avLst/>
            </a:prstGeom>
            <a:ln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Přímá spojovací šipka 129"/>
            <p:cNvCxnSpPr/>
            <p:nvPr/>
          </p:nvCxnSpPr>
          <p:spPr>
            <a:xfrm flipV="1">
              <a:off x="2843808" y="3356992"/>
              <a:ext cx="0" cy="360040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Přímá spojovací čára 133"/>
            <p:cNvCxnSpPr/>
            <p:nvPr/>
          </p:nvCxnSpPr>
          <p:spPr>
            <a:xfrm>
              <a:off x="1979712" y="3717032"/>
              <a:ext cx="864096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Přímá spojovací čára 135"/>
            <p:cNvCxnSpPr>
              <a:stCxn id="85" idx="2"/>
            </p:cNvCxnSpPr>
            <p:nvPr/>
          </p:nvCxnSpPr>
          <p:spPr>
            <a:xfrm flipH="1">
              <a:off x="5148064" y="3850015"/>
              <a:ext cx="36004" cy="587097"/>
            </a:xfrm>
            <a:prstGeom prst="line">
              <a:avLst/>
            </a:prstGeom>
            <a:ln>
              <a:prstDash val="sys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extovéPole 140"/>
            <p:cNvSpPr txBox="1"/>
            <p:nvPr/>
          </p:nvSpPr>
          <p:spPr>
            <a:xfrm>
              <a:off x="2123728" y="4509120"/>
              <a:ext cx="2088232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dirty="0" smtClean="0">
                  <a:solidFill>
                    <a:schemeClr val="tx2">
                      <a:lumMod val="75000"/>
                    </a:schemeClr>
                  </a:solidFill>
                </a:rPr>
                <a:t>Možné spolufinancování z IFN na evropské úrovni</a:t>
              </a:r>
              <a:endParaRPr lang="cs-CZ" sz="1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143" name="Přímá spojovací čára 142"/>
            <p:cNvCxnSpPr/>
            <p:nvPr/>
          </p:nvCxnSpPr>
          <p:spPr>
            <a:xfrm flipH="1">
              <a:off x="1979712" y="4653136"/>
              <a:ext cx="288032" cy="0"/>
            </a:xfrm>
            <a:prstGeom prst="line">
              <a:avLst/>
            </a:prstGeom>
            <a:ln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TextovéPole 144"/>
            <p:cNvSpPr txBox="1"/>
            <p:nvPr/>
          </p:nvSpPr>
          <p:spPr>
            <a:xfrm rot="-5400000">
              <a:off x="-741493" y="5070085"/>
              <a:ext cx="208823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dirty="0" smtClean="0">
                  <a:solidFill>
                    <a:schemeClr val="tx2">
                      <a:lumMod val="75000"/>
                    </a:schemeClr>
                  </a:solidFill>
                </a:rPr>
                <a:t>Možné úvěry a financování od EIB</a:t>
              </a:r>
              <a:endParaRPr lang="cs-CZ" sz="1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63" name="TextovéPole 162"/>
            <p:cNvSpPr txBox="1"/>
            <p:nvPr/>
          </p:nvSpPr>
          <p:spPr>
            <a:xfrm>
              <a:off x="6084168" y="4509120"/>
              <a:ext cx="936104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1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64" name="TextovéPole 163"/>
            <p:cNvSpPr txBox="1"/>
            <p:nvPr/>
          </p:nvSpPr>
          <p:spPr>
            <a:xfrm>
              <a:off x="7092280" y="4509120"/>
              <a:ext cx="864096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2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65" name="TextovéPole 164"/>
            <p:cNvSpPr txBox="1"/>
            <p:nvPr/>
          </p:nvSpPr>
          <p:spPr>
            <a:xfrm>
              <a:off x="8028384" y="4509120"/>
              <a:ext cx="864096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chemeClr val="tx2">
                      <a:lumMod val="75000"/>
                    </a:schemeClr>
                  </a:solidFill>
                </a:rPr>
                <a:t>Projekt 2</a:t>
              </a:r>
              <a:endParaRPr lang="cs-CZ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167" name="Přímá spojovací čára 166"/>
            <p:cNvCxnSpPr/>
            <p:nvPr/>
          </p:nvCxnSpPr>
          <p:spPr>
            <a:xfrm>
              <a:off x="6660232" y="4149080"/>
              <a:ext cx="1872208" cy="0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Přímá spojovací čára 172"/>
            <p:cNvCxnSpPr/>
            <p:nvPr/>
          </p:nvCxnSpPr>
          <p:spPr>
            <a:xfrm>
              <a:off x="6660232" y="4149080"/>
              <a:ext cx="0" cy="360040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Přímá spojovací čára 175"/>
            <p:cNvCxnSpPr/>
            <p:nvPr/>
          </p:nvCxnSpPr>
          <p:spPr>
            <a:xfrm>
              <a:off x="7524328" y="4149080"/>
              <a:ext cx="0" cy="360040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Přímá spojovací čára 176"/>
            <p:cNvCxnSpPr/>
            <p:nvPr/>
          </p:nvCxnSpPr>
          <p:spPr>
            <a:xfrm>
              <a:off x="8532440" y="4149080"/>
              <a:ext cx="0" cy="360040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TextovéPole 177"/>
            <p:cNvSpPr txBox="1"/>
            <p:nvPr/>
          </p:nvSpPr>
          <p:spPr>
            <a:xfrm>
              <a:off x="539552" y="2636912"/>
              <a:ext cx="5976664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dirty="0" smtClean="0">
                  <a:solidFill>
                    <a:schemeClr val="tx2">
                      <a:lumMod val="75000"/>
                    </a:schemeClr>
                  </a:solidFill>
                </a:rPr>
                <a:t>Kapitálové investice, kvazi kapitálové, </a:t>
              </a:r>
              <a:r>
                <a:rPr lang="cs-CZ" sz="1000" b="1" dirty="0" err="1" smtClean="0">
                  <a:solidFill>
                    <a:schemeClr val="tx2">
                      <a:lumMod val="75000"/>
                    </a:schemeClr>
                  </a:solidFill>
                </a:rPr>
                <a:t>mezzanin</a:t>
              </a:r>
              <a:r>
                <a:rPr lang="cs-CZ" sz="1000" b="1" dirty="0" smtClean="0">
                  <a:solidFill>
                    <a:schemeClr val="tx2">
                      <a:lumMod val="75000"/>
                    </a:schemeClr>
                  </a:solidFill>
                </a:rPr>
                <a:t>, úvěry atd.</a:t>
              </a:r>
              <a:endParaRPr lang="cs-CZ" sz="1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80" name="TextovéPole 179"/>
            <p:cNvSpPr txBox="1"/>
            <p:nvPr/>
          </p:nvSpPr>
          <p:spPr>
            <a:xfrm>
              <a:off x="683568" y="836712"/>
              <a:ext cx="1512168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Řídící orgán 1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81" name="TextovéPole 180"/>
            <p:cNvSpPr txBox="1"/>
            <p:nvPr/>
          </p:nvSpPr>
          <p:spPr>
            <a:xfrm>
              <a:off x="2195736" y="836712"/>
              <a:ext cx="1512168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Řídící orgán 2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82" name="TextovéPole 181"/>
            <p:cNvSpPr txBox="1"/>
            <p:nvPr/>
          </p:nvSpPr>
          <p:spPr>
            <a:xfrm>
              <a:off x="3707904" y="836712"/>
              <a:ext cx="1512168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Řídící orgán 3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83" name="TextovéPole 182"/>
            <p:cNvSpPr txBox="1"/>
            <p:nvPr/>
          </p:nvSpPr>
          <p:spPr>
            <a:xfrm>
              <a:off x="5220072" y="836712"/>
              <a:ext cx="1512168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Řídící orgán 4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84" name="TextovéPole 183"/>
            <p:cNvSpPr txBox="1"/>
            <p:nvPr/>
          </p:nvSpPr>
          <p:spPr>
            <a:xfrm>
              <a:off x="6732240" y="836712"/>
              <a:ext cx="1944216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solidFill>
                    <a:schemeClr val="tx2">
                      <a:lumMod val="75000"/>
                    </a:schemeClr>
                  </a:solidFill>
                </a:rPr>
                <a:t>Národní zdroje (nepovinné)</a:t>
              </a:r>
              <a:endParaRPr lang="cs-CZ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1" name="TextovéPole 190"/>
            <p:cNvSpPr txBox="1"/>
            <p:nvPr/>
          </p:nvSpPr>
          <p:spPr>
            <a:xfrm>
              <a:off x="6660232" y="1340768"/>
              <a:ext cx="2376264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dirty="0" smtClean="0">
                  <a:solidFill>
                    <a:schemeClr val="accent1">
                      <a:lumMod val="75000"/>
                    </a:schemeClr>
                  </a:solidFill>
                </a:rPr>
                <a:t>Var. 4) Úvěrové a záruční mechanismy</a:t>
              </a:r>
              <a:endParaRPr lang="cs-CZ" sz="10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92" name="TextovéPole 191"/>
            <p:cNvSpPr txBox="1"/>
            <p:nvPr/>
          </p:nvSpPr>
          <p:spPr>
            <a:xfrm>
              <a:off x="2699792" y="5229200"/>
              <a:ext cx="5472608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>
                  <a:solidFill>
                    <a:schemeClr val="accent1">
                      <a:lumMod val="75000"/>
                    </a:schemeClr>
                  </a:solidFill>
                </a:rPr>
                <a:t>CENTRALIZOVANÁ VARIANTA NÁRODNÍ</a:t>
              </a:r>
            </a:p>
            <a:p>
              <a:pPr algn="ctr"/>
              <a:r>
                <a:rPr lang="cs-CZ" b="1" dirty="0">
                  <a:solidFill>
                    <a:schemeClr val="accent1">
                      <a:lumMod val="75000"/>
                    </a:schemeClr>
                  </a:solidFill>
                </a:rPr>
                <a:t>p</a:t>
              </a:r>
              <a:r>
                <a:rPr lang="cs-CZ" b="1" dirty="0" smtClean="0">
                  <a:solidFill>
                    <a:schemeClr val="accent1">
                      <a:lumMod val="75000"/>
                    </a:schemeClr>
                  </a:solidFill>
                </a:rPr>
                <a:t>lné pokrytí finančních mechanismů pro potřeby implementace IFN</a:t>
              </a:r>
              <a:endParaRPr lang="cs-CZ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67544" y="476672"/>
            <a:ext cx="8229600" cy="70609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Funkce centrálního řešení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475656" y="1484784"/>
            <a:ext cx="626469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Jednotné výdaje ze státního rozpočtu.</a:t>
            </a:r>
          </a:p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Jednotné účtování (konsolidace veřejných účtů).</a:t>
            </a:r>
          </a:p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Jednotný vztah ke státní pokladně.</a:t>
            </a:r>
          </a:p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Jednotné odborné místo pro další evropské změny (ELTIF, </a:t>
            </a:r>
            <a:r>
              <a:rPr lang="cs-CZ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Juncker</a:t>
            </a: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Union </a:t>
            </a:r>
            <a:r>
              <a:rPr lang="cs-CZ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Capital</a:t>
            </a: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Market, ..) – vždy služba pro ministerstva. Jednotné poradenské místo. Jednotný reprezentant vůči EU institucím (EIB/EIF).</a:t>
            </a:r>
          </a:p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Jednotný poskytovatel služeb zapojeným subjektům (depozitář, </a:t>
            </a:r>
            <a:r>
              <a:rPr lang="cs-CZ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custody</a:t>
            </a: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administrace).</a:t>
            </a:r>
          </a:p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Jednání vlastním jménem na účet ŘO na jejich POKYN – dohoda o financování.</a:t>
            </a:r>
          </a:p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Správce FF nikoliv majitel.</a:t>
            </a:r>
          </a:p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Poskytovatel služeb nikoliv </a:t>
            </a:r>
            <a:r>
              <a:rPr lang="cs-CZ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asset</a:t>
            </a: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manager</a:t>
            </a: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(v případě fondů).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67544" y="476672"/>
            <a:ext cx="8229600" cy="70609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Co se již vykonalo a co nás brzdí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475656" y="1772816"/>
            <a:ext cx="62646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Dohoda o novém výdaji ze státního rozpočtu – vklad do fondu fondů nebo finančního nástroje. – nejasný termín nabytí účinnosti zákona</a:t>
            </a:r>
          </a:p>
          <a:p>
            <a:pPr marL="266700" indent="-266700">
              <a:buFont typeface="Arial" pitchFamily="34" charset="0"/>
              <a:buChar char="•"/>
            </a:pPr>
            <a:endParaRPr lang="cs-CZ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6700" indent="-26670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Účetní metodiky – zúčtování na straně ministerstev a na straně banky případně jiných subjektů – prostředky ve finančních nástrojích jsou po celou dobu existence FN majetkem řídících orgánů resp. ČR</a:t>
            </a:r>
          </a:p>
          <a:p>
            <a:pPr marL="266700" indent="-266700">
              <a:buFont typeface="Arial" pitchFamily="34" charset="0"/>
              <a:buChar char="•"/>
            </a:pPr>
            <a:endParaRPr lang="cs-CZ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6700" indent="-26670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Zákon o zadávání veřejných zakázek – kdo je veřejný zadavatel? Stát nebo organizační složky státu?</a:t>
            </a:r>
            <a:endParaRPr lang="cs-CZ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1627</Words>
  <Application>Microsoft Office PowerPoint</Application>
  <PresentationFormat>Předvádění na obrazovce (4:3)</PresentationFormat>
  <Paragraphs>392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Inovativní finanční nástroje  a Junckerův balíček 15.6.2015</vt:lpstr>
      <vt:lpstr>Kroky na úrovni EU</vt:lpstr>
      <vt:lpstr>Snímek 3</vt:lpstr>
      <vt:lpstr>Snímek 4</vt:lpstr>
      <vt:lpstr>Vztah banky v mezinárodním prostředí</vt:lpstr>
      <vt:lpstr>Snímek 6</vt:lpstr>
      <vt:lpstr>Snímek 7</vt:lpstr>
      <vt:lpstr>Snímek 8</vt:lpstr>
      <vt:lpstr>Snímek 9</vt:lpstr>
      <vt:lpstr>Financial instruments for 2014 – 2020 - Deloitte</vt:lpstr>
      <vt:lpstr>Navrhovaná štruktúra implementácie FN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Workstation</dc:creator>
  <cp:lastModifiedBy>Workstation</cp:lastModifiedBy>
  <cp:revision>16</cp:revision>
  <dcterms:created xsi:type="dcterms:W3CDTF">2015-04-28T07:22:01Z</dcterms:created>
  <dcterms:modified xsi:type="dcterms:W3CDTF">2015-06-15T10:23:30Z</dcterms:modified>
</cp:coreProperties>
</file>