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7" r:id="rId2"/>
    <p:sldMasterId id="2147483690" r:id="rId3"/>
    <p:sldMasterId id="2147483695" r:id="rId4"/>
    <p:sldMasterId id="2147483700" r:id="rId5"/>
  </p:sldMasterIdLst>
  <p:notesMasterIdLst>
    <p:notesMasterId r:id="rId25"/>
  </p:notesMasterIdLst>
  <p:handoutMasterIdLst>
    <p:handoutMasterId r:id="rId26"/>
  </p:handoutMasterIdLst>
  <p:sldIdLst>
    <p:sldId id="264" r:id="rId6"/>
    <p:sldId id="265" r:id="rId7"/>
    <p:sldId id="266" r:id="rId8"/>
    <p:sldId id="267" r:id="rId9"/>
    <p:sldId id="281" r:id="rId10"/>
    <p:sldId id="269" r:id="rId11"/>
    <p:sldId id="282" r:id="rId12"/>
    <p:sldId id="272" r:id="rId13"/>
    <p:sldId id="270" r:id="rId14"/>
    <p:sldId id="273" r:id="rId15"/>
    <p:sldId id="283" r:id="rId16"/>
    <p:sldId id="274" r:id="rId17"/>
    <p:sldId id="287" r:id="rId18"/>
    <p:sldId id="286" r:id="rId19"/>
    <p:sldId id="279" r:id="rId20"/>
    <p:sldId id="284" r:id="rId21"/>
    <p:sldId id="277" r:id="rId22"/>
    <p:sldId id="285" r:id="rId23"/>
    <p:sldId id="259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6" autoAdjust="0"/>
    <p:restoredTop sz="94675" autoAdjust="0"/>
  </p:normalViewPr>
  <p:slideViewPr>
    <p:cSldViewPr>
      <p:cViewPr varScale="1">
        <p:scale>
          <a:sx n="88" d="100"/>
          <a:sy n="88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412C-246A-469A-81AB-D9767896AAC0}" type="datetimeFigureOut">
              <a:rPr lang="it-IT" smtClean="0"/>
              <a:t>16/03/2016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37959-31E1-4538-BF41-657351AC8F0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9088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BCC57-04AA-4404-8BAD-6DB0D3B48556}" type="datetimeFigureOut">
              <a:rPr lang="fr-FR" smtClean="0"/>
              <a:t>16/03/2016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BECE1-868B-4983-9655-ECCB303A16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5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ogo onl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06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pag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205802"/>
            <a:ext cx="5111750" cy="49203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057203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2878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Tpage Image square +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12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up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1" cy="681337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3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ull width titl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0"/>
          </p:nvPr>
        </p:nvSpPr>
        <p:spPr>
          <a:xfrm>
            <a:off x="0" y="1340769"/>
            <a:ext cx="9144001" cy="547260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52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BIG ORIG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8"/>
            <a:ext cx="7123048" cy="6602068"/>
          </a:xfrm>
          <a:prstGeom prst="rect">
            <a:avLst/>
          </a:prstGeom>
        </p:spPr>
      </p:pic>
      <p:grpSp>
        <p:nvGrpSpPr>
          <p:cNvPr id="3" name="Groupe 2"/>
          <p:cNvGrpSpPr/>
          <p:nvPr userDrawn="1"/>
        </p:nvGrpSpPr>
        <p:grpSpPr>
          <a:xfrm>
            <a:off x="443381" y="5395744"/>
            <a:ext cx="2178739" cy="841568"/>
            <a:chOff x="443381" y="5395744"/>
            <a:chExt cx="2178739" cy="84156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1" y="5395744"/>
              <a:ext cx="2178739" cy="634212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506716" y="6054752"/>
              <a:ext cx="2064998" cy="182560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European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Union</a:t>
              </a:r>
              <a:r>
                <a:rPr lang="en-GB" sz="630" baseline="0" dirty="0" smtClean="0">
                  <a:effectLst/>
                  <a:latin typeface="+mn-lt"/>
                  <a:ea typeface="Arial"/>
                  <a:cs typeface="Times New Roman"/>
                </a:rPr>
                <a:t> | European </a:t>
              </a:r>
              <a:r>
                <a:rPr lang="en-GB" sz="630" baseline="0" dirty="0">
                  <a:effectLst/>
                  <a:latin typeface="Arial"/>
                  <a:ea typeface="Arial"/>
                  <a:cs typeface="Times New Roman"/>
                </a:rPr>
                <a:t>Regional Development </a:t>
              </a:r>
              <a:r>
                <a:rPr lang="en-GB" sz="630" baseline="0" dirty="0" smtClean="0">
                  <a:effectLst/>
                  <a:latin typeface="Arial"/>
                  <a:ea typeface="Arial"/>
                  <a:cs typeface="Times New Roman"/>
                </a:rPr>
                <a:t>Fund</a:t>
              </a: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09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3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+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 hasCustomPrompt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Name, </a:t>
            </a:r>
            <a:r>
              <a:rPr lang="en-GB" dirty="0" smtClean="0"/>
              <a:t>person</a:t>
            </a:r>
            <a:endParaRPr lang="en-GB" dirty="0"/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Position</a:t>
            </a:r>
            <a:endParaRPr lang="en-GB" dirty="0"/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Institution</a:t>
            </a:r>
            <a:endParaRPr lang="en-GB" dirty="0"/>
          </a:p>
        </p:txBody>
      </p:sp>
      <p:sp>
        <p:nvSpPr>
          <p:cNvPr id="20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22" name="Groupe 21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23" name="Image 2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2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7" name="Espace réservé du texte 6"/>
          <p:cNvSpPr>
            <a:spLocks noGrp="1"/>
          </p:cNvSpPr>
          <p:nvPr>
            <p:ph type="body" sz="quarter" idx="14" hasCustomPrompt="1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dirty="0" smtClean="0"/>
              <a:t>Venue</a:t>
            </a:r>
            <a:r>
              <a:rPr lang="en-GB" b="0" dirty="0" smtClean="0">
                <a:solidFill>
                  <a:schemeClr val="bg1">
                    <a:lumMod val="50000"/>
                  </a:schemeClr>
                </a:solidFill>
                <a:sym typeface="Webdings" panose="05030102010509060703" pitchFamily="18" charset="2"/>
              </a:rPr>
              <a:t> </a:t>
            </a:r>
            <a:r>
              <a:rPr lang="fr-FR" dirty="0" smtClean="0"/>
              <a:t>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34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3344385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GB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6165304"/>
            <a:ext cx="3775980" cy="4320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www.interregeurope.eu</a:t>
            </a:r>
            <a:endParaRPr lang="en-GB" dirty="0"/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12" name="Imag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3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  <p:sp>
        <p:nvSpPr>
          <p:cNvPr id="14" name="Sous-titre 2"/>
          <p:cNvSpPr txBox="1">
            <a:spLocks/>
          </p:cNvSpPr>
          <p:nvPr userDrawn="1"/>
        </p:nvSpPr>
        <p:spPr>
          <a:xfrm>
            <a:off x="5724128" y="6165304"/>
            <a:ext cx="280831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600" dirty="0" err="1" smtClean="0"/>
              <a:t>Interregeurope</a:t>
            </a:r>
            <a:endParaRPr lang="en-GB" sz="1600" dirty="0"/>
          </a:p>
        </p:txBody>
      </p:sp>
      <p:pic>
        <p:nvPicPr>
          <p:cNvPr id="17" name="Image 16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65304"/>
            <a:ext cx="1312080" cy="34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4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898267" y="560128"/>
            <a:ext cx="3345257" cy="1212688"/>
            <a:chOff x="898267" y="344104"/>
            <a:chExt cx="3345257" cy="1212688"/>
          </a:xfrm>
        </p:grpSpPr>
        <p:pic>
          <p:nvPicPr>
            <p:cNvPr id="4" name="Imag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5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794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22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40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2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RANSI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35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432000"/>
            <a:ext cx="8229600" cy="634082"/>
          </a:xfr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" name="ZoneTexte 3"/>
          <p:cNvSpPr txBox="1"/>
          <p:nvPr userDrawn="1"/>
        </p:nvSpPr>
        <p:spPr>
          <a:xfrm>
            <a:off x="539552" y="13407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Espace réservé du tableau 10"/>
          <p:cNvSpPr>
            <a:spLocks noGrp="1"/>
          </p:cNvSpPr>
          <p:nvPr>
            <p:ph type="tbl" sz="quarter" idx="10"/>
          </p:nvPr>
        </p:nvSpPr>
        <p:spPr>
          <a:xfrm>
            <a:off x="467544" y="1196975"/>
            <a:ext cx="8208144" cy="38163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5157788"/>
            <a:ext cx="8208144" cy="1223540"/>
          </a:xfrm>
        </p:spPr>
        <p:txBody>
          <a:bodyPr>
            <a:normAutofit/>
          </a:bodyPr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 smtClean="0"/>
              <a:t>Legend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09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7430588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5" name="Image 2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27" y="-314057"/>
            <a:ext cx="3496061" cy="3240360"/>
          </a:xfrm>
          <a:prstGeom prst="rect">
            <a:avLst/>
          </a:prstGeom>
        </p:spPr>
      </p:pic>
      <p:sp>
        <p:nvSpPr>
          <p:cNvPr id="6" name="Zone de texte 2"/>
          <p:cNvSpPr txBox="1"/>
          <p:nvPr userDrawn="1"/>
        </p:nvSpPr>
        <p:spPr>
          <a:xfrm>
            <a:off x="5780081" y="1778347"/>
            <a:ext cx="2002951" cy="47126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Sharing solutions </a:t>
            </a: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/>
            </a:r>
            <a:b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</a:br>
            <a:r>
              <a:rPr lang="en-GB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for </a:t>
            </a:r>
            <a:r>
              <a:rPr lang="en-GB" sz="1200" i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/>
                <a:ea typeface="Arial"/>
                <a:cs typeface="Times New Roman"/>
              </a:rPr>
              <a:t>better regional policies</a:t>
            </a:r>
            <a:endParaRPr lang="fr-FR" sz="120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11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5" r:id="rId2"/>
    <p:sldLayoutId id="2147483694" r:id="rId3"/>
    <p:sldLayoutId id="214748368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graphicFrame>
        <p:nvGraphicFramePr>
          <p:cNvPr id="9" name="Tableau 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34253785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8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88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03" r:id="rId2"/>
    <p:sldLayoutId id="2147483671" r:id="rId3"/>
    <p:sldLayoutId id="2147483670" r:id="rId4"/>
    <p:sldLayoutId id="2147483684" r:id="rId5"/>
    <p:sldLayoutId id="2147483675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Courier New" panose="02070309020205020404" pitchFamily="49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22144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38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49294327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154" y="173697"/>
            <a:ext cx="715334" cy="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924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 userDrawn="1"/>
        </p:nvSpPr>
        <p:spPr>
          <a:xfrm>
            <a:off x="7236296" y="6528636"/>
            <a:ext cx="1800225" cy="28474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756C1-1FC7-4D71-B0D7-8887FC1017FC}" type="slidenum">
              <a:rPr lang="en-GB" smtClean="0"/>
              <a:pPr/>
              <a:t>‹#›</a:t>
            </a:fld>
            <a:endParaRPr lang="en-GB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36558550"/>
              </p:ext>
            </p:extLst>
          </p:nvPr>
        </p:nvGraphicFramePr>
        <p:xfrm>
          <a:off x="0" y="6807656"/>
          <a:ext cx="9144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154816">
                <a:tc>
                  <a:txBody>
                    <a:bodyPr/>
                    <a:lstStyle/>
                    <a:p>
                      <a:endParaRPr lang="en-GB" sz="800" dirty="0">
                        <a:ln w="3175">
                          <a:solidFill>
                            <a:schemeClr val="accent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4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3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3175">
                          <a:solidFill>
                            <a:schemeClr val="accent2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65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t/1913615698606971906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interregeurope.eu/in-my-country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europe.eu/projects/apply-for-fundin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regeurope.eu/projects/project-assistance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Erika Fulgenzi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Policy Officer | Interreg Europe JS</a:t>
            </a:r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e.fulgenzi@interregeurope.eu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Interreg</a:t>
            </a:r>
            <a:r>
              <a:rPr lang="en-GB" dirty="0" smtClean="0"/>
              <a:t> Europe support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smtClean="0"/>
              <a:t>date</a:t>
            </a:r>
            <a:r>
              <a:rPr lang="en-GB" smtClean="0">
                <a:sym typeface="Webdings" panose="05030102010509060703" pitchFamily="18" charset="2"/>
              </a:rPr>
              <a:t></a:t>
            </a:r>
            <a:r>
              <a:rPr lang="fr-FR" smtClean="0"/>
              <a:t>event name in town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05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 feedback</a:t>
            </a:r>
            <a:endParaRPr lang="en-GB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3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Weekly Q&amp;A sessions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Regular live talk with potential applicants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Starting </a:t>
            </a:r>
            <a:r>
              <a:rPr lang="en-GB" dirty="0"/>
              <a:t>Friday 4 </a:t>
            </a:r>
            <a:r>
              <a:rPr lang="en-GB" dirty="0" smtClean="0"/>
              <a:t>March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Always </a:t>
            </a:r>
            <a:r>
              <a:rPr lang="en-GB" dirty="0"/>
              <a:t>from </a:t>
            </a:r>
            <a:r>
              <a:rPr lang="en-GB" dirty="0" smtClean="0"/>
              <a:t>10-11am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4</a:t>
            </a:r>
            <a:r>
              <a:rPr lang="en-GB" dirty="0"/>
              <a:t>, 11, 18 </a:t>
            </a:r>
            <a:r>
              <a:rPr lang="en-GB" dirty="0" smtClean="0"/>
              <a:t>March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1</a:t>
            </a:r>
            <a:r>
              <a:rPr lang="en-GB" dirty="0"/>
              <a:t>, 8, 22, 29 </a:t>
            </a:r>
            <a:r>
              <a:rPr lang="en-GB" dirty="0" smtClean="0"/>
              <a:t>April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6 May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GB" dirty="0" smtClean="0"/>
              <a:t>Questions gathered via registration &amp; on the spot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GB" dirty="0" smtClean="0"/>
              <a:t>Answered </a:t>
            </a:r>
            <a:r>
              <a:rPr lang="en-GB" dirty="0"/>
              <a:t>during a live webinar on </a:t>
            </a:r>
            <a:r>
              <a:rPr lang="en-GB" dirty="0" smtClean="0"/>
              <a:t>Fridays</a:t>
            </a:r>
          </a:p>
          <a:p>
            <a:pPr lvl="1" indent="0">
              <a:lnSpc>
                <a:spcPct val="110000"/>
              </a:lnSpc>
              <a:buNone/>
            </a:pPr>
            <a:endParaRPr lang="en-GB" sz="1400" dirty="0" smtClean="0"/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000" b="0" dirty="0">
                <a:hlinkClick r:id="rId2"/>
              </a:rPr>
              <a:t>https://</a:t>
            </a:r>
            <a:r>
              <a:rPr lang="en-GB" sz="2000" b="0" dirty="0" smtClean="0">
                <a:hlinkClick r:id="rId2"/>
              </a:rPr>
              <a:t>attendee.gotowebinar.com/rt/1913615698606971906</a:t>
            </a:r>
            <a:r>
              <a:rPr lang="en-GB" sz="2000" b="0" dirty="0" smtClean="0"/>
              <a:t> 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2780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Send idea for feedback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Publish your idea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Log into My </a:t>
            </a:r>
            <a:r>
              <a:rPr lang="en-GB" dirty="0" err="1" smtClean="0"/>
              <a:t>Interreg</a:t>
            </a:r>
            <a:r>
              <a:rPr lang="en-GB" dirty="0" smtClean="0"/>
              <a:t> Europe</a:t>
            </a:r>
          </a:p>
          <a:p>
            <a:pPr lvl="1"/>
            <a:r>
              <a:rPr lang="en-GB" dirty="0" smtClean="0"/>
              <a:t>Submit your project idea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6898" y="1502547"/>
            <a:ext cx="3456384" cy="711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/>
          <a:stretch/>
        </p:blipFill>
        <p:spPr>
          <a:xfrm>
            <a:off x="996923" y="2954005"/>
            <a:ext cx="3852000" cy="31681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1" y="6158570"/>
            <a:ext cx="3816000" cy="435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722" y="2420887"/>
            <a:ext cx="3880750" cy="400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722" y="2852936"/>
            <a:ext cx="3880750" cy="476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090" y="3356991"/>
            <a:ext cx="3977390" cy="4960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951090" y="3861048"/>
            <a:ext cx="3941390" cy="5992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041" y="4509120"/>
            <a:ext cx="3960439" cy="365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090" y="4925649"/>
            <a:ext cx="4140000" cy="15650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395586"/>
            <a:ext cx="176212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 the idea yourself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7974285" cy="559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Send it for feedback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indent="-285750"/>
            <a:endParaRPr lang="en-GB" dirty="0" smtClean="0"/>
          </a:p>
          <a:p>
            <a:pPr indent="-285750"/>
            <a:endParaRPr lang="en-GB" dirty="0"/>
          </a:p>
          <a:p>
            <a:pPr indent="-285750"/>
            <a:endParaRPr lang="en-GB" dirty="0" smtClean="0"/>
          </a:p>
          <a:p>
            <a:pPr indent="-285750"/>
            <a:endParaRPr lang="en-GB" dirty="0" smtClean="0"/>
          </a:p>
          <a:p>
            <a:pPr indent="-285750"/>
            <a:r>
              <a:rPr lang="en-GB" dirty="0" smtClean="0"/>
              <a:t>If green, submit your idea </a:t>
            </a:r>
            <a:r>
              <a:rPr lang="en-GB" dirty="0"/>
              <a:t>for our </a:t>
            </a:r>
            <a:r>
              <a:rPr lang="en-GB" dirty="0" smtClean="0"/>
              <a:t>feedback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dirty="0"/>
              <a:t>Written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dirty="0"/>
              <a:t>Oral (phone/ Skype)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GB" dirty="0"/>
              <a:t>Face-to-face at national event </a:t>
            </a:r>
          </a:p>
          <a:p>
            <a:pPr lvl="4"/>
            <a:r>
              <a:rPr lang="en-GB" sz="1800" dirty="0" smtClean="0"/>
              <a:t>check </a:t>
            </a:r>
            <a:r>
              <a:rPr lang="en-GB" sz="1800" dirty="0"/>
              <a:t>for events at: </a:t>
            </a:r>
            <a:r>
              <a:rPr lang="en-GB" sz="1800" dirty="0" smtClean="0">
                <a:hlinkClick r:id="rId2"/>
              </a:rPr>
              <a:t>www.interregeurope.eu/in-my-country/</a:t>
            </a:r>
            <a:endParaRPr lang="en-GB" sz="2200" dirty="0"/>
          </a:p>
          <a:p>
            <a:pPr indent="-285750"/>
            <a:r>
              <a:rPr lang="en-GB" sz="2200" b="1" dirty="0" smtClean="0"/>
              <a:t>Note!</a:t>
            </a:r>
            <a:r>
              <a:rPr lang="en-GB" sz="2200" dirty="0" smtClean="0"/>
              <a:t> Conditions apply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No feedback during first call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GB" sz="2200" dirty="0" smtClean="0"/>
              <a:t>No full assessment on project proposal done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1124744"/>
            <a:ext cx="68389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3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 pack</a:t>
            </a:r>
            <a:endParaRPr lang="en-GB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6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Available online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282" y="1878313"/>
            <a:ext cx="2929654" cy="4133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68001"/>
            <a:ext cx="8207375" cy="908872"/>
          </a:xfrm>
        </p:spPr>
        <p:txBody>
          <a:bodyPr/>
          <a:lstStyle/>
          <a:p>
            <a:pPr marL="457200" lvl="1" indent="0">
              <a:buNone/>
            </a:pPr>
            <a:r>
              <a:rPr lang="en-GB" dirty="0">
                <a:hlinkClick r:id="rId3"/>
              </a:rPr>
              <a:t>http://www.interregeurope.eu/projects/apply-for-funding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99" y="2060848"/>
            <a:ext cx="4316537" cy="3504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35" y="3630496"/>
            <a:ext cx="3322801" cy="3144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35789"/>
            <a:ext cx="2944000" cy="41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71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events</a:t>
            </a:r>
            <a:endParaRPr lang="en-GB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3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Lead applicant </a:t>
            </a:r>
            <a:r>
              <a:rPr lang="en-GB" dirty="0" smtClean="0"/>
              <a:t>workshop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dirty="0" smtClean="0"/>
              <a:t>Live in Rotterdam – 23 March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en-GB" dirty="0"/>
              <a:t>For those not present in Rotterdam / or as a revision</a:t>
            </a:r>
          </a:p>
          <a:p>
            <a:pPr lvl="1">
              <a:spcAft>
                <a:spcPts val="1800"/>
              </a:spcAft>
            </a:pPr>
            <a:r>
              <a:rPr lang="en-GB" sz="2200" dirty="0"/>
              <a:t>Register at: </a:t>
            </a:r>
            <a:r>
              <a:rPr lang="en-GB" sz="2200" dirty="0">
                <a:hlinkClick r:id="rId2"/>
              </a:rPr>
              <a:t>www.interregeurope.eu/projects/project-assistance/</a:t>
            </a:r>
            <a:r>
              <a:rPr lang="en-GB" sz="2200" dirty="0"/>
              <a:t> </a:t>
            </a:r>
          </a:p>
          <a:p>
            <a:r>
              <a:rPr lang="en-GB" dirty="0" smtClean="0"/>
              <a:t>Webinar </a:t>
            </a:r>
            <a:r>
              <a:rPr lang="en-GB" dirty="0" smtClean="0"/>
              <a:t>week – 12-15 April, 10-11 am</a:t>
            </a:r>
          </a:p>
          <a:p>
            <a:pPr marL="1085850" lvl="1" indent="-342900"/>
            <a:r>
              <a:rPr lang="en-GB" dirty="0" smtClean="0"/>
              <a:t>Pre-recorded content from workshop &amp; live Q&amp;A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Designing </a:t>
            </a:r>
            <a:r>
              <a:rPr lang="en-GB" dirty="0"/>
              <a:t>project methodology: 12 </a:t>
            </a:r>
            <a:r>
              <a:rPr lang="en-GB" dirty="0" smtClean="0"/>
              <a:t>April</a:t>
            </a:r>
            <a:endParaRPr lang="en-GB" dirty="0"/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Building </a:t>
            </a:r>
            <a:r>
              <a:rPr lang="en-GB" dirty="0"/>
              <a:t>relevant partnerships: 13 </a:t>
            </a:r>
            <a:r>
              <a:rPr lang="en-GB" dirty="0" smtClean="0"/>
              <a:t>April</a:t>
            </a:r>
            <a:endParaRPr lang="en-GB" dirty="0"/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Managing </a:t>
            </a:r>
            <a:r>
              <a:rPr lang="en-GB" dirty="0"/>
              <a:t>budget and finances: 14 </a:t>
            </a:r>
            <a:r>
              <a:rPr lang="en-GB" dirty="0" smtClean="0"/>
              <a:t>April</a:t>
            </a:r>
            <a:endParaRPr lang="en-GB" dirty="0"/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Planning </a:t>
            </a:r>
            <a:r>
              <a:rPr lang="en-GB" dirty="0"/>
              <a:t>a project communication strategy: 15 </a:t>
            </a:r>
            <a:r>
              <a:rPr lang="en-GB" dirty="0" smtClean="0"/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15047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 </a:t>
            </a:r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Questions </a:t>
            </a:r>
            <a:r>
              <a:rPr lang="fr-FR" dirty="0" err="1" smtClean="0"/>
              <a:t>welcome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72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Partner search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Project idea database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Programme feedback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Application Pack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 smtClean="0"/>
              <a:t>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47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Partner </a:t>
            </a:r>
            <a:r>
              <a:rPr lang="fr-FR" dirty="0" err="1" smtClean="0"/>
              <a:t>search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0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Interreg</a:t>
            </a:r>
            <a:r>
              <a:rPr lang="en-GB" dirty="0" smtClean="0"/>
              <a:t> Europe community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/>
          <a:stretch/>
        </p:blipFill>
        <p:spPr>
          <a:xfrm>
            <a:off x="467544" y="1349479"/>
            <a:ext cx="8219256" cy="5201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5905421" cy="429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8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Interreg</a:t>
            </a:r>
            <a:r>
              <a:rPr lang="en-GB" dirty="0"/>
              <a:t> Europe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36" y="1556792"/>
            <a:ext cx="8133928" cy="51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7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Project </a:t>
            </a:r>
            <a:r>
              <a:rPr lang="fr-FR" dirty="0" err="1" smtClean="0"/>
              <a:t>idea</a:t>
            </a:r>
            <a:r>
              <a:rPr lang="fr-FR" dirty="0" smtClean="0"/>
              <a:t> </a:t>
            </a:r>
            <a:r>
              <a:rPr lang="fr-FR" dirty="0" err="1" smtClean="0"/>
              <a:t>database</a:t>
            </a:r>
            <a:endParaRPr lang="en-GB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8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published ideas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38" y="1268760"/>
            <a:ext cx="8707923" cy="529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Check approved projects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14" y="1124744"/>
            <a:ext cx="6540971" cy="556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Submit a project idea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700808"/>
            <a:ext cx="827978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MAGE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OCK page 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ANCK">
  <a:themeElements>
    <a:clrScheme name="Interreg Europ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Interreg-Europe_Template_FINAL</Template>
  <TotalTime>240</TotalTime>
  <Words>250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Courier New</vt:lpstr>
      <vt:lpstr>Times New Roman</vt:lpstr>
      <vt:lpstr>Webdings</vt:lpstr>
      <vt:lpstr>Wingdings</vt:lpstr>
      <vt:lpstr>BASIC</vt:lpstr>
      <vt:lpstr>CONTENT page</vt:lpstr>
      <vt:lpstr>IMAGE</vt:lpstr>
      <vt:lpstr>BLOCK page </vt:lpstr>
      <vt:lpstr>BLANCK</vt:lpstr>
      <vt:lpstr>Interreg Europe support</vt:lpstr>
      <vt:lpstr>Summary</vt:lpstr>
      <vt:lpstr>Partner search</vt:lpstr>
      <vt:lpstr>Interreg Europe community</vt:lpstr>
      <vt:lpstr>Interreg Europe community</vt:lpstr>
      <vt:lpstr>Project idea database</vt:lpstr>
      <vt:lpstr>Check published ideas</vt:lpstr>
      <vt:lpstr>Check approved projects</vt:lpstr>
      <vt:lpstr>Submit a project idea</vt:lpstr>
      <vt:lpstr>Programme feedback</vt:lpstr>
      <vt:lpstr>Weekly Q&amp;A sessions</vt:lpstr>
      <vt:lpstr>Send idea for feedback</vt:lpstr>
      <vt:lpstr>Assess the idea yourself</vt:lpstr>
      <vt:lpstr>Send it for feedback</vt:lpstr>
      <vt:lpstr>Application pack</vt:lpstr>
      <vt:lpstr>Available online</vt:lpstr>
      <vt:lpstr>events</vt:lpstr>
      <vt:lpstr>Lead applicant workshop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Astrauskaite</dc:creator>
  <cp:lastModifiedBy>Erika FULGENZI</cp:lastModifiedBy>
  <cp:revision>25</cp:revision>
  <cp:lastPrinted>2016-03-16T14:30:19Z</cp:lastPrinted>
  <dcterms:created xsi:type="dcterms:W3CDTF">2015-05-28T10:02:20Z</dcterms:created>
  <dcterms:modified xsi:type="dcterms:W3CDTF">2016-03-16T14:40:15Z</dcterms:modified>
</cp:coreProperties>
</file>