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90" r:id="rId3"/>
    <p:sldMasterId id="2147483695" r:id="rId4"/>
    <p:sldMasterId id="2147483700" r:id="rId5"/>
  </p:sldMasterIdLst>
  <p:notesMasterIdLst>
    <p:notesMasterId r:id="rId37"/>
  </p:notesMasterIdLst>
  <p:handoutMasterIdLst>
    <p:handoutMasterId r:id="rId38"/>
  </p:handoutMasterIdLst>
  <p:sldIdLst>
    <p:sldId id="283" r:id="rId6"/>
    <p:sldId id="284" r:id="rId7"/>
    <p:sldId id="287" r:id="rId8"/>
    <p:sldId id="285" r:id="rId9"/>
    <p:sldId id="288" r:id="rId10"/>
    <p:sldId id="303" r:id="rId11"/>
    <p:sldId id="302" r:id="rId12"/>
    <p:sldId id="314" r:id="rId13"/>
    <p:sldId id="315" r:id="rId14"/>
    <p:sldId id="305" r:id="rId15"/>
    <p:sldId id="311" r:id="rId16"/>
    <p:sldId id="317" r:id="rId17"/>
    <p:sldId id="316" r:id="rId18"/>
    <p:sldId id="312" r:id="rId19"/>
    <p:sldId id="289" r:id="rId20"/>
    <p:sldId id="286" r:id="rId21"/>
    <p:sldId id="313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18" r:id="rId35"/>
    <p:sldId id="259" r:id="rId3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6" autoAdjust="0"/>
    <p:restoredTop sz="94675" autoAdjust="0"/>
  </p:normalViewPr>
  <p:slideViewPr>
    <p:cSldViewPr>
      <p:cViewPr varScale="1">
        <p:scale>
          <a:sx n="88" d="100"/>
          <a:sy n="88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645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EC081-2B0D-46C0-A99E-4514CDF647E5}" type="datetimeFigureOut">
              <a:rPr lang="it-IT" smtClean="0"/>
              <a:t>16/03/2016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0B15D-EADA-4058-8F25-A9A929DE1BF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86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BCC57-04AA-4404-8BAD-6DB0D3B48556}" type="datetimeFigureOut">
              <a:rPr lang="fr-FR" smtClean="0"/>
              <a:t>16/03/2016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BECE1-868B-4983-9655-ECCB303A16B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5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ogo only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063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pag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205802"/>
            <a:ext cx="5111750" cy="49203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057203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28785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ONTENTpage Image square + leg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11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up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1" cy="6813376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653136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340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full width 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0"/>
          </p:nvPr>
        </p:nvSpPr>
        <p:spPr>
          <a:xfrm>
            <a:off x="0" y="1340769"/>
            <a:ext cx="9144001" cy="547260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52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BIG ORIG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318"/>
            <a:ext cx="7123048" cy="6602068"/>
          </a:xfrm>
          <a:prstGeom prst="rect">
            <a:avLst/>
          </a:prstGeom>
        </p:spPr>
      </p:pic>
      <p:grpSp>
        <p:nvGrpSpPr>
          <p:cNvPr id="3" name="Groupe 2"/>
          <p:cNvGrpSpPr/>
          <p:nvPr userDrawn="1"/>
        </p:nvGrpSpPr>
        <p:grpSpPr>
          <a:xfrm>
            <a:off x="443381" y="5395744"/>
            <a:ext cx="2178739" cy="841568"/>
            <a:chOff x="443381" y="5395744"/>
            <a:chExt cx="2178739" cy="84156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381" y="5395744"/>
              <a:ext cx="2178739" cy="634212"/>
            </a:xfrm>
            <a:prstGeom prst="rect">
              <a:avLst/>
            </a:prstGeom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506716" y="6054752"/>
              <a:ext cx="2064998" cy="18256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en-GB" sz="630" baseline="0" dirty="0">
                  <a:effectLst/>
                  <a:latin typeface="Arial"/>
                  <a:ea typeface="Arial"/>
                  <a:cs typeface="Times New Roman"/>
                </a:rPr>
                <a:t>European </a:t>
              </a:r>
              <a:r>
                <a:rPr lang="en-GB" sz="630" baseline="0" dirty="0" smtClean="0">
                  <a:effectLst/>
                  <a:latin typeface="Arial"/>
                  <a:ea typeface="Arial"/>
                  <a:cs typeface="Times New Roman"/>
                </a:rPr>
                <a:t>Union</a:t>
              </a:r>
              <a:r>
                <a:rPr lang="en-GB" sz="630" baseline="0" dirty="0" smtClean="0">
                  <a:effectLst/>
                  <a:latin typeface="+mn-lt"/>
                  <a:ea typeface="Arial"/>
                  <a:cs typeface="Times New Roman"/>
                </a:rPr>
                <a:t> | European </a:t>
              </a:r>
              <a:r>
                <a:rPr lang="en-GB" sz="630" baseline="0" dirty="0">
                  <a:effectLst/>
                  <a:latin typeface="Arial"/>
                  <a:ea typeface="Arial"/>
                  <a:cs typeface="Times New Roman"/>
                </a:rPr>
                <a:t>Regional Development </a:t>
              </a:r>
              <a:r>
                <a:rPr lang="en-GB" sz="630" baseline="0" dirty="0" smtClean="0">
                  <a:effectLst/>
                  <a:latin typeface="Arial"/>
                  <a:ea typeface="Arial"/>
                  <a:cs typeface="Times New Roman"/>
                </a:rPr>
                <a:t>Fund</a:t>
              </a:r>
            </a:p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6093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94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 +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933578" y="472514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Name, </a:t>
            </a:r>
            <a:r>
              <a:rPr lang="en-GB" dirty="0" smtClean="0"/>
              <a:t>person</a:t>
            </a:r>
            <a:endParaRPr lang="en-GB" dirty="0"/>
          </a:p>
        </p:txBody>
      </p:sp>
      <p:sp>
        <p:nvSpPr>
          <p:cNvPr id="16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933578" y="5157216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Position</a:t>
            </a:r>
            <a:endParaRPr lang="en-GB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933578" y="5589264"/>
            <a:ext cx="7272337" cy="216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Institution</a:t>
            </a:r>
            <a:endParaRPr lang="en-GB" dirty="0"/>
          </a:p>
        </p:txBody>
      </p:sp>
      <p:sp>
        <p:nvSpPr>
          <p:cNvPr id="20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grpSp>
        <p:nvGrpSpPr>
          <p:cNvPr id="22" name="Groupe 21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23" name="Image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24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7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971600" y="6309320"/>
            <a:ext cx="7415683" cy="38742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Venue</a:t>
            </a:r>
            <a:r>
              <a:rPr lang="en-GB" b="0" dirty="0" smtClean="0">
                <a:solidFill>
                  <a:schemeClr val="bg1">
                    <a:lumMod val="50000"/>
                  </a:schemeClr>
                </a:solidFill>
                <a:sym typeface="Webdings" panose="05030102010509060703" pitchFamily="18" charset="2"/>
              </a:rPr>
              <a:t> </a:t>
            </a:r>
            <a:r>
              <a:rPr lang="fr-FR" dirty="0" smtClean="0"/>
              <a:t>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34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hank you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3344385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!</a:t>
            </a:r>
            <a:endParaRPr lang="en-GB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67544" y="6165304"/>
            <a:ext cx="3775980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www.interregeurope.eu</a:t>
            </a:r>
            <a:endParaRPr lang="en-GB" dirty="0"/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12" name="Imag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13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14" name="Sous-titre 2"/>
          <p:cNvSpPr txBox="1">
            <a:spLocks/>
          </p:cNvSpPr>
          <p:nvPr userDrawn="1"/>
        </p:nvSpPr>
        <p:spPr>
          <a:xfrm>
            <a:off x="5724128" y="6165304"/>
            <a:ext cx="280831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600" dirty="0" err="1" smtClean="0"/>
              <a:t>Interregeurope</a:t>
            </a:r>
            <a:endParaRPr lang="en-GB" sz="1600" dirty="0"/>
          </a:p>
        </p:txBody>
      </p:sp>
      <p:pic>
        <p:nvPicPr>
          <p:cNvPr id="17" name="Image 16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165304"/>
            <a:ext cx="1312080" cy="34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749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01008"/>
            <a:ext cx="7772400" cy="79451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grpSp>
        <p:nvGrpSpPr>
          <p:cNvPr id="3" name="Groupe 2"/>
          <p:cNvGrpSpPr/>
          <p:nvPr userDrawn="1"/>
        </p:nvGrpSpPr>
        <p:grpSpPr>
          <a:xfrm>
            <a:off x="898267" y="560128"/>
            <a:ext cx="3345257" cy="1212688"/>
            <a:chOff x="898267" y="344104"/>
            <a:chExt cx="3345257" cy="1212688"/>
          </a:xfrm>
        </p:grpSpPr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8267" y="344104"/>
              <a:ext cx="3080732" cy="896775"/>
            </a:xfrm>
            <a:prstGeom prst="rect">
              <a:avLst/>
            </a:prstGeom>
          </p:spPr>
        </p:pic>
        <p:sp>
          <p:nvSpPr>
            <p:cNvPr id="5" name="Zone de texte 3"/>
            <p:cNvSpPr txBox="1"/>
            <p:nvPr userDrawn="1"/>
          </p:nvSpPr>
          <p:spPr>
            <a:xfrm>
              <a:off x="971600" y="1272391"/>
              <a:ext cx="3271924" cy="284401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900" dirty="0">
                  <a:effectLst/>
                  <a:latin typeface="Arial"/>
                  <a:ea typeface="Arial"/>
                  <a:cs typeface="Times New Roman"/>
                </a:rPr>
                <a:t>European Union | European Regional Development Fund</a:t>
              </a:r>
              <a:endParaRPr lang="fr-FR" sz="900" dirty="0">
                <a:effectLst/>
                <a:latin typeface="Arial"/>
                <a:ea typeface="Arial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5794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22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page 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8207375" cy="5183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40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4103687" cy="50400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>
          <a:xfrm>
            <a:off x="4716016" y="1368000"/>
            <a:ext cx="4104000" cy="50400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27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RANSI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350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ab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7544" y="432000"/>
            <a:ext cx="8229600" cy="634082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539552" y="134076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1" name="Espace réservé du tableau 10"/>
          <p:cNvSpPr>
            <a:spLocks noGrp="1"/>
          </p:cNvSpPr>
          <p:nvPr>
            <p:ph type="tbl" sz="quarter" idx="10"/>
          </p:nvPr>
        </p:nvSpPr>
        <p:spPr>
          <a:xfrm>
            <a:off x="467544" y="1196975"/>
            <a:ext cx="8208144" cy="38163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5157788"/>
            <a:ext cx="8208144" cy="1223540"/>
          </a:xfr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err="1" smtClean="0"/>
              <a:t>Legend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095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87430588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5" name="Image 2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27" y="-314057"/>
            <a:ext cx="3496061" cy="3240360"/>
          </a:xfrm>
          <a:prstGeom prst="rect">
            <a:avLst/>
          </a:prstGeom>
        </p:spPr>
      </p:pic>
      <p:sp>
        <p:nvSpPr>
          <p:cNvPr id="6" name="Zone de texte 2"/>
          <p:cNvSpPr txBox="1"/>
          <p:nvPr userDrawn="1"/>
        </p:nvSpPr>
        <p:spPr>
          <a:xfrm>
            <a:off x="5780081" y="1778347"/>
            <a:ext cx="2002951" cy="4712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Sharing solutions </a:t>
            </a:r>
            <a: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/>
            </a:r>
            <a:b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</a:br>
            <a:r>
              <a:rPr lang="en-GB" sz="1200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for </a:t>
            </a:r>
            <a:r>
              <a:rPr lang="en-GB" sz="1200" i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/>
                <a:ea typeface="Arial"/>
                <a:cs typeface="Times New Roman"/>
              </a:rPr>
              <a:t>better regional policies</a:t>
            </a:r>
            <a:endParaRPr lang="fr-FR" sz="1200" i="1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3117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5" r:id="rId2"/>
    <p:sldLayoutId id="2147483694" r:id="rId3"/>
    <p:sldLayoutId id="214748368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68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34253785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10" name="Imag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173697"/>
            <a:ext cx="715334" cy="6630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8000" y="432000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8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88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03" r:id="rId2"/>
    <p:sldLayoutId id="2147483671" r:id="rId3"/>
    <p:sldLayoutId id="2147483670" r:id="rId4"/>
    <p:sldLayoutId id="2147483684" r:id="rId5"/>
    <p:sldLayoutId id="2147483675" r:id="rId6"/>
    <p:sldLayoutId id="214748367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4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Tx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Courier New" panose="02070309020205020404" pitchFamily="49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GB" dirty="0"/>
          </a:p>
        </p:txBody>
      </p:sp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21447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8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Courier New" panose="02070309020205020404" pitchFamily="49" charset="0"/>
        <a:buChar char="o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49294327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154" y="173697"/>
            <a:ext cx="715334" cy="663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92487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 txBox="1">
            <a:spLocks/>
          </p:cNvSpPr>
          <p:nvPr userDrawn="1"/>
        </p:nvSpPr>
        <p:spPr>
          <a:xfrm>
            <a:off x="7236296" y="6528636"/>
            <a:ext cx="1800225" cy="284740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4756C1-1FC7-4D71-B0D7-8887FC1017F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36558550"/>
              </p:ext>
            </p:extLst>
          </p:nvPr>
        </p:nvGraphicFramePr>
        <p:xfrm>
          <a:off x="0" y="6807656"/>
          <a:ext cx="9144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54816">
                <a:tc>
                  <a:txBody>
                    <a:bodyPr/>
                    <a:lstStyle/>
                    <a:p>
                      <a:endParaRPr lang="en-GB" sz="800" dirty="0">
                        <a:ln w="3175"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4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3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n w="3175">
                          <a:solidFill>
                            <a:schemeClr val="accent2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65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europe.eu/projects/apply-for-funding/" TargetMode="External"/><Relationship Id="rId2" Type="http://schemas.openxmlformats.org/officeDocument/2006/relationships/hyperlink" Target="http://www.interregeurope.eu/help/programme-manual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interregeurope.eu/account/dashboard/" TargetMode="External"/><Relationship Id="rId4" Type="http://schemas.openxmlformats.org/officeDocument/2006/relationships/hyperlink" Target="http://www.iolf.eu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Erika Fulgenzi</a:t>
            </a:r>
            <a:endParaRPr lang="en-GB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Policy </a:t>
            </a:r>
            <a:r>
              <a:rPr lang="en-GB" dirty="0" smtClean="0"/>
              <a:t>Officer </a:t>
            </a:r>
            <a:r>
              <a:rPr lang="en-GB" dirty="0" smtClean="0"/>
              <a:t>| Interreg Europe JS</a:t>
            </a:r>
            <a:endParaRPr lang="en-GB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e.fulgenzi@interregeurope.eu</a:t>
            </a:r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On the second call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date</a:t>
            </a:r>
            <a:r>
              <a:rPr lang="en-GB" dirty="0" smtClean="0">
                <a:sym typeface="Webdings" panose="05030102010509060703" pitchFamily="18" charset="2"/>
              </a:rPr>
              <a:t></a:t>
            </a:r>
            <a:r>
              <a:rPr lang="fr-FR" dirty="0" err="1" smtClean="0"/>
              <a:t>event</a:t>
            </a:r>
            <a:r>
              <a:rPr lang="fr-FR" dirty="0" smtClean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 in </a:t>
            </a:r>
            <a:r>
              <a:rPr lang="fr-FR" dirty="0" err="1" smtClean="0"/>
              <a:t>town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5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common weaknesses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3: Policy relevance of partners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b="1" dirty="0">
                <a:solidFill>
                  <a:prstClr val="black"/>
                </a:solidFill>
              </a:rPr>
              <a:t>Policy relevance </a:t>
            </a:r>
            <a:r>
              <a:rPr lang="en-GB" dirty="0">
                <a:solidFill>
                  <a:prstClr val="black"/>
                </a:solidFill>
              </a:rPr>
              <a:t>= involvement of an organisation in the policy making process and capacity to influence to policy instrument</a:t>
            </a: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GB" dirty="0">
                <a:solidFill>
                  <a:prstClr val="black"/>
                </a:solidFill>
              </a:rPr>
              <a:t>Core elements of the quality of partnership (dedicated </a:t>
            </a:r>
            <a:r>
              <a:rPr lang="en-GB" dirty="0" smtClean="0">
                <a:solidFill>
                  <a:prstClr val="black"/>
                </a:solidFill>
              </a:rPr>
              <a:t>questions </a:t>
            </a:r>
            <a:r>
              <a:rPr lang="en-GB" dirty="0">
                <a:solidFill>
                  <a:prstClr val="black"/>
                </a:solidFill>
              </a:rPr>
              <a:t>in section B.2 of the application form)</a:t>
            </a:r>
          </a:p>
          <a:p>
            <a:pPr lvl="1"/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GB" dirty="0">
                <a:solidFill>
                  <a:prstClr val="black"/>
                </a:solidFill>
              </a:rPr>
              <a:t>Letter of support is </a:t>
            </a:r>
            <a:r>
              <a:rPr lang="en-GB" b="1" dirty="0">
                <a:solidFill>
                  <a:prstClr val="black"/>
                </a:solidFill>
              </a:rPr>
              <a:t>not</a:t>
            </a:r>
            <a:r>
              <a:rPr lang="en-GB" dirty="0">
                <a:solidFill>
                  <a:prstClr val="black"/>
                </a:solidFill>
              </a:rPr>
              <a:t> sufficient to demonstrate policy relevance of a partner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5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common weaknesses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3: Geographical features</a:t>
            </a:r>
          </a:p>
          <a:p>
            <a:endParaRPr lang="en-GB" sz="1400" dirty="0"/>
          </a:p>
          <a:p>
            <a:pPr marL="971550" lvl="2" indent="-342900">
              <a:buFont typeface="Wingdings" panose="05000000000000000000" pitchFamily="2" charset="2"/>
              <a:buChar char="§"/>
            </a:pPr>
            <a:r>
              <a:rPr lang="en-GB" dirty="0"/>
              <a:t>Coverage: going beyond transnational </a:t>
            </a:r>
            <a:r>
              <a:rPr lang="en-GB" dirty="0" smtClean="0"/>
              <a:t>area</a:t>
            </a:r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/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/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052" y="2780928"/>
            <a:ext cx="4953669" cy="350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clarification</a:t>
            </a:r>
            <a:endParaRPr lang="en-GB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3: mixing more and less developed regions (GDP)</a:t>
            </a:r>
          </a:p>
          <a:p>
            <a:endParaRPr lang="en-GB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452" y="2348880"/>
            <a:ext cx="3488390" cy="40009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43" y="2811203"/>
            <a:ext cx="4963294" cy="267187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1870" y="5835912"/>
            <a:ext cx="5122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-342900">
              <a:buFont typeface="Wingdings" panose="05000000000000000000" pitchFamily="2" charset="2"/>
              <a:buChar char="§"/>
            </a:pPr>
            <a:r>
              <a:rPr lang="en-GB" dirty="0"/>
              <a:t>Mix more and less developed regions (GDP)</a:t>
            </a:r>
          </a:p>
        </p:txBody>
      </p:sp>
    </p:spTree>
    <p:extLst>
      <p:ext uri="{BB962C8B-B14F-4D97-AF65-F5344CB8AC3E}">
        <p14:creationId xmlns:p14="http://schemas.microsoft.com/office/powerpoint/2010/main" val="151746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common weaknesses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3: multiple involvement</a:t>
            </a:r>
          </a:p>
          <a:p>
            <a:endParaRPr lang="en-GB" sz="1400" dirty="0"/>
          </a:p>
          <a:p>
            <a:pPr marL="971550" lvl="2" indent="-342900">
              <a:buFont typeface="Wingdings" panose="05000000000000000000" pitchFamily="2" charset="2"/>
              <a:buChar char="§"/>
            </a:pPr>
            <a:r>
              <a:rPr lang="en-GB" dirty="0" smtClean="0"/>
              <a:t>Involvement in numerous applications is demanding and is not recommended</a:t>
            </a:r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971550" lvl="2" indent="-342900">
              <a:buFont typeface="Wingdings" panose="05000000000000000000" pitchFamily="2" charset="2"/>
              <a:buChar char="§"/>
            </a:pPr>
            <a:r>
              <a:rPr lang="en-GB" dirty="0" smtClean="0"/>
              <a:t>Be strategic: select only the most relevant project(s) for your region</a:t>
            </a:r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971550" lvl="2" indent="-342900">
              <a:buFont typeface="Wingdings" panose="05000000000000000000" pitchFamily="2" charset="2"/>
              <a:buChar char="§"/>
            </a:pPr>
            <a:r>
              <a:rPr lang="en-GB" dirty="0" smtClean="0"/>
              <a:t>Justify in case you are involved in several applications (section B.2 of the application form)</a:t>
            </a:r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628650" lvl="2"/>
            <a:endParaRPr lang="en-GB" dirty="0" smtClean="0"/>
          </a:p>
          <a:p>
            <a:pPr marL="971550" lvl="2" indent="-342900"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628650"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5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assessment: </a:t>
            </a:r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indent="-285750"/>
            <a:r>
              <a:rPr lang="en-GB" dirty="0"/>
              <a:t>Importance of the application form</a:t>
            </a:r>
          </a:p>
          <a:p>
            <a:pPr marL="457200" lvl="1" indent="0">
              <a:buNone/>
            </a:pPr>
            <a:r>
              <a:rPr lang="en-GB" dirty="0" smtClean="0"/>
              <a:t>Fairness and equal treatment principles:</a:t>
            </a:r>
          </a:p>
          <a:p>
            <a:pPr indent="-285750"/>
            <a:endParaRPr lang="en-GB" sz="2400" dirty="0"/>
          </a:p>
          <a:p>
            <a:pPr marL="800100" lvl="1" indent="-342900"/>
            <a:r>
              <a:rPr lang="en-GB" dirty="0" smtClean="0">
                <a:solidFill>
                  <a:schemeClr val="tx1"/>
                </a:solidFill>
              </a:rPr>
              <a:t>Application Form = </a:t>
            </a:r>
            <a:r>
              <a:rPr lang="en-GB" dirty="0">
                <a:solidFill>
                  <a:schemeClr val="tx1"/>
                </a:solidFill>
              </a:rPr>
              <a:t>the only basis for assessment</a:t>
            </a:r>
          </a:p>
          <a:p>
            <a:pPr marL="131445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same </a:t>
            </a:r>
            <a:r>
              <a:rPr lang="en-GB" dirty="0"/>
              <a:t>information requested </a:t>
            </a:r>
            <a:r>
              <a:rPr lang="en-GB" dirty="0" smtClean="0"/>
              <a:t>from </a:t>
            </a:r>
            <a:r>
              <a:rPr lang="en-GB" dirty="0"/>
              <a:t>all</a:t>
            </a:r>
          </a:p>
          <a:p>
            <a:pPr marL="131445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same </a:t>
            </a:r>
            <a:r>
              <a:rPr lang="en-GB" dirty="0"/>
              <a:t>technical requirements for </a:t>
            </a:r>
            <a:r>
              <a:rPr lang="en-GB" dirty="0" smtClean="0"/>
              <a:t>all (e.g. text limits)</a:t>
            </a:r>
          </a:p>
          <a:p>
            <a:pPr marL="628650" lvl="2"/>
            <a:endParaRPr lang="en-GB" dirty="0"/>
          </a:p>
          <a:p>
            <a:pPr marL="800100" lvl="1" indent="-342900"/>
            <a:r>
              <a:rPr lang="en-GB" dirty="0">
                <a:solidFill>
                  <a:schemeClr val="tx1"/>
                </a:solidFill>
              </a:rPr>
              <a:t> Application form has to be </a:t>
            </a:r>
            <a:r>
              <a:rPr lang="en-GB" dirty="0" smtClean="0">
                <a:solidFill>
                  <a:schemeClr val="tx1"/>
                </a:solidFill>
              </a:rPr>
              <a:t>self-explanatory</a:t>
            </a:r>
            <a:endParaRPr lang="en-GB" dirty="0">
              <a:solidFill>
                <a:schemeClr val="tx1"/>
              </a:solidFill>
            </a:endParaRPr>
          </a:p>
          <a:p>
            <a:pPr marL="971550" lvl="3"/>
            <a:r>
              <a:rPr lang="en-GB" dirty="0" smtClean="0"/>
              <a:t>Additional </a:t>
            </a:r>
            <a:r>
              <a:rPr lang="en-GB" dirty="0"/>
              <a:t>information / </a:t>
            </a:r>
            <a:r>
              <a:rPr lang="en-GB" dirty="0" smtClean="0"/>
              <a:t>clarification not possible after submission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application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84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for applicants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Read the programme </a:t>
            </a:r>
            <a:r>
              <a:rPr lang="en-GB" altLang="en-US" dirty="0" smtClean="0"/>
              <a:t>manual and check assessment criteria</a:t>
            </a:r>
            <a:endParaRPr lang="en-GB" altLang="en-US" dirty="0"/>
          </a:p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Start from your need</a:t>
            </a:r>
          </a:p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Be </a:t>
            </a:r>
            <a:r>
              <a:rPr lang="en-GB" altLang="en-US" dirty="0" smtClean="0"/>
              <a:t>specific, make sure the topic addressed is focused and reflected in the policy instruments</a:t>
            </a:r>
            <a:endParaRPr lang="en-GB" altLang="en-US" dirty="0"/>
          </a:p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Take the learning process seriously</a:t>
            </a:r>
          </a:p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First activities, then budget planning</a:t>
            </a:r>
          </a:p>
          <a:p>
            <a:pPr marL="533400" lvl="1" indent="-354013">
              <a:spcBef>
                <a:spcPct val="70000"/>
              </a:spcBef>
              <a:defRPr/>
            </a:pPr>
            <a:r>
              <a:rPr lang="en-GB" altLang="en-US" dirty="0"/>
              <a:t>Communication serves your </a:t>
            </a:r>
            <a:r>
              <a:rPr lang="en-GB" altLang="en-US" dirty="0" smtClean="0"/>
              <a:t>project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750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35" y="1844824"/>
            <a:ext cx="8252823" cy="466949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application form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 smtClean="0"/>
              <a:t>Policy instruments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9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application form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/>
              <a:t>Territorial context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9849"/>
          <a:stretch/>
        </p:blipFill>
        <p:spPr>
          <a:xfrm>
            <a:off x="283197" y="2178469"/>
            <a:ext cx="8381378" cy="11946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7" y="3424557"/>
            <a:ext cx="8269038" cy="292173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35496" y="3318025"/>
            <a:ext cx="2592288" cy="86586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3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application form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Detailed description of activities in D.1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3" t="36960" r="34796" b="11800"/>
          <a:stretch/>
        </p:blipFill>
        <p:spPr>
          <a:xfrm>
            <a:off x="310797" y="1988840"/>
            <a:ext cx="8381683" cy="464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Terms of reference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Lessons learnt from the first call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Few points about application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About 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9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application form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C4: objectives, target groups and activities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D1: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Workplan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per semester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975" y="2420888"/>
            <a:ext cx="8304503" cy="3528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949280"/>
            <a:ext cx="8274278" cy="70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</a:t>
            </a:r>
            <a:r>
              <a:rPr lang="fr-FR" dirty="0" err="1" smtClean="0"/>
              <a:t>assessment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7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Selection procedure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r>
              <a:rPr lang="en-GB" dirty="0" smtClean="0"/>
              <a:t>2-step procedure</a:t>
            </a:r>
            <a:endParaRPr lang="en-GB" dirty="0"/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10000"/>
              <a:defRPr/>
            </a:pPr>
            <a:endParaRPr lang="en-GB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defRPr/>
            </a:pPr>
            <a:r>
              <a:rPr lang="en-GB" dirty="0"/>
              <a:t>I. eligibility assessment </a:t>
            </a:r>
          </a:p>
          <a:p>
            <a:pPr marL="1085850" lvl="3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defRPr/>
            </a:pPr>
            <a:r>
              <a:rPr lang="en-GB" dirty="0" smtClean="0"/>
              <a:t>fulfilment </a:t>
            </a:r>
            <a:r>
              <a:rPr lang="en-GB" dirty="0"/>
              <a:t>of technical requirements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buNone/>
              <a:defRPr/>
            </a:pPr>
            <a:endParaRPr lang="en-GB" dirty="0"/>
          </a:p>
          <a:p>
            <a:pPr lvl="1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defRPr/>
            </a:pPr>
            <a:r>
              <a:rPr lang="en-GB" dirty="0"/>
              <a:t>II. quality assessment</a:t>
            </a:r>
          </a:p>
          <a:p>
            <a:pPr marL="1085850" lvl="3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defRPr/>
            </a:pPr>
            <a:r>
              <a:rPr lang="en-GB" dirty="0" smtClean="0"/>
              <a:t>2 </a:t>
            </a:r>
            <a:r>
              <a:rPr lang="en-GB" dirty="0"/>
              <a:t>step qualitative </a:t>
            </a:r>
            <a:r>
              <a:rPr lang="en-GB" dirty="0" smtClean="0"/>
              <a:t>evaluation</a:t>
            </a:r>
          </a:p>
          <a:p>
            <a:pPr marL="1085850" lvl="3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defRPr/>
            </a:pPr>
            <a:endParaRPr lang="en-GB" dirty="0"/>
          </a:p>
          <a:p>
            <a:pPr marL="171450" lvl="1" indent="0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buNone/>
              <a:defRPr/>
            </a:pPr>
            <a:endParaRPr lang="en-GB" dirty="0" smtClean="0"/>
          </a:p>
          <a:p>
            <a:pPr marL="171450" lvl="1" indent="0">
              <a:lnSpc>
                <a:spcPct val="110000"/>
              </a:lnSpc>
              <a:spcBef>
                <a:spcPts val="0"/>
              </a:spcBef>
              <a:buClr>
                <a:schemeClr val="tx1"/>
              </a:buClr>
              <a:buSzPct val="110000"/>
              <a:buNone/>
              <a:defRPr/>
            </a:pPr>
            <a:r>
              <a:rPr lang="en-GB" dirty="0" smtClean="0"/>
              <a:t>Detailed </a:t>
            </a:r>
            <a:r>
              <a:rPr lang="en-GB" dirty="0"/>
              <a:t>description in the programme manual (§</a:t>
            </a:r>
            <a:r>
              <a:rPr lang="en-GB" dirty="0" smtClean="0"/>
              <a:t>5.3):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8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 principles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GB" dirty="0"/>
              <a:t>Technical </a:t>
            </a:r>
            <a:r>
              <a:rPr lang="en-GB" b="1" dirty="0"/>
              <a:t>yes</a:t>
            </a:r>
            <a:r>
              <a:rPr lang="en-GB" dirty="0"/>
              <a:t> or </a:t>
            </a:r>
            <a:r>
              <a:rPr lang="en-GB" b="1" dirty="0"/>
              <a:t>no</a:t>
            </a:r>
            <a:r>
              <a:rPr lang="en-GB" dirty="0"/>
              <a:t> process</a:t>
            </a:r>
          </a:p>
          <a:p>
            <a:pPr lvl="1">
              <a:lnSpc>
                <a:spcPct val="150000"/>
              </a:lnSpc>
            </a:pPr>
            <a:r>
              <a:rPr lang="en-GB" b="1" dirty="0"/>
              <a:t>No correction possible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Only eligible applications are further </a:t>
            </a:r>
            <a:r>
              <a:rPr lang="en-GB" dirty="0" smtClean="0"/>
              <a:t>assessed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06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Is your answer ‘yes’?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085850" lvl="1" indent="-342900"/>
            <a:r>
              <a:rPr lang="en-GB" dirty="0" smtClean="0"/>
              <a:t>Is your </a:t>
            </a:r>
            <a:r>
              <a:rPr lang="en-GB" dirty="0"/>
              <a:t>application c</a:t>
            </a:r>
            <a:r>
              <a:rPr lang="en-GB" dirty="0" smtClean="0"/>
              <a:t>omplete (</a:t>
            </a:r>
            <a:r>
              <a:rPr lang="en-GB" dirty="0"/>
              <a:t>application summary, partner declarations, support letters</a:t>
            </a:r>
            <a:r>
              <a:rPr lang="en-GB" dirty="0" smtClean="0"/>
              <a:t>)?</a:t>
            </a:r>
          </a:p>
          <a:p>
            <a:pPr marL="1085850" lvl="1" indent="-342900">
              <a:spcAft>
                <a:spcPts val="600"/>
              </a:spcAft>
              <a:buClr>
                <a:schemeClr val="tx1"/>
              </a:buClr>
              <a:defRPr/>
            </a:pPr>
            <a:r>
              <a:rPr lang="en-GB" dirty="0" smtClean="0"/>
              <a:t>Is the application </a:t>
            </a:r>
            <a:r>
              <a:rPr lang="en-GB" dirty="0"/>
              <a:t>filled in according to instructions? </a:t>
            </a:r>
          </a:p>
          <a:p>
            <a:pPr marL="1085850" lvl="1" indent="-342900">
              <a:spcAft>
                <a:spcPts val="600"/>
              </a:spcAft>
              <a:buClr>
                <a:schemeClr val="tx1"/>
              </a:buClr>
              <a:defRPr/>
            </a:pPr>
            <a:r>
              <a:rPr lang="en-GB" dirty="0" smtClean="0"/>
              <a:t>Is it in English</a:t>
            </a:r>
            <a:r>
              <a:rPr lang="en-GB" dirty="0"/>
              <a:t>?</a:t>
            </a:r>
          </a:p>
          <a:p>
            <a:pPr marL="1085850" lvl="1" indent="-342900">
              <a:spcAft>
                <a:spcPts val="600"/>
              </a:spcAft>
              <a:buClr>
                <a:schemeClr val="tx1"/>
              </a:buClr>
              <a:defRPr/>
            </a:pPr>
            <a:r>
              <a:rPr lang="en-GB" dirty="0" smtClean="0"/>
              <a:t>Are all partner declarations:</a:t>
            </a:r>
            <a:endParaRPr lang="en-GB" dirty="0"/>
          </a:p>
          <a:p>
            <a:pPr marL="1714500" lvl="3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GB" dirty="0"/>
              <a:t>S</a:t>
            </a:r>
            <a:r>
              <a:rPr lang="en-GB" dirty="0" smtClean="0"/>
              <a:t>igned </a:t>
            </a:r>
            <a:r>
              <a:rPr lang="en-GB" dirty="0"/>
              <a:t>and </a:t>
            </a:r>
            <a:r>
              <a:rPr lang="en-GB" dirty="0" smtClean="0"/>
              <a:t>dated</a:t>
            </a:r>
          </a:p>
          <a:p>
            <a:pPr marL="1714500" lvl="3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With name </a:t>
            </a:r>
            <a:r>
              <a:rPr lang="en-GB" dirty="0"/>
              <a:t>of partner identical to application </a:t>
            </a:r>
            <a:r>
              <a:rPr lang="en-GB" dirty="0" smtClean="0"/>
              <a:t>form</a:t>
            </a:r>
          </a:p>
          <a:p>
            <a:pPr marL="1714500" lvl="3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With </a:t>
            </a:r>
            <a:r>
              <a:rPr lang="en-GB" dirty="0"/>
              <a:t>stated </a:t>
            </a:r>
            <a:r>
              <a:rPr lang="en-GB" dirty="0" smtClean="0"/>
              <a:t>amount covering </a:t>
            </a:r>
            <a:r>
              <a:rPr lang="en-GB" b="1" dirty="0"/>
              <a:t>at least </a:t>
            </a:r>
            <a:r>
              <a:rPr lang="en-GB" dirty="0" smtClean="0"/>
              <a:t>the</a:t>
            </a:r>
            <a:r>
              <a:rPr lang="en-GB" b="1" dirty="0" smtClean="0"/>
              <a:t> </a:t>
            </a:r>
            <a:r>
              <a:rPr lang="en-GB" dirty="0" smtClean="0"/>
              <a:t>amount </a:t>
            </a:r>
            <a:r>
              <a:rPr lang="en-GB" dirty="0"/>
              <a:t>of partner </a:t>
            </a:r>
            <a:r>
              <a:rPr lang="en-GB" dirty="0" smtClean="0"/>
              <a:t>contribution</a:t>
            </a:r>
          </a:p>
          <a:p>
            <a:pPr marL="1714500" lvl="3" indent="-342900"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GB" dirty="0" smtClean="0"/>
              <a:t>With no </a:t>
            </a:r>
            <a:r>
              <a:rPr lang="en-GB" dirty="0"/>
              <a:t>amendments to the standard text</a:t>
            </a:r>
          </a:p>
          <a:p>
            <a:pPr marL="1085850" lvl="1" indent="-342900"/>
            <a:endParaRPr lang="en-GB" dirty="0"/>
          </a:p>
          <a:p>
            <a:pPr marL="1085850" lvl="1" indent="-3429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9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Is your answer ‘yes’?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085850" lvl="1" indent="-342900"/>
            <a:r>
              <a:rPr lang="en-GB" dirty="0" smtClean="0"/>
              <a:t>Are all support letters: </a:t>
            </a:r>
            <a:endParaRPr lang="en-GB" dirty="0"/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Attached to the application form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Signed </a:t>
            </a:r>
            <a:r>
              <a:rPr lang="en-GB" dirty="0"/>
              <a:t>and dated by relevant </a:t>
            </a:r>
            <a:r>
              <a:rPr lang="en-GB" dirty="0" smtClean="0"/>
              <a:t>organisation (check the country-specific list!!)</a:t>
            </a:r>
            <a:endParaRPr lang="en-GB" dirty="0"/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With name </a:t>
            </a:r>
            <a:r>
              <a:rPr lang="en-GB" dirty="0"/>
              <a:t>of partner(s) identical to application form</a:t>
            </a:r>
          </a:p>
          <a:p>
            <a:pPr marL="1714500" lvl="3" indent="-342900">
              <a:buFont typeface="Wingdings" panose="05000000000000000000" pitchFamily="2" charset="2"/>
              <a:buChar char="§"/>
            </a:pPr>
            <a:r>
              <a:rPr lang="en-GB" dirty="0" smtClean="0"/>
              <a:t>With no </a:t>
            </a:r>
            <a:r>
              <a:rPr lang="en-GB" dirty="0"/>
              <a:t>amendments to the standard text</a:t>
            </a:r>
          </a:p>
          <a:p>
            <a:pPr marL="1085850" lvl="1" indent="-342900"/>
            <a:r>
              <a:rPr lang="en-GB" dirty="0" smtClean="0"/>
              <a:t>Are at </a:t>
            </a:r>
            <a:r>
              <a:rPr lang="en-GB" dirty="0"/>
              <a:t>least 3 countries of which </a:t>
            </a:r>
            <a:r>
              <a:rPr lang="en-GB" dirty="0" smtClean="0"/>
              <a:t>2 are EU members involved and </a:t>
            </a:r>
            <a:r>
              <a:rPr lang="en-GB" dirty="0"/>
              <a:t>financed by Interreg Europe? </a:t>
            </a:r>
          </a:p>
          <a:p>
            <a:pPr marL="1085850" lvl="1" indent="-342900"/>
            <a:r>
              <a:rPr lang="en-GB" dirty="0" smtClean="0"/>
              <a:t>Is half </a:t>
            </a:r>
            <a:r>
              <a:rPr lang="en-GB" dirty="0"/>
              <a:t>of the policy instruments </a:t>
            </a:r>
            <a:r>
              <a:rPr lang="en-GB" dirty="0" smtClean="0"/>
              <a:t>related </a:t>
            </a:r>
            <a:r>
              <a:rPr lang="en-GB" dirty="0"/>
              <a:t>to Structural Funds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9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assessment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/>
              <a:t>2nd step for eligible applications</a:t>
            </a:r>
          </a:p>
          <a:p>
            <a:endParaRPr lang="en-GB" dirty="0"/>
          </a:p>
          <a:p>
            <a:r>
              <a:rPr lang="en-GB" dirty="0" smtClean="0"/>
              <a:t>2-step approach</a:t>
            </a:r>
            <a:endParaRPr lang="en-GB" dirty="0"/>
          </a:p>
          <a:p>
            <a:pPr marL="1200150" lvl="1" indent="-457200">
              <a:buFont typeface="+mj-lt"/>
              <a:buAutoNum type="arabicPeriod"/>
            </a:pPr>
            <a:r>
              <a:rPr lang="en-GB" dirty="0" smtClean="0"/>
              <a:t>strategic </a:t>
            </a:r>
            <a:r>
              <a:rPr lang="en-GB" dirty="0"/>
              <a:t>assessment</a:t>
            </a:r>
          </a:p>
          <a:p>
            <a:pPr marL="1200150" lvl="1" indent="-457200">
              <a:buFont typeface="+mj-lt"/>
              <a:buAutoNum type="arabicPeriod"/>
            </a:pPr>
            <a:r>
              <a:rPr lang="en-GB" dirty="0" smtClean="0"/>
              <a:t>operational </a:t>
            </a:r>
            <a:r>
              <a:rPr lang="en-GB" dirty="0"/>
              <a:t>assessment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dirty="0"/>
              <a:t>Scoring system (0-5)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dirty="0"/>
              <a:t>Decision by monitoring committee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5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Strategic assessment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/>
              <a:t>Criterion 1: Relevance of proposal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Criterion 2: Quality of results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Criterion 3: Quality of partnership</a:t>
            </a:r>
          </a:p>
          <a:p>
            <a:endParaRPr lang="en-GB" dirty="0"/>
          </a:p>
          <a:p>
            <a:pPr marL="457200" lvl="1" indent="0">
              <a:buNone/>
            </a:pPr>
            <a:r>
              <a:rPr lang="en-GB" dirty="0"/>
              <a:t>Only projects reaching </a:t>
            </a:r>
            <a:r>
              <a:rPr lang="en-GB" b="1" dirty="0"/>
              <a:t>at least</a:t>
            </a:r>
            <a:r>
              <a:rPr lang="en-GB" dirty="0"/>
              <a:t> an adequate level (≥3.00) are further assessed for operational criteria.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Operational assessment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68000"/>
            <a:ext cx="8363272" cy="5183187"/>
          </a:xfrm>
        </p:spPr>
        <p:txBody>
          <a:bodyPr/>
          <a:lstStyle/>
          <a:p>
            <a:pPr marL="2057400" lvl="1" indent="-1600200">
              <a:buNone/>
            </a:pPr>
            <a:r>
              <a:rPr lang="en-GB" dirty="0"/>
              <a:t>Criterion 4: Coherence of </a:t>
            </a:r>
            <a:r>
              <a:rPr lang="en-GB" dirty="0" smtClean="0"/>
              <a:t>proposal </a:t>
            </a:r>
            <a:r>
              <a:rPr lang="en-GB" dirty="0"/>
              <a:t>&amp; quality </a:t>
            </a:r>
            <a:r>
              <a:rPr lang="en-GB" dirty="0" smtClean="0"/>
              <a:t>of approach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Criterion 5: </a:t>
            </a:r>
            <a:r>
              <a:rPr lang="en-GB" dirty="0" smtClean="0"/>
              <a:t>Communication and management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Criterion 6: Budget and </a:t>
            </a:r>
            <a:r>
              <a:rPr lang="en-GB" dirty="0" smtClean="0"/>
              <a:t>finance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Only projects reaching at least an </a:t>
            </a:r>
            <a:r>
              <a:rPr lang="en-GB" b="1" dirty="0"/>
              <a:t>overall adequate </a:t>
            </a:r>
            <a:r>
              <a:rPr lang="en-GB" dirty="0"/>
              <a:t>level (≥3.00) are recommended for </a:t>
            </a:r>
            <a:r>
              <a:rPr lang="en-GB" dirty="0" smtClean="0"/>
              <a:t>approval (with conditions) </a:t>
            </a:r>
            <a:r>
              <a:rPr lang="en-GB" dirty="0"/>
              <a:t>to the monitoring committee.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44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Assessment provisional </a:t>
            </a:r>
            <a:r>
              <a:rPr lang="en-GB" altLang="en-US" dirty="0"/>
              <a:t>timing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26447"/>
              </p:ext>
            </p:extLst>
          </p:nvPr>
        </p:nvGraphicFramePr>
        <p:xfrm>
          <a:off x="523267" y="1700808"/>
          <a:ext cx="8075240" cy="3141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37620"/>
                <a:gridCol w="4037620"/>
              </a:tblGrid>
              <a:tr h="628224">
                <a:tc>
                  <a:txBody>
                    <a:bodyPr/>
                    <a:lstStyle/>
                    <a:p>
                      <a:r>
                        <a:rPr lang="en-GB" dirty="0" smtClean="0"/>
                        <a:t>May</a:t>
                      </a:r>
                      <a:r>
                        <a:rPr lang="en-GB" baseline="0" dirty="0" smtClean="0"/>
                        <a:t> - </a:t>
                      </a:r>
                      <a:r>
                        <a:rPr lang="en-GB" dirty="0" smtClean="0"/>
                        <a:t>June</a:t>
                      </a:r>
                      <a:r>
                        <a:rPr lang="en-GB" baseline="0" dirty="0" smtClean="0"/>
                        <a:t> 2016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Eligibility check </a:t>
                      </a:r>
                      <a:endParaRPr lang="en-GB" sz="1800" noProof="0" dirty="0" smtClean="0"/>
                    </a:p>
                  </a:txBody>
                  <a:tcPr anchor="ctr"/>
                </a:tc>
              </a:tr>
              <a:tr h="628224">
                <a:tc>
                  <a:txBody>
                    <a:bodyPr/>
                    <a:lstStyle/>
                    <a:p>
                      <a:r>
                        <a:rPr lang="en-GB" dirty="0" smtClean="0"/>
                        <a:t>June – October 2016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noProof="0" dirty="0" smtClean="0">
                          <a:ln>
                            <a:noFill/>
                          </a:ln>
                        </a:rPr>
                        <a:t>Quality assessment</a:t>
                      </a:r>
                      <a:endParaRPr lang="en-GB" sz="1800" noProof="0" dirty="0" smtClean="0"/>
                    </a:p>
                  </a:txBody>
                  <a:tcPr anchor="ctr"/>
                </a:tc>
              </a:tr>
              <a:tr h="628224">
                <a:tc>
                  <a:txBody>
                    <a:bodyPr/>
                    <a:lstStyle/>
                    <a:p>
                      <a:r>
                        <a:rPr lang="en-GB" dirty="0" smtClean="0"/>
                        <a:t>End 2016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noProof="0" dirty="0" smtClean="0">
                          <a:ln>
                            <a:noFill/>
                          </a:ln>
                        </a:rPr>
                        <a:t>Decision &amp; notification</a:t>
                      </a:r>
                      <a:endParaRPr lang="en-GB" sz="1800" noProof="0" dirty="0" smtClean="0"/>
                    </a:p>
                  </a:txBody>
                  <a:tcPr anchor="ctr"/>
                </a:tc>
              </a:tr>
              <a:tr h="628224">
                <a:tc>
                  <a:txBody>
                    <a:bodyPr/>
                    <a:lstStyle/>
                    <a:p>
                      <a:r>
                        <a:rPr lang="en-GB" dirty="0" smtClean="0"/>
                        <a:t>Early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noProof="0" dirty="0" smtClean="0">
                          <a:ln>
                            <a:noFill/>
                          </a:ln>
                        </a:rPr>
                        <a:t>Negotiation of conditions</a:t>
                      </a:r>
                      <a:endParaRPr lang="en-GB" sz="1800" noProof="0" dirty="0" smtClean="0"/>
                    </a:p>
                  </a:txBody>
                  <a:tcPr anchor="ctr"/>
                </a:tc>
              </a:tr>
              <a:tr h="628224">
                <a:tc>
                  <a:txBody>
                    <a:bodyPr/>
                    <a:lstStyle/>
                    <a:p>
                      <a:r>
                        <a:rPr lang="en-GB" dirty="0" smtClean="0"/>
                        <a:t>Early 2017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noProof="0" dirty="0" smtClean="0"/>
                        <a:t>Effective start date of projects</a:t>
                      </a:r>
                      <a:endParaRPr lang="en-GB" sz="1800" noProof="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0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dirty="0" err="1" smtClean="0"/>
              <a:t>reference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7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links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Programme manual</a:t>
            </a:r>
          </a:p>
          <a:p>
            <a:pPr lvl="1"/>
            <a:r>
              <a:rPr lang="en-GB" dirty="0" smtClean="0">
                <a:hlinkClick r:id="rId2"/>
              </a:rPr>
              <a:t>www.interregeurope.eu/help/programme-manual/</a:t>
            </a:r>
            <a:endParaRPr lang="en-GB" dirty="0" smtClean="0"/>
          </a:p>
          <a:p>
            <a:r>
              <a:rPr lang="en-GB" dirty="0" smtClean="0"/>
              <a:t>Application pack</a:t>
            </a:r>
          </a:p>
          <a:p>
            <a:pPr lvl="1"/>
            <a:r>
              <a:rPr lang="en-GB" dirty="0" smtClean="0">
                <a:hlinkClick r:id="rId3"/>
              </a:rPr>
              <a:t>www.interregeurope.eu/projects/apply-for-funding/</a:t>
            </a:r>
            <a:endParaRPr lang="en-GB" dirty="0" smtClean="0"/>
          </a:p>
          <a:p>
            <a:r>
              <a:rPr lang="en-GB" dirty="0" smtClean="0"/>
              <a:t>Online application/ reporting system</a:t>
            </a:r>
          </a:p>
          <a:p>
            <a:pPr lvl="1"/>
            <a:r>
              <a:rPr lang="en-GB" dirty="0" smtClean="0">
                <a:hlinkClick r:id="rId4"/>
              </a:rPr>
              <a:t>www.iolf.eu/</a:t>
            </a:r>
            <a:endParaRPr lang="en-GB" dirty="0" smtClean="0"/>
          </a:p>
          <a:p>
            <a:r>
              <a:rPr lang="en-GB" dirty="0" err="1" smtClean="0"/>
              <a:t>Interreg</a:t>
            </a:r>
            <a:r>
              <a:rPr lang="en-GB" dirty="0" smtClean="0"/>
              <a:t> Europe community</a:t>
            </a:r>
          </a:p>
          <a:p>
            <a:pPr lvl="1"/>
            <a:r>
              <a:rPr lang="en-GB" dirty="0" smtClean="0">
                <a:hlinkClick r:id="rId5"/>
              </a:rPr>
              <a:t>www.interregeurope.eu/account/dashboard/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9873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! 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Questions </a:t>
            </a:r>
            <a:r>
              <a:rPr lang="fr-FR" dirty="0" err="1" smtClean="0"/>
              <a:t>welcome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87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8165"/>
            <a:ext cx="8229600" cy="562074"/>
          </a:xfrm>
        </p:spPr>
        <p:txBody>
          <a:bodyPr/>
          <a:lstStyle/>
          <a:p>
            <a:r>
              <a:rPr lang="en-GB" altLang="en-US" dirty="0" smtClean="0">
                <a:latin typeface="Arial" panose="020B0604020202020204" pitchFamily="34" charset="0"/>
              </a:rPr>
              <a:t>Second call </a:t>
            </a:r>
            <a:r>
              <a:rPr lang="en-GB" altLang="en-US" dirty="0">
                <a:latin typeface="Arial" panose="020B0604020202020204" pitchFamily="34" charset="0"/>
              </a:rPr>
              <a:t>for </a:t>
            </a:r>
            <a:r>
              <a:rPr lang="en-GB" altLang="en-US" dirty="0" smtClean="0">
                <a:latin typeface="Arial" panose="020B0604020202020204" pitchFamily="34" charset="0"/>
              </a:rPr>
              <a:t>proposals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414165"/>
            <a:ext cx="8207375" cy="518318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Timing: </a:t>
            </a:r>
          </a:p>
          <a:p>
            <a:pPr lvl="1"/>
            <a:r>
              <a:rPr lang="en-GB" dirty="0" smtClean="0"/>
              <a:t>Opening</a:t>
            </a:r>
            <a:r>
              <a:rPr lang="en-GB" dirty="0"/>
              <a:t>: </a:t>
            </a:r>
            <a:r>
              <a:rPr lang="en-GB" b="1" dirty="0"/>
              <a:t>5 </a:t>
            </a:r>
            <a:r>
              <a:rPr lang="en-GB" b="1" dirty="0" smtClean="0"/>
              <a:t>April </a:t>
            </a:r>
            <a:r>
              <a:rPr lang="en-GB" i="1" dirty="0" smtClean="0"/>
              <a:t>(</a:t>
            </a:r>
            <a:r>
              <a:rPr lang="en-GB" i="1" dirty="0" err="1" smtClean="0"/>
              <a:t>iOlf</a:t>
            </a:r>
            <a:r>
              <a:rPr lang="en-GB" i="1" dirty="0" smtClean="0"/>
              <a:t> available) </a:t>
            </a:r>
          </a:p>
          <a:p>
            <a:pPr lvl="1"/>
            <a:r>
              <a:rPr lang="en-GB" dirty="0" smtClean="0"/>
              <a:t>Closing: </a:t>
            </a:r>
            <a:r>
              <a:rPr lang="en-GB" b="1" dirty="0" smtClean="0"/>
              <a:t>13 May </a:t>
            </a:r>
            <a:r>
              <a:rPr lang="en-GB" dirty="0" smtClean="0"/>
              <a:t>(Midday CET)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  <a:p>
            <a:pPr lvl="1"/>
            <a:r>
              <a:rPr lang="en-GB" i="1" dirty="0" smtClean="0"/>
              <a:t>22 February: assistance to applicants launched</a:t>
            </a:r>
          </a:p>
          <a:p>
            <a:pPr lvl="1"/>
            <a:r>
              <a:rPr lang="en-GB" i="1" dirty="0" smtClean="0"/>
              <a:t>Early 2017 – expected start of projects</a:t>
            </a:r>
          </a:p>
          <a:p>
            <a:endParaRPr lang="en-GB" dirty="0"/>
          </a:p>
          <a:p>
            <a:r>
              <a:rPr lang="en-GB" dirty="0"/>
              <a:t>No thematic restrictions: </a:t>
            </a:r>
            <a:endParaRPr lang="en-GB" dirty="0" smtClean="0"/>
          </a:p>
          <a:p>
            <a:pPr lvl="1"/>
            <a:r>
              <a:rPr lang="en-GB" dirty="0" smtClean="0"/>
              <a:t>Call </a:t>
            </a:r>
            <a:r>
              <a:rPr lang="en-GB" dirty="0"/>
              <a:t>open to all </a:t>
            </a:r>
            <a:r>
              <a:rPr lang="en-GB" dirty="0" smtClean="0"/>
              <a:t>investment priorities</a:t>
            </a:r>
          </a:p>
          <a:p>
            <a:pPr lvl="1"/>
            <a:r>
              <a:rPr lang="en-GB" dirty="0" smtClean="0"/>
              <a:t>Projects under priority axes 3 and 4 welcome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Procedure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smtClean="0"/>
              <a:t>on-line system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05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Lessons</a:t>
            </a:r>
            <a:r>
              <a:rPr lang="fr-FR" dirty="0" smtClean="0"/>
              <a:t> </a:t>
            </a:r>
            <a:r>
              <a:rPr lang="fr-FR" dirty="0" err="1" smtClean="0"/>
              <a:t>learnt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6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150000"/>
              </a:lnSpc>
            </a:pPr>
            <a:r>
              <a:rPr lang="en-GB" sz="2200" dirty="0" smtClean="0"/>
              <a:t>High rate of ineligibility (33%)</a:t>
            </a:r>
          </a:p>
          <a:p>
            <a:pPr marL="342900" lvl="1" indent="-342900">
              <a:lnSpc>
                <a:spcPct val="150000"/>
              </a:lnSpc>
            </a:pPr>
            <a:r>
              <a:rPr lang="en-GB" sz="2200" dirty="0" smtClean="0"/>
              <a:t>Main cause of ineligibility: letters of support and partner declaration (missing or incorrect) </a:t>
            </a:r>
          </a:p>
          <a:p>
            <a:pPr marL="0" lvl="1" indent="0">
              <a:lnSpc>
                <a:spcPct val="150000"/>
              </a:lnSpc>
              <a:buNone/>
            </a:pPr>
            <a:endParaRPr lang="en-GB" sz="2200" dirty="0"/>
          </a:p>
          <a:p>
            <a:pPr marL="0" lvl="1" indent="0">
              <a:lnSpc>
                <a:spcPct val="150000"/>
              </a:lnSpc>
              <a:buNone/>
            </a:pPr>
            <a:r>
              <a:rPr lang="en-GB" sz="2200" b="1" dirty="0" smtClean="0"/>
              <a:t>Make sure all documents are provided and correct.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en-GB" sz="2200" b="1" dirty="0" smtClean="0"/>
              <a:t>Don’t prepare them at the last minute. </a:t>
            </a:r>
          </a:p>
        </p:txBody>
      </p:sp>
    </p:spTree>
    <p:extLst>
      <p:ext uri="{BB962C8B-B14F-4D97-AF65-F5344CB8AC3E}">
        <p14:creationId xmlns:p14="http://schemas.microsoft.com/office/powerpoint/2010/main" val="100374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GB" dirty="0" smtClean="0"/>
              <a:t>Lessons learnt integrated in 2</a:t>
            </a:r>
            <a:r>
              <a:rPr lang="en-GB" baseline="30000" dirty="0" smtClean="0"/>
              <a:t>nd</a:t>
            </a:r>
            <a:r>
              <a:rPr lang="en-GB" dirty="0" smtClean="0"/>
              <a:t> call application pack:</a:t>
            </a:r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r>
              <a:rPr lang="en-GB" sz="2200" dirty="0" smtClean="0"/>
              <a:t>1/ Improved </a:t>
            </a:r>
            <a:r>
              <a:rPr lang="en-GB" sz="2200" dirty="0"/>
              <a:t>instructions in the application pack:</a:t>
            </a:r>
          </a:p>
          <a:p>
            <a:pPr marL="1252538" lvl="3" indent="-360363">
              <a:buFont typeface="Wingdings" panose="05000000000000000000" pitchFamily="2" charset="2"/>
              <a:buChar char="§"/>
            </a:pPr>
            <a:r>
              <a:rPr lang="en-GB" sz="2200" dirty="0">
                <a:solidFill>
                  <a:schemeClr val="tx1"/>
                </a:solidFill>
              </a:rPr>
              <a:t>Reformulation of the criteria and their meaning</a:t>
            </a:r>
          </a:p>
          <a:p>
            <a:pPr marL="1252538" lvl="3" indent="-360363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Warning </a:t>
            </a:r>
            <a:r>
              <a:rPr lang="en-GB" sz="2200" dirty="0">
                <a:solidFill>
                  <a:schemeClr val="tx1"/>
                </a:solidFill>
              </a:rPr>
              <a:t>messages included in </a:t>
            </a:r>
            <a:r>
              <a:rPr lang="en-GB" sz="2200" dirty="0" smtClean="0">
                <a:solidFill>
                  <a:schemeClr val="tx1"/>
                </a:solidFill>
              </a:rPr>
              <a:t>different documents</a:t>
            </a:r>
          </a:p>
          <a:p>
            <a:pPr marL="892175" lvl="3"/>
            <a:endParaRPr lang="en-GB" sz="2200" dirty="0">
              <a:solidFill>
                <a:schemeClr val="tx1"/>
              </a:solidFill>
            </a:endParaRPr>
          </a:p>
          <a:p>
            <a:pPr indent="-285750"/>
            <a:r>
              <a:rPr lang="en-GB" sz="2200" b="0" dirty="0" smtClean="0">
                <a:solidFill>
                  <a:schemeClr val="tx1"/>
                </a:solidFill>
              </a:rPr>
              <a:t>2/ Full </a:t>
            </a:r>
            <a:r>
              <a:rPr lang="en-GB" sz="2200" b="0" dirty="0">
                <a:solidFill>
                  <a:schemeClr val="tx1"/>
                </a:solidFill>
              </a:rPr>
              <a:t>online </a:t>
            </a:r>
            <a:r>
              <a:rPr lang="en-GB" sz="2200" b="0" dirty="0" smtClean="0">
                <a:solidFill>
                  <a:schemeClr val="tx1"/>
                </a:solidFill>
              </a:rPr>
              <a:t>application</a:t>
            </a:r>
            <a:endParaRPr lang="en-GB" sz="2200" b="0" dirty="0">
              <a:solidFill>
                <a:schemeClr val="tx1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2200" dirty="0"/>
              <a:t>Compulsory documents to be uploaded on </a:t>
            </a:r>
            <a:r>
              <a:rPr lang="en-GB" sz="2200" dirty="0" err="1"/>
              <a:t>iOLF</a:t>
            </a:r>
            <a:endParaRPr lang="en-GB" sz="22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2200" dirty="0"/>
              <a:t>Project summary no longer necessary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82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common weaknesses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1: Topic addressed</a:t>
            </a:r>
          </a:p>
          <a:p>
            <a:pPr marL="628650" lvl="2"/>
            <a:endParaRPr lang="en-GB" dirty="0" smtClean="0"/>
          </a:p>
          <a:p>
            <a:pPr lvl="1"/>
            <a:r>
              <a:rPr lang="en-GB" dirty="0" smtClean="0"/>
              <a:t>Needs to be clearly in line with priority axes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Needs to be focused and as specific as possible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Needs to be reflected in </a:t>
            </a:r>
            <a:r>
              <a:rPr lang="en-GB" b="1" dirty="0" smtClean="0"/>
              <a:t>all policy instruments addressed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97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Quality: common weaknesses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Criterion 1: Policy instruments</a:t>
            </a:r>
          </a:p>
          <a:p>
            <a:pPr marL="628650" lvl="2"/>
            <a:endParaRPr lang="en-GB" dirty="0" smtClean="0"/>
          </a:p>
          <a:p>
            <a:pPr lvl="1"/>
            <a:r>
              <a:rPr lang="en-GB" dirty="0"/>
              <a:t>Needs to be precisely defined (e.g. indication of the specific priority addressed)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For Structural Funds: the instrument addressed needs to be the Operational / Cooperation programme itself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2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p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AGE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OCK page 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LANCK">
  <a:themeElements>
    <a:clrScheme name="Interreg Europ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Interreg-Europe_Template_FINAL</Template>
  <TotalTime>290</TotalTime>
  <Words>877</Words>
  <Application>Microsoft Office PowerPoint</Application>
  <PresentationFormat>On-screen Show (4:3)</PresentationFormat>
  <Paragraphs>192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Arial</vt:lpstr>
      <vt:lpstr>Calibri</vt:lpstr>
      <vt:lpstr>Courier New</vt:lpstr>
      <vt:lpstr>Times</vt:lpstr>
      <vt:lpstr>Times New Roman</vt:lpstr>
      <vt:lpstr>Webdings</vt:lpstr>
      <vt:lpstr>Wingdings</vt:lpstr>
      <vt:lpstr>BASIC</vt:lpstr>
      <vt:lpstr>CONTENT page</vt:lpstr>
      <vt:lpstr>IMAGE</vt:lpstr>
      <vt:lpstr>BLOCK page </vt:lpstr>
      <vt:lpstr>BLANCK</vt:lpstr>
      <vt:lpstr>On the second call</vt:lpstr>
      <vt:lpstr>Summary</vt:lpstr>
      <vt:lpstr>Terms of reference</vt:lpstr>
      <vt:lpstr>Second call for proposals</vt:lpstr>
      <vt:lpstr>Lessons learnt</vt:lpstr>
      <vt:lpstr>Eligibility</vt:lpstr>
      <vt:lpstr>Eligibility</vt:lpstr>
      <vt:lpstr>Quality: common weaknesses</vt:lpstr>
      <vt:lpstr>Quality: common weaknesses</vt:lpstr>
      <vt:lpstr>Quality: common weaknesses</vt:lpstr>
      <vt:lpstr>Quality: common weaknesses</vt:lpstr>
      <vt:lpstr>Quality: clarification</vt:lpstr>
      <vt:lpstr>Quality: common weaknesses</vt:lpstr>
      <vt:lpstr>Quality assessment: conclusion</vt:lpstr>
      <vt:lpstr>On application</vt:lpstr>
      <vt:lpstr>Recommendations for applicants</vt:lpstr>
      <vt:lpstr>In the application form</vt:lpstr>
      <vt:lpstr>In the application form</vt:lpstr>
      <vt:lpstr>In the application form</vt:lpstr>
      <vt:lpstr>In the application form</vt:lpstr>
      <vt:lpstr>On assessment</vt:lpstr>
      <vt:lpstr>Selection procedure</vt:lpstr>
      <vt:lpstr>Eligibility principles</vt:lpstr>
      <vt:lpstr>Is your answer ‘yes’?</vt:lpstr>
      <vt:lpstr>Is your answer ‘yes’?</vt:lpstr>
      <vt:lpstr>Quality assessment</vt:lpstr>
      <vt:lpstr>Strategic assessment</vt:lpstr>
      <vt:lpstr>Operational assessment</vt:lpstr>
      <vt:lpstr>Assessment provisional timing</vt:lpstr>
      <vt:lpstr>Useful links</vt:lpstr>
      <vt:lpstr>Thank you!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Irma Astrauskaite</dc:creator>
  <cp:lastModifiedBy>Erika FULGENZI</cp:lastModifiedBy>
  <cp:revision>43</cp:revision>
  <cp:lastPrinted>2016-03-16T14:21:54Z</cp:lastPrinted>
  <dcterms:created xsi:type="dcterms:W3CDTF">2015-05-28T10:02:20Z</dcterms:created>
  <dcterms:modified xsi:type="dcterms:W3CDTF">2016-03-16T14:40:08Z</dcterms:modified>
</cp:coreProperties>
</file>