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6"/>
  </p:notesMasterIdLst>
  <p:handoutMasterIdLst>
    <p:handoutMasterId r:id="rId17"/>
  </p:handoutMasterIdLst>
  <p:sldIdLst>
    <p:sldId id="319" r:id="rId2"/>
    <p:sldId id="320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31" r:id="rId11"/>
    <p:sldId id="332" r:id="rId12"/>
    <p:sldId id="333" r:id="rId13"/>
    <p:sldId id="335" r:id="rId14"/>
    <p:sldId id="336" r:id="rId15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F21CFD5-F008-4A9D-A1AB-3162EF72604E}">
          <p14:sldIdLst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31"/>
          </p14:sldIdLst>
        </p14:section>
        <p14:section name="Oddíl bez názvu" id="{3BDD611E-5107-4B6A-B03C-C811960EC6A9}">
          <p14:sldIdLst>
            <p14:sldId id="332"/>
            <p14:sldId id="333"/>
            <p14:sldId id="335"/>
            <p14:sldId id="33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E300"/>
    <a:srgbClr val="000099"/>
    <a:srgbClr val="00AF3F"/>
    <a:srgbClr val="DB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627" autoAdjust="0"/>
    <p:restoredTop sz="94556" autoAdjust="0"/>
  </p:normalViewPr>
  <p:slideViewPr>
    <p:cSldViewPr>
      <p:cViewPr>
        <p:scale>
          <a:sx n="75" d="100"/>
          <a:sy n="75" d="100"/>
        </p:scale>
        <p:origin x="114" y="-1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09B5C1-F25E-4218-A08D-1EB240BD89B8}" type="datetimeFigureOut">
              <a:rPr lang="cs-CZ"/>
              <a:pPr>
                <a:defRPr/>
              </a:pPr>
              <a:t>29.9.2014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9DC7DAB-85D1-4921-AF1C-D25FCE776F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935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19EE64D-CD1B-4784-B9A8-4F4272DB421D}" type="datetimeFigureOut">
              <a:rPr lang="cs-CZ"/>
              <a:pPr>
                <a:defRPr/>
              </a:pPr>
              <a:t>29.9.2014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606" y="4715710"/>
            <a:ext cx="5438464" cy="4466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098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07242A5-D254-4360-8D95-C35261AD25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923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2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mtClean="0"/>
              <a:t>MINISTERSTVO PRO MÍSTNÍ ROZVOJ ČR</a:t>
            </a:r>
          </a:p>
        </p:txBody>
      </p:sp>
      <p:pic>
        <p:nvPicPr>
          <p:cNvPr id="10" name="Obrázek 7" descr="mmr_cr_rgb.em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7" name="Obrázek 3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6" name="Obrázek 2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8" name="Obrázek 4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0BE5-83C6-421C-86A9-CDC3EFF7B9E3}" type="datetime1">
              <a:rPr lang="cs-CZ"/>
              <a:pPr>
                <a:defRPr/>
              </a:pPr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6978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E96B4-5963-4A8C-98BB-BE823D5AEBF9}" type="datetime1">
              <a:rPr lang="cs-CZ"/>
              <a:pPr>
                <a:defRPr/>
              </a:pPr>
              <a:t>29.9.2014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8874A-FDC9-495A-A92F-77661319D9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916113"/>
            <a:ext cx="727233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4581525"/>
            <a:ext cx="72009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81" r:id="rId6"/>
    <p:sldLayoutId id="2147483683" r:id="rId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000099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oogle.cz/url?sa=i&amp;rct=j&amp;q=&amp;esrc=s&amp;frm=1&amp;source=images&amp;cd=&amp;cad=rja&amp;uact=8&amp;docid=mCn0yKNKNev7QM&amp;tbnid=lcVhpeTsQERRyM:&amp;ved=0CAcQjRw&amp;url=http://www.icerproject.eu/pages/index.jsf?p=2&amp;id=5488&amp;ei=wSEpVNHBLouf7gb6vYGQBg&amp;bvm=bv.76247554,d.ZGU&amp;psig=AFQjCNGoGzlRFl5CHMsMzAsiDhcFJnZtbg&amp;ust=1412068145359531" TargetMode="Externa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kturalni-fondy.cz/" TargetMode="External"/><Relationship Id="rId2" Type="http://schemas.openxmlformats.org/officeDocument/2006/relationships/hyperlink" Target="mailto:nadnarodni@mmr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2"/>
          <p:cNvSpPr>
            <a:spLocks noGrp="1"/>
          </p:cNvSpPr>
          <p:nvPr>
            <p:ph type="title"/>
          </p:nvPr>
        </p:nvSpPr>
        <p:spPr bwMode="auto">
          <a:xfrm>
            <a:off x="971600" y="1700808"/>
            <a:ext cx="7715250" cy="18001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altLang="cs-CZ" sz="3800" dirty="0" smtClean="0">
                <a:latin typeface="Arial" charset="0"/>
                <a:cs typeface="Arial" charset="0"/>
              </a:rPr>
              <a:t>Vzorové projekty nadnárodní </a:t>
            </a:r>
            <a:br>
              <a:rPr lang="cs-CZ" altLang="cs-CZ" sz="3800" dirty="0" smtClean="0">
                <a:latin typeface="Arial" charset="0"/>
                <a:cs typeface="Arial" charset="0"/>
              </a:rPr>
            </a:br>
            <a:r>
              <a:rPr lang="cs-CZ" altLang="cs-CZ" sz="3800" dirty="0" smtClean="0">
                <a:latin typeface="Arial" charset="0"/>
                <a:cs typeface="Arial" charset="0"/>
              </a:rPr>
              <a:t>a meziregionální spolupráce</a:t>
            </a:r>
            <a:br>
              <a:rPr lang="cs-CZ" altLang="cs-CZ" sz="3800" dirty="0" smtClean="0">
                <a:latin typeface="Arial" charset="0"/>
                <a:cs typeface="Arial" charset="0"/>
              </a:rPr>
            </a:br>
            <a:r>
              <a:rPr lang="cs-CZ" altLang="cs-CZ" sz="3800" dirty="0" smtClean="0">
                <a:latin typeface="Arial" charset="0"/>
                <a:cs typeface="Arial" charset="0"/>
              </a:rPr>
              <a:t>za období 2007-2013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577208"/>
            <a:ext cx="2862380" cy="1152128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2889" y="4727572"/>
            <a:ext cx="3419872" cy="95811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3" y="4757272"/>
            <a:ext cx="2533729" cy="93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279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628800"/>
            <a:ext cx="5256584" cy="446209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000" b="1" u="sng" dirty="0" smtClean="0">
              <a:latin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300" b="1" u="sng" dirty="0" smtClean="0">
                <a:latin typeface="Arial" charset="0"/>
                <a:cs typeface="Arial" charset="0"/>
              </a:rPr>
              <a:t>Cíle </a:t>
            </a:r>
            <a:r>
              <a:rPr lang="cs-CZ" altLang="cs-CZ" sz="1300" b="1" u="sng" dirty="0">
                <a:latin typeface="Arial" charset="0"/>
                <a:cs typeface="Arial" charset="0"/>
              </a:rPr>
              <a:t>projektu:</a:t>
            </a:r>
            <a:endParaRPr lang="cs-CZ" altLang="cs-CZ" sz="1300" u="sng" dirty="0">
              <a:latin typeface="Arial" charset="0"/>
              <a:cs typeface="Arial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300" dirty="0" smtClean="0">
                <a:latin typeface="Arial" charset="0"/>
                <a:cs typeface="Arial" charset="0"/>
              </a:rPr>
              <a:t>Hlavním cílem projektu byla podpora vědecko-výzkumné činnosti </a:t>
            </a:r>
            <a:br>
              <a:rPr lang="cs-CZ" altLang="cs-CZ" sz="1300" dirty="0" smtClean="0">
                <a:latin typeface="Arial" charset="0"/>
                <a:cs typeface="Arial" charset="0"/>
              </a:rPr>
            </a:br>
            <a:r>
              <a:rPr lang="cs-CZ" altLang="cs-CZ" sz="1300" dirty="0" smtClean="0">
                <a:latin typeface="Arial" charset="0"/>
                <a:cs typeface="Arial" charset="0"/>
              </a:rPr>
              <a:t>a komercializace výsledků </a:t>
            </a:r>
            <a:r>
              <a:rPr lang="cs-CZ" altLang="cs-CZ" sz="1300" dirty="0" smtClean="0">
                <a:latin typeface="Arial" charset="0"/>
                <a:cs typeface="Arial" charset="0"/>
              </a:rPr>
              <a:t>v oblasti zdravotních a sociálních služeb. </a:t>
            </a:r>
            <a:r>
              <a:rPr lang="cs-CZ" altLang="cs-CZ" sz="1300" dirty="0" smtClean="0">
                <a:latin typeface="Arial" charset="0"/>
                <a:cs typeface="Arial" charset="0"/>
              </a:rPr>
              <a:t>Díky realizaci projektu se několik jihočeských a plzeňských výzkumných týmů zapojilo </a:t>
            </a:r>
            <a:br>
              <a:rPr lang="cs-CZ" altLang="cs-CZ" sz="1300" dirty="0" smtClean="0">
                <a:latin typeface="Arial" charset="0"/>
                <a:cs typeface="Arial" charset="0"/>
              </a:rPr>
            </a:br>
            <a:r>
              <a:rPr lang="cs-CZ" altLang="cs-CZ" sz="1300" dirty="0" smtClean="0">
                <a:latin typeface="Arial" charset="0"/>
                <a:cs typeface="Arial" charset="0"/>
              </a:rPr>
              <a:t>do mezinárodních podprojektů, v rámci kterých se pracovalo </a:t>
            </a:r>
            <a:br>
              <a:rPr lang="cs-CZ" altLang="cs-CZ" sz="1300" dirty="0" smtClean="0">
                <a:latin typeface="Arial" charset="0"/>
                <a:cs typeface="Arial" charset="0"/>
              </a:rPr>
            </a:br>
            <a:r>
              <a:rPr lang="cs-CZ" altLang="cs-CZ" sz="1300" dirty="0" smtClean="0">
                <a:latin typeface="Arial" charset="0"/>
                <a:cs typeface="Arial" charset="0"/>
              </a:rPr>
              <a:t>na inovativních myšlenkách, postupech a </a:t>
            </a:r>
            <a:r>
              <a:rPr lang="cs-CZ" altLang="cs-CZ" sz="1300" dirty="0" smtClean="0">
                <a:latin typeface="Arial" charset="0"/>
                <a:cs typeface="Arial" charset="0"/>
              </a:rPr>
              <a:t>procesech týkající se nových výzev spojených s demografickými změnami a nároky na zdravotní a sociální služby.</a:t>
            </a:r>
            <a:endParaRPr lang="cs-CZ" altLang="cs-CZ" sz="1300" dirty="0" smtClean="0">
              <a:latin typeface="Arial" charset="0"/>
              <a:cs typeface="Arial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200" b="1" u="sng" dirty="0" smtClean="0">
              <a:latin typeface="Arial" charset="0"/>
              <a:cs typeface="Arial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300" b="1" u="sng" dirty="0" smtClean="0">
                <a:latin typeface="Arial" charset="0"/>
                <a:cs typeface="Arial" charset="0"/>
              </a:rPr>
              <a:t>Výstupy </a:t>
            </a:r>
            <a:r>
              <a:rPr lang="cs-CZ" altLang="cs-CZ" sz="1300" b="1" u="sng" dirty="0">
                <a:latin typeface="Arial" charset="0"/>
                <a:cs typeface="Arial" charset="0"/>
              </a:rPr>
              <a:t>projektu:</a:t>
            </a:r>
            <a:r>
              <a:rPr lang="cs-CZ" altLang="cs-CZ" sz="1300" u="sng" dirty="0">
                <a:latin typeface="Arial" charset="0"/>
                <a:cs typeface="Arial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300" dirty="0">
                <a:latin typeface="Arial" charset="0"/>
                <a:cs typeface="Arial" charset="0"/>
              </a:rPr>
              <a:t>Principem mezinárodního projektu byla realizace tzv. podprojektů, v rámci kterých spolupracovali mezinárodní týmy na výzkumu a vývoji výrobků, služeb nebo procesů </a:t>
            </a:r>
            <a:r>
              <a:rPr lang="cs-CZ" altLang="cs-CZ" sz="1300" dirty="0" smtClean="0">
                <a:latin typeface="Arial" charset="0"/>
                <a:cs typeface="Arial" charset="0"/>
              </a:rPr>
              <a:t>ve zdravotní a</a:t>
            </a:r>
            <a:r>
              <a:rPr lang="cs-CZ" altLang="cs-CZ" sz="1300" dirty="0">
                <a:latin typeface="Arial" charset="0"/>
                <a:cs typeface="Arial" charset="0"/>
              </a:rPr>
              <a:t> sociální sféře. Celkem bylo realizováno 8 podprojektů, </a:t>
            </a:r>
            <a:r>
              <a:rPr lang="cs-CZ" altLang="cs-CZ" sz="1300" dirty="0" smtClean="0">
                <a:latin typeface="Arial" charset="0"/>
                <a:cs typeface="Arial" charset="0"/>
              </a:rPr>
              <a:t/>
            </a:r>
            <a:br>
              <a:rPr lang="cs-CZ" altLang="cs-CZ" sz="1300" dirty="0" smtClean="0">
                <a:latin typeface="Arial" charset="0"/>
                <a:cs typeface="Arial" charset="0"/>
              </a:rPr>
            </a:br>
            <a:r>
              <a:rPr lang="cs-CZ" altLang="cs-CZ" sz="1300" dirty="0" smtClean="0">
                <a:latin typeface="Arial" charset="0"/>
                <a:cs typeface="Arial" charset="0"/>
              </a:rPr>
              <a:t>v </a:t>
            </a:r>
            <a:r>
              <a:rPr lang="cs-CZ" altLang="cs-CZ" sz="1300" dirty="0">
                <a:latin typeface="Arial" charset="0"/>
                <a:cs typeface="Arial" charset="0"/>
              </a:rPr>
              <a:t>5 z nich měly zastoupení české instituce. Jako příklad výstupu můžeme uvést podprojekt ROBO M.D</a:t>
            </a:r>
            <a:r>
              <a:rPr lang="cs-CZ" altLang="cs-CZ" sz="1300" dirty="0" smtClean="0">
                <a:latin typeface="Arial" charset="0"/>
                <a:cs typeface="Arial" charset="0"/>
              </a:rPr>
              <a:t>., zabývající se online monitorováním stavu pacientů v domácím prostředí, </a:t>
            </a:r>
            <a:r>
              <a:rPr lang="cs-CZ" altLang="cs-CZ" sz="1300" dirty="0">
                <a:latin typeface="Arial" charset="0"/>
                <a:cs typeface="Arial" charset="0"/>
              </a:rPr>
              <a:t>kterého se účastnil tým Katedry aplikované fyziky </a:t>
            </a:r>
            <a:r>
              <a:rPr lang="cs-CZ" altLang="cs-CZ" sz="1300" dirty="0" smtClean="0">
                <a:latin typeface="Arial" charset="0"/>
                <a:cs typeface="Arial" charset="0"/>
              </a:rPr>
              <a:t/>
            </a:r>
            <a:br>
              <a:rPr lang="cs-CZ" altLang="cs-CZ" sz="1300" dirty="0" smtClean="0">
                <a:latin typeface="Arial" charset="0"/>
                <a:cs typeface="Arial" charset="0"/>
              </a:rPr>
            </a:br>
            <a:r>
              <a:rPr lang="cs-CZ" altLang="cs-CZ" sz="1300" dirty="0" smtClean="0">
                <a:latin typeface="Arial" charset="0"/>
                <a:cs typeface="Arial" charset="0"/>
              </a:rPr>
              <a:t>a </a:t>
            </a:r>
            <a:r>
              <a:rPr lang="cs-CZ" altLang="cs-CZ" sz="1300" dirty="0">
                <a:latin typeface="Arial" charset="0"/>
                <a:cs typeface="Arial" charset="0"/>
              </a:rPr>
              <a:t>techniky, Pedagogické fakulty, Jihočeské univerzity v Českých Budějovicích.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400" b="1" dirty="0" smtClean="0">
              <a:latin typeface="Arial" charset="0"/>
              <a:cs typeface="Arial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13903" y="1088676"/>
            <a:ext cx="8291264" cy="504056"/>
          </a:xfrm>
        </p:spPr>
        <p:txBody>
          <a:bodyPr/>
          <a:lstStyle/>
          <a:p>
            <a:r>
              <a:rPr lang="cs-CZ" altLang="cs-CZ" sz="1800" dirty="0" smtClean="0">
                <a:latin typeface="Arial" charset="0"/>
                <a:cs typeface="Arial" charset="0"/>
              </a:rPr>
              <a:t>I4W - </a:t>
            </a:r>
            <a:r>
              <a:rPr lang="cs-CZ" altLang="cs-CZ" sz="1800" dirty="0" err="1" smtClean="0">
                <a:latin typeface="Arial" charset="0"/>
                <a:cs typeface="Arial" charset="0"/>
              </a:rPr>
              <a:t>Innovation</a:t>
            </a:r>
            <a:r>
              <a:rPr lang="cs-CZ" altLang="cs-CZ" sz="1800" dirty="0" smtClean="0">
                <a:latin typeface="Arial" charset="0"/>
                <a:cs typeface="Arial" charset="0"/>
              </a:rPr>
              <a:t> </a:t>
            </a:r>
            <a:r>
              <a:rPr lang="cs-CZ" altLang="cs-CZ" sz="1800" dirty="0" err="1">
                <a:latin typeface="Arial" charset="0"/>
                <a:cs typeface="Arial" charset="0"/>
              </a:rPr>
              <a:t>for</a:t>
            </a:r>
            <a:r>
              <a:rPr lang="cs-CZ" altLang="cs-CZ" sz="1800" dirty="0">
                <a:latin typeface="Arial" charset="0"/>
                <a:cs typeface="Arial" charset="0"/>
              </a:rPr>
              <a:t> </a:t>
            </a:r>
            <a:r>
              <a:rPr lang="cs-CZ" altLang="cs-CZ" sz="1800" dirty="0" err="1">
                <a:latin typeface="Arial" charset="0"/>
                <a:cs typeface="Arial" charset="0"/>
              </a:rPr>
              <a:t>Welfare</a:t>
            </a:r>
            <a:endParaRPr lang="cs-CZ" sz="1800" dirty="0"/>
          </a:p>
        </p:txBody>
      </p:sp>
      <p:pic>
        <p:nvPicPr>
          <p:cNvPr id="4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610200"/>
            <a:ext cx="2436278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3" descr="C:\Users\stoali\Desktop\Brožura_podklady_Alice.Š\Brožura\01_I4W\Logo I4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173990"/>
            <a:ext cx="1512887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5858058" y="1812957"/>
            <a:ext cx="304691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100" b="1" u="sng" dirty="0">
                <a:cs typeface="Arial" charset="0"/>
              </a:rPr>
              <a:t>Projektoví partneři</a:t>
            </a:r>
            <a:r>
              <a:rPr lang="cs-CZ" altLang="cs-CZ" sz="1100" dirty="0">
                <a:cs typeface="Arial" charset="0"/>
              </a:rPr>
              <a:t>:</a:t>
            </a:r>
            <a:r>
              <a:rPr lang="cs-CZ" altLang="cs-CZ" sz="1100" b="1" dirty="0">
                <a:cs typeface="Arial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100" b="1" dirty="0">
                <a:cs typeface="Arial" charset="0"/>
              </a:rPr>
              <a:t>ES</a:t>
            </a:r>
            <a:r>
              <a:rPr lang="cs-CZ" altLang="cs-CZ" sz="1100" dirty="0">
                <a:cs typeface="Arial" charset="0"/>
              </a:rPr>
              <a:t> - Katalánsko – vedoucí partner;</a:t>
            </a:r>
            <a:r>
              <a:rPr lang="cs-CZ" altLang="cs-CZ" sz="1100" b="1" dirty="0">
                <a:cs typeface="Arial" charset="0"/>
              </a:rPr>
              <a:t> </a:t>
            </a:r>
            <a:endParaRPr lang="cs-CZ" altLang="cs-CZ" sz="1100" b="1" dirty="0" smtClean="0"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100" b="1" dirty="0" smtClean="0">
                <a:cs typeface="Arial" charset="0"/>
              </a:rPr>
              <a:t>IT</a:t>
            </a:r>
            <a:r>
              <a:rPr lang="cs-CZ" altLang="cs-CZ" sz="1100" dirty="0" smtClean="0">
                <a:cs typeface="Arial" charset="0"/>
              </a:rPr>
              <a:t> </a:t>
            </a:r>
            <a:r>
              <a:rPr lang="cs-CZ" altLang="cs-CZ" sz="1100" dirty="0">
                <a:cs typeface="Arial" charset="0"/>
              </a:rPr>
              <a:t>– Lombardie; </a:t>
            </a:r>
            <a:r>
              <a:rPr lang="cs-CZ" altLang="cs-CZ" sz="1100" b="1" dirty="0">
                <a:cs typeface="Arial" charset="0"/>
              </a:rPr>
              <a:t>NL</a:t>
            </a:r>
            <a:r>
              <a:rPr lang="cs-CZ" altLang="cs-CZ" sz="1100" dirty="0">
                <a:cs typeface="Arial" charset="0"/>
              </a:rPr>
              <a:t> - Severní </a:t>
            </a:r>
            <a:r>
              <a:rPr lang="cs-CZ" altLang="cs-CZ" sz="1100" dirty="0" smtClean="0">
                <a:cs typeface="Arial" charset="0"/>
              </a:rPr>
              <a:t>Brabantsko</a:t>
            </a:r>
            <a:r>
              <a:rPr lang="cs-CZ" altLang="cs-CZ" sz="1100" dirty="0">
                <a:cs typeface="Arial" charset="0"/>
              </a:rPr>
              <a:t>; </a:t>
            </a:r>
            <a:r>
              <a:rPr lang="cs-CZ" altLang="cs-CZ" sz="1100" b="1" dirty="0">
                <a:cs typeface="Arial" charset="0"/>
              </a:rPr>
              <a:t>AT</a:t>
            </a:r>
            <a:r>
              <a:rPr lang="cs-CZ" altLang="cs-CZ" sz="1100" dirty="0">
                <a:cs typeface="Arial" charset="0"/>
              </a:rPr>
              <a:t> - Horní Rakousko; </a:t>
            </a:r>
            <a:r>
              <a:rPr lang="cs-CZ" altLang="cs-CZ" sz="1100" b="1" dirty="0">
                <a:cs typeface="Arial" charset="0"/>
              </a:rPr>
              <a:t>EE</a:t>
            </a:r>
            <a:r>
              <a:rPr lang="cs-CZ" altLang="cs-CZ" sz="1100" dirty="0">
                <a:cs typeface="Arial" charset="0"/>
              </a:rPr>
              <a:t>; </a:t>
            </a:r>
            <a:endParaRPr lang="cs-CZ" altLang="cs-CZ" sz="1100" dirty="0" smtClean="0"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100" b="1" dirty="0" smtClean="0">
                <a:cs typeface="Arial" charset="0"/>
              </a:rPr>
              <a:t>CZ </a:t>
            </a:r>
            <a:r>
              <a:rPr lang="cs-CZ" altLang="cs-CZ" sz="1100" b="1" dirty="0">
                <a:cs typeface="Arial" charset="0"/>
              </a:rPr>
              <a:t>– Regionální rozvojová agentura jižních Čech, RERA a.s. </a:t>
            </a:r>
            <a:endParaRPr lang="cs-CZ" altLang="cs-CZ" sz="1100" b="1" dirty="0" smtClean="0"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100" b="1" dirty="0" smtClean="0"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100" b="1" dirty="0">
                <a:cs typeface="Arial" charset="0"/>
              </a:rPr>
              <a:t>Doba trvání: </a:t>
            </a:r>
            <a:endParaRPr lang="cs-CZ" altLang="cs-CZ" sz="1100" b="1" dirty="0" smtClean="0"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100" dirty="0" smtClean="0">
                <a:cs typeface="Arial" charset="0"/>
              </a:rPr>
              <a:t>1</a:t>
            </a:r>
            <a:r>
              <a:rPr lang="cs-CZ" altLang="cs-CZ" sz="1100" dirty="0">
                <a:cs typeface="Arial" charset="0"/>
              </a:rPr>
              <a:t>. 10. 2008 – 30. 9. 2012 (48 měsíců)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100" b="1" dirty="0" smtClean="0">
                <a:cs typeface="Arial" charset="0"/>
              </a:rPr>
              <a:t>Rozpočet </a:t>
            </a:r>
            <a:r>
              <a:rPr lang="cs-CZ" altLang="cs-CZ" sz="1100" b="1" dirty="0">
                <a:cs typeface="Arial" charset="0"/>
              </a:rPr>
              <a:t>projektu: </a:t>
            </a:r>
            <a:r>
              <a:rPr lang="cs-CZ" altLang="cs-CZ" sz="1100" b="1" dirty="0" smtClean="0">
                <a:cs typeface="Arial" charset="0"/>
              </a:rPr>
              <a:t>   </a:t>
            </a:r>
            <a:r>
              <a:rPr lang="cs-CZ" altLang="cs-CZ" sz="1100" dirty="0" smtClean="0">
                <a:cs typeface="Arial" charset="0"/>
              </a:rPr>
              <a:t>4 </a:t>
            </a:r>
            <a:r>
              <a:rPr lang="cs-CZ" altLang="cs-CZ" sz="1100" dirty="0">
                <a:cs typeface="Arial" charset="0"/>
              </a:rPr>
              <a:t>804 754,00 EUR </a:t>
            </a:r>
            <a:endParaRPr lang="cs-CZ" altLang="cs-CZ" sz="1100" dirty="0" smtClean="0"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100" b="1" dirty="0" smtClean="0">
                <a:cs typeface="Arial" charset="0"/>
              </a:rPr>
              <a:t>Rozpočet </a:t>
            </a:r>
            <a:r>
              <a:rPr lang="cs-CZ" altLang="cs-CZ" sz="1100" b="1" dirty="0">
                <a:cs typeface="Arial" charset="0"/>
              </a:rPr>
              <a:t>CZ partnera: </a:t>
            </a:r>
            <a:r>
              <a:rPr lang="cs-CZ" altLang="cs-CZ" sz="1100" dirty="0">
                <a:cs typeface="Arial" charset="0"/>
              </a:rPr>
              <a:t>673 716,87 EUR</a:t>
            </a:r>
            <a:endParaRPr lang="cs-CZ" altLang="cs-CZ" sz="1100" b="1" dirty="0"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100" b="1" dirty="0">
                <a:cs typeface="Arial" charset="0"/>
              </a:rPr>
              <a:t>Příspěvek z </a:t>
            </a:r>
            <a:r>
              <a:rPr lang="cs-CZ" altLang="cs-CZ" sz="1100" b="1" dirty="0" smtClean="0">
                <a:cs typeface="Arial" charset="0"/>
              </a:rPr>
              <a:t>ERDF:       </a:t>
            </a:r>
            <a:r>
              <a:rPr lang="cs-CZ" altLang="cs-CZ" sz="1100" dirty="0" smtClean="0">
                <a:cs typeface="Arial" charset="0"/>
              </a:rPr>
              <a:t> </a:t>
            </a:r>
            <a:r>
              <a:rPr lang="cs-CZ" altLang="cs-CZ" sz="1100" dirty="0">
                <a:cs typeface="Arial" charset="0"/>
              </a:rPr>
              <a:t>572 659,33 EUR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100" b="1" u="sng" dirty="0" smtClean="0">
              <a:solidFill>
                <a:schemeClr val="tx2"/>
              </a:solidFill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100" b="1" u="sng" dirty="0" smtClean="0">
                <a:solidFill>
                  <a:schemeClr val="tx2"/>
                </a:solidFill>
                <a:cs typeface="Arial" charset="0"/>
              </a:rPr>
              <a:t>www.innovation4welfare.eu</a:t>
            </a:r>
            <a:endParaRPr lang="cs-CZ" altLang="cs-CZ" sz="1100" b="1" u="sng" dirty="0">
              <a:solidFill>
                <a:schemeClr val="tx2"/>
              </a:solidFill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100" b="1" dirty="0"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000" b="1" dirty="0" smtClean="0"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000" b="1" dirty="0">
              <a:cs typeface="Arial" charset="0"/>
            </a:endParaRPr>
          </a:p>
        </p:txBody>
      </p:sp>
      <p:pic>
        <p:nvPicPr>
          <p:cNvPr id="8" name="Picture 5" descr="N:\Mapy\B - příprava\B - vzorové projekty\00 - EÚS\02 - CZ (vícenárodní)\Foto 1_12\09_INT_I4W\Obrázek ROBO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281509"/>
            <a:ext cx="53895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2" descr="data:image/jpeg;base64,/9j/4AAQSkZJRgABAQAAAQABAAD/2wCEAAkGBxEQEhUQEhEVERQRFREVEBQQFxMUGBIYFxQZGBUZGBUYHCggGB0lHBgUIzEtJSsrMC4uFx8zODMsNyotLisBCgoKDg0OGxAQGzIkICYsLyw2MCw0LC8sNCwwMCwsNDQvNywsLCwsLCwsLCwvLDQsLCssLCwsLCwsNCwsLCwsLP/AABEIAJEBXAMBIgACEQEDEQH/xAAbAAEAAgMBAQAAAAAAAAAAAAAABQYBBAcCA//EAEYQAAICAQIDBgEGCgcIAwAAAAECAAMRBBIFITEGEyJBUWEHFDJxgZGhFSM1QlJicoKxwRdzkpSys9EzQ1NUotLw8RZldP/EABoBAQEAAwEBAAAAAAAAAAAAAAABAgQFAwb/xAAsEQEAAgEDAgUCBgMAAAAAAAAAAQIRAxIhBDETMkFRYYGhBXGRsdHxIlLB/9oADAMBAAIRAxEAPwDuMREBERAREQEREBERAREQEREBERAREQEREBERAREQEREBERAREQEREBERAREQEREBERAREQEREBERAREQEREBETBgZiYBzMwE1BxGnvfk/eDvQu8p5heXM/aJ8O0PFRpKHvPMqMID+cx5KPt+4Gc++HBe7XPc5LN3djOx82ZlH+v2S4aev1WzVppRzM/s6nERI3CImlxLi+n0wBvurqz07xgCfoHUyxEz2SZiOZbsTAOZmRSIiAiIgIiICIiAiIgIiICIiAiIgIiICIiAiIgIiICIiAiIgIiICIiAkD251Zq0N7qcEpsBHlvIT+cnpVvib+T7f2qf81ZJ7NjpKxbXpE/7R+7X+FvEDbo+7Y5Ondqxn9HAZfs3Efuy4zmnwdu56lP6hh/1g/wE6S7AAk8gASZKTmHt+J6cafVXiPfP68uZ/FHim+1NMDyqG9/22HhH1L/jkp8KtDtqtvI/2jBF/ZTqftYj92UDiOpbVah7ACWusOwefiOEX7MCdr4Hw8aaiugf7tQCR5t1Y/WSTPSeIfKdFnqOrtrT2j+o+zeiJzT4h9uSm7R6VsNzW+1T831RD+l6ny6Dn0y0tK2pbbV2NbWrpV3Wb/bbt+umLafTEWXDk79UqPp+s3t0Hn6Sh9l+F28U1g71msAIfU2OSfCD83P63QDyGcdJC8L4dbqbVoqXc7nkPIDzYnyA853nstwCvQUClPEx52vjBdvM+w8gPIfXOjqTTpqba+aXL0o1Or1N1/LCYAxMxE5TskREBERAREQEREBERAREQEREBERAREQEREBERAREQEREBERAREQEj+O3PXQ71nDKAc4B5AjPI+2ZITxbWGBUjIYEEex5GY3ibVmIZVmItEy0OB8UGpr3dGXk6+h9R7GR/wAQKt3D9QPRVb+y6sf4SC0FzaLVFW+aDtf3U9G/gftl14jpRfTZUelqOh/eUj+c1ek1p1aTFvNHEtzUpHT69b18uYmHN/g7/ttR/V0/4ml87WXmvR3sOR7tgP3vD/OVP4TcMsqGpexSjb0qwQRzr3bsZ6jLD7JeeJaFNRU9L522DDY5H6jNqnEH43PidRqbJ9MfZzP4b8F7675Sw8FB8P61hHL+yOf07Z1WavDtBXp61qqXaiDkP4knzJn01lxSt3CliiswVeZbAzgD1Mznlx+k6eOn0tvr3lSviT2tOlX5LS2LrB42H+6Q+n6x8vQc/Scp4Vwy3VWLTShd2+wDzZj5AessfDeyev4lc19qmkWMWstuBXr5Ih5tjoPLl1nWOz3Z+jQ193SvM43u2C9h9WP8hyE6fi06am2vNml4Op1WputxVqdj+y1XD68Dx2uB3thHX2X0USwxE5trTacz3dWlK0jbXsRETFkREQEREBERAREQEREBERAREQEREBERAREQEREBERAREQEREBERA82OFGScAdSYRweYII9ucOoIweYPWQ1+meg7kJ2/w+kTR6zqdTp8X2bqeuO8fPzD006RbjPLW7X8L7xe+QZZB4wPNfX6v4Eze7MarvdOpPMplD+70+7E2NFrxZ4Tyb08j9E+2k0iVAhFChmLEDpk/wAOgk6fw9W/j6M5iY5/P+XrfUmNPwrxzE8NiIib7WJD8H7RUaq7U6evfv0bKl24YGWLY2nPP5hkxOd/Dn8p8Z/r6P43TKsZiZYzOJhYuBdstJrNRdpKmYW6cuHWxdu7Y5RinPxAEfeJLcY4imlos1NmdlKM77Rk4HXA85x/gfZ6zUDX6zSHZrdFxPVvpz/xBnxVN6hhn6zjoTLdxTtHXxHgeqvQbWFFqX1n51NgXxoc8/ceoInpbTiJ4SLT6p/V9q6q9NTrBTqLq9SEasaeprXAdN4LKvzRj7zIaz4naRWWttNrld892jaZwz467VJy31Sa7Bfk3Rf/AJNN/lLK12x/LnCfo1X+AyVrXdMT8rMzhYuBdrK9ZYal02rqIUtu1ND1JyIGNzefPp7GRn9JOlL2Imn1lppd67DTp3sUMpIIypPpLnOQdgu0nyN+IJ8j1mp367UNu0dPeqviIwxyMHln6IrWLZnCTOF10Pbqq6xKhpNepsZVDWaWxFXJxlmPID3mx2g7ZUaK5dM9WotsevvFXTVG07dxXOAc9R6T58J7Y/KLkp/B/EKd+78ZqNOa61wpbxPu5Zxj6SJXe1XGKtHxzT3WhyvyGxcVI1jEm1iPCoJ8jEUzbGDdwlbfiTpUG6zTa6pB857dLaqqPUnyln4XxWnVUrqKLBbW4JVl9uRBB5gg5BBlP4v8TtElLnudTZlSNr0WVq2eQDPYAoHPnPfwi4K+k4aA7qxvZ7h3bK6qrIqgBlJB5Jk4PUxakRXOMGecPel+J2ltXfVptdapzhq9M7ry6+JSRNvh/wAQdFbcunfvtNZYQKl1lT07yTgAFuWScAepOJTPhZ2y0uj4elFq3lg9pPdUXWL4myPEqkTPbHjNXHLtLw/TK1brctr26kCgqgVgRWjkO56nAH5g9yM5043TGOPdN/GXQ+1PaejhyV2XixhbYK0FK72LFSQMZHoZEf0iU/8AJcR/udsivjTbtq0L4LbddS21BlmwjnCjzJxgSU/+f/8A1XFf7of+6YRSNsThZtiVg4BxpdZWbVquqCuU26mtqWJAByFbqPF19jIfiXb3S13Npqa79bcnKxNFWbe7Poz5CjofOeO0XaJzwnUa2uq7TP3dgRNQnd21nf3YYpk4/SHtifb4bcKr03DtOEAzbVXda3m72KGJJ8+uB7ASYiIzK55w8cL7eaa25dNbXforn5V162s1d4fRGyVP285a5zPtP2x4FxCkVai27arK6OlGpRkYdCr93y9J0XQ3rZWliEsrojITyJDAEEj1xJauOcYIlo9puP08PobVX7u7UqD3Y3HxHA5ZE+Gu7UUU6jT6WwOr6wE0NtGwkDmpbPI/N8vzhK98b/yTb+3R/mCZ+JvCWu4cmoq5XaHutTUR1GwAv93i+lBLWsTEZ9ckzK+SG4R2jo1V+o09W8nSMEucjCbjnwq2eZGGz6Ymnq+1la8LPFBjaaBYoP8AxGGFQ+/eELKRqNPbwvs5ZZkjUavbZe/RgdQ6g5PUMKyB9OYrTPf3wTZbdV8QdN3jU6anU696ziz5FUbEQ+hsJC/YZscE7caXU3fJWW7S6g81o1lZqdv2eoboeh8pv9k+E1aTSU0VKAq1oSR+exUFmPqScmY7Q9mtPru6NoYPp7Fspeo7XVh+tjpnBx+qJP8ADscpmIiYMiIiAiIgIiICIiAiIgJjEzECP1PDFY5U7D7dPs8pu0ggDccnzI857mGbHOa+n02lpWm9Ixnv7fp2ZTe1oxLMTW0+pDdcDcT3YPVgOpxNmetLxeu6vZJjBKD2A0licR4u71ui2XUmtnVlWwA3ZKsRhhzHT1EtHG+0On0RTv2ZBYSFYI7KCPIlQcH/AEM3OH8Rp1C76bEtX1Qg49j6Ge0borM44l57qzbGeYU74W6Sys8R7yt69/EdS6b1Zd6kjDLkcwfUSG+JXZ7UaY36vQo1ia6tqdfRWrNlmGEvVV55BPPHqT5kjqczLGpO7cs1zGEJ2HqZOHaNHUqy6bThlYEFSK1BBB5giV3tZpLG4zwuxa3ZEGp7x1ViqZQ43MBhc+8u2r1aVDc7bRhj0J5KpZunsCfqnzbiNQKjePGUCdcMXDFOfTmFb/wiSLTnKzHDbnJexPGzw59cl+j1rG7W32VmnTWupUsQDux7TpzcTqH5xxjJIViFGSMsQMKMg9fSZfiNQGS3LDtyDE4RgrcgM5DEDHXMVnETEwTCv6Pt1TbYlQ0mvU2MqBrNLaqqWOMsx5KBnmfKRnGtLYe0GitFbmtdNcGsCsUUlb+RcDAPMdT5iXBuKVDOS3Jd5Oxyu3Gd27GMcjMvxKpc5bAXfk7W2koCXAbGCQFbkP0T6GInE8QmMtnUUrYrI4DK4KsDzBBGCCJR/hDTZToH01tdlbUX3qotVlJU4YMuRzBJbmPPMutOqR/mtnwq/L9Fs7T/ANLfZPFevqas3BsooJY4bkAMk4xnpzkieMLjnKm/BbS2VcNCW1vU3fWnbarI2OWDtYAzz8XNE7V6TU11PZZpdZS/4lGsdU5s3JQTjKp9gl0HEK9yqSVZ9+wOrqW2AFsbgPIj7/Qzw3FKQu/f4efPDeVfeHljPzOcy3zv3Jt4wpXxeqdqtE9dVlwq1tNrilHsYIqsSdqjP/uSP9IdH/JcR/ud0sh4nVzyxGC4yVcAlCQ4DEYJGD09DM/hKrIBYqWZUAdWU7mBKjDDlna2PUjHWTMYiJgxyiq76uL6S6s1X0pYHpYaitqnGVB3KrdQMjB9QZVuzfaK/hNQ0HEdNdtoytGq09b3VWVg+EHZkqQOWPQc8ed+/CdPi8Y/FoXfkeSgspPTnzVun8xPP4VqwzZbag3OwSwgDYH67cfNIP1xFvTHBj1UDtNxK7jqLw/Rae9NPY9Z1er1FbUoqK27FYcAu2QD08h5EkdJ01K1oqKMKiqqj0AGB9017eJVLz3Eg7MFFdx4zhOag9T0m2rZGfX1yPuPSS1sxiFiPVSPjLpbLeF2pVW9rl6cLWrOxw4z4VBMuFFYNSqwyCgDA+fhwQRNiI3cYMc5cV0nAtUbk4C1NnyOnWvqDcUbu204XvEq3kYbLE559W9p1LtXwNdfpLdIx296uFbGdjKQyHHoGAkxEttSZmJSKxDnXAO2NugqXScU0uoqsoUIt9VT3VXKvJSHQHxYAz9vLOB44trdRxu2nT6WrUabR12LbqtVar0G0L0rqBwzA5PP1x6c+kRG+M5iOTHoRETBkREQEREBERAREQEREBERATxbWGGD0PWe4kmImMSIm5SdZWPKumxv7TBf5fdIng2vv1CazSmzZqNPdatdnLO1mLUkjHTy+gS1bRnOOfTPtImjg3d62zVqQFvqVLV8y6MNrf2cj6phSm3PzL3i1L6dqW9uPzz/ANiZ+yN4Bxhdcr6TV1KLq8i6pwCHAONwB+r7iJFa34dmqzv+H6ltM/krElfo3Dnj2YNJ/jvZ7vbU1VLCrUVEEMfm2Afmvjn0yM+hk+JsU1bU8suZTRm0bdWM47T8fyjeANqzVjVrWLVON1JytgwMNjA2nry9vqknETCZzOW3WMRhqcQ0K3DaxI5OPDj89GQ9fZjPieD1lmY5wzbiufCPC6kDzA8bH6TPXFOH9+awSAEcseSt+YyjAdSOrDykbp+B2L5qD3aoHXblSKdmRmvd15jDD/UN1eDKENfePtZdtoO0mwc85O3kSDg4xy9Os9twmsszZbxOrFQcAbcsAMcwN53nn19uU1E4VZnkK6l/Fcq/IpnmMIPXlnM8HghYKpWusAVq/dlvxm22t9xO0EEBGx1OXPMdTfqN5eEoEZNzYas1DmPCpLEAcvLdgZ8gJi7hKuChd9hNhC+HANgYMQcZPz2IB9fYY0b+DWtkko7Evhj7hACVKEZOwE4wR5H03uIaFnbdsrtBTaFtyAhySWXkeuRn9kSD6pw5QbGBYd8oVgDjb84kp6El2P0858qeDotdlO5ttwYEeEBNykHYAML1z6ZyfMzzwzhXdM1jNvY48RVMnwKuS23dk7T5kc5q1cHsXcQEybe8U+EZ/H95gkVhhy9S3OBufgevGCTyDgbQiY3FDuG0DxAopBnluDVkFdzYak0kZHQqFL9PnFQoz7TU1XA2t3MxVWK34ACsAzldvNkzjC8yMHny9Z9LOEuc8kyWtbvcneQ4bCHw9BkL1PJRy9H1Gw3BajnqCWtYsMBj3jFjzx5Egj9kT2/CkY7rGawnGd20ZAR1C4AHL8Y59cn6pH29n8KgTBIYFwwqUcq2UYUVFc5bqVz78hNrinDWtVAFXKIy+IjAyF8ihUjl+iD6Y5iBleCVjbl3JXbkkjLAMzYblzBZgT7qswnAqxuwx8a7WOK847pa+TbcjkoP0z5nhlwwy2AstttgU42Zat1B+bu6sD19Z8k4C3hRnBrRi4O1ScshVvC6svNvFn1do+okF4WgLkFgHep8ZGFNb7wF5cgWyT9J6TfzIDTcEddp3KGQAqy7jhhTVX0PUHYwPs32Yq4PaqoMVll7jxnns7tVBVcoTtyCwxtOWP1hP5mcyJ13Dne5bVC8u65tzICsSeRU+ROCpXmeecTXHB7AqgLWGRQGYFs3kOjZfw8s7SfzjlvpyVPRIjVaK1y5wg76uutvEx2bWc5Hh8XJ/bmPeYbgwDOyBEL2q4ZQAQorVT0HXcCYExmMyAbghYBStdYArDist+MK21vuJ2ghhsbHU5c8x5+b+DWtkk1uxNmGPuEAJUoRk7ATjBHkYxAsMQIkCIiAiIgIiICIiAiIgIiICIiAiIgIiICIiAiIgIiICIiAiIgIiICIiAiIgIiICIiAiIgIiICIiAiIgIiICIiAiIgIiICIiAiIgIiICIiAiIgIiICIiAiIgIiICIiAiIgIiICIiAiIgIiICIiAiIgIiICIiAiIgIiICIiAiIgIiICIiAiIgIiICIiAiIgIiICIiAiIgIiICIiAiIgIiICIiAiIgIiICIiAiIgIiIH/2Q=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06363" y="-661988"/>
            <a:ext cx="3314700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AutoShape 4" descr="data:image/jpeg;base64,/9j/4AAQSkZJRgABAQAAAQABAAD/2wCEAAkGBxEQEhUQEhEVERQRFREVEBQQFxMUGBIYFxQZGBUZGBUYHCggGB0lHBgUIzEtJSsrMC4uFx8zODMsNyotLisBCgoKDg0OGxAQGzIkICYsLyw2MCw0LC8sNCwwMCwsNDQvNywsLCwsLCwsLCwvLDQsLCssLCwsLCwsNCwsLCwsLP/AABEIAJEBXAMBIgACEQEDEQH/xAAbAAEAAgMBAQAAAAAAAAAAAAAABQYBBAcCA//EAEYQAAICAQIDBgEGCgcIAwAAAAECAAMRBBIFITEGEyJBUWEHFDJxgZGhFSM1QlJicoKxwRdzkpSys9EzQ1NUotLw8RZldP/EABoBAQEAAwEBAAAAAAAAAAAAAAABAgQFAwb/xAAsEQEAAgEDAgUCBgMAAAAAAAAAAQIRAxIhBDETMkFRYYGhBXGRsdHxIlLB/9oADAMBAAIRAxEAPwDuMREBERAREQEREBERAREQEREBERAREQEREBERAREQEREBERAREQEREBERAREQEREBERAREQEREBERAREQEREBETBgZiYBzMwE1BxGnvfk/eDvQu8p5heXM/aJ8O0PFRpKHvPMqMID+cx5KPt+4Gc++HBe7XPc5LN3djOx82ZlH+v2S4aev1WzVppRzM/s6nERI3CImlxLi+n0wBvurqz07xgCfoHUyxEz2SZiOZbsTAOZmRSIiAiIgIiICIiAiIgIiICIiAiIgIiICIiAiIgIiICIiAiIgIiICIiAkD251Zq0N7qcEpsBHlvIT+cnpVvib+T7f2qf81ZJ7NjpKxbXpE/7R+7X+FvEDbo+7Y5Ondqxn9HAZfs3Efuy4zmnwdu56lP6hh/1g/wE6S7AAk8gASZKTmHt+J6cafVXiPfP68uZ/FHim+1NMDyqG9/22HhH1L/jkp8KtDtqtvI/2jBF/ZTqftYj92UDiOpbVah7ACWusOwefiOEX7MCdr4Hw8aaiugf7tQCR5t1Y/WSTPSeIfKdFnqOrtrT2j+o+zeiJzT4h9uSm7R6VsNzW+1T831RD+l6ny6Dn0y0tK2pbbV2NbWrpV3Wb/bbt+umLafTEWXDk79UqPp+s3t0Hn6Sh9l+F28U1g71msAIfU2OSfCD83P63QDyGcdJC8L4dbqbVoqXc7nkPIDzYnyA853nstwCvQUClPEx52vjBdvM+w8gPIfXOjqTTpqba+aXL0o1Or1N1/LCYAxMxE5TskREBERAREQEREBERAREQEREBERAREQEREBERAREQEREBERAREQEj+O3PXQ71nDKAc4B5AjPI+2ZITxbWGBUjIYEEex5GY3ibVmIZVmItEy0OB8UGpr3dGXk6+h9R7GR/wAQKt3D9QPRVb+y6sf4SC0FzaLVFW+aDtf3U9G/gftl14jpRfTZUelqOh/eUj+c1ek1p1aTFvNHEtzUpHT69b18uYmHN/g7/ttR/V0/4ml87WXmvR3sOR7tgP3vD/OVP4TcMsqGpexSjb0qwQRzr3bsZ6jLD7JeeJaFNRU9L522DDY5H6jNqnEH43PidRqbJ9MfZzP4b8F7675Sw8FB8P61hHL+yOf07Z1WavDtBXp61qqXaiDkP4knzJn01lxSt3CliiswVeZbAzgD1Mznlx+k6eOn0tvr3lSviT2tOlX5LS2LrB42H+6Q+n6x8vQc/Scp4Vwy3VWLTShd2+wDzZj5AessfDeyev4lc19qmkWMWstuBXr5Ih5tjoPLl1nWOz3Z+jQ193SvM43u2C9h9WP8hyE6fi06am2vNml4Op1WputxVqdj+y1XD68Dx2uB3thHX2X0USwxE5trTacz3dWlK0jbXsRETFkREQEREBERAREQEREBERAREQEREBERAREQEREBERAREQEREBERA82OFGScAdSYRweYII9ucOoIweYPWQ1+meg7kJ2/w+kTR6zqdTp8X2bqeuO8fPzD006RbjPLW7X8L7xe+QZZB4wPNfX6v4Eze7MarvdOpPMplD+70+7E2NFrxZ4Tyb08j9E+2k0iVAhFChmLEDpk/wAOgk6fw9W/j6M5iY5/P+XrfUmNPwrxzE8NiIib7WJD8H7RUaq7U6evfv0bKl24YGWLY2nPP5hkxOd/Dn8p8Z/r6P43TKsZiZYzOJhYuBdstJrNRdpKmYW6cuHWxdu7Y5RinPxAEfeJLcY4imlos1NmdlKM77Rk4HXA85x/gfZ6zUDX6zSHZrdFxPVvpz/xBnxVN6hhn6zjoTLdxTtHXxHgeqvQbWFFqX1n51NgXxoc8/ceoInpbTiJ4SLT6p/V9q6q9NTrBTqLq9SEasaeprXAdN4LKvzRj7zIaz4naRWWttNrld892jaZwz467VJy31Sa7Bfk3Rf/AJNN/lLK12x/LnCfo1X+AyVrXdMT8rMzhYuBdrK9ZYal02rqIUtu1ND1JyIGNzefPp7GRn9JOlL2Imn1lppd67DTp3sUMpIIypPpLnOQdgu0nyN+IJ8j1mp367UNu0dPeqviIwxyMHln6IrWLZnCTOF10Pbqq6xKhpNepsZVDWaWxFXJxlmPID3mx2g7ZUaK5dM9WotsevvFXTVG07dxXOAc9R6T58J7Y/KLkp/B/EKd+78ZqNOa61wpbxPu5Zxj6SJXe1XGKtHxzT3WhyvyGxcVI1jEm1iPCoJ8jEUzbGDdwlbfiTpUG6zTa6pB857dLaqqPUnyln4XxWnVUrqKLBbW4JVl9uRBB5gg5BBlP4v8TtElLnudTZlSNr0WVq2eQDPYAoHPnPfwi4K+k4aA7qxvZ7h3bK6qrIqgBlJB5Jk4PUxakRXOMGecPel+J2ltXfVptdapzhq9M7ry6+JSRNvh/wAQdFbcunfvtNZYQKl1lT07yTgAFuWScAepOJTPhZ2y0uj4elFq3lg9pPdUXWL4myPEqkTPbHjNXHLtLw/TK1brctr26kCgqgVgRWjkO56nAH5g9yM5043TGOPdN/GXQ+1PaejhyV2XixhbYK0FK72LFSQMZHoZEf0iU/8AJcR/udsivjTbtq0L4LbddS21BlmwjnCjzJxgSU/+f/8A1XFf7of+6YRSNsThZtiVg4BxpdZWbVquqCuU26mtqWJAByFbqPF19jIfiXb3S13Npqa79bcnKxNFWbe7Poz5CjofOeO0XaJzwnUa2uq7TP3dgRNQnd21nf3YYpk4/SHtifb4bcKr03DtOEAzbVXda3m72KGJJ8+uB7ASYiIzK55w8cL7eaa25dNbXforn5V162s1d4fRGyVP285a5zPtP2x4FxCkVai27arK6OlGpRkYdCr93y9J0XQ3rZWliEsrojITyJDAEEj1xJauOcYIlo9puP08PobVX7u7UqD3Y3HxHA5ZE+Gu7UUU6jT6WwOr6wE0NtGwkDmpbPI/N8vzhK98b/yTb+3R/mCZ+JvCWu4cmoq5XaHutTUR1GwAv93i+lBLWsTEZ9ckzK+SG4R2jo1V+o09W8nSMEucjCbjnwq2eZGGz6Ymnq+1la8LPFBjaaBYoP8AxGGFQ+/eELKRqNPbwvs5ZZkjUavbZe/RgdQ6g5PUMKyB9OYrTPf3wTZbdV8QdN3jU6anU696ziz5FUbEQ+hsJC/YZscE7caXU3fJWW7S6g81o1lZqdv2eoboeh8pv9k+E1aTSU0VKAq1oSR+exUFmPqScmY7Q9mtPru6NoYPp7Fspeo7XVh+tjpnBx+qJP8ADscpmIiYMiIiAiIgIiICIiAiIgJjEzECP1PDFY5U7D7dPs8pu0ggDccnzI857mGbHOa+n02lpWm9Ixnv7fp2ZTe1oxLMTW0+pDdcDcT3YPVgOpxNmetLxeu6vZJjBKD2A0licR4u71ui2XUmtnVlWwA3ZKsRhhzHT1EtHG+0On0RTv2ZBYSFYI7KCPIlQcH/AEM3OH8Rp1C76bEtX1Qg49j6Ge0borM44l57qzbGeYU74W6Sys8R7yt69/EdS6b1Zd6kjDLkcwfUSG+JXZ7UaY36vQo1ia6tqdfRWrNlmGEvVV55BPPHqT5kjqczLGpO7cs1zGEJ2HqZOHaNHUqy6bThlYEFSK1BBB5giV3tZpLG4zwuxa3ZEGp7x1ViqZQ43MBhc+8u2r1aVDc7bRhj0J5KpZunsCfqnzbiNQKjePGUCdcMXDFOfTmFb/wiSLTnKzHDbnJexPGzw59cl+j1rG7W32VmnTWupUsQDux7TpzcTqH5xxjJIViFGSMsQMKMg9fSZfiNQGS3LDtyDE4RgrcgM5DEDHXMVnETEwTCv6Pt1TbYlQ0mvU2MqBrNLaqqWOMsx5KBnmfKRnGtLYe0GitFbmtdNcGsCsUUlb+RcDAPMdT5iXBuKVDOS3Jd5Oxyu3Gd27GMcjMvxKpc5bAXfk7W2koCXAbGCQFbkP0T6GInE8QmMtnUUrYrI4DK4KsDzBBGCCJR/hDTZToH01tdlbUX3qotVlJU4YMuRzBJbmPPMutOqR/mtnwq/L9Fs7T/ANLfZPFevqas3BsooJY4bkAMk4xnpzkieMLjnKm/BbS2VcNCW1vU3fWnbarI2OWDtYAzz8XNE7V6TU11PZZpdZS/4lGsdU5s3JQTjKp9gl0HEK9yqSVZ9+wOrqW2AFsbgPIj7/Qzw3FKQu/f4efPDeVfeHljPzOcy3zv3Jt4wpXxeqdqtE9dVlwq1tNrilHsYIqsSdqjP/uSP9IdH/JcR/ud0sh4nVzyxGC4yVcAlCQ4DEYJGD09DM/hKrIBYqWZUAdWU7mBKjDDlna2PUjHWTMYiJgxyiq76uL6S6s1X0pYHpYaitqnGVB3KrdQMjB9QZVuzfaK/hNQ0HEdNdtoytGq09b3VWVg+EHZkqQOWPQc8ed+/CdPi8Y/FoXfkeSgspPTnzVun8xPP4VqwzZbag3OwSwgDYH67cfNIP1xFvTHBj1UDtNxK7jqLw/Rae9NPY9Z1er1FbUoqK27FYcAu2QD08h5EkdJ01K1oqKMKiqqj0AGB9017eJVLz3Eg7MFFdx4zhOag9T0m2rZGfX1yPuPSS1sxiFiPVSPjLpbLeF2pVW9rl6cLWrOxw4z4VBMuFFYNSqwyCgDA+fhwQRNiI3cYMc5cV0nAtUbk4C1NnyOnWvqDcUbu204XvEq3kYbLE559W9p1LtXwNdfpLdIx296uFbGdjKQyHHoGAkxEttSZmJSKxDnXAO2NugqXScU0uoqsoUIt9VT3VXKvJSHQHxYAz9vLOB44trdRxu2nT6WrUabR12LbqtVar0G0L0rqBwzA5PP1x6c+kRG+M5iOTHoRETBkREQEREBERAREQEREBERATxbWGGD0PWe4kmImMSIm5SdZWPKumxv7TBf5fdIng2vv1CazSmzZqNPdatdnLO1mLUkjHTy+gS1bRnOOfTPtImjg3d62zVqQFvqVLV8y6MNrf2cj6phSm3PzL3i1L6dqW9uPzz/ANiZ+yN4Bxhdcr6TV1KLq8i6pwCHAONwB+r7iJFa34dmqzv+H6ltM/krElfo3Dnj2YNJ/jvZ7vbU1VLCrUVEEMfm2Afmvjn0yM+hk+JsU1bU8suZTRm0bdWM47T8fyjeANqzVjVrWLVON1JytgwMNjA2nry9vqknETCZzOW3WMRhqcQ0K3DaxI5OPDj89GQ9fZjPieD1lmY5wzbiufCPC6kDzA8bH6TPXFOH9+awSAEcseSt+YyjAdSOrDykbp+B2L5qD3aoHXblSKdmRmvd15jDD/UN1eDKENfePtZdtoO0mwc85O3kSDg4xy9Os9twmsszZbxOrFQcAbcsAMcwN53nn19uU1E4VZnkK6l/Fcq/IpnmMIPXlnM8HghYKpWusAVq/dlvxm22t9xO0EEBGx1OXPMdTfqN5eEoEZNzYas1DmPCpLEAcvLdgZ8gJi7hKuChd9hNhC+HANgYMQcZPz2IB9fYY0b+DWtkko7Evhj7hACVKEZOwE4wR5H03uIaFnbdsrtBTaFtyAhySWXkeuRn9kSD6pw5QbGBYd8oVgDjb84kp6El2P0858qeDotdlO5ttwYEeEBNykHYAML1z6ZyfMzzwzhXdM1jNvY48RVMnwKuS23dk7T5kc5q1cHsXcQEybe8U+EZ/H95gkVhhy9S3OBufgevGCTyDgbQiY3FDuG0DxAopBnluDVkFdzYak0kZHQqFL9PnFQoz7TU1XA2t3MxVWK34ACsAzldvNkzjC8yMHny9Z9LOEuc8kyWtbvcneQ4bCHw9BkL1PJRy9H1Gw3BajnqCWtYsMBj3jFjzx5Egj9kT2/CkY7rGawnGd20ZAR1C4AHL8Y59cn6pH29n8KgTBIYFwwqUcq2UYUVFc5bqVz78hNrinDWtVAFXKIy+IjAyF8ihUjl+iD6Y5iBleCVjbl3JXbkkjLAMzYblzBZgT7qswnAqxuwx8a7WOK847pa+TbcjkoP0z5nhlwwy2AstttgU42Zat1B+bu6sD19Z8k4C3hRnBrRi4O1ScshVvC6svNvFn1do+okF4WgLkFgHep8ZGFNb7wF5cgWyT9J6TfzIDTcEddp3KGQAqy7jhhTVX0PUHYwPs32Yq4PaqoMVll7jxnns7tVBVcoTtyCwxtOWP1hP5mcyJ13Dne5bVC8u65tzICsSeRU+ROCpXmeecTXHB7AqgLWGRQGYFs3kOjZfw8s7SfzjlvpyVPRIjVaK1y5wg76uutvEx2bWc5Hh8XJ/bmPeYbgwDOyBEL2q4ZQAQorVT0HXcCYExmMyAbghYBStdYArDist+MK21vuJ2ghhsbHU5c8x5+b+DWtkk1uxNmGPuEAJUoRk7ATjBHkYxAsMQIkCIiAiIgIiICIiAiIgIiICIiAiIgIiICIiAiIgIiICIiAiIgIiICIiAiIgIiICIiAiIgIiICIiAiIgIiICIiAiIgIiICIiAiIgIiICIiAiIgIiICIiAiIgIiICIiAiIgIiICIiAiIgIiICIiAiIgIiICIiAiIgIiICIiAiIgIiICIiAiIgIiICIiAiIgIiICIiAiIgIiICIiAiIgIiICIiAiIgIiICIiAiIgIiIH/2Q=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258763" y="-509588"/>
            <a:ext cx="3314700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884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3356" y="1916832"/>
            <a:ext cx="5328592" cy="3024336"/>
          </a:xfrm>
        </p:spPr>
        <p:txBody>
          <a:bodyPr>
            <a:normAutofit/>
          </a:bodyPr>
          <a:lstStyle/>
          <a:p>
            <a:r>
              <a:rPr lang="cs-CZ" altLang="cs-CZ" sz="1200" b="1" u="sng" dirty="0" smtClean="0">
                <a:latin typeface="Arial" charset="0"/>
                <a:cs typeface="Arial" charset="0"/>
              </a:rPr>
              <a:t>Cíle </a:t>
            </a:r>
            <a:r>
              <a:rPr lang="cs-CZ" altLang="cs-CZ" sz="1200" b="1" u="sng" dirty="0">
                <a:latin typeface="Arial" charset="0"/>
                <a:cs typeface="Arial" charset="0"/>
              </a:rPr>
              <a:t>projektu: </a:t>
            </a:r>
            <a:r>
              <a:rPr lang="cs-CZ" altLang="cs-CZ" sz="1200" dirty="0">
                <a:latin typeface="Arial" charset="0"/>
                <a:cs typeface="Arial" charset="0"/>
              </a:rPr>
              <a:t/>
            </a:r>
            <a:br>
              <a:rPr lang="cs-CZ" altLang="cs-CZ" sz="1200" dirty="0">
                <a:latin typeface="Arial" charset="0"/>
                <a:cs typeface="Arial" charset="0"/>
              </a:rPr>
            </a:br>
            <a:r>
              <a:rPr lang="cs-CZ" altLang="cs-CZ" sz="1200" dirty="0">
                <a:latin typeface="Arial" charset="0"/>
                <a:cs typeface="Arial" charset="0"/>
              </a:rPr>
              <a:t>Nové zkušenosti, výměna know-how, zahraniční kontakty, zajímavé informace o dobré praxi </a:t>
            </a:r>
            <a:r>
              <a:rPr lang="cs-CZ" altLang="cs-CZ" sz="1200" dirty="0" smtClean="0">
                <a:latin typeface="Arial" charset="0"/>
                <a:cs typeface="Arial" charset="0"/>
              </a:rPr>
              <a:t>zaměřené na problematiku efektivního řízení nákladní dopravy a zásobování ve městech, jako jednoho z hlavních zdrojů znečištění ovzduší.</a:t>
            </a:r>
            <a:r>
              <a:rPr lang="cs-CZ" altLang="cs-CZ" sz="1200" dirty="0">
                <a:latin typeface="Arial" charset="0"/>
                <a:cs typeface="Arial" charset="0"/>
              </a:rPr>
              <a:t/>
            </a:r>
            <a:br>
              <a:rPr lang="cs-CZ" altLang="cs-CZ" sz="1200" dirty="0">
                <a:latin typeface="Arial" charset="0"/>
                <a:cs typeface="Arial" charset="0"/>
              </a:rPr>
            </a:br>
            <a:r>
              <a:rPr lang="cs-CZ" altLang="cs-CZ" sz="1200" dirty="0">
                <a:latin typeface="Arial" charset="0"/>
                <a:cs typeface="Arial" charset="0"/>
              </a:rPr>
              <a:t> </a:t>
            </a:r>
            <a:br>
              <a:rPr lang="cs-CZ" altLang="cs-CZ" sz="1200" dirty="0">
                <a:latin typeface="Arial" charset="0"/>
                <a:cs typeface="Arial" charset="0"/>
              </a:rPr>
            </a:br>
            <a:r>
              <a:rPr lang="cs-CZ" altLang="cs-CZ" sz="1200" b="1" u="sng" dirty="0">
                <a:latin typeface="Arial" charset="0"/>
                <a:cs typeface="Arial" charset="0"/>
              </a:rPr>
              <a:t>Výstupy projektu: </a:t>
            </a:r>
            <a:r>
              <a:rPr lang="cs-CZ" altLang="cs-CZ" sz="1200" dirty="0">
                <a:latin typeface="Arial" charset="0"/>
                <a:cs typeface="Arial" charset="0"/>
              </a:rPr>
              <a:t/>
            </a:r>
            <a:br>
              <a:rPr lang="cs-CZ" altLang="cs-CZ" sz="1200" dirty="0">
                <a:latin typeface="Arial" charset="0"/>
                <a:cs typeface="Arial" charset="0"/>
              </a:rPr>
            </a:br>
            <a:r>
              <a:rPr lang="cs-CZ" altLang="cs-CZ" sz="1200" dirty="0">
                <a:latin typeface="Arial" charset="0"/>
                <a:cs typeface="Arial" charset="0"/>
              </a:rPr>
              <a:t>Datový  model - vyhodnocení logistických nároků a procesů na území města Ústí nad Labem, zejména pak podrobně v oblasti širšího centra města – jako př. oblast vyznačená na mapě – omezení zásobování města v tzv. zóně omezeného přístupu s cílem zklidnit dopravu </a:t>
            </a:r>
            <a:r>
              <a:rPr lang="cs-CZ" altLang="cs-CZ" sz="1200" dirty="0" smtClean="0">
                <a:latin typeface="Arial" charset="0"/>
                <a:cs typeface="Arial" charset="0"/>
              </a:rPr>
              <a:t/>
            </a:r>
            <a:br>
              <a:rPr lang="cs-CZ" altLang="cs-CZ" sz="1200" dirty="0" smtClean="0">
                <a:latin typeface="Arial" charset="0"/>
                <a:cs typeface="Arial" charset="0"/>
              </a:rPr>
            </a:br>
            <a:r>
              <a:rPr lang="cs-CZ" altLang="cs-CZ" sz="1200" dirty="0" smtClean="0">
                <a:latin typeface="Arial" charset="0"/>
                <a:cs typeface="Arial" charset="0"/>
              </a:rPr>
              <a:t>v </a:t>
            </a:r>
            <a:r>
              <a:rPr lang="cs-CZ" altLang="cs-CZ" sz="1200" dirty="0">
                <a:latin typeface="Arial" charset="0"/>
                <a:cs typeface="Arial" charset="0"/>
              </a:rPr>
              <a:t>centru, zamezit zneužívání zásobování a zjednodušit situaci </a:t>
            </a:r>
            <a:r>
              <a:rPr lang="cs-CZ" altLang="cs-CZ" sz="1200" dirty="0" smtClean="0">
                <a:latin typeface="Arial" charset="0"/>
                <a:cs typeface="Arial" charset="0"/>
              </a:rPr>
              <a:t/>
            </a:r>
            <a:br>
              <a:rPr lang="cs-CZ" altLang="cs-CZ" sz="1200" dirty="0" smtClean="0">
                <a:latin typeface="Arial" charset="0"/>
                <a:cs typeface="Arial" charset="0"/>
              </a:rPr>
            </a:br>
            <a:r>
              <a:rPr lang="cs-CZ" altLang="cs-CZ" sz="1200" dirty="0" smtClean="0">
                <a:latin typeface="Arial" charset="0"/>
                <a:cs typeface="Arial" charset="0"/>
              </a:rPr>
              <a:t>pro </a:t>
            </a:r>
            <a:r>
              <a:rPr lang="cs-CZ" altLang="cs-CZ" sz="1200" dirty="0">
                <a:latin typeface="Arial" charset="0"/>
                <a:cs typeface="Arial" charset="0"/>
              </a:rPr>
              <a:t>prostředky veřejné dopravy; Akční plán; širší dopad pak měla distribuce publikace „City </a:t>
            </a:r>
            <a:r>
              <a:rPr lang="cs-CZ" altLang="cs-CZ" sz="1200" dirty="0" err="1">
                <a:latin typeface="Arial" charset="0"/>
                <a:cs typeface="Arial" charset="0"/>
              </a:rPr>
              <a:t>Logistics</a:t>
            </a:r>
            <a:r>
              <a:rPr lang="cs-CZ" altLang="cs-CZ" sz="1200" dirty="0">
                <a:latin typeface="Arial" charset="0"/>
                <a:cs typeface="Arial" charset="0"/>
              </a:rPr>
              <a:t> Best </a:t>
            </a:r>
            <a:r>
              <a:rPr lang="cs-CZ" altLang="cs-CZ" sz="1200" dirty="0" err="1">
                <a:latin typeface="Arial" charset="0"/>
                <a:cs typeface="Arial" charset="0"/>
              </a:rPr>
              <a:t>Practice</a:t>
            </a:r>
            <a:r>
              <a:rPr lang="cs-CZ" altLang="cs-CZ" sz="1200" dirty="0">
                <a:latin typeface="Arial" charset="0"/>
                <a:cs typeface="Arial" charset="0"/>
              </a:rPr>
              <a:t>: a Handbook </a:t>
            </a:r>
            <a:r>
              <a:rPr lang="cs-CZ" altLang="cs-CZ" sz="1200" dirty="0" err="1">
                <a:latin typeface="Arial" charset="0"/>
                <a:cs typeface="Arial" charset="0"/>
              </a:rPr>
              <a:t>for</a:t>
            </a:r>
            <a:r>
              <a:rPr lang="cs-CZ" altLang="cs-CZ" sz="1200" dirty="0">
                <a:latin typeface="Arial" charset="0"/>
                <a:cs typeface="Arial" charset="0"/>
              </a:rPr>
              <a:t> </a:t>
            </a:r>
            <a:r>
              <a:rPr lang="cs-CZ" altLang="cs-CZ" sz="1200" dirty="0" err="1">
                <a:latin typeface="Arial" charset="0"/>
                <a:cs typeface="Arial" charset="0"/>
              </a:rPr>
              <a:t>Authorities</a:t>
            </a:r>
            <a:r>
              <a:rPr lang="cs-CZ" altLang="cs-CZ" sz="1200" dirty="0">
                <a:latin typeface="Arial" charset="0"/>
                <a:cs typeface="Arial" charset="0"/>
              </a:rPr>
              <a:t>“</a:t>
            </a:r>
            <a:r>
              <a:rPr lang="cs-CZ" altLang="cs-CZ" sz="1300" dirty="0">
                <a:latin typeface="Arial" charset="0"/>
                <a:cs typeface="Arial" charset="0"/>
              </a:rPr>
              <a:t/>
            </a:r>
            <a:br>
              <a:rPr lang="cs-CZ" altLang="cs-CZ" sz="1300" dirty="0">
                <a:latin typeface="Arial" charset="0"/>
                <a:cs typeface="Arial" charset="0"/>
              </a:rPr>
            </a:br>
            <a:r>
              <a:rPr lang="cs-CZ" altLang="cs-CZ" sz="1000" dirty="0">
                <a:latin typeface="Arial" charset="0"/>
                <a:cs typeface="Arial" charset="0"/>
              </a:rPr>
              <a:t/>
            </a:r>
            <a:br>
              <a:rPr lang="cs-CZ" altLang="cs-CZ" sz="1000" dirty="0">
                <a:latin typeface="Arial" charset="0"/>
                <a:cs typeface="Arial" charset="0"/>
              </a:rPr>
            </a:br>
            <a:endParaRPr lang="cs-CZ" sz="1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9512" y="1131950"/>
            <a:ext cx="6336704" cy="576064"/>
          </a:xfrm>
        </p:spPr>
        <p:txBody>
          <a:bodyPr/>
          <a:lstStyle/>
          <a:p>
            <a:r>
              <a:rPr lang="cs-CZ" altLang="cs-CZ" sz="1800" dirty="0">
                <a:solidFill>
                  <a:schemeClr val="tx2"/>
                </a:solidFill>
                <a:latin typeface="Arial" charset="0"/>
                <a:cs typeface="Arial" charset="0"/>
              </a:rPr>
              <a:t>SUGAR - </a:t>
            </a:r>
            <a:r>
              <a:rPr lang="cs-CZ" altLang="cs-CZ" sz="1800" dirty="0" err="1">
                <a:solidFill>
                  <a:schemeClr val="tx2"/>
                </a:solidFill>
                <a:latin typeface="Arial" charset="0"/>
                <a:cs typeface="Arial" charset="0"/>
              </a:rPr>
              <a:t>Sustainable</a:t>
            </a:r>
            <a:r>
              <a:rPr lang="cs-CZ" altLang="cs-CZ" sz="1800" dirty="0">
                <a:solidFill>
                  <a:schemeClr val="tx2"/>
                </a:solidFill>
                <a:latin typeface="Arial" charset="0"/>
                <a:cs typeface="Arial" charset="0"/>
              </a:rPr>
              <a:t> Urban </a:t>
            </a:r>
            <a:r>
              <a:rPr lang="cs-CZ" altLang="cs-CZ" sz="1800" dirty="0" err="1">
                <a:solidFill>
                  <a:schemeClr val="tx2"/>
                </a:solidFill>
                <a:latin typeface="Arial" charset="0"/>
                <a:cs typeface="Arial" charset="0"/>
              </a:rPr>
              <a:t>Goods</a:t>
            </a:r>
            <a:r>
              <a:rPr lang="cs-CZ" altLang="cs-CZ" sz="1800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1800" dirty="0" err="1">
                <a:solidFill>
                  <a:schemeClr val="tx2"/>
                </a:solidFill>
                <a:latin typeface="Arial" charset="0"/>
                <a:cs typeface="Arial" charset="0"/>
              </a:rPr>
              <a:t>logistics</a:t>
            </a:r>
            <a:r>
              <a:rPr lang="cs-CZ" altLang="cs-CZ" sz="1800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1800" dirty="0" err="1">
                <a:solidFill>
                  <a:schemeClr val="tx2"/>
                </a:solidFill>
                <a:latin typeface="Arial" charset="0"/>
                <a:cs typeface="Arial" charset="0"/>
              </a:rPr>
              <a:t>Achieved</a:t>
            </a:r>
            <a:r>
              <a:rPr lang="cs-CZ" altLang="cs-CZ" sz="1800" dirty="0">
                <a:solidFill>
                  <a:schemeClr val="tx2"/>
                </a:solidFill>
                <a:latin typeface="Arial" charset="0"/>
                <a:cs typeface="Arial" charset="0"/>
              </a:rPr>
              <a:t> by </a:t>
            </a:r>
            <a:r>
              <a:rPr lang="cs-CZ" altLang="cs-CZ" sz="1800" dirty="0" err="1">
                <a:solidFill>
                  <a:schemeClr val="tx2"/>
                </a:solidFill>
                <a:latin typeface="Arial" charset="0"/>
                <a:cs typeface="Arial" charset="0"/>
              </a:rPr>
              <a:t>Regional</a:t>
            </a:r>
            <a:r>
              <a:rPr lang="cs-CZ" altLang="cs-CZ" sz="1800" dirty="0">
                <a:solidFill>
                  <a:schemeClr val="tx2"/>
                </a:solidFill>
                <a:latin typeface="Arial" charset="0"/>
                <a:cs typeface="Arial" charset="0"/>
              </a:rPr>
              <a:t> and </a:t>
            </a:r>
            <a:r>
              <a:rPr lang="cs-CZ" altLang="cs-CZ" sz="1800" dirty="0" err="1">
                <a:solidFill>
                  <a:schemeClr val="tx2"/>
                </a:solidFill>
                <a:latin typeface="Arial" charset="0"/>
                <a:cs typeface="Arial" charset="0"/>
              </a:rPr>
              <a:t>local</a:t>
            </a:r>
            <a:r>
              <a:rPr lang="cs-CZ" altLang="cs-CZ" sz="1800" dirty="0">
                <a:solidFill>
                  <a:schemeClr val="tx2"/>
                </a:solidFill>
                <a:latin typeface="Arial" charset="0"/>
                <a:cs typeface="Arial" charset="0"/>
              </a:rPr>
              <a:t>  </a:t>
            </a:r>
            <a:r>
              <a:rPr lang="cs-CZ" altLang="cs-CZ" sz="1800" dirty="0" err="1">
                <a:solidFill>
                  <a:schemeClr val="tx2"/>
                </a:solidFill>
                <a:latin typeface="Arial" charset="0"/>
                <a:cs typeface="Arial" charset="0"/>
              </a:rPr>
              <a:t>policies</a:t>
            </a:r>
            <a:r>
              <a:rPr lang="cs-CZ" altLang="cs-CZ" dirty="0">
                <a:solidFill>
                  <a:schemeClr val="tx2"/>
                </a:solidFill>
                <a:latin typeface="Arial" charset="0"/>
                <a:cs typeface="Arial" charset="0"/>
              </a:rPr>
              <a:t/>
            </a:r>
            <a:br>
              <a:rPr lang="cs-CZ" altLang="cs-CZ" dirty="0">
                <a:solidFill>
                  <a:schemeClr val="tx2"/>
                </a:solidFill>
                <a:latin typeface="Arial" charset="0"/>
                <a:cs typeface="Arial" charset="0"/>
              </a:rPr>
            </a:br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19982"/>
            <a:ext cx="2436278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085184"/>
            <a:ext cx="1296000" cy="7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3" descr="C:\Users\stoali\Desktop\Brožura_podklady_Alice.Š\Brožura\02_SUGAR\logo_suga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792" y="4847045"/>
            <a:ext cx="166097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délník 7"/>
          <p:cNvSpPr/>
          <p:nvPr/>
        </p:nvSpPr>
        <p:spPr>
          <a:xfrm>
            <a:off x="5796136" y="2132856"/>
            <a:ext cx="3047394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100" b="1" u="sng" dirty="0">
                <a:cs typeface="Arial" charset="0"/>
              </a:rPr>
              <a:t>Projektoví partneři</a:t>
            </a:r>
            <a:r>
              <a:rPr lang="cs-CZ" altLang="cs-CZ" sz="1100" b="1" dirty="0">
                <a:cs typeface="Arial" charset="0"/>
              </a:rPr>
              <a:t>: </a:t>
            </a:r>
            <a:r>
              <a:rPr lang="cs-CZ" altLang="cs-CZ" sz="1100" dirty="0">
                <a:cs typeface="Arial" charset="0"/>
              </a:rPr>
              <a:t/>
            </a:r>
            <a:br>
              <a:rPr lang="cs-CZ" altLang="cs-CZ" sz="1100" dirty="0">
                <a:cs typeface="Arial" charset="0"/>
              </a:rPr>
            </a:br>
            <a:r>
              <a:rPr lang="cs-CZ" altLang="cs-CZ" sz="1100" b="1" dirty="0">
                <a:cs typeface="Arial" charset="0"/>
              </a:rPr>
              <a:t>IT </a:t>
            </a:r>
            <a:r>
              <a:rPr lang="cs-CZ" altLang="cs-CZ" sz="1100" dirty="0">
                <a:cs typeface="Arial" charset="0"/>
              </a:rPr>
              <a:t>- Institut pro dopravu a logistiku, Výkonný sekretariát iniciativy Střední Evropa – Terst – vedoucí partner; </a:t>
            </a:r>
            <a:endParaRPr lang="cs-CZ" altLang="cs-CZ" sz="1100" dirty="0" smtClean="0">
              <a:cs typeface="Arial" charset="0"/>
            </a:endParaRPr>
          </a:p>
          <a:p>
            <a:r>
              <a:rPr lang="cs-CZ" altLang="cs-CZ" sz="1100" b="1" dirty="0" smtClean="0">
                <a:cs typeface="Arial" charset="0"/>
              </a:rPr>
              <a:t>UK</a:t>
            </a:r>
            <a:r>
              <a:rPr lang="cs-CZ" altLang="cs-CZ" sz="1100" dirty="0" smtClean="0">
                <a:cs typeface="Arial" charset="0"/>
              </a:rPr>
              <a:t> </a:t>
            </a:r>
            <a:r>
              <a:rPr lang="cs-CZ" altLang="cs-CZ" sz="1100" dirty="0">
                <a:cs typeface="Arial" charset="0"/>
              </a:rPr>
              <a:t>- Dopravní podnik města Londýn; </a:t>
            </a:r>
            <a:endParaRPr lang="cs-CZ" altLang="cs-CZ" sz="1100" dirty="0" smtClean="0">
              <a:cs typeface="Arial" charset="0"/>
            </a:endParaRPr>
          </a:p>
          <a:p>
            <a:r>
              <a:rPr lang="cs-CZ" altLang="cs-CZ" sz="1100" b="1" dirty="0" smtClean="0">
                <a:cs typeface="Arial" charset="0"/>
              </a:rPr>
              <a:t>FR</a:t>
            </a:r>
            <a:r>
              <a:rPr lang="cs-CZ" altLang="cs-CZ" sz="1100" dirty="0" smtClean="0">
                <a:cs typeface="Arial" charset="0"/>
              </a:rPr>
              <a:t> </a:t>
            </a:r>
            <a:r>
              <a:rPr lang="cs-CZ" altLang="cs-CZ" sz="1100" dirty="0">
                <a:cs typeface="Arial" charset="0"/>
              </a:rPr>
              <a:t>- Národní výzkumný institut dopravy </a:t>
            </a:r>
            <a:r>
              <a:rPr lang="cs-CZ" altLang="cs-CZ" sz="1100" dirty="0" smtClean="0">
                <a:cs typeface="Arial" charset="0"/>
              </a:rPr>
              <a:t/>
            </a:r>
            <a:br>
              <a:rPr lang="cs-CZ" altLang="cs-CZ" sz="1100" dirty="0" smtClean="0">
                <a:cs typeface="Arial" charset="0"/>
              </a:rPr>
            </a:br>
            <a:r>
              <a:rPr lang="cs-CZ" altLang="cs-CZ" sz="1100" dirty="0" smtClean="0">
                <a:cs typeface="Arial" charset="0"/>
              </a:rPr>
              <a:t>a </a:t>
            </a:r>
            <a:r>
              <a:rPr lang="cs-CZ" altLang="cs-CZ" sz="1100" dirty="0">
                <a:cs typeface="Arial" charset="0"/>
              </a:rPr>
              <a:t>bezpečnosti – </a:t>
            </a:r>
            <a:r>
              <a:rPr lang="cs-CZ" altLang="cs-CZ" sz="1100" dirty="0" err="1">
                <a:cs typeface="Arial" charset="0"/>
              </a:rPr>
              <a:t>Arcueil</a:t>
            </a:r>
            <a:r>
              <a:rPr lang="cs-CZ" altLang="cs-CZ" sz="1100" dirty="0">
                <a:cs typeface="Arial" charset="0"/>
              </a:rPr>
              <a:t>, Město Paříž – Ředitelství silnic a dopravy; </a:t>
            </a:r>
            <a:r>
              <a:rPr lang="cs-CZ" altLang="cs-CZ" sz="1100" b="1" dirty="0">
                <a:cs typeface="Arial" charset="0"/>
              </a:rPr>
              <a:t>ES</a:t>
            </a:r>
            <a:r>
              <a:rPr lang="cs-CZ" altLang="cs-CZ" sz="1100" dirty="0">
                <a:cs typeface="Arial" charset="0"/>
              </a:rPr>
              <a:t> - Městská rada Barcelona </a:t>
            </a:r>
            <a:r>
              <a:rPr lang="cs-CZ" altLang="cs-CZ" sz="1100" dirty="0" smtClean="0">
                <a:cs typeface="Arial" charset="0"/>
              </a:rPr>
              <a:t>a </a:t>
            </a:r>
            <a:r>
              <a:rPr lang="cs-CZ" altLang="cs-CZ" sz="1100" dirty="0">
                <a:cs typeface="Arial" charset="0"/>
              </a:rPr>
              <a:t>Městská rada Palma de Mallorca; </a:t>
            </a:r>
            <a:r>
              <a:rPr lang="cs-CZ" altLang="cs-CZ" sz="1100" b="1" dirty="0">
                <a:cs typeface="Arial" charset="0"/>
              </a:rPr>
              <a:t>BE</a:t>
            </a:r>
            <a:r>
              <a:rPr lang="cs-CZ" altLang="cs-CZ" sz="1100" dirty="0">
                <a:cs typeface="Arial" charset="0"/>
              </a:rPr>
              <a:t> - Propagace provozních spojení s integrovanými službami – Brusel; </a:t>
            </a:r>
            <a:r>
              <a:rPr lang="cs-CZ" altLang="cs-CZ" sz="1100" b="1" dirty="0">
                <a:cs typeface="Arial" charset="0"/>
              </a:rPr>
              <a:t>EL</a:t>
            </a:r>
            <a:r>
              <a:rPr lang="cs-CZ" altLang="cs-CZ" sz="1100" dirty="0">
                <a:cs typeface="Arial" charset="0"/>
              </a:rPr>
              <a:t> - Region Kréta a Město Athény; </a:t>
            </a:r>
            <a:r>
              <a:rPr lang="cs-CZ" altLang="cs-CZ" sz="1100" b="1" dirty="0">
                <a:cs typeface="Arial" charset="0"/>
              </a:rPr>
              <a:t>PL</a:t>
            </a:r>
            <a:r>
              <a:rPr lang="cs-CZ" altLang="cs-CZ" sz="1100" dirty="0">
                <a:cs typeface="Arial" charset="0"/>
              </a:rPr>
              <a:t> - Město Poznaň </a:t>
            </a:r>
            <a:endParaRPr lang="cs-CZ" altLang="cs-CZ" sz="1100" dirty="0" smtClean="0">
              <a:cs typeface="Arial" charset="0"/>
            </a:endParaRPr>
          </a:p>
          <a:p>
            <a:r>
              <a:rPr lang="cs-CZ" altLang="cs-CZ" sz="1100" dirty="0" smtClean="0">
                <a:cs typeface="Arial" charset="0"/>
              </a:rPr>
              <a:t>a </a:t>
            </a:r>
            <a:r>
              <a:rPr lang="cs-CZ" altLang="cs-CZ" sz="1100" dirty="0">
                <a:cs typeface="Arial" charset="0"/>
              </a:rPr>
              <a:t>Institut logistiky a skladování zboží – Poznaň; </a:t>
            </a:r>
            <a:r>
              <a:rPr lang="cs-CZ" altLang="cs-CZ" sz="1100" b="1" dirty="0">
                <a:cs typeface="Arial" charset="0"/>
              </a:rPr>
              <a:t>BG</a:t>
            </a:r>
            <a:r>
              <a:rPr lang="cs-CZ" altLang="cs-CZ" sz="1100" dirty="0">
                <a:cs typeface="Arial" charset="0"/>
              </a:rPr>
              <a:t> - Město </a:t>
            </a:r>
            <a:r>
              <a:rPr lang="cs-CZ" altLang="cs-CZ" sz="1100" dirty="0" err="1">
                <a:cs typeface="Arial" charset="0"/>
              </a:rPr>
              <a:t>Vratsa</a:t>
            </a:r>
            <a:r>
              <a:rPr lang="cs-CZ" altLang="cs-CZ" sz="1100" dirty="0">
                <a:cs typeface="Arial" charset="0"/>
              </a:rPr>
              <a:t>; </a:t>
            </a:r>
            <a:r>
              <a:rPr lang="cs-CZ" altLang="cs-CZ" sz="1100" b="1" dirty="0">
                <a:cs typeface="Arial" charset="0"/>
              </a:rPr>
              <a:t>SL </a:t>
            </a:r>
            <a:r>
              <a:rPr lang="cs-CZ" altLang="cs-CZ" sz="1100" dirty="0">
                <a:cs typeface="Arial" charset="0"/>
              </a:rPr>
              <a:t>- Město </a:t>
            </a:r>
            <a:r>
              <a:rPr lang="cs-CZ" altLang="cs-CZ" sz="1100" dirty="0" err="1">
                <a:cs typeface="Arial" charset="0"/>
              </a:rPr>
              <a:t>Celje</a:t>
            </a:r>
            <a:r>
              <a:rPr lang="cs-CZ" altLang="cs-CZ" sz="1100" dirty="0">
                <a:cs typeface="Arial" charset="0"/>
              </a:rPr>
              <a:t>; </a:t>
            </a:r>
            <a:r>
              <a:rPr lang="cs-CZ" altLang="cs-CZ" sz="1100" b="1" dirty="0">
                <a:cs typeface="Arial" charset="0"/>
              </a:rPr>
              <a:t>CZ - Statutární město Ústí nad Labem </a:t>
            </a:r>
            <a:r>
              <a:rPr lang="cs-CZ" altLang="cs-CZ" sz="1100" b="1" dirty="0" smtClean="0">
                <a:cs typeface="Arial" charset="0"/>
              </a:rPr>
              <a:t/>
            </a:r>
            <a:br>
              <a:rPr lang="cs-CZ" altLang="cs-CZ" sz="1100" b="1" dirty="0" smtClean="0">
                <a:cs typeface="Arial" charset="0"/>
              </a:rPr>
            </a:br>
            <a:r>
              <a:rPr lang="cs-CZ" altLang="cs-CZ" sz="1100" b="1" dirty="0" smtClean="0">
                <a:cs typeface="Arial" charset="0"/>
              </a:rPr>
              <a:t>a </a:t>
            </a:r>
            <a:r>
              <a:rPr lang="cs-CZ" altLang="cs-CZ" sz="1100" b="1" dirty="0">
                <a:cs typeface="Arial" charset="0"/>
              </a:rPr>
              <a:t>České dráhy, a. s. – Praha</a:t>
            </a:r>
            <a:br>
              <a:rPr lang="cs-CZ" altLang="cs-CZ" sz="1100" b="1" dirty="0">
                <a:cs typeface="Arial" charset="0"/>
              </a:rPr>
            </a:br>
            <a:endParaRPr lang="cs-CZ" altLang="cs-CZ" sz="1100" b="1" dirty="0" smtClean="0">
              <a:cs typeface="Arial" charset="0"/>
            </a:endParaRPr>
          </a:p>
          <a:p>
            <a:r>
              <a:rPr lang="cs-CZ" altLang="cs-CZ" sz="1100" b="1" dirty="0" smtClean="0">
                <a:cs typeface="Arial" charset="0"/>
              </a:rPr>
              <a:t>Doba </a:t>
            </a:r>
            <a:r>
              <a:rPr lang="cs-CZ" altLang="cs-CZ" sz="1100" b="1" dirty="0">
                <a:cs typeface="Arial" charset="0"/>
              </a:rPr>
              <a:t>trvání: </a:t>
            </a:r>
            <a:endParaRPr lang="cs-CZ" altLang="cs-CZ" sz="1100" b="1" dirty="0" smtClean="0">
              <a:cs typeface="Arial" charset="0"/>
            </a:endParaRPr>
          </a:p>
          <a:p>
            <a:r>
              <a:rPr lang="cs-CZ" altLang="cs-CZ" sz="1100" dirty="0" smtClean="0">
                <a:cs typeface="Arial" charset="0"/>
              </a:rPr>
              <a:t>1. 11</a:t>
            </a:r>
            <a:r>
              <a:rPr lang="cs-CZ" altLang="cs-CZ" sz="1100" dirty="0">
                <a:cs typeface="Arial" charset="0"/>
              </a:rPr>
              <a:t>. 2008 – 29. 2. 2012 (40 měsíců)</a:t>
            </a:r>
            <a:r>
              <a:rPr lang="cs-CZ" altLang="cs-CZ" sz="1100" b="1" dirty="0">
                <a:cs typeface="Arial" charset="0"/>
              </a:rPr>
              <a:t>  </a:t>
            </a:r>
            <a:r>
              <a:rPr lang="cs-CZ" altLang="cs-CZ" sz="1100" dirty="0">
                <a:cs typeface="Arial" charset="0"/>
              </a:rPr>
              <a:t>	</a:t>
            </a:r>
            <a:br>
              <a:rPr lang="cs-CZ" altLang="cs-CZ" sz="1100" dirty="0">
                <a:cs typeface="Arial" charset="0"/>
              </a:rPr>
            </a:br>
            <a:r>
              <a:rPr lang="cs-CZ" altLang="cs-CZ" sz="1100" b="1" dirty="0" smtClean="0">
                <a:cs typeface="Arial" charset="0"/>
              </a:rPr>
              <a:t>Rozpočet </a:t>
            </a:r>
            <a:r>
              <a:rPr lang="cs-CZ" altLang="cs-CZ" sz="1100" b="1" dirty="0">
                <a:cs typeface="Arial" charset="0"/>
              </a:rPr>
              <a:t>projektu</a:t>
            </a:r>
            <a:r>
              <a:rPr lang="cs-CZ" altLang="cs-CZ" sz="1100" dirty="0">
                <a:cs typeface="Arial" charset="0"/>
              </a:rPr>
              <a:t>:  </a:t>
            </a:r>
            <a:r>
              <a:rPr lang="cs-CZ" altLang="cs-CZ" sz="1100" dirty="0" smtClean="0">
                <a:cs typeface="Arial" charset="0"/>
              </a:rPr>
              <a:t>    3 </a:t>
            </a:r>
            <a:r>
              <a:rPr lang="cs-CZ" altLang="cs-CZ" sz="1100" dirty="0">
                <a:cs typeface="Arial" charset="0"/>
              </a:rPr>
              <a:t>641 565,00 EUR 	</a:t>
            </a:r>
            <a:br>
              <a:rPr lang="cs-CZ" altLang="cs-CZ" sz="1100" dirty="0">
                <a:cs typeface="Arial" charset="0"/>
              </a:rPr>
            </a:br>
            <a:r>
              <a:rPr lang="cs-CZ" altLang="cs-CZ" sz="1100" b="1" dirty="0">
                <a:cs typeface="Arial" charset="0"/>
              </a:rPr>
              <a:t>Rozpočet CZ partnera:  </a:t>
            </a:r>
            <a:r>
              <a:rPr lang="cs-CZ" altLang="cs-CZ" sz="1100" b="1" dirty="0" smtClean="0">
                <a:cs typeface="Arial" charset="0"/>
              </a:rPr>
              <a:t> </a:t>
            </a:r>
            <a:r>
              <a:rPr lang="cs-CZ" altLang="cs-CZ" sz="1100" dirty="0" smtClean="0">
                <a:cs typeface="Arial" charset="0"/>
              </a:rPr>
              <a:t>560 </a:t>
            </a:r>
            <a:r>
              <a:rPr lang="cs-CZ" altLang="cs-CZ" sz="1100" dirty="0">
                <a:cs typeface="Arial" charset="0"/>
              </a:rPr>
              <a:t>740,00 EUR</a:t>
            </a:r>
            <a:br>
              <a:rPr lang="cs-CZ" altLang="cs-CZ" sz="1100" dirty="0">
                <a:cs typeface="Arial" charset="0"/>
              </a:rPr>
            </a:br>
            <a:r>
              <a:rPr lang="cs-CZ" altLang="cs-CZ" sz="1100" b="1" dirty="0">
                <a:cs typeface="Arial" charset="0"/>
              </a:rPr>
              <a:t>Příspěvek z </a:t>
            </a:r>
            <a:r>
              <a:rPr lang="cs-CZ" altLang="cs-CZ" sz="1100" b="1" dirty="0" smtClean="0">
                <a:cs typeface="Arial" charset="0"/>
              </a:rPr>
              <a:t>ERDF:          </a:t>
            </a:r>
            <a:r>
              <a:rPr lang="cs-CZ" altLang="cs-CZ" sz="1100" dirty="0">
                <a:cs typeface="Arial" charset="0"/>
              </a:rPr>
              <a:t>476 629,00 EUR</a:t>
            </a:r>
            <a:br>
              <a:rPr lang="cs-CZ" altLang="cs-CZ" sz="1100" dirty="0">
                <a:cs typeface="Arial" charset="0"/>
              </a:rPr>
            </a:br>
            <a:endParaRPr lang="cs-CZ" altLang="cs-CZ" sz="1100" dirty="0" smtClean="0">
              <a:cs typeface="Arial" charset="0"/>
            </a:endParaRPr>
          </a:p>
          <a:p>
            <a:r>
              <a:rPr lang="cs-CZ" altLang="cs-CZ" sz="1100" b="1" u="sng" dirty="0" smtClean="0">
                <a:solidFill>
                  <a:schemeClr val="tx2"/>
                </a:solidFill>
                <a:cs typeface="Arial" charset="0"/>
              </a:rPr>
              <a:t>http</a:t>
            </a:r>
            <a:r>
              <a:rPr lang="cs-CZ" altLang="cs-CZ" sz="1100" b="1" u="sng" dirty="0">
                <a:solidFill>
                  <a:schemeClr val="tx2"/>
                </a:solidFill>
                <a:cs typeface="Arial" charset="0"/>
              </a:rPr>
              <a:t>://www.sugarlogistics.eu</a:t>
            </a:r>
            <a:r>
              <a:rPr lang="cs-CZ" altLang="cs-CZ" sz="1100" dirty="0">
                <a:cs typeface="Arial" charset="0"/>
              </a:rPr>
              <a:t/>
            </a:r>
            <a:br>
              <a:rPr lang="cs-CZ" altLang="cs-CZ" sz="1100" dirty="0">
                <a:cs typeface="Arial" charset="0"/>
              </a:rPr>
            </a:br>
            <a:endParaRPr lang="cs-CZ" sz="1000" dirty="0"/>
          </a:p>
          <a:p>
            <a:r>
              <a:rPr lang="cs-CZ" altLang="cs-CZ" sz="1000" dirty="0">
                <a:cs typeface="Arial" charset="0"/>
              </a:rPr>
              <a:t/>
            </a:r>
            <a:br>
              <a:rPr lang="cs-CZ" altLang="cs-CZ" sz="1000" dirty="0">
                <a:cs typeface="Arial" charset="0"/>
              </a:rPr>
            </a:b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905263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060847"/>
            <a:ext cx="5472608" cy="445538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300" b="1" dirty="0">
              <a:latin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200" b="1" u="sng" dirty="0">
                <a:latin typeface="Arial" charset="0"/>
                <a:cs typeface="Arial" charset="0"/>
              </a:rPr>
              <a:t>Cíle projektu:</a:t>
            </a:r>
            <a:endParaRPr lang="cs-CZ" altLang="cs-CZ" sz="1200" u="sng" dirty="0">
              <a:latin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200" dirty="0" err="1">
                <a:latin typeface="Arial" charset="0"/>
                <a:cs typeface="Arial" charset="0"/>
              </a:rPr>
              <a:t>Networking</a:t>
            </a:r>
            <a:r>
              <a:rPr lang="cs-CZ" sz="1200" dirty="0">
                <a:latin typeface="Arial" charset="0"/>
                <a:cs typeface="Arial" charset="0"/>
              </a:rPr>
              <a:t> v regionu </a:t>
            </a:r>
            <a:r>
              <a:rPr lang="cs-CZ" sz="1200" dirty="0" smtClean="0">
                <a:latin typeface="Arial" charset="0"/>
                <a:cs typeface="Arial" charset="0"/>
              </a:rPr>
              <a:t>–Podpora a rozvoj </a:t>
            </a:r>
            <a:r>
              <a:rPr lang="cs-CZ" sz="1200" dirty="0">
                <a:latin typeface="Arial" charset="0"/>
                <a:cs typeface="Arial" charset="0"/>
              </a:rPr>
              <a:t>podnikatelského myšlení </a:t>
            </a:r>
            <a:r>
              <a:rPr lang="cs-CZ" sz="1200" dirty="0" smtClean="0">
                <a:latin typeface="Arial" charset="0"/>
                <a:cs typeface="Arial" charset="0"/>
              </a:rPr>
              <a:t>a </a:t>
            </a:r>
            <a:r>
              <a:rPr lang="cs-CZ" sz="1200" dirty="0" smtClean="0">
                <a:latin typeface="Arial" charset="0"/>
                <a:cs typeface="Arial" charset="0"/>
              </a:rPr>
              <a:t>podnikavost zvláště mezi znevýhodněnými skupinami obyvatelstva (mladí lidé, matky..). </a:t>
            </a:r>
            <a:r>
              <a:rPr lang="cs-CZ" sz="1200" dirty="0">
                <a:latin typeface="Arial" charset="0"/>
                <a:cs typeface="Arial" charset="0"/>
              </a:rPr>
              <a:t>Databáze informací </a:t>
            </a:r>
            <a:r>
              <a:rPr lang="cs-CZ" sz="1200" dirty="0" smtClean="0">
                <a:latin typeface="Arial" charset="0"/>
                <a:cs typeface="Arial" charset="0"/>
              </a:rPr>
              <a:t>a </a:t>
            </a:r>
            <a:r>
              <a:rPr lang="cs-CZ" sz="1200" dirty="0">
                <a:latin typeface="Arial" charset="0"/>
                <a:cs typeface="Arial" charset="0"/>
              </a:rPr>
              <a:t>kontaktů – v ČR i zahraničí. Přenos informací o fungování obdobných projektů v zahraničí </a:t>
            </a:r>
            <a:r>
              <a:rPr lang="cs-CZ" sz="1200" dirty="0" smtClean="0">
                <a:latin typeface="Arial" charset="0"/>
                <a:cs typeface="Arial" charset="0"/>
              </a:rPr>
              <a:t>– přenos </a:t>
            </a:r>
            <a:r>
              <a:rPr lang="cs-CZ" sz="1200" dirty="0">
                <a:latin typeface="Arial" charset="0"/>
                <a:cs typeface="Arial" charset="0"/>
              </a:rPr>
              <a:t>zkušeností a inspirace – výstup zahraniční mise i International Exchange Camp v </a:t>
            </a:r>
            <a:r>
              <a:rPr lang="cs-CZ" sz="1200" dirty="0" smtClean="0">
                <a:latin typeface="Arial" charset="0"/>
                <a:cs typeface="Arial" charset="0"/>
              </a:rPr>
              <a:t>ČR. </a:t>
            </a:r>
            <a:endParaRPr lang="cs-CZ" sz="1200" dirty="0">
              <a:latin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200" b="1" dirty="0">
              <a:latin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200" b="1" u="sng" dirty="0">
                <a:latin typeface="Arial" charset="0"/>
                <a:cs typeface="Arial" charset="0"/>
              </a:rPr>
              <a:t>Výstupy projektu: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Arial" charset="0"/>
                <a:cs typeface="Arial" charset="0"/>
              </a:rPr>
              <a:t>Inspirace od francouzského partnera ADVANCIE - 24h maraton v podnikání - na podporu podnikatelského myšlení, který byl </a:t>
            </a:r>
            <a:r>
              <a:rPr lang="cs-CZ" sz="1200" dirty="0" smtClean="0">
                <a:latin typeface="Arial" charset="0"/>
                <a:cs typeface="Arial" charset="0"/>
              </a:rPr>
              <a:t>otestován </a:t>
            </a:r>
            <a:r>
              <a:rPr lang="cs-CZ" sz="1200" dirty="0">
                <a:latin typeface="Arial" charset="0"/>
                <a:cs typeface="Arial" charset="0"/>
              </a:rPr>
              <a:t>ve Zlínském kraji. Dále ve spolupráci se zahraničními i místními experty byla připravena 2 denní akce pro studenty SŠ, </a:t>
            </a:r>
            <a:r>
              <a:rPr lang="cs-CZ" sz="1200" dirty="0" smtClean="0">
                <a:latin typeface="Arial" charset="0"/>
                <a:cs typeface="Arial" charset="0"/>
              </a:rPr>
              <a:t>VŠ</a:t>
            </a:r>
            <a:r>
              <a:rPr lang="cs-CZ" sz="1200" dirty="0">
                <a:latin typeface="Arial" charset="0"/>
                <a:cs typeface="Arial" charset="0"/>
              </a:rPr>
              <a:t>, asistenčního centra pro podporu podnikání žen i mladých lidí, kteří nedostudovali a mají problém zapojit se do </a:t>
            </a:r>
            <a:r>
              <a:rPr lang="cs-CZ" sz="1200" dirty="0" smtClean="0">
                <a:latin typeface="Arial" charset="0"/>
                <a:cs typeface="Arial" charset="0"/>
              </a:rPr>
              <a:t>pracovního procesu</a:t>
            </a:r>
            <a:r>
              <a:rPr lang="cs-CZ" sz="1200" dirty="0">
                <a:latin typeface="Arial" charset="0"/>
                <a:cs typeface="Arial" charset="0"/>
              </a:rPr>
              <a:t>. Účastníci byli rozděleni do týmů s přihlédnutím schopností jednotlivých osob. Každý z týmů pracoval na svém projektu </a:t>
            </a:r>
            <a:r>
              <a:rPr lang="cs-CZ" sz="1200" dirty="0" smtClean="0">
                <a:latin typeface="Arial" charset="0"/>
                <a:cs typeface="Arial" charset="0"/>
              </a:rPr>
              <a:t>(</a:t>
            </a:r>
            <a:r>
              <a:rPr lang="cs-CZ" sz="1200" dirty="0">
                <a:latin typeface="Arial" charset="0"/>
                <a:cs typeface="Arial" charset="0"/>
              </a:rPr>
              <a:t>vzniku nové firmy) od počáteční myšlenky, až po její realizaci a uvedení do praxe. Po 24 hod každý tým prezentoval svůj projekt </a:t>
            </a:r>
            <a:r>
              <a:rPr lang="cs-CZ" sz="1200" dirty="0" smtClean="0">
                <a:latin typeface="Arial" charset="0"/>
                <a:cs typeface="Arial" charset="0"/>
              </a:rPr>
              <a:t>před </a:t>
            </a:r>
            <a:r>
              <a:rPr lang="cs-CZ" sz="1200" dirty="0">
                <a:latin typeface="Arial" charset="0"/>
                <a:cs typeface="Arial" charset="0"/>
              </a:rPr>
              <a:t>odbornou porotou, jež vybrala </a:t>
            </a:r>
            <a:r>
              <a:rPr lang="cs-CZ" sz="1200" dirty="0" smtClean="0">
                <a:latin typeface="Arial" charset="0"/>
                <a:cs typeface="Arial" charset="0"/>
              </a:rPr>
              <a:t/>
            </a:r>
            <a:br>
              <a:rPr lang="cs-CZ" sz="1200" dirty="0" smtClean="0">
                <a:latin typeface="Arial" charset="0"/>
                <a:cs typeface="Arial" charset="0"/>
              </a:rPr>
            </a:br>
            <a:r>
              <a:rPr lang="cs-CZ" sz="1200" dirty="0" smtClean="0">
                <a:latin typeface="Arial" charset="0"/>
                <a:cs typeface="Arial" charset="0"/>
              </a:rPr>
              <a:t>a </a:t>
            </a:r>
            <a:r>
              <a:rPr lang="cs-CZ" sz="1200" dirty="0">
                <a:latin typeface="Arial" charset="0"/>
                <a:cs typeface="Arial" charset="0"/>
              </a:rPr>
              <a:t>ocenila ty nejlepší. Vše za dohledu zahraničních expertů. Zkušenost pro cca 70 osob.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000" b="1" dirty="0">
              <a:latin typeface="Arial" charset="0"/>
              <a:cs typeface="Arial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1800" dirty="0" err="1">
                <a:latin typeface="Arial" charset="0"/>
                <a:cs typeface="Arial" charset="0"/>
              </a:rPr>
              <a:t>Enspire</a:t>
            </a:r>
            <a:r>
              <a:rPr lang="cs-CZ" altLang="cs-CZ" sz="1800" dirty="0">
                <a:latin typeface="Arial" charset="0"/>
                <a:cs typeface="Arial" charset="0"/>
              </a:rPr>
              <a:t> EU - </a:t>
            </a:r>
            <a:r>
              <a:rPr lang="cs-CZ" altLang="cs-CZ" sz="1800" dirty="0" err="1">
                <a:latin typeface="Arial" charset="0"/>
                <a:cs typeface="Arial" charset="0"/>
              </a:rPr>
              <a:t>Entrepreneurial</a:t>
            </a:r>
            <a:r>
              <a:rPr lang="cs-CZ" altLang="cs-CZ" sz="1800" dirty="0">
                <a:latin typeface="Arial" charset="0"/>
                <a:cs typeface="Arial" charset="0"/>
              </a:rPr>
              <a:t> </a:t>
            </a:r>
            <a:r>
              <a:rPr lang="cs-CZ" altLang="cs-CZ" sz="1800" dirty="0" err="1">
                <a:latin typeface="Arial" charset="0"/>
                <a:cs typeface="Arial" charset="0"/>
              </a:rPr>
              <a:t>Inspiration</a:t>
            </a:r>
            <a:r>
              <a:rPr lang="cs-CZ" altLang="cs-CZ" sz="1800" dirty="0">
                <a:latin typeface="Arial" charset="0"/>
                <a:cs typeface="Arial" charset="0"/>
              </a:rPr>
              <a:t> </a:t>
            </a:r>
            <a:r>
              <a:rPr lang="cs-CZ" altLang="cs-CZ" sz="1800" dirty="0" err="1">
                <a:latin typeface="Arial" charset="0"/>
                <a:cs typeface="Arial" charset="0"/>
              </a:rPr>
              <a:t>for</a:t>
            </a:r>
            <a:r>
              <a:rPr lang="cs-CZ" altLang="cs-CZ" sz="1800" dirty="0">
                <a:latin typeface="Arial" charset="0"/>
                <a:cs typeface="Arial" charset="0"/>
              </a:rPr>
              <a:t> </a:t>
            </a:r>
            <a:r>
              <a:rPr lang="cs-CZ" altLang="cs-CZ" sz="1800" dirty="0" err="1">
                <a:latin typeface="Arial" charset="0"/>
                <a:cs typeface="Arial" charset="0"/>
              </a:rPr>
              <a:t>the</a:t>
            </a:r>
            <a:r>
              <a:rPr lang="cs-CZ" altLang="cs-CZ" sz="1800" dirty="0">
                <a:latin typeface="Arial" charset="0"/>
                <a:cs typeface="Arial" charset="0"/>
              </a:rPr>
              <a:t> </a:t>
            </a:r>
            <a:r>
              <a:rPr lang="cs-CZ" altLang="cs-CZ" sz="1800" dirty="0" err="1">
                <a:latin typeface="Arial" charset="0"/>
                <a:cs typeface="Arial" charset="0"/>
              </a:rPr>
              <a:t>European</a:t>
            </a:r>
            <a:r>
              <a:rPr lang="cs-CZ" altLang="cs-CZ" sz="1800" dirty="0">
                <a:latin typeface="Arial" charset="0"/>
                <a:cs typeface="Arial" charset="0"/>
              </a:rPr>
              <a:t> Union</a:t>
            </a:r>
            <a:endParaRPr lang="cs-CZ" sz="1800" dirty="0"/>
          </a:p>
        </p:txBody>
      </p:sp>
      <p:pic>
        <p:nvPicPr>
          <p:cNvPr id="4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98569"/>
            <a:ext cx="2436278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3" descr="Logo-100mm-outlin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19983"/>
            <a:ext cx="7267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16591"/>
            <a:ext cx="1008000" cy="76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5940152" y="1988840"/>
            <a:ext cx="2952328" cy="473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altLang="cs-CZ" sz="1100" b="1" u="sng" dirty="0">
                <a:cs typeface="Arial" charset="0"/>
              </a:rPr>
              <a:t>Projektoví partneři</a:t>
            </a:r>
            <a:r>
              <a:rPr lang="cs-CZ" altLang="cs-CZ" sz="1100" b="1" dirty="0">
                <a:cs typeface="Arial" charset="0"/>
              </a:rPr>
              <a:t>: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1100" b="1" dirty="0">
                <a:cs typeface="Arial" charset="0"/>
              </a:rPr>
              <a:t>DK</a:t>
            </a:r>
            <a:r>
              <a:rPr lang="cs-CZ" sz="1100" dirty="0">
                <a:cs typeface="Arial" charset="0"/>
              </a:rPr>
              <a:t> - </a:t>
            </a:r>
            <a:r>
              <a:rPr lang="cs-CZ" sz="1100" dirty="0" err="1">
                <a:cs typeface="Arial" charset="0"/>
              </a:rPr>
              <a:t>Vejle</a:t>
            </a:r>
            <a:r>
              <a:rPr lang="cs-CZ" sz="1100" dirty="0">
                <a:cs typeface="Arial" charset="0"/>
              </a:rPr>
              <a:t> Business </a:t>
            </a:r>
            <a:r>
              <a:rPr lang="cs-CZ" sz="1100" dirty="0" err="1">
                <a:cs typeface="Arial" charset="0"/>
              </a:rPr>
              <a:t>Development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Agency</a:t>
            </a:r>
            <a:r>
              <a:rPr lang="cs-CZ" sz="1100" dirty="0">
                <a:cs typeface="Arial" charset="0"/>
              </a:rPr>
              <a:t> – vedoucí partner; </a:t>
            </a:r>
            <a:r>
              <a:rPr lang="cs-CZ" sz="1100" b="1" dirty="0">
                <a:cs typeface="Arial" charset="0"/>
              </a:rPr>
              <a:t>UK</a:t>
            </a:r>
            <a:r>
              <a:rPr lang="cs-CZ" sz="1100" dirty="0">
                <a:cs typeface="Arial" charset="0"/>
              </a:rPr>
              <a:t> - Hampshire </a:t>
            </a:r>
            <a:r>
              <a:rPr lang="cs-CZ" sz="1100" dirty="0" err="1">
                <a:cs typeface="Arial" charset="0"/>
              </a:rPr>
              <a:t>County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Council</a:t>
            </a:r>
            <a:r>
              <a:rPr lang="cs-CZ" sz="1100" dirty="0">
                <a:cs typeface="Arial" charset="0"/>
              </a:rPr>
              <a:t>; </a:t>
            </a:r>
            <a:r>
              <a:rPr lang="cs-CZ" sz="1100" b="1" dirty="0">
                <a:cs typeface="Arial" charset="0"/>
              </a:rPr>
              <a:t>FR </a:t>
            </a:r>
            <a:r>
              <a:rPr lang="cs-CZ" sz="1100" dirty="0">
                <a:cs typeface="Arial" charset="0"/>
              </a:rPr>
              <a:t>- </a:t>
            </a:r>
            <a:r>
              <a:rPr lang="cs-CZ" sz="1100" dirty="0" err="1">
                <a:cs typeface="Arial" charset="0"/>
              </a:rPr>
              <a:t>The</a:t>
            </a:r>
            <a:r>
              <a:rPr lang="cs-CZ" sz="1100" dirty="0">
                <a:cs typeface="Arial" charset="0"/>
              </a:rPr>
              <a:t> Paris </a:t>
            </a:r>
            <a:r>
              <a:rPr lang="cs-CZ" sz="1100" dirty="0" err="1">
                <a:cs typeface="Arial" charset="0"/>
              </a:rPr>
              <a:t>Chamber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of</a:t>
            </a:r>
            <a:r>
              <a:rPr lang="cs-CZ" sz="1100" dirty="0">
                <a:cs typeface="Arial" charset="0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1100" dirty="0" err="1">
                <a:cs typeface="Arial" charset="0"/>
              </a:rPr>
              <a:t>Commerce</a:t>
            </a:r>
            <a:r>
              <a:rPr lang="cs-CZ" sz="1100" dirty="0">
                <a:cs typeface="Arial" charset="0"/>
              </a:rPr>
              <a:t> and </a:t>
            </a:r>
            <a:r>
              <a:rPr lang="cs-CZ" sz="1100" dirty="0" err="1">
                <a:cs typeface="Arial" charset="0"/>
              </a:rPr>
              <a:t>Industry</a:t>
            </a:r>
            <a:r>
              <a:rPr lang="cs-CZ" sz="1100" dirty="0">
                <a:cs typeface="Arial" charset="0"/>
              </a:rPr>
              <a:t> /ADVANCIA; </a:t>
            </a:r>
            <a:r>
              <a:rPr lang="cs-CZ" sz="1100" dirty="0" smtClean="0">
                <a:cs typeface="Arial" charset="0"/>
              </a:rPr>
              <a:t/>
            </a:r>
            <a:br>
              <a:rPr lang="cs-CZ" sz="1100" dirty="0" smtClean="0">
                <a:cs typeface="Arial" charset="0"/>
              </a:rPr>
            </a:br>
            <a:r>
              <a:rPr lang="cs-CZ" sz="1100" b="1" dirty="0" smtClean="0">
                <a:cs typeface="Arial" charset="0"/>
              </a:rPr>
              <a:t>ES</a:t>
            </a:r>
            <a:r>
              <a:rPr lang="cs-CZ" sz="1100" dirty="0" smtClean="0">
                <a:cs typeface="Arial" charset="0"/>
              </a:rPr>
              <a:t> </a:t>
            </a:r>
            <a:r>
              <a:rPr lang="cs-CZ" sz="1100" dirty="0">
                <a:cs typeface="Arial" charset="0"/>
              </a:rPr>
              <a:t>- </a:t>
            </a:r>
            <a:r>
              <a:rPr lang="cs-CZ" sz="1100" dirty="0" err="1">
                <a:cs typeface="Arial" charset="0"/>
              </a:rPr>
              <a:t>Official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Chamber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of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Commerce</a:t>
            </a:r>
            <a:r>
              <a:rPr lang="cs-CZ" sz="1100" dirty="0">
                <a:cs typeface="Arial" charset="0"/>
              </a:rPr>
              <a:t>, </a:t>
            </a:r>
            <a:r>
              <a:rPr lang="cs-CZ" sz="1100" dirty="0" err="1">
                <a:cs typeface="Arial" charset="0"/>
              </a:rPr>
              <a:t>Industry</a:t>
            </a:r>
            <a:r>
              <a:rPr lang="cs-CZ" sz="1100" dirty="0">
                <a:cs typeface="Arial" charset="0"/>
              </a:rPr>
              <a:t> and </a:t>
            </a:r>
            <a:r>
              <a:rPr lang="cs-CZ" sz="1100" dirty="0" err="1">
                <a:cs typeface="Arial" charset="0"/>
              </a:rPr>
              <a:t>Shipping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of</a:t>
            </a:r>
            <a:r>
              <a:rPr lang="cs-CZ" sz="1100" dirty="0">
                <a:cs typeface="Arial" charset="0"/>
              </a:rPr>
              <a:t> Seville; </a:t>
            </a:r>
            <a:r>
              <a:rPr lang="cs-CZ" sz="1100" dirty="0" smtClean="0">
                <a:cs typeface="Arial" charset="0"/>
              </a:rPr>
              <a:t/>
            </a:r>
            <a:br>
              <a:rPr lang="cs-CZ" sz="1100" dirty="0" smtClean="0">
                <a:cs typeface="Arial" charset="0"/>
              </a:rPr>
            </a:br>
            <a:r>
              <a:rPr lang="cs-CZ" sz="1100" b="1" dirty="0" smtClean="0">
                <a:cs typeface="Arial" charset="0"/>
              </a:rPr>
              <a:t>SE</a:t>
            </a:r>
            <a:r>
              <a:rPr lang="cs-CZ" sz="1100" dirty="0" smtClean="0">
                <a:cs typeface="Arial" charset="0"/>
              </a:rPr>
              <a:t> </a:t>
            </a:r>
            <a:r>
              <a:rPr lang="cs-CZ" sz="1100" dirty="0">
                <a:cs typeface="Arial" charset="0"/>
              </a:rPr>
              <a:t>– </a:t>
            </a:r>
            <a:r>
              <a:rPr lang="cs-CZ" sz="1100" dirty="0" err="1" smtClean="0">
                <a:cs typeface="Arial" charset="0"/>
              </a:rPr>
              <a:t>Halland</a:t>
            </a:r>
            <a:r>
              <a:rPr lang="cs-CZ" sz="1100" dirty="0" smtClean="0">
                <a:cs typeface="Arial" charset="0"/>
              </a:rPr>
              <a:t> </a:t>
            </a:r>
            <a:r>
              <a:rPr lang="cs-CZ" sz="1100" dirty="0" err="1" smtClean="0">
                <a:cs typeface="Arial" charset="0"/>
              </a:rPr>
              <a:t>Regional</a:t>
            </a:r>
            <a:r>
              <a:rPr lang="cs-CZ" sz="1100" dirty="0" smtClean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Development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Council</a:t>
            </a:r>
            <a:r>
              <a:rPr lang="cs-CZ" sz="1100" dirty="0">
                <a:cs typeface="Arial" charset="0"/>
              </a:rPr>
              <a:t>; </a:t>
            </a:r>
            <a:r>
              <a:rPr lang="cs-CZ" sz="1100" b="1" dirty="0">
                <a:cs typeface="Arial" charset="0"/>
              </a:rPr>
              <a:t>CY</a:t>
            </a:r>
            <a:r>
              <a:rPr lang="cs-CZ" sz="1100" dirty="0">
                <a:cs typeface="Arial" charset="0"/>
              </a:rPr>
              <a:t> - </a:t>
            </a:r>
            <a:r>
              <a:rPr lang="cs-CZ" sz="1100" dirty="0" err="1">
                <a:cs typeface="Arial" charset="0"/>
              </a:rPr>
              <a:t>Larnaca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District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Development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Agency</a:t>
            </a:r>
            <a:r>
              <a:rPr lang="cs-CZ" sz="1100" dirty="0">
                <a:cs typeface="Arial" charset="0"/>
              </a:rPr>
              <a:t>;</a:t>
            </a:r>
            <a:r>
              <a:rPr lang="cs-CZ" sz="1100" b="1" dirty="0">
                <a:cs typeface="Arial" charset="0"/>
              </a:rPr>
              <a:t> RO </a:t>
            </a:r>
            <a:r>
              <a:rPr lang="cs-CZ" sz="1100" dirty="0">
                <a:cs typeface="Arial" charset="0"/>
              </a:rPr>
              <a:t>- </a:t>
            </a:r>
            <a:r>
              <a:rPr lang="cs-CZ" sz="1100" dirty="0" err="1">
                <a:cs typeface="Arial" charset="0"/>
              </a:rPr>
              <a:t>North-West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Regional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 smtClean="0">
                <a:cs typeface="Arial" charset="0"/>
              </a:rPr>
              <a:t>Development</a:t>
            </a:r>
            <a:r>
              <a:rPr lang="cs-CZ" sz="1100" dirty="0" smtClean="0">
                <a:cs typeface="Arial" charset="0"/>
              </a:rPr>
              <a:t> </a:t>
            </a:r>
            <a:r>
              <a:rPr lang="cs-CZ" sz="1100" dirty="0" err="1" smtClean="0">
                <a:cs typeface="Arial" charset="0"/>
              </a:rPr>
              <a:t>Agency</a:t>
            </a:r>
            <a:r>
              <a:rPr lang="cs-CZ" sz="1100" dirty="0">
                <a:cs typeface="Arial" charset="0"/>
              </a:rPr>
              <a:t>;</a:t>
            </a:r>
            <a:r>
              <a:rPr lang="cs-CZ" sz="1100" b="1" dirty="0">
                <a:cs typeface="Arial" charset="0"/>
              </a:rPr>
              <a:t> PL </a:t>
            </a:r>
            <a:r>
              <a:rPr lang="cs-CZ" sz="1100" dirty="0">
                <a:cs typeface="Arial" charset="0"/>
              </a:rPr>
              <a:t>- </a:t>
            </a:r>
            <a:r>
              <a:rPr lang="cs-CZ" sz="1100" dirty="0" err="1">
                <a:cs typeface="Arial" charset="0"/>
              </a:rPr>
              <a:t>Marshal</a:t>
            </a:r>
            <a:r>
              <a:rPr lang="cs-CZ" sz="1100" dirty="0">
                <a:cs typeface="Arial" charset="0"/>
              </a:rPr>
              <a:t> Office </a:t>
            </a:r>
            <a:r>
              <a:rPr lang="cs-CZ" sz="1100" dirty="0" err="1">
                <a:cs typeface="Arial" charset="0"/>
              </a:rPr>
              <a:t>of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the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Lubuskie</a:t>
            </a:r>
            <a:r>
              <a:rPr lang="cs-CZ" sz="1100" dirty="0">
                <a:cs typeface="Arial" charset="0"/>
              </a:rPr>
              <a:t> Region; </a:t>
            </a:r>
            <a:r>
              <a:rPr lang="cs-CZ" sz="1100" b="1" dirty="0">
                <a:cs typeface="Arial" charset="0"/>
              </a:rPr>
              <a:t>HU</a:t>
            </a:r>
            <a:r>
              <a:rPr lang="cs-CZ" sz="1100" dirty="0">
                <a:cs typeface="Arial" charset="0"/>
              </a:rPr>
              <a:t> - </a:t>
            </a:r>
            <a:r>
              <a:rPr lang="cs-CZ" sz="1100" dirty="0" err="1">
                <a:cs typeface="Arial" charset="0"/>
              </a:rPr>
              <a:t>Central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Transdanubian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Regional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Development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Agency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 smtClean="0">
                <a:cs typeface="Arial" charset="0"/>
              </a:rPr>
              <a:t>Nonprofit</a:t>
            </a:r>
            <a:r>
              <a:rPr lang="cs-CZ" sz="1100" dirty="0" smtClean="0">
                <a:cs typeface="Arial" charset="0"/>
              </a:rPr>
              <a:t> </a:t>
            </a:r>
            <a:r>
              <a:rPr lang="cs-CZ" sz="1100" dirty="0" err="1" smtClean="0">
                <a:cs typeface="Arial" charset="0"/>
              </a:rPr>
              <a:t>Company</a:t>
            </a:r>
            <a:r>
              <a:rPr lang="cs-CZ" sz="1100" dirty="0">
                <a:cs typeface="Arial" charset="0"/>
              </a:rPr>
              <a:t>; </a:t>
            </a:r>
            <a:r>
              <a:rPr lang="cs-CZ" sz="1100" b="1" dirty="0">
                <a:cs typeface="Arial" charset="0"/>
              </a:rPr>
              <a:t>SL</a:t>
            </a:r>
            <a:r>
              <a:rPr lang="cs-CZ" sz="1100" dirty="0">
                <a:cs typeface="Arial" charset="0"/>
              </a:rPr>
              <a:t> - BSC, Business Support Centre </a:t>
            </a:r>
            <a:r>
              <a:rPr lang="cs-CZ" sz="1100" dirty="0" err="1">
                <a:cs typeface="Arial" charset="0"/>
              </a:rPr>
              <a:t>L.t.d</a:t>
            </a:r>
            <a:r>
              <a:rPr lang="cs-CZ" sz="1100" b="1" dirty="0">
                <a:cs typeface="Arial" charset="0"/>
              </a:rPr>
              <a:t>., </a:t>
            </a:r>
            <a:r>
              <a:rPr lang="cs-CZ" sz="1100" dirty="0" err="1">
                <a:cs typeface="Arial" charset="0"/>
              </a:rPr>
              <a:t>Kranj</a:t>
            </a:r>
            <a:r>
              <a:rPr lang="cs-CZ" sz="1100" dirty="0">
                <a:cs typeface="Arial" charset="0"/>
              </a:rPr>
              <a:t>; </a:t>
            </a:r>
            <a:r>
              <a:rPr lang="cs-CZ" sz="1100" b="1" dirty="0">
                <a:cs typeface="Arial" charset="0"/>
              </a:rPr>
              <a:t>CZ - </a:t>
            </a:r>
            <a:r>
              <a:rPr lang="cs-CZ" sz="1100" b="1" dirty="0" err="1">
                <a:cs typeface="Arial" charset="0"/>
              </a:rPr>
              <a:t>The</a:t>
            </a:r>
            <a:r>
              <a:rPr lang="cs-CZ" sz="1100" b="1" dirty="0">
                <a:cs typeface="Arial" charset="0"/>
              </a:rPr>
              <a:t> </a:t>
            </a:r>
            <a:r>
              <a:rPr lang="cs-CZ" sz="1100" b="1" dirty="0" err="1">
                <a:cs typeface="Arial" charset="0"/>
              </a:rPr>
              <a:t>Zlin</a:t>
            </a:r>
            <a:r>
              <a:rPr lang="cs-CZ" sz="1100" b="1" dirty="0">
                <a:cs typeface="Arial" charset="0"/>
              </a:rPr>
              <a:t> </a:t>
            </a:r>
            <a:r>
              <a:rPr lang="cs-CZ" sz="1100" b="1" dirty="0" smtClean="0">
                <a:cs typeface="Arial" charset="0"/>
              </a:rPr>
              <a:t>Region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cs-CZ" sz="1100" b="1" dirty="0">
              <a:cs typeface="Arial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cs-CZ" sz="1100" b="1" dirty="0" smtClean="0"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100" b="1" dirty="0">
                <a:cs typeface="Arial" charset="0"/>
              </a:rPr>
              <a:t>Doba trvání: </a:t>
            </a:r>
            <a:endParaRPr lang="cs-CZ" altLang="cs-CZ" sz="1100" b="1" dirty="0" smtClean="0"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100" dirty="0" smtClean="0">
                <a:cs typeface="Arial" charset="0"/>
              </a:rPr>
              <a:t>1</a:t>
            </a:r>
            <a:r>
              <a:rPr lang="cs-CZ" altLang="cs-CZ" sz="1100" dirty="0">
                <a:cs typeface="Arial" charset="0"/>
              </a:rPr>
              <a:t>. 1. 2010 – 31. 12. 2012 (36 měsíců)</a:t>
            </a:r>
            <a:r>
              <a:rPr lang="cs-CZ" altLang="cs-CZ" sz="1100" b="1" dirty="0">
                <a:cs typeface="Arial" charset="0"/>
              </a:rPr>
              <a:t> </a:t>
            </a:r>
            <a:endParaRPr lang="cs-CZ" altLang="cs-CZ" sz="1100" dirty="0"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100" b="1" dirty="0" smtClean="0">
                <a:cs typeface="Arial" charset="0"/>
              </a:rPr>
              <a:t>Rozpočet </a:t>
            </a:r>
            <a:r>
              <a:rPr lang="cs-CZ" altLang="cs-CZ" sz="1100" b="1" dirty="0">
                <a:cs typeface="Arial" charset="0"/>
              </a:rPr>
              <a:t>projektu:  </a:t>
            </a:r>
            <a:r>
              <a:rPr lang="cs-CZ" altLang="cs-CZ" sz="1100" b="1" dirty="0" smtClean="0">
                <a:cs typeface="Arial" charset="0"/>
              </a:rPr>
              <a:t>    </a:t>
            </a:r>
            <a:r>
              <a:rPr lang="cs-CZ" altLang="cs-CZ" sz="1100" dirty="0" smtClean="0">
                <a:cs typeface="Arial" charset="0"/>
              </a:rPr>
              <a:t>1 </a:t>
            </a:r>
            <a:r>
              <a:rPr lang="cs-CZ" altLang="cs-CZ" sz="1100" dirty="0">
                <a:cs typeface="Arial" charset="0"/>
              </a:rPr>
              <a:t>951 463,00 EUR 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100" b="1" dirty="0">
                <a:cs typeface="Arial" charset="0"/>
              </a:rPr>
              <a:t>Rozpočet CZ partnera:  </a:t>
            </a:r>
            <a:r>
              <a:rPr lang="cs-CZ" altLang="cs-CZ" sz="1100" b="1" dirty="0" smtClean="0">
                <a:cs typeface="Arial" charset="0"/>
              </a:rPr>
              <a:t> </a:t>
            </a:r>
            <a:r>
              <a:rPr lang="cs-CZ" altLang="cs-CZ" sz="1100" dirty="0" smtClean="0">
                <a:cs typeface="Arial" charset="0"/>
              </a:rPr>
              <a:t>102 </a:t>
            </a:r>
            <a:r>
              <a:rPr lang="cs-CZ" altLang="cs-CZ" sz="1100" dirty="0">
                <a:cs typeface="Arial" charset="0"/>
              </a:rPr>
              <a:t>013,93 EUR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100" b="1" dirty="0">
                <a:cs typeface="Arial" charset="0"/>
              </a:rPr>
              <a:t>Příspěvek z </a:t>
            </a:r>
            <a:r>
              <a:rPr lang="cs-CZ" altLang="cs-CZ" sz="1100" b="1" dirty="0" smtClean="0">
                <a:cs typeface="Arial" charset="0"/>
              </a:rPr>
              <a:t>ERDF:            </a:t>
            </a:r>
            <a:r>
              <a:rPr lang="cs-CZ" altLang="cs-CZ" sz="1100" dirty="0">
                <a:cs typeface="Arial" charset="0"/>
              </a:rPr>
              <a:t>86 711,84 EUR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100" b="1" u="sng" dirty="0" smtClean="0">
              <a:solidFill>
                <a:schemeClr val="tx2"/>
              </a:solidFill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100" b="1" u="sng" dirty="0" smtClean="0">
                <a:solidFill>
                  <a:schemeClr val="tx2"/>
                </a:solidFill>
                <a:cs typeface="Arial" charset="0"/>
              </a:rPr>
              <a:t>http</a:t>
            </a:r>
            <a:r>
              <a:rPr lang="cs-CZ" altLang="cs-CZ" sz="1100" b="1" u="sng" dirty="0">
                <a:solidFill>
                  <a:schemeClr val="tx2"/>
                </a:solidFill>
                <a:cs typeface="Arial" charset="0"/>
              </a:rPr>
              <a:t>://www.enspire.eu</a:t>
            </a:r>
            <a:endParaRPr lang="cs-CZ" sz="1100" u="sng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cs-CZ" sz="1100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709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060848"/>
            <a:ext cx="5184576" cy="374441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4800" dirty="0">
              <a:latin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4800" b="1" u="sng" dirty="0">
                <a:latin typeface="Arial" charset="0"/>
                <a:cs typeface="Arial" charset="0"/>
              </a:rPr>
              <a:t>Cíle projektu: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4800" dirty="0">
                <a:latin typeface="Arial" charset="0"/>
                <a:cs typeface="Arial" charset="0"/>
              </a:rPr>
              <a:t>Nové nástroje podporující inovace a rychlejší přenos nových myšlenek </a:t>
            </a:r>
            <a:r>
              <a:rPr lang="cs-CZ" sz="4800" dirty="0" smtClean="0">
                <a:latin typeface="Arial" charset="0"/>
                <a:cs typeface="Arial" charset="0"/>
              </a:rPr>
              <a:t>a služeb</a:t>
            </a:r>
            <a:r>
              <a:rPr lang="cs-CZ" sz="4800" dirty="0">
                <a:latin typeface="Arial" charset="0"/>
                <a:cs typeface="Arial" charset="0"/>
              </a:rPr>
              <a:t> </a:t>
            </a:r>
            <a:r>
              <a:rPr lang="cs-CZ" sz="4800" dirty="0" smtClean="0">
                <a:latin typeface="Arial" charset="0"/>
                <a:cs typeface="Arial" charset="0"/>
              </a:rPr>
              <a:t>na </a:t>
            </a:r>
            <a:r>
              <a:rPr lang="cs-CZ" sz="4800" dirty="0">
                <a:latin typeface="Arial" charset="0"/>
                <a:cs typeface="Arial" charset="0"/>
              </a:rPr>
              <a:t>trh (přenos evropských Best </a:t>
            </a:r>
            <a:r>
              <a:rPr lang="cs-CZ" sz="4800" dirty="0" err="1">
                <a:latin typeface="Arial" charset="0"/>
                <a:cs typeface="Arial" charset="0"/>
              </a:rPr>
              <a:t>Practice</a:t>
            </a:r>
            <a:r>
              <a:rPr lang="cs-CZ" sz="4800" dirty="0">
                <a:latin typeface="Arial" charset="0"/>
                <a:cs typeface="Arial" charset="0"/>
              </a:rPr>
              <a:t>). Zlepšit </a:t>
            </a:r>
            <a:r>
              <a:rPr lang="cs-CZ" sz="4800" dirty="0" smtClean="0">
                <a:latin typeface="Arial" charset="0"/>
                <a:cs typeface="Arial" charset="0"/>
              </a:rPr>
              <a:t>regionální podporu a </a:t>
            </a:r>
            <a:r>
              <a:rPr lang="cs-CZ" sz="4800" dirty="0">
                <a:latin typeface="Arial" charset="0"/>
                <a:cs typeface="Arial" charset="0"/>
              </a:rPr>
              <a:t>stimulaci inovací jako klíčového faktoru konkurenceschopnosti.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4800" b="1" dirty="0">
              <a:latin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4800" b="1" u="sng" dirty="0">
                <a:latin typeface="Arial" charset="0"/>
                <a:cs typeface="Arial" charset="0"/>
              </a:rPr>
              <a:t>Výstupy projektu: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4800" dirty="0">
                <a:latin typeface="Arial" charset="0"/>
                <a:cs typeface="Arial" charset="0"/>
              </a:rPr>
              <a:t>V návaznosti na nově vytvořený Regionální Implementační Plán (RIP) podpořilo Zastupitelstvo Jihočeského kraje realizaci </a:t>
            </a:r>
            <a:r>
              <a:rPr lang="cs-CZ" sz="4800" dirty="0" smtClean="0">
                <a:latin typeface="Arial" charset="0"/>
                <a:cs typeface="Arial" charset="0"/>
              </a:rPr>
              <a:t>těchto nástrojů</a:t>
            </a:r>
            <a:r>
              <a:rPr lang="cs-CZ" sz="4800" dirty="0">
                <a:latin typeface="Arial" charset="0"/>
                <a:cs typeface="Arial" charset="0"/>
              </a:rPr>
              <a:t>: </a:t>
            </a:r>
            <a:r>
              <a:rPr lang="cs-CZ" sz="4800" b="1" dirty="0">
                <a:latin typeface="Arial" charset="0"/>
                <a:cs typeface="Arial" charset="0"/>
              </a:rPr>
              <a:t>Nástroj BLUES /Blues </a:t>
            </a:r>
            <a:r>
              <a:rPr lang="cs-CZ" sz="4800" b="1" dirty="0" err="1">
                <a:latin typeface="Arial" charset="0"/>
                <a:cs typeface="Arial" charset="0"/>
              </a:rPr>
              <a:t>logistics</a:t>
            </a:r>
            <a:r>
              <a:rPr lang="cs-CZ" sz="4800" b="1" dirty="0">
                <a:latin typeface="Arial" charset="0"/>
                <a:cs typeface="Arial" charset="0"/>
              </a:rPr>
              <a:t> start up </a:t>
            </a:r>
            <a:r>
              <a:rPr lang="cs-CZ" sz="4800" b="1" dirty="0" err="1">
                <a:latin typeface="Arial" charset="0"/>
                <a:cs typeface="Arial" charset="0"/>
              </a:rPr>
              <a:t>evaluator</a:t>
            </a:r>
            <a:r>
              <a:rPr lang="cs-CZ" sz="4800" b="1" dirty="0">
                <a:latin typeface="Arial" charset="0"/>
                <a:cs typeface="Arial" charset="0"/>
              </a:rPr>
              <a:t>/ </a:t>
            </a:r>
            <a:r>
              <a:rPr lang="cs-CZ" sz="4800" dirty="0">
                <a:latin typeface="Arial" charset="0"/>
                <a:cs typeface="Arial" charset="0"/>
              </a:rPr>
              <a:t>Metodika </a:t>
            </a:r>
            <a:r>
              <a:rPr lang="cs-CZ" sz="4800" dirty="0" smtClean="0">
                <a:latin typeface="Arial" charset="0"/>
                <a:cs typeface="Arial" charset="0"/>
              </a:rPr>
              <a:t/>
            </a:r>
            <a:br>
              <a:rPr lang="cs-CZ" sz="4800" dirty="0" smtClean="0">
                <a:latin typeface="Arial" charset="0"/>
                <a:cs typeface="Arial" charset="0"/>
              </a:rPr>
            </a:br>
            <a:r>
              <a:rPr lang="cs-CZ" sz="4800" dirty="0" smtClean="0">
                <a:latin typeface="Arial" charset="0"/>
                <a:cs typeface="Arial" charset="0"/>
              </a:rPr>
              <a:t>a </a:t>
            </a:r>
            <a:r>
              <a:rPr lang="cs-CZ" sz="4800" dirty="0">
                <a:latin typeface="Arial" charset="0"/>
                <a:cs typeface="Arial" charset="0"/>
              </a:rPr>
              <a:t>soustava nástrojů pro měření a sledování obchodního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4800" dirty="0">
                <a:latin typeface="Arial" charset="0"/>
                <a:cs typeface="Arial" charset="0"/>
              </a:rPr>
              <a:t>potenciálu a rozvoje začínajících firem (bez finanční historie); </a:t>
            </a:r>
            <a:endParaRPr lang="cs-CZ" sz="4800" dirty="0" smtClean="0">
              <a:latin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4800" b="1" dirty="0" smtClean="0">
                <a:latin typeface="Arial" charset="0"/>
                <a:cs typeface="Arial" charset="0"/>
              </a:rPr>
              <a:t>PITCHING </a:t>
            </a:r>
            <a:r>
              <a:rPr lang="cs-CZ" sz="4800" b="1" dirty="0">
                <a:latin typeface="Arial" charset="0"/>
                <a:cs typeface="Arial" charset="0"/>
              </a:rPr>
              <a:t>INNOVATION SOFTWARE - </a:t>
            </a:r>
            <a:r>
              <a:rPr lang="cs-CZ" sz="4800" dirty="0">
                <a:latin typeface="Arial" charset="0"/>
                <a:cs typeface="Arial" charset="0"/>
              </a:rPr>
              <a:t>metodický </a:t>
            </a:r>
            <a:r>
              <a:rPr lang="cs-CZ" sz="4800" dirty="0" smtClean="0">
                <a:latin typeface="Arial" charset="0"/>
                <a:cs typeface="Arial" charset="0"/>
              </a:rPr>
              <a:t>software </a:t>
            </a:r>
            <a:br>
              <a:rPr lang="cs-CZ" sz="4800" dirty="0" smtClean="0">
                <a:latin typeface="Arial" charset="0"/>
                <a:cs typeface="Arial" charset="0"/>
              </a:rPr>
            </a:br>
            <a:r>
              <a:rPr lang="cs-CZ" sz="4800" dirty="0" smtClean="0">
                <a:latin typeface="Arial" charset="0"/>
                <a:cs typeface="Arial" charset="0"/>
              </a:rPr>
              <a:t>pro </a:t>
            </a:r>
            <a:r>
              <a:rPr lang="cs-CZ" sz="4800" dirty="0">
                <a:latin typeface="Arial" charset="0"/>
                <a:cs typeface="Arial" charset="0"/>
              </a:rPr>
              <a:t>efektivnější komunikaci (</a:t>
            </a:r>
            <a:r>
              <a:rPr lang="cs-CZ" sz="4800" dirty="0" err="1">
                <a:latin typeface="Arial" charset="0"/>
                <a:cs typeface="Arial" charset="0"/>
              </a:rPr>
              <a:t>pitching</a:t>
            </a:r>
            <a:r>
              <a:rPr lang="cs-CZ" sz="4800" dirty="0">
                <a:latin typeface="Arial" charset="0"/>
                <a:cs typeface="Arial" charset="0"/>
              </a:rPr>
              <a:t>) mezi akademickou a podnikatelskou sférou.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4800" dirty="0">
                <a:latin typeface="Arial" charset="0"/>
                <a:cs typeface="Arial" charset="0"/>
              </a:rPr>
              <a:t>Projekt RAPIDE pomohl zástupcům kraje více proniknout do podpory inovací napříč Evropou a byl stimulem k podpoře dalších regionálních inovačních aktivit a jejich začlenění do podpůrných strategických dokumentů (Program rozvoje kraje, Regionální inovační strategie).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4000" b="1" dirty="0">
              <a:latin typeface="Arial" charset="0"/>
              <a:cs typeface="Arial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4097" y="1124744"/>
            <a:ext cx="6336704" cy="720080"/>
          </a:xfrm>
        </p:spPr>
        <p:txBody>
          <a:bodyPr/>
          <a:lstStyle/>
          <a:p>
            <a:r>
              <a:rPr lang="cs-CZ" altLang="cs-CZ" sz="1800" dirty="0">
                <a:latin typeface="Arial" charset="0"/>
                <a:cs typeface="Arial" charset="0"/>
              </a:rPr>
              <a:t>RAPIDE - </a:t>
            </a:r>
            <a:r>
              <a:rPr lang="cs-CZ" altLang="cs-CZ" sz="1800" dirty="0" err="1">
                <a:latin typeface="Arial" charset="0"/>
                <a:cs typeface="Arial" charset="0"/>
              </a:rPr>
              <a:t>Regional</a:t>
            </a:r>
            <a:r>
              <a:rPr lang="cs-CZ" altLang="cs-CZ" sz="1800" dirty="0">
                <a:latin typeface="Arial" charset="0"/>
                <a:cs typeface="Arial" charset="0"/>
              </a:rPr>
              <a:t> </a:t>
            </a:r>
            <a:r>
              <a:rPr lang="cs-CZ" altLang="cs-CZ" sz="1800" dirty="0" err="1">
                <a:latin typeface="Arial" charset="0"/>
                <a:cs typeface="Arial" charset="0"/>
              </a:rPr>
              <a:t>Action</a:t>
            </a:r>
            <a:r>
              <a:rPr lang="cs-CZ" altLang="cs-CZ" sz="1800" dirty="0">
                <a:latin typeface="Arial" charset="0"/>
                <a:cs typeface="Arial" charset="0"/>
              </a:rPr>
              <a:t> </a:t>
            </a:r>
            <a:r>
              <a:rPr lang="cs-CZ" altLang="cs-CZ" sz="1800" dirty="0" err="1">
                <a:latin typeface="Arial" charset="0"/>
                <a:cs typeface="Arial" charset="0"/>
              </a:rPr>
              <a:t>Plans</a:t>
            </a:r>
            <a:r>
              <a:rPr lang="cs-CZ" altLang="cs-CZ" sz="1800" dirty="0">
                <a:latin typeface="Arial" charset="0"/>
                <a:cs typeface="Arial" charset="0"/>
              </a:rPr>
              <a:t> </a:t>
            </a:r>
            <a:r>
              <a:rPr lang="cs-CZ" altLang="cs-CZ" sz="1800" dirty="0" err="1">
                <a:latin typeface="Arial" charset="0"/>
                <a:cs typeface="Arial" charset="0"/>
              </a:rPr>
              <a:t>for</a:t>
            </a:r>
            <a:r>
              <a:rPr lang="cs-CZ" altLang="cs-CZ" sz="1800" dirty="0">
                <a:latin typeface="Arial" charset="0"/>
                <a:cs typeface="Arial" charset="0"/>
              </a:rPr>
              <a:t> </a:t>
            </a:r>
            <a:r>
              <a:rPr lang="cs-CZ" altLang="cs-CZ" sz="1800" dirty="0" err="1">
                <a:latin typeface="Arial" charset="0"/>
                <a:cs typeface="Arial" charset="0"/>
              </a:rPr>
              <a:t>Innovation</a:t>
            </a:r>
            <a:r>
              <a:rPr lang="cs-CZ" altLang="cs-CZ" sz="1800" dirty="0">
                <a:latin typeface="Arial" charset="0"/>
                <a:cs typeface="Arial" charset="0"/>
              </a:rPr>
              <a:t> </a:t>
            </a:r>
            <a:r>
              <a:rPr lang="cs-CZ" altLang="cs-CZ" sz="1800" dirty="0" err="1">
                <a:latin typeface="Arial" charset="0"/>
                <a:cs typeface="Arial" charset="0"/>
              </a:rPr>
              <a:t>Development</a:t>
            </a:r>
            <a:r>
              <a:rPr lang="cs-CZ" altLang="cs-CZ" sz="1800" dirty="0">
                <a:latin typeface="Arial" charset="0"/>
                <a:cs typeface="Arial" charset="0"/>
              </a:rPr>
              <a:t> and </a:t>
            </a:r>
            <a:r>
              <a:rPr lang="cs-CZ" altLang="cs-CZ" sz="1800" dirty="0" err="1">
                <a:latin typeface="Arial" charset="0"/>
                <a:cs typeface="Arial" charset="0"/>
              </a:rPr>
              <a:t>Enterprise</a:t>
            </a:r>
            <a:endParaRPr lang="cs-CZ" sz="1800" dirty="0"/>
          </a:p>
        </p:txBody>
      </p:sp>
      <p:pic>
        <p:nvPicPr>
          <p:cNvPr id="4" name="Obrázek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661247"/>
            <a:ext cx="1105550" cy="10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3" descr="RAPI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5709317"/>
            <a:ext cx="12092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173" y="519982"/>
            <a:ext cx="2436278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5736424" y="2060848"/>
            <a:ext cx="3169027" cy="574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altLang="cs-CZ" sz="1100" b="1" u="sng" dirty="0">
                <a:cs typeface="Arial" charset="0"/>
              </a:rPr>
              <a:t>Projektoví partneři</a:t>
            </a:r>
            <a:r>
              <a:rPr lang="cs-CZ" altLang="cs-CZ" sz="1100" b="1" dirty="0">
                <a:cs typeface="Arial" charset="0"/>
              </a:rPr>
              <a:t>: UK - </a:t>
            </a:r>
            <a:r>
              <a:rPr lang="cs-CZ" sz="1100" dirty="0" err="1">
                <a:cs typeface="Arial" charset="0"/>
              </a:rPr>
              <a:t>Welsh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Assembly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Government</a:t>
            </a:r>
            <a:r>
              <a:rPr lang="cs-CZ" sz="1100" dirty="0">
                <a:cs typeface="Arial" charset="0"/>
              </a:rPr>
              <a:t> a </a:t>
            </a:r>
            <a:r>
              <a:rPr lang="cs-CZ" sz="1100" dirty="0" err="1">
                <a:cs typeface="Arial" charset="0"/>
              </a:rPr>
              <a:t>South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West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of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England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Regional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Development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Agency</a:t>
            </a:r>
            <a:r>
              <a:rPr lang="cs-CZ" sz="1100" dirty="0">
                <a:cs typeface="Arial" charset="0"/>
              </a:rPr>
              <a:t> – vedoucí partner;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100" b="1" dirty="0">
                <a:cs typeface="Arial" charset="0"/>
              </a:rPr>
              <a:t>ES</a:t>
            </a:r>
            <a:r>
              <a:rPr lang="cs-CZ" sz="1100" dirty="0">
                <a:cs typeface="Arial" charset="0"/>
              </a:rPr>
              <a:t> - </a:t>
            </a:r>
            <a:r>
              <a:rPr lang="cs-CZ" sz="1100" dirty="0" err="1">
                <a:cs typeface="Arial" charset="0"/>
              </a:rPr>
              <a:t>Galician</a:t>
            </a:r>
            <a:r>
              <a:rPr lang="cs-CZ" sz="1100" dirty="0">
                <a:cs typeface="Arial" charset="0"/>
              </a:rPr>
              <a:t> Ministry </a:t>
            </a:r>
            <a:r>
              <a:rPr lang="cs-CZ" sz="1100" dirty="0" err="1">
                <a:cs typeface="Arial" charset="0"/>
              </a:rPr>
              <a:t>of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Innovation</a:t>
            </a:r>
            <a:r>
              <a:rPr lang="cs-CZ" sz="1100" dirty="0">
                <a:cs typeface="Arial" charset="0"/>
              </a:rPr>
              <a:t> and </a:t>
            </a:r>
            <a:r>
              <a:rPr lang="cs-CZ" sz="1100" dirty="0" err="1">
                <a:cs typeface="Arial" charset="0"/>
              </a:rPr>
              <a:t>Industry</a:t>
            </a:r>
            <a:r>
              <a:rPr lang="cs-CZ" sz="1100" dirty="0">
                <a:cs typeface="Arial" charset="0"/>
              </a:rPr>
              <a:t>; </a:t>
            </a:r>
            <a:r>
              <a:rPr lang="cs-CZ" sz="1100" b="1" dirty="0">
                <a:cs typeface="Arial" charset="0"/>
              </a:rPr>
              <a:t>PL</a:t>
            </a:r>
            <a:r>
              <a:rPr lang="cs-CZ" sz="1100" dirty="0">
                <a:cs typeface="Arial" charset="0"/>
              </a:rPr>
              <a:t> - </a:t>
            </a:r>
            <a:r>
              <a:rPr lang="cs-CZ" sz="1100" dirty="0" err="1">
                <a:cs typeface="Arial" charset="0"/>
              </a:rPr>
              <a:t>Kujawdko-Pomorskie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Voivodeship</a:t>
            </a:r>
            <a:r>
              <a:rPr lang="cs-CZ" sz="1100" dirty="0">
                <a:cs typeface="Arial" charset="0"/>
              </a:rPr>
              <a:t>; </a:t>
            </a:r>
            <a:r>
              <a:rPr lang="cs-CZ" sz="1100" b="1" dirty="0">
                <a:cs typeface="Arial" charset="0"/>
              </a:rPr>
              <a:t>SE</a:t>
            </a:r>
            <a:r>
              <a:rPr lang="cs-CZ" sz="1100" dirty="0">
                <a:cs typeface="Arial" charset="0"/>
              </a:rPr>
              <a:t> - </a:t>
            </a:r>
            <a:r>
              <a:rPr lang="cs-CZ" sz="1100" dirty="0" err="1">
                <a:cs typeface="Arial" charset="0"/>
              </a:rPr>
              <a:t>Örebro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Regional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Development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Council</a:t>
            </a:r>
            <a:r>
              <a:rPr lang="cs-CZ" sz="1100" dirty="0">
                <a:cs typeface="Arial" charset="0"/>
              </a:rPr>
              <a:t>; </a:t>
            </a:r>
            <a:r>
              <a:rPr lang="cs-CZ" sz="1100" b="1" dirty="0" smtClean="0">
                <a:cs typeface="Arial" charset="0"/>
              </a:rPr>
              <a:t>EL</a:t>
            </a:r>
            <a:r>
              <a:rPr lang="cs-CZ" sz="1100" dirty="0" smtClean="0">
                <a:cs typeface="Arial" charset="0"/>
              </a:rPr>
              <a:t> </a:t>
            </a:r>
            <a:r>
              <a:rPr lang="cs-CZ" sz="1100" dirty="0">
                <a:cs typeface="Arial" charset="0"/>
              </a:rPr>
              <a:t>- Region Western </a:t>
            </a:r>
            <a:r>
              <a:rPr lang="cs-CZ" sz="1100" dirty="0" err="1">
                <a:cs typeface="Arial" charset="0"/>
              </a:rPr>
              <a:t>Greece</a:t>
            </a:r>
            <a:r>
              <a:rPr lang="cs-CZ" sz="1100" dirty="0">
                <a:cs typeface="Arial" charset="0"/>
              </a:rPr>
              <a:t>; </a:t>
            </a:r>
            <a:r>
              <a:rPr lang="cs-CZ" sz="1100" b="1" dirty="0">
                <a:cs typeface="Arial" charset="0"/>
              </a:rPr>
              <a:t>DE</a:t>
            </a:r>
            <a:r>
              <a:rPr lang="cs-CZ" sz="1100" dirty="0">
                <a:cs typeface="Arial" charset="0"/>
              </a:rPr>
              <a:t> – Ministry </a:t>
            </a:r>
            <a:r>
              <a:rPr lang="cs-CZ" sz="1100" dirty="0" err="1">
                <a:cs typeface="Arial" charset="0"/>
              </a:rPr>
              <a:t>of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Economy</a:t>
            </a:r>
            <a:r>
              <a:rPr lang="cs-CZ" sz="1100" dirty="0">
                <a:cs typeface="Arial" charset="0"/>
              </a:rPr>
              <a:t> and </a:t>
            </a:r>
            <a:r>
              <a:rPr lang="cs-CZ" sz="1100" dirty="0" err="1">
                <a:cs typeface="Arial" charset="0"/>
              </a:rPr>
              <a:t>Labour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Saxony-Anhalt</a:t>
            </a:r>
            <a:r>
              <a:rPr lang="cs-CZ" sz="1100" dirty="0">
                <a:cs typeface="Arial" charset="0"/>
              </a:rPr>
              <a:t>; </a:t>
            </a:r>
            <a:r>
              <a:rPr lang="cs-CZ" sz="1100" b="1" dirty="0">
                <a:cs typeface="Arial" charset="0"/>
              </a:rPr>
              <a:t>EE</a:t>
            </a:r>
            <a:r>
              <a:rPr lang="cs-CZ" sz="1100" dirty="0">
                <a:cs typeface="Arial" charset="0"/>
              </a:rPr>
              <a:t> - </a:t>
            </a:r>
            <a:r>
              <a:rPr lang="cs-CZ" sz="1100" dirty="0" err="1">
                <a:cs typeface="Arial" charset="0"/>
              </a:rPr>
              <a:t>Tartu</a:t>
            </a:r>
            <a:r>
              <a:rPr lang="cs-CZ" sz="1100" dirty="0">
                <a:cs typeface="Arial" charset="0"/>
              </a:rPr>
              <a:t> Science Park; </a:t>
            </a:r>
            <a:r>
              <a:rPr lang="cs-CZ" sz="1100" dirty="0" smtClean="0">
                <a:cs typeface="Arial" charset="0"/>
              </a:rPr>
              <a:t/>
            </a:r>
            <a:br>
              <a:rPr lang="cs-CZ" sz="1100" dirty="0" smtClean="0">
                <a:cs typeface="Arial" charset="0"/>
              </a:rPr>
            </a:br>
            <a:r>
              <a:rPr lang="cs-CZ" sz="1100" b="1" dirty="0" smtClean="0">
                <a:cs typeface="Arial" charset="0"/>
              </a:rPr>
              <a:t>SK</a:t>
            </a:r>
            <a:r>
              <a:rPr lang="cs-CZ" sz="1100" dirty="0" smtClean="0">
                <a:cs typeface="Arial" charset="0"/>
              </a:rPr>
              <a:t> – Prešov </a:t>
            </a:r>
            <a:r>
              <a:rPr lang="cs-CZ" sz="1100" dirty="0" err="1" smtClean="0">
                <a:cs typeface="Arial" charset="0"/>
              </a:rPr>
              <a:t>Self-Governing</a:t>
            </a:r>
            <a:r>
              <a:rPr lang="cs-CZ" sz="1100" dirty="0" smtClean="0">
                <a:cs typeface="Arial" charset="0"/>
              </a:rPr>
              <a:t> </a:t>
            </a:r>
            <a:r>
              <a:rPr lang="cs-CZ" sz="1100" dirty="0">
                <a:cs typeface="Arial" charset="0"/>
              </a:rPr>
              <a:t>Region;</a:t>
            </a:r>
            <a:r>
              <a:rPr lang="cs-CZ" sz="1100" b="1" dirty="0">
                <a:cs typeface="Arial" charset="0"/>
              </a:rPr>
              <a:t> FI - </a:t>
            </a:r>
            <a:r>
              <a:rPr lang="cs-CZ" sz="1100" dirty="0" err="1">
                <a:cs typeface="Arial" charset="0"/>
              </a:rPr>
              <a:t>Kemi-Tornio</a:t>
            </a:r>
            <a:r>
              <a:rPr lang="cs-CZ" sz="1100" dirty="0">
                <a:cs typeface="Arial" charset="0"/>
              </a:rPr>
              <a:t> University </a:t>
            </a:r>
            <a:r>
              <a:rPr lang="cs-CZ" sz="1100" dirty="0" err="1">
                <a:cs typeface="Arial" charset="0"/>
              </a:rPr>
              <a:t>of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Applied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Sciences</a:t>
            </a:r>
            <a:r>
              <a:rPr lang="cs-CZ" sz="1100" dirty="0">
                <a:cs typeface="Arial" charset="0"/>
              </a:rPr>
              <a:t> a </a:t>
            </a:r>
            <a:r>
              <a:rPr lang="cs-CZ" sz="1100" dirty="0" err="1">
                <a:cs typeface="Arial" charset="0"/>
              </a:rPr>
              <a:t>Rovaniemi</a:t>
            </a:r>
            <a:r>
              <a:rPr lang="cs-CZ" sz="1100" dirty="0">
                <a:cs typeface="Arial" charset="0"/>
              </a:rPr>
              <a:t> University </a:t>
            </a:r>
            <a:r>
              <a:rPr lang="cs-CZ" sz="1100" dirty="0" err="1">
                <a:cs typeface="Arial" charset="0"/>
              </a:rPr>
              <a:t>of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Applied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Sciences</a:t>
            </a:r>
            <a:r>
              <a:rPr lang="cs-CZ" sz="1100" dirty="0">
                <a:cs typeface="Arial" charset="0"/>
              </a:rPr>
              <a:t> ; </a:t>
            </a:r>
            <a:r>
              <a:rPr lang="cs-CZ" sz="1100" dirty="0" smtClean="0">
                <a:cs typeface="Arial" charset="0"/>
              </a:rPr>
              <a:t/>
            </a:r>
            <a:br>
              <a:rPr lang="cs-CZ" sz="1100" dirty="0" smtClean="0">
                <a:cs typeface="Arial" charset="0"/>
              </a:rPr>
            </a:br>
            <a:r>
              <a:rPr lang="cs-CZ" sz="1100" b="1" dirty="0" smtClean="0">
                <a:cs typeface="Arial" charset="0"/>
              </a:rPr>
              <a:t>HU</a:t>
            </a:r>
            <a:r>
              <a:rPr lang="cs-CZ" sz="1100" dirty="0" smtClean="0">
                <a:cs typeface="Arial" charset="0"/>
              </a:rPr>
              <a:t> </a:t>
            </a:r>
            <a:r>
              <a:rPr lang="cs-CZ" sz="1100" dirty="0">
                <a:cs typeface="Arial" charset="0"/>
              </a:rPr>
              <a:t>- </a:t>
            </a:r>
            <a:r>
              <a:rPr lang="cs-CZ" sz="1100" dirty="0" err="1" smtClean="0">
                <a:cs typeface="Arial" charset="0"/>
              </a:rPr>
              <a:t>Észak-Alföld</a:t>
            </a:r>
            <a:r>
              <a:rPr lang="cs-CZ" sz="1100" dirty="0" smtClean="0">
                <a:cs typeface="Arial" charset="0"/>
              </a:rPr>
              <a:t> </a:t>
            </a:r>
            <a:r>
              <a:rPr lang="cs-CZ" sz="1100" dirty="0" err="1" smtClean="0">
                <a:cs typeface="Arial" charset="0"/>
              </a:rPr>
              <a:t>Regional</a:t>
            </a:r>
            <a:r>
              <a:rPr lang="cs-CZ" sz="1100" dirty="0" smtClean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Development</a:t>
            </a:r>
            <a:r>
              <a:rPr lang="cs-CZ" sz="1100" dirty="0">
                <a:cs typeface="Arial" charset="0"/>
              </a:rPr>
              <a:t> </a:t>
            </a:r>
            <a:r>
              <a:rPr lang="cs-CZ" sz="1100" dirty="0" err="1">
                <a:cs typeface="Arial" charset="0"/>
              </a:rPr>
              <a:t>Agency</a:t>
            </a:r>
            <a:r>
              <a:rPr lang="cs-CZ" sz="1100" dirty="0">
                <a:cs typeface="Arial" charset="0"/>
              </a:rPr>
              <a:t>; </a:t>
            </a:r>
            <a:endParaRPr lang="cs-CZ" sz="1100" dirty="0" smtClean="0"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100" b="1" dirty="0" smtClean="0">
                <a:cs typeface="Arial" charset="0"/>
              </a:rPr>
              <a:t>CZ – JAIP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100" b="1" dirty="0"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100" b="1" dirty="0">
                <a:cs typeface="Arial" charset="0"/>
              </a:rPr>
              <a:t>Doba trvání: </a:t>
            </a:r>
            <a:endParaRPr lang="cs-CZ" altLang="cs-CZ" sz="1100" b="1" dirty="0" smtClean="0"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100" dirty="0" smtClean="0">
                <a:cs typeface="Arial" charset="0"/>
              </a:rPr>
              <a:t>1</a:t>
            </a:r>
            <a:r>
              <a:rPr lang="cs-CZ" altLang="cs-CZ" sz="1100" dirty="0">
                <a:cs typeface="Arial" charset="0"/>
              </a:rPr>
              <a:t>. 9. 2008 – 30. 11. 2010 (27 měsíců)</a:t>
            </a:r>
            <a:r>
              <a:rPr lang="cs-CZ" altLang="cs-CZ" sz="1100" b="1" dirty="0">
                <a:cs typeface="Arial" charset="0"/>
              </a:rPr>
              <a:t> </a:t>
            </a:r>
            <a:endParaRPr lang="cs-CZ" altLang="cs-CZ" sz="1100" dirty="0"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100" b="1" dirty="0" smtClean="0">
                <a:cs typeface="Arial" charset="0"/>
              </a:rPr>
              <a:t>Rozpočet </a:t>
            </a:r>
            <a:r>
              <a:rPr lang="cs-CZ" altLang="cs-CZ" sz="1100" b="1" dirty="0">
                <a:cs typeface="Arial" charset="0"/>
              </a:rPr>
              <a:t>projektu: </a:t>
            </a:r>
            <a:r>
              <a:rPr lang="cs-CZ" altLang="cs-CZ" sz="1100" b="1" dirty="0" smtClean="0">
                <a:cs typeface="Arial" charset="0"/>
              </a:rPr>
              <a:t>     </a:t>
            </a:r>
            <a:r>
              <a:rPr lang="cs-CZ" altLang="cs-CZ" sz="1100" dirty="0" smtClean="0">
                <a:cs typeface="Arial" charset="0"/>
              </a:rPr>
              <a:t>1 </a:t>
            </a:r>
            <a:r>
              <a:rPr lang="cs-CZ" altLang="cs-CZ" sz="1100" dirty="0">
                <a:cs typeface="Arial" charset="0"/>
              </a:rPr>
              <a:t>810 099,37 EUR </a:t>
            </a:r>
            <a:r>
              <a:rPr lang="cs-CZ" altLang="cs-CZ" sz="1100" b="1" dirty="0" smtClean="0">
                <a:cs typeface="Arial" charset="0"/>
              </a:rPr>
              <a:t>Rozpočet </a:t>
            </a:r>
            <a:r>
              <a:rPr lang="cs-CZ" altLang="cs-CZ" sz="1100" b="1" dirty="0">
                <a:cs typeface="Arial" charset="0"/>
              </a:rPr>
              <a:t>CZ partnera</a:t>
            </a:r>
            <a:r>
              <a:rPr lang="cs-CZ" altLang="cs-CZ" sz="1100" b="1" dirty="0" smtClean="0">
                <a:cs typeface="Arial" charset="0"/>
              </a:rPr>
              <a:t>:     </a:t>
            </a:r>
            <a:r>
              <a:rPr lang="cs-CZ" altLang="cs-CZ" sz="1100" dirty="0">
                <a:cs typeface="Arial" charset="0"/>
              </a:rPr>
              <a:t>85 515,38 EUR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100" b="1" dirty="0">
                <a:cs typeface="Arial" charset="0"/>
              </a:rPr>
              <a:t>Příspěvek z </a:t>
            </a:r>
            <a:r>
              <a:rPr lang="cs-CZ" altLang="cs-CZ" sz="1100" b="1" dirty="0" smtClean="0">
                <a:cs typeface="Arial" charset="0"/>
              </a:rPr>
              <a:t>ERDF:            </a:t>
            </a:r>
            <a:r>
              <a:rPr lang="cs-CZ" altLang="cs-CZ" sz="1100" dirty="0" smtClean="0">
                <a:cs typeface="Arial" charset="0"/>
              </a:rPr>
              <a:t>69 </a:t>
            </a:r>
            <a:r>
              <a:rPr lang="cs-CZ" altLang="cs-CZ" sz="1100" dirty="0">
                <a:cs typeface="Arial" charset="0"/>
              </a:rPr>
              <a:t>288,07</a:t>
            </a:r>
            <a:r>
              <a:rPr lang="cs-CZ" altLang="cs-CZ" sz="1100" b="1" dirty="0">
                <a:cs typeface="Arial" charset="0"/>
              </a:rPr>
              <a:t> </a:t>
            </a:r>
            <a:r>
              <a:rPr lang="cs-CZ" altLang="cs-CZ" sz="1100" dirty="0">
                <a:cs typeface="Arial" charset="0"/>
              </a:rPr>
              <a:t>EUR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100" b="1" u="sng" dirty="0" smtClean="0">
              <a:solidFill>
                <a:schemeClr val="tx2"/>
              </a:solidFill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100" b="1" u="sng" dirty="0" smtClean="0">
                <a:solidFill>
                  <a:schemeClr val="tx2"/>
                </a:solidFill>
                <a:cs typeface="Arial" charset="0"/>
              </a:rPr>
              <a:t>http</a:t>
            </a:r>
            <a:r>
              <a:rPr lang="cs-CZ" altLang="cs-CZ" sz="1100" b="1" u="sng" dirty="0">
                <a:solidFill>
                  <a:schemeClr val="tx2"/>
                </a:solidFill>
                <a:cs typeface="Arial" charset="0"/>
              </a:rPr>
              <a:t>://www.jaip.cz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100" b="1" dirty="0" smtClean="0"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100" b="1" dirty="0"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100" b="1" dirty="0" smtClean="0"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100" b="1" dirty="0"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100" b="1" dirty="0" smtClean="0"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100" b="1" dirty="0"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100" b="1" dirty="0" smtClean="0"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100" b="1" dirty="0"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100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035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286000" y="2274838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altLang="cs-C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Ministerstvo pro místní </a:t>
            </a:r>
            <a:r>
              <a:rPr lang="cs-CZ" altLang="cs-CZ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rozvoj</a:t>
            </a:r>
            <a:endParaRPr lang="cs-CZ" altLang="cs-CZ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altLang="cs-CZ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 </a:t>
            </a:r>
            <a:r>
              <a:rPr lang="cs-CZ" altLang="cs-C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evropské územní spolupráce</a:t>
            </a:r>
            <a:endParaRPr lang="en-GB" altLang="cs-CZ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altLang="cs-CZ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  <a:r>
              <a:rPr lang="en-GB" altLang="cs-C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altLang="cs-CZ" sz="2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nadnarodni</a:t>
            </a:r>
            <a:r>
              <a:rPr lang="en-GB" altLang="cs-CZ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@mmr.cz</a:t>
            </a:r>
            <a:endParaRPr lang="cs-CZ" altLang="cs-CZ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altLang="cs-CZ"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www.strukturalni-fondy.cz</a:t>
            </a:r>
            <a:r>
              <a:rPr lang="cs-CZ" altLang="cs-CZ"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483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211347"/>
            <a:ext cx="8291264" cy="504056"/>
          </a:xfrm>
        </p:spPr>
        <p:txBody>
          <a:bodyPr/>
          <a:lstStyle/>
          <a:p>
            <a:r>
              <a:rPr lang="cs-CZ" dirty="0"/>
              <a:t>Inovace</a:t>
            </a:r>
            <a:br>
              <a:rPr lang="cs-CZ" dirty="0"/>
            </a:b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924983"/>
            <a:ext cx="6048672" cy="4392488"/>
          </a:xfrm>
        </p:spPr>
        <p:txBody>
          <a:bodyPr anchor="t">
            <a:noAutofit/>
          </a:bodyPr>
          <a:lstStyle/>
          <a:p>
            <a:r>
              <a:rPr lang="cs-CZ" sz="1800" b="1" dirty="0" err="1" smtClean="0"/>
              <a:t>AoI</a:t>
            </a:r>
            <a:r>
              <a:rPr lang="cs-CZ" sz="1800" b="1" dirty="0" smtClean="0"/>
              <a:t>-Vylepšení rámcových podmínek a příprava cesty pro inovace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dirty="0" smtClean="0"/>
              <a:t>Projekt: </a:t>
            </a:r>
            <a:r>
              <a:rPr lang="cs-CZ" sz="1700" b="1" u="sng" dirty="0" smtClean="0"/>
              <a:t>SEE Science </a:t>
            </a:r>
            <a:r>
              <a:rPr lang="cs-CZ" sz="1700" dirty="0" smtClean="0"/>
              <a:t>– Podpora inovací prostřednictvím budování kapacit a vytvářením sítí vědeckých středisek v regionu SEE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i="1" u="sng" dirty="0" smtClean="0"/>
              <a:t>Hlavní aktivity projektu: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i="1" dirty="0" smtClean="0"/>
              <a:t>1- společná analýza provozu a služeb vědeckých center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i="1" dirty="0" smtClean="0"/>
              <a:t>2- rozvoj spolupráce účastníků inovačního procesu- pilotní akce: testování společně vybrané služby vědeckých center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i="1" dirty="0" smtClean="0"/>
              <a:t>3- sestavení portfolia služeb vědeckých center, společný akční plán, zapojení komunity – Festival Vědy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i="1" u="sng" dirty="0" smtClean="0"/>
              <a:t>Výstupem</a:t>
            </a:r>
            <a:r>
              <a:rPr lang="cs-CZ" sz="1700" i="1" dirty="0" smtClean="0"/>
              <a:t>: Virtuální platforma pro spolupráci SEE vědeckých center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sz="17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988" y="563275"/>
            <a:ext cx="2862380" cy="115212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6444208" y="2274568"/>
            <a:ext cx="24341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Celkový rozpočet:</a:t>
            </a:r>
          </a:p>
          <a:p>
            <a:r>
              <a:rPr lang="cs-CZ" dirty="0" smtClean="0"/>
              <a:t>2,165 </a:t>
            </a:r>
            <a:r>
              <a:rPr lang="cs-CZ" dirty="0" err="1" smtClean="0"/>
              <a:t>Mio</a:t>
            </a:r>
            <a:r>
              <a:rPr lang="cs-CZ" dirty="0" smtClean="0"/>
              <a:t> €</a:t>
            </a:r>
          </a:p>
          <a:p>
            <a:r>
              <a:rPr lang="cs-CZ" b="1" dirty="0" smtClean="0"/>
              <a:t>Doba trvání:</a:t>
            </a:r>
          </a:p>
          <a:p>
            <a:r>
              <a:rPr lang="cs-CZ" dirty="0" smtClean="0"/>
              <a:t>04/2011-03/2014</a:t>
            </a:r>
          </a:p>
          <a:p>
            <a:r>
              <a:rPr lang="cs-CZ" b="1" dirty="0" smtClean="0"/>
              <a:t>10 ERDF partnerů: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Město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Univerzita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Vědecký park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Přírodopisné muzeum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Síť vědeckých center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Základní škola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20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01758" y="1988840"/>
            <a:ext cx="5688632" cy="4392488"/>
          </a:xfrm>
        </p:spPr>
        <p:txBody>
          <a:bodyPr anchor="t">
            <a:normAutofit fontScale="25000" lnSpcReduction="20000"/>
          </a:bodyPr>
          <a:lstStyle/>
          <a:p>
            <a:r>
              <a:rPr lang="cs-CZ" sz="6800" b="1" dirty="0" err="1" smtClean="0"/>
              <a:t>AoI</a:t>
            </a:r>
            <a:r>
              <a:rPr lang="cs-CZ" sz="6800" b="1" dirty="0" smtClean="0"/>
              <a:t>-Zlepšení prevence rizik ŽP</a:t>
            </a:r>
          </a:p>
          <a:p>
            <a:r>
              <a:rPr lang="cs-CZ" sz="6800" dirty="0" smtClean="0"/>
              <a:t>Projekt: </a:t>
            </a:r>
            <a:r>
              <a:rPr lang="cs-CZ" sz="6800" b="1" u="sng" dirty="0" smtClean="0"/>
              <a:t>ORIENTGATE</a:t>
            </a:r>
            <a:r>
              <a:rPr lang="cs-CZ" sz="6800" dirty="0" smtClean="0"/>
              <a:t> – Strukturovaná síť pro integraci znalostí klimatu do politiky a územního plánování</a:t>
            </a:r>
          </a:p>
          <a:p>
            <a:r>
              <a:rPr lang="cs-CZ" sz="6800" dirty="0" smtClean="0"/>
              <a:t>Vliv proměnlivosti klimatu na </a:t>
            </a:r>
            <a:r>
              <a:rPr lang="cs-CZ" sz="6800" dirty="0"/>
              <a:t>vodní </a:t>
            </a:r>
            <a:r>
              <a:rPr lang="cs-CZ" sz="6800" dirty="0" smtClean="0"/>
              <a:t>režim, ekosystémy lesů, zem. půdy. Hl. cíl projektu je zprostředkovat aktuální znalosti o klimatu pro tvůrce politik, urbanistů, orgán. </a:t>
            </a:r>
            <a:r>
              <a:rPr lang="cs-CZ" sz="6800" dirty="0"/>
              <a:t>o</a:t>
            </a:r>
            <a:r>
              <a:rPr lang="cs-CZ" sz="6800" dirty="0" smtClean="0"/>
              <a:t>chrany přírody</a:t>
            </a:r>
          </a:p>
          <a:p>
            <a:r>
              <a:rPr lang="cs-CZ" sz="6800" i="1" u="sng" dirty="0" smtClean="0"/>
              <a:t>Aktivity: </a:t>
            </a:r>
            <a:r>
              <a:rPr lang="cs-CZ" sz="6800" i="1" dirty="0" smtClean="0"/>
              <a:t>Analýza klimatických rizik pobřeží, venkovských a městských prostor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6800" i="1" u="sng" dirty="0" smtClean="0"/>
              <a:t>Výstupy: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6800" i="1" dirty="0" smtClean="0"/>
              <a:t>6 pilotních studií přizpůsobení změnám klimatu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6800" i="1" dirty="0" smtClean="0"/>
              <a:t>datová platforma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6800" i="1" dirty="0" smtClean="0"/>
              <a:t>pracovní partnerství mezi Hydrometeorologickými úřady SEE zemí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211347"/>
            <a:ext cx="8291264" cy="504056"/>
          </a:xfrm>
        </p:spPr>
        <p:txBody>
          <a:bodyPr/>
          <a:lstStyle/>
          <a:p>
            <a:r>
              <a:rPr lang="cs-CZ" dirty="0" smtClean="0"/>
              <a:t>Životní prostředí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988" y="563275"/>
            <a:ext cx="2862380" cy="115212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6156176" y="2029696"/>
            <a:ext cx="28083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Celkový rozpočet:</a:t>
            </a:r>
          </a:p>
          <a:p>
            <a:r>
              <a:rPr lang="cs-CZ" dirty="0" smtClean="0"/>
              <a:t>4,777 </a:t>
            </a:r>
            <a:r>
              <a:rPr lang="cs-CZ" dirty="0" err="1" smtClean="0"/>
              <a:t>Mio</a:t>
            </a:r>
            <a:r>
              <a:rPr lang="cs-CZ" dirty="0" smtClean="0"/>
              <a:t> €</a:t>
            </a:r>
          </a:p>
          <a:p>
            <a:r>
              <a:rPr lang="cs-CZ" b="1" dirty="0" smtClean="0"/>
              <a:t>Doba trvání:</a:t>
            </a:r>
          </a:p>
          <a:p>
            <a:r>
              <a:rPr lang="cs-CZ" dirty="0" smtClean="0"/>
              <a:t>07/2012-12/2014</a:t>
            </a:r>
          </a:p>
          <a:p>
            <a:r>
              <a:rPr lang="cs-CZ" b="1" dirty="0" smtClean="0"/>
              <a:t>15 ERDF partnerů: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Centrum pro </a:t>
            </a:r>
            <a:r>
              <a:rPr lang="cs-CZ" dirty="0" err="1" smtClean="0"/>
              <a:t>klim.změny</a:t>
            </a:r>
            <a:endParaRPr lang="cs-CZ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Region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Univerzita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Ministerstvo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err="1" smtClean="0"/>
              <a:t>Nár</a:t>
            </a:r>
            <a:r>
              <a:rPr lang="cs-CZ" dirty="0" smtClean="0"/>
              <a:t>. institut meteorologie a hydrologie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err="1" smtClean="0"/>
              <a:t>Reg</a:t>
            </a:r>
            <a:r>
              <a:rPr lang="cs-CZ" dirty="0" smtClean="0"/>
              <a:t>. Rozvojová agentura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Agentura </a:t>
            </a:r>
            <a:r>
              <a:rPr lang="cs-CZ" dirty="0" err="1" smtClean="0"/>
              <a:t>reg.rozvoje</a:t>
            </a:r>
            <a:r>
              <a:rPr lang="cs-CZ" dirty="0" smtClean="0"/>
              <a:t> a městského plánování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289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715403"/>
            <a:ext cx="6048672" cy="5025965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700" b="1" dirty="0" err="1" smtClean="0"/>
              <a:t>AoI</a:t>
            </a:r>
            <a:r>
              <a:rPr lang="cs-CZ" sz="1700" b="1" dirty="0"/>
              <a:t>-</a:t>
            </a:r>
            <a:r>
              <a:rPr lang="cs-CZ" sz="1700" b="1" dirty="0" smtClean="0"/>
              <a:t>Podpora energetické účinnosti a zdrojů energie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700" dirty="0" smtClean="0"/>
              <a:t>Projekt: </a:t>
            </a:r>
            <a:r>
              <a:rPr lang="cs-CZ" sz="1700" b="1" u="sng" dirty="0" smtClean="0"/>
              <a:t>WIDE </a:t>
            </a:r>
            <a:r>
              <a:rPr lang="cs-CZ" sz="1700" b="1" u="sng" dirty="0" err="1" smtClean="0"/>
              <a:t>the</a:t>
            </a:r>
            <a:r>
              <a:rPr lang="cs-CZ" sz="1700" b="1" u="sng" dirty="0" smtClean="0"/>
              <a:t> SEE </a:t>
            </a:r>
            <a:r>
              <a:rPr lang="cs-CZ" sz="1700" b="1" u="sng" dirty="0" err="1" smtClean="0"/>
              <a:t>Succ</a:t>
            </a:r>
            <a:r>
              <a:rPr lang="cs-CZ" sz="1700" b="1" u="sng" dirty="0" smtClean="0"/>
              <a:t> </a:t>
            </a:r>
            <a:r>
              <a:rPr lang="cs-CZ" sz="1700" b="1" u="sng" dirty="0" err="1" smtClean="0"/>
              <a:t>Mod</a:t>
            </a:r>
            <a:r>
              <a:rPr lang="cs-CZ" sz="1700" b="1" u="sng" dirty="0" smtClean="0"/>
              <a:t> </a:t>
            </a:r>
            <a:r>
              <a:rPr lang="cs-CZ" sz="1700" dirty="0" smtClean="0"/>
              <a:t>- </a:t>
            </a:r>
            <a:r>
              <a:rPr lang="cs-CZ" sz="1700" dirty="0"/>
              <a:t>Rozšíření </a:t>
            </a:r>
            <a:r>
              <a:rPr lang="cs-CZ" sz="1700" dirty="0" smtClean="0"/>
              <a:t>využívání </a:t>
            </a:r>
            <a:r>
              <a:rPr lang="cs-CZ" sz="1700" dirty="0"/>
              <a:t>sluneční energie pomocí úspěšných </a:t>
            </a:r>
            <a:r>
              <a:rPr lang="cs-CZ" sz="1700" dirty="0" smtClean="0"/>
              <a:t>modelů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700" dirty="0"/>
              <a:t>Cílem projektu je aktivovat přenos know-how a </a:t>
            </a:r>
            <a:r>
              <a:rPr lang="cs-CZ" sz="1700" dirty="0" smtClean="0"/>
              <a:t>zkušeností, </a:t>
            </a:r>
            <a:r>
              <a:rPr lang="cs-CZ" sz="1700" dirty="0"/>
              <a:t>rozšířit využití solární tepelné energie na pokrytí očekávaného nárůstu poptávky po energii</a:t>
            </a:r>
            <a:r>
              <a:rPr lang="cs-CZ" sz="1700" dirty="0" smtClean="0"/>
              <a:t>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700" i="1" u="sng" dirty="0" smtClean="0"/>
              <a:t>Aktivity</a:t>
            </a:r>
            <a:r>
              <a:rPr lang="cs-CZ" sz="1700" i="1" dirty="0" smtClean="0"/>
              <a:t>: Navýšení </a:t>
            </a:r>
            <a:r>
              <a:rPr lang="cs-CZ" sz="1700" i="1" dirty="0"/>
              <a:t>osvětové </a:t>
            </a:r>
            <a:r>
              <a:rPr lang="cs-CZ" sz="1700" i="1" dirty="0" smtClean="0"/>
              <a:t>kampaně, vytvoření 4 kvalifikovaných týmů na podporu majitelů domů na pořízení, financování a instalace systémů na výrobu teplé vody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17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700" i="1" u="sng" dirty="0" smtClean="0"/>
              <a:t>Výstupy</a:t>
            </a:r>
            <a:r>
              <a:rPr lang="cs-CZ" sz="1700" i="1" dirty="0" smtClean="0"/>
              <a:t>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700" i="1" dirty="0" smtClean="0"/>
              <a:t>Zelená kniha – pro tvůrce politik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700" i="1" dirty="0" smtClean="0"/>
              <a:t>Směrnice pro podporu solárních projektů prostřednictvím dotací a mechanismů finanční pomoci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700" i="1" dirty="0" smtClean="0"/>
              <a:t>Metodická příručka pro vývoj solárních projektů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700" i="1" dirty="0" smtClean="0"/>
              <a:t>8x národní zpráva o využívání sluneční energie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700" i="1" dirty="0" smtClean="0"/>
              <a:t>Studie o dopadu solárních </a:t>
            </a:r>
            <a:r>
              <a:rPr lang="cs-CZ" sz="1700" i="1" dirty="0" err="1" smtClean="0"/>
              <a:t>energ</a:t>
            </a:r>
            <a:r>
              <a:rPr lang="cs-CZ" sz="1700" i="1" dirty="0" smtClean="0"/>
              <a:t>. Zařízení na ŽP ve srovnání s fosilními palivy</a:t>
            </a:r>
            <a:endParaRPr lang="cs-CZ" sz="1700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139339"/>
            <a:ext cx="5544616" cy="504056"/>
          </a:xfrm>
        </p:spPr>
        <p:txBody>
          <a:bodyPr/>
          <a:lstStyle/>
          <a:p>
            <a:r>
              <a:rPr lang="cs-CZ" dirty="0" smtClean="0"/>
              <a:t>Lépe propojený region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988" y="563275"/>
            <a:ext cx="2862380" cy="115212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300192" y="2132856"/>
            <a:ext cx="27221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Celkový rozpočet:</a:t>
            </a:r>
          </a:p>
          <a:p>
            <a:r>
              <a:rPr lang="cs-CZ" dirty="0" smtClean="0"/>
              <a:t>2,158 </a:t>
            </a:r>
            <a:r>
              <a:rPr lang="cs-CZ" dirty="0" err="1" smtClean="0"/>
              <a:t>Mio</a:t>
            </a:r>
            <a:r>
              <a:rPr lang="cs-CZ" dirty="0" smtClean="0"/>
              <a:t> €</a:t>
            </a:r>
          </a:p>
          <a:p>
            <a:r>
              <a:rPr lang="cs-CZ" b="1" dirty="0" smtClean="0"/>
              <a:t>Doba trvání:</a:t>
            </a:r>
          </a:p>
          <a:p>
            <a:r>
              <a:rPr lang="cs-CZ" dirty="0" smtClean="0"/>
              <a:t>04/2009-03/2012</a:t>
            </a:r>
          </a:p>
          <a:p>
            <a:r>
              <a:rPr lang="cs-CZ" b="1" dirty="0" smtClean="0"/>
              <a:t>12 ERDF partnerů: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Region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Centrum </a:t>
            </a:r>
            <a:r>
              <a:rPr lang="cs-CZ" dirty="0" err="1" smtClean="0"/>
              <a:t>reg</a:t>
            </a:r>
            <a:r>
              <a:rPr lang="cs-CZ" dirty="0" smtClean="0"/>
              <a:t>. rozvoje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Městské energetické služby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Hospodářská komora výzkumné centrum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Regionální </a:t>
            </a:r>
            <a:r>
              <a:rPr lang="cs-CZ" dirty="0" err="1" smtClean="0"/>
              <a:t>energ</a:t>
            </a:r>
            <a:r>
              <a:rPr lang="cs-CZ" dirty="0" smtClean="0"/>
              <a:t>. agentura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Centrum obnovitelné energie</a:t>
            </a:r>
          </a:p>
        </p:txBody>
      </p:sp>
    </p:spTree>
    <p:extLst>
      <p:ext uri="{BB962C8B-B14F-4D97-AF65-F5344CB8AC3E}">
        <p14:creationId xmlns:p14="http://schemas.microsoft.com/office/powerpoint/2010/main" val="4061419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844824"/>
            <a:ext cx="6120680" cy="4896544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b="1" dirty="0" err="1" smtClean="0"/>
              <a:t>AoI</a:t>
            </a:r>
            <a:r>
              <a:rPr lang="cs-CZ" sz="1700" b="1" dirty="0" smtClean="0"/>
              <a:t>-Prosazování </a:t>
            </a:r>
            <a:r>
              <a:rPr lang="cs-CZ" sz="1700" b="1" dirty="0"/>
              <a:t>vyváženého </a:t>
            </a:r>
            <a:r>
              <a:rPr lang="cs-CZ" sz="1700" b="1" dirty="0" smtClean="0"/>
              <a:t>modelu atraktivity </a:t>
            </a:r>
            <a:r>
              <a:rPr lang="cs-CZ" sz="1700" b="1" dirty="0"/>
              <a:t>a </a:t>
            </a:r>
            <a:r>
              <a:rPr lang="cs-CZ" sz="1700" b="1" dirty="0" smtClean="0"/>
              <a:t>dostupnosti oblastí růstu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dirty="0" smtClean="0"/>
              <a:t>Projekt </a:t>
            </a:r>
            <a:r>
              <a:rPr lang="cs-CZ" sz="1700" b="1" u="sng" dirty="0" smtClean="0"/>
              <a:t>MMWD </a:t>
            </a:r>
            <a:r>
              <a:rPr lang="cs-CZ" sz="1700" dirty="0"/>
              <a:t>Migrace ve prospěch rozvoje - Politické nástroje pro strategické plánování v </a:t>
            </a:r>
            <a:r>
              <a:rPr lang="cs-CZ" sz="1700" dirty="0" smtClean="0"/>
              <a:t>SEE </a:t>
            </a:r>
            <a:r>
              <a:rPr lang="cs-CZ" sz="1700" dirty="0"/>
              <a:t>regionů a </a:t>
            </a:r>
            <a:r>
              <a:rPr lang="cs-CZ" sz="1700" dirty="0" smtClean="0"/>
              <a:t>měst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dirty="0"/>
              <a:t>Navržení nástroje v oblastech politiky, </a:t>
            </a:r>
            <a:r>
              <a:rPr lang="cs-CZ" sz="1700" dirty="0" smtClean="0"/>
              <a:t>rozhodující </a:t>
            </a:r>
            <a:r>
              <a:rPr lang="cs-CZ" sz="1700" dirty="0"/>
              <a:t>pro udržitelný růst a konkurenceschopnost: trh práce, lidský kapitál</a:t>
            </a:r>
            <a:endParaRPr lang="cs-CZ" sz="1700" b="1" u="sng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i="1" u="sng" dirty="0" smtClean="0"/>
              <a:t>Aktivity</a:t>
            </a:r>
            <a:r>
              <a:rPr lang="cs-CZ" sz="1700" i="1" dirty="0" smtClean="0"/>
              <a:t>: Analýza dopadů migračních toků na </a:t>
            </a:r>
            <a:r>
              <a:rPr lang="cs-CZ" sz="1700" i="1" dirty="0"/>
              <a:t>hospodářské a sociální perspektivy rozvoje pro konkrétní </a:t>
            </a:r>
            <a:r>
              <a:rPr lang="cs-CZ" sz="1700" i="1" dirty="0" smtClean="0"/>
              <a:t>území, které </a:t>
            </a:r>
            <a:r>
              <a:rPr lang="cs-CZ" sz="1700" i="1" dirty="0"/>
              <a:t>jsou zřetelně ovlivněny demografickými změnami, a to zejména migrace</a:t>
            </a:r>
            <a:endParaRPr lang="cs-CZ" sz="1700" i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i="1" u="sng" dirty="0" smtClean="0"/>
              <a:t>Výstupy:</a:t>
            </a:r>
            <a:r>
              <a:rPr lang="cs-CZ" sz="1700" i="1" dirty="0" smtClean="0"/>
              <a:t> Znalostní </a:t>
            </a:r>
            <a:r>
              <a:rPr lang="cs-CZ" sz="1700" i="1" dirty="0"/>
              <a:t>platforma pro zdroje související s migrací </a:t>
            </a:r>
            <a:br>
              <a:rPr lang="cs-CZ" sz="1700" i="1" dirty="0"/>
            </a:br>
            <a:r>
              <a:rPr lang="cs-CZ" sz="1700" i="1" dirty="0"/>
              <a:t>Analýza mezer v údajích při sledování migrace </a:t>
            </a:r>
            <a:br>
              <a:rPr lang="cs-CZ" sz="1700" i="1" dirty="0"/>
            </a:br>
            <a:r>
              <a:rPr lang="cs-CZ" sz="1700" i="1" dirty="0"/>
              <a:t>Jak udělat projekce obyvatelstva a přizpůsobit politické scénáře pomocí migrace dat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211347"/>
            <a:ext cx="8291264" cy="504056"/>
          </a:xfrm>
        </p:spPr>
        <p:txBody>
          <a:bodyPr/>
          <a:lstStyle/>
          <a:p>
            <a:r>
              <a:rPr lang="cs-CZ" dirty="0" smtClean="0"/>
              <a:t>Dobře řízený region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988" y="563275"/>
            <a:ext cx="2862380" cy="115212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156176" y="2132856"/>
            <a:ext cx="28662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Celkový rozpočet:</a:t>
            </a:r>
          </a:p>
          <a:p>
            <a:r>
              <a:rPr lang="cs-CZ" dirty="0" smtClean="0"/>
              <a:t>3,680 </a:t>
            </a:r>
            <a:r>
              <a:rPr lang="cs-CZ" dirty="0" err="1" smtClean="0"/>
              <a:t>Mio</a:t>
            </a:r>
            <a:r>
              <a:rPr lang="cs-CZ" dirty="0" smtClean="0"/>
              <a:t> €</a:t>
            </a:r>
          </a:p>
          <a:p>
            <a:r>
              <a:rPr lang="cs-CZ" b="1" dirty="0" smtClean="0"/>
              <a:t>Doba trvání:</a:t>
            </a:r>
          </a:p>
          <a:p>
            <a:r>
              <a:rPr lang="cs-CZ" dirty="0" smtClean="0"/>
              <a:t>05/2012-10/2014</a:t>
            </a:r>
          </a:p>
          <a:p>
            <a:r>
              <a:rPr lang="cs-CZ" b="1" dirty="0" smtClean="0"/>
              <a:t>13 ERDF partnerů: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Region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Ministerstvo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Město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Ústav pro studium společnosti a znalostí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Rozvojová agentura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Univerzita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Statistický úřad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92356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844823"/>
            <a:ext cx="5958623" cy="4842545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b="1" dirty="0" err="1" smtClean="0"/>
              <a:t>AoI</a:t>
            </a:r>
            <a:r>
              <a:rPr lang="cs-CZ" sz="1700" b="1" dirty="0" smtClean="0"/>
              <a:t> - Zlepšení rámcových podmínek pro inovace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dirty="0" smtClean="0"/>
              <a:t>Projekt </a:t>
            </a:r>
            <a:r>
              <a:rPr lang="cs-CZ" sz="1700" b="1" u="sng" dirty="0" smtClean="0"/>
              <a:t>NANOFORCE</a:t>
            </a:r>
            <a:r>
              <a:rPr lang="cs-CZ" sz="1700" dirty="0" smtClean="0"/>
              <a:t> – Využití nanotechnologie (NT) v podnicích ze sektoru chemického průmyslu – jak propojit vědecké znalostí s podnikáním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i="1" u="sng" dirty="0" smtClean="0"/>
              <a:t>Cíl</a:t>
            </a:r>
            <a:r>
              <a:rPr lang="cs-CZ" sz="1700" i="1" dirty="0" smtClean="0"/>
              <a:t>: Vytvoření sítě veřejných a soukromých subjektů v sektoru nanotechnologií a převedení nejslibnějších laboratorních výsledků do skutečných průmyslových aplikací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i="1" u="sng" dirty="0" smtClean="0"/>
              <a:t>Aktivity:</a:t>
            </a:r>
            <a:r>
              <a:rPr lang="cs-CZ" sz="1700" i="1" dirty="0" smtClean="0"/>
              <a:t> </a:t>
            </a:r>
            <a:r>
              <a:rPr lang="cs-CZ" sz="1700" i="1" dirty="0">
                <a:latin typeface="Arial"/>
                <a:cs typeface="Arial"/>
              </a:rPr>
              <a:t>Rozvíjení </a:t>
            </a:r>
            <a:r>
              <a:rPr lang="cs-CZ" sz="1700" i="1" dirty="0" smtClean="0">
                <a:latin typeface="Arial"/>
                <a:cs typeface="Arial"/>
              </a:rPr>
              <a:t>osmi existujících nadnárodních </a:t>
            </a:r>
            <a:r>
              <a:rPr lang="cs-CZ" sz="1700" i="1" dirty="0">
                <a:latin typeface="Arial"/>
                <a:cs typeface="Arial"/>
              </a:rPr>
              <a:t>společností </a:t>
            </a:r>
            <a:r>
              <a:rPr lang="cs-CZ" sz="1700" i="1" dirty="0" smtClean="0">
                <a:latin typeface="Arial"/>
                <a:cs typeface="Arial"/>
              </a:rPr>
              <a:t>směrem k uplatnění výsledků </a:t>
            </a:r>
            <a:r>
              <a:rPr lang="cs-CZ" sz="1700" i="1" dirty="0">
                <a:latin typeface="Arial"/>
                <a:cs typeface="Arial"/>
              </a:rPr>
              <a:t>výzkumu v praxi a v </a:t>
            </a:r>
            <a:r>
              <a:rPr lang="cs-CZ" sz="1700" i="1" dirty="0" smtClean="0">
                <a:latin typeface="Arial"/>
                <a:cs typeface="Arial"/>
              </a:rPr>
              <a:t>obchodování; </a:t>
            </a:r>
            <a:r>
              <a:rPr lang="cs-CZ" sz="1700" i="1" dirty="0" smtClean="0"/>
              <a:t>Posouzení vlivu tří hlavních </a:t>
            </a:r>
            <a:r>
              <a:rPr lang="cs-CZ" sz="1700" i="1" dirty="0" err="1" smtClean="0"/>
              <a:t>nanomateriálů</a:t>
            </a:r>
            <a:r>
              <a:rPr lang="cs-CZ" sz="1700" i="1" dirty="0" smtClean="0"/>
              <a:t> (využívaných ve </a:t>
            </a:r>
            <a:r>
              <a:rPr lang="cs-CZ" sz="1700" i="1" dirty="0" err="1" smtClean="0"/>
              <a:t>stř</a:t>
            </a:r>
            <a:r>
              <a:rPr lang="cs-CZ" sz="1700" i="1" dirty="0" smtClean="0"/>
              <a:t>. Evropě) na lidské zdraví a na ŽP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i="1" u="sng" dirty="0" smtClean="0"/>
              <a:t>Výstupy</a:t>
            </a:r>
            <a:r>
              <a:rPr lang="cs-CZ" sz="1700" i="1" dirty="0" smtClean="0"/>
              <a:t>: „</a:t>
            </a:r>
            <a:r>
              <a:rPr lang="cs-CZ" sz="1700" i="1" dirty="0" err="1"/>
              <a:t>N</a:t>
            </a:r>
            <a:r>
              <a:rPr lang="cs-CZ" sz="1700" i="1" dirty="0" err="1" smtClean="0"/>
              <a:t>anodeals</a:t>
            </a:r>
            <a:r>
              <a:rPr lang="cs-CZ" sz="1700" i="1" dirty="0" smtClean="0"/>
              <a:t> generátor“ </a:t>
            </a:r>
            <a:r>
              <a:rPr lang="cs-CZ" sz="1700" i="1" dirty="0" smtClean="0">
                <a:latin typeface="Arial"/>
                <a:cs typeface="Arial"/>
              </a:rPr>
              <a:t>» platforma ICT pro přenos výsledků výzkumu a znalostí do podnikání; NT plán, který pomůže vytipovat žádané návrhy v oblasti NT; Obchodní plán pro vytvoření ´Kapitálového fondu pro NT´</a:t>
            </a:r>
            <a:endParaRPr lang="cs-CZ" sz="1700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211347"/>
            <a:ext cx="8291264" cy="504056"/>
          </a:xfrm>
        </p:spPr>
        <p:txBody>
          <a:bodyPr/>
          <a:lstStyle/>
          <a:p>
            <a:r>
              <a:rPr lang="cs-CZ" dirty="0" smtClean="0"/>
              <a:t>Inovace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38135" y="1916832"/>
            <a:ext cx="286620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000000"/>
                </a:solidFill>
              </a:rPr>
              <a:t>Celkový rozpočet:</a:t>
            </a:r>
          </a:p>
          <a:p>
            <a:r>
              <a:rPr lang="cs-CZ" sz="1600" dirty="0" smtClean="0">
                <a:solidFill>
                  <a:srgbClr val="000000"/>
                </a:solidFill>
              </a:rPr>
              <a:t>2,267 </a:t>
            </a:r>
            <a:r>
              <a:rPr lang="cs-CZ" sz="1600" dirty="0" err="1" smtClean="0">
                <a:solidFill>
                  <a:srgbClr val="000000"/>
                </a:solidFill>
              </a:rPr>
              <a:t>Mio</a:t>
            </a:r>
            <a:r>
              <a:rPr lang="cs-CZ" sz="1600" dirty="0" smtClean="0">
                <a:solidFill>
                  <a:srgbClr val="000000"/>
                </a:solidFill>
              </a:rPr>
              <a:t> €</a:t>
            </a:r>
          </a:p>
          <a:p>
            <a:r>
              <a:rPr lang="cs-CZ" sz="1600" b="1" dirty="0" smtClean="0">
                <a:solidFill>
                  <a:srgbClr val="000000"/>
                </a:solidFill>
              </a:rPr>
              <a:t>Doba trvání:</a:t>
            </a:r>
          </a:p>
          <a:p>
            <a:r>
              <a:rPr lang="cs-CZ" sz="1600" dirty="0" smtClean="0">
                <a:solidFill>
                  <a:srgbClr val="000000"/>
                </a:solidFill>
              </a:rPr>
              <a:t>05/2011-1/2014 (33měsíců)</a:t>
            </a:r>
          </a:p>
          <a:p>
            <a:endParaRPr lang="cs-CZ" sz="1600" b="1" dirty="0" smtClean="0">
              <a:solidFill>
                <a:srgbClr val="000000"/>
              </a:solidFill>
            </a:endParaRPr>
          </a:p>
          <a:p>
            <a:r>
              <a:rPr lang="cs-CZ" sz="1600" b="1" dirty="0" smtClean="0">
                <a:solidFill>
                  <a:srgbClr val="000000"/>
                </a:solidFill>
              </a:rPr>
              <a:t>7 ERDF partnerů: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LP: Akciová společnost s zaměřením </a:t>
            </a:r>
            <a:r>
              <a:rPr lang="cs-CZ" sz="1600" dirty="0" err="1" smtClean="0">
                <a:solidFill>
                  <a:srgbClr val="000000"/>
                </a:solidFill>
              </a:rPr>
              <a:t>chem</a:t>
            </a:r>
            <a:r>
              <a:rPr lang="cs-CZ" sz="1600" dirty="0" smtClean="0">
                <a:solidFill>
                  <a:srgbClr val="000000"/>
                </a:solidFill>
              </a:rPr>
              <a:t>. </a:t>
            </a:r>
            <a:r>
              <a:rPr lang="cs-CZ" sz="1600" dirty="0">
                <a:solidFill>
                  <a:srgbClr val="000000"/>
                </a:solidFill>
              </a:rPr>
              <a:t>p</a:t>
            </a:r>
            <a:r>
              <a:rPr lang="cs-CZ" sz="1600" dirty="0" smtClean="0">
                <a:solidFill>
                  <a:srgbClr val="000000"/>
                </a:solidFill>
              </a:rPr>
              <a:t>růmysl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Společnost </a:t>
            </a:r>
            <a:r>
              <a:rPr lang="cs-CZ" sz="1600" dirty="0">
                <a:solidFill>
                  <a:srgbClr val="000000"/>
                </a:solidFill>
              </a:rPr>
              <a:t>pro rozvoj </a:t>
            </a:r>
            <a:r>
              <a:rPr lang="cs-CZ" sz="1600" dirty="0" smtClean="0">
                <a:solidFill>
                  <a:srgbClr val="000000"/>
                </a:solidFill>
              </a:rPr>
              <a:t>nanotechnologií s regionální působností</a:t>
            </a:r>
            <a:endParaRPr lang="cs-CZ" sz="1600" dirty="0">
              <a:solidFill>
                <a:srgbClr val="000000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Asociace </a:t>
            </a:r>
            <a:r>
              <a:rPr lang="cs-CZ" sz="1600" dirty="0" err="1" smtClean="0">
                <a:solidFill>
                  <a:srgbClr val="000000"/>
                </a:solidFill>
              </a:rPr>
              <a:t>chem</a:t>
            </a:r>
            <a:r>
              <a:rPr lang="cs-CZ" sz="1600" dirty="0" smtClean="0">
                <a:solidFill>
                  <a:srgbClr val="000000"/>
                </a:solidFill>
              </a:rPr>
              <a:t>. průmyslu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Univerzita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Společnost zaměřená na výzkum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Asociace </a:t>
            </a:r>
            <a:r>
              <a:rPr lang="cs-CZ" sz="1600" dirty="0" err="1" smtClean="0">
                <a:solidFill>
                  <a:srgbClr val="000000"/>
                </a:solidFill>
              </a:rPr>
              <a:t>chem</a:t>
            </a:r>
            <a:r>
              <a:rPr lang="cs-CZ" sz="1600" dirty="0" smtClean="0">
                <a:solidFill>
                  <a:srgbClr val="000000"/>
                </a:solidFill>
              </a:rPr>
              <a:t>. </a:t>
            </a:r>
            <a:r>
              <a:rPr lang="cs-CZ" sz="1600" dirty="0">
                <a:solidFill>
                  <a:srgbClr val="000000"/>
                </a:solidFill>
              </a:rPr>
              <a:t>a</a:t>
            </a:r>
            <a:r>
              <a:rPr lang="cs-CZ" sz="1600" dirty="0" smtClean="0">
                <a:solidFill>
                  <a:srgbClr val="000000"/>
                </a:solidFill>
              </a:rPr>
              <a:t> farmaceut. průmyslu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smtClean="0">
                <a:solidFill>
                  <a:srgbClr val="000000"/>
                </a:solidFill>
              </a:rPr>
              <a:t>Akademie věd - </a:t>
            </a:r>
            <a:r>
              <a:rPr lang="cs-CZ" sz="1600" dirty="0" smtClean="0">
                <a:solidFill>
                  <a:srgbClr val="000000"/>
                </a:solidFill>
              </a:rPr>
              <a:t>Ústav fyziky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92696"/>
            <a:ext cx="3419872" cy="95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98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844824"/>
            <a:ext cx="5976664" cy="4680520"/>
          </a:xfrm>
          <a:ln>
            <a:noFill/>
          </a:ln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b="1" dirty="0" err="1" smtClean="0"/>
              <a:t>AoI</a:t>
            </a:r>
            <a:r>
              <a:rPr lang="cs-CZ" sz="1700" b="1" dirty="0" smtClean="0"/>
              <a:t> - Podpora udržitelné a bezpečné mobility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dirty="0" smtClean="0"/>
              <a:t>Projekt </a:t>
            </a:r>
            <a:r>
              <a:rPr lang="cs-CZ" sz="1700" b="1" u="sng" dirty="0" smtClean="0"/>
              <a:t>GUTS</a:t>
            </a:r>
            <a:r>
              <a:rPr lang="cs-CZ" sz="1700" b="1" dirty="0" smtClean="0"/>
              <a:t> </a:t>
            </a:r>
            <a:r>
              <a:rPr lang="cs-CZ" sz="1700" dirty="0" smtClean="0"/>
              <a:t>– Podpora systémů zelené dopravy</a:t>
            </a:r>
            <a:endParaRPr lang="cs-CZ" sz="1700" i="1" u="sng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i="1" u="sng" dirty="0" smtClean="0"/>
              <a:t>Cíl</a:t>
            </a:r>
            <a:r>
              <a:rPr lang="cs-CZ" sz="1700" i="1" dirty="0" smtClean="0"/>
              <a:t>: Vytvoření silnější institucionální, finanční a technolog. základny pro rozvoj ekologického veřejného dopravního systému (zejména kolejové dopravy)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i="1" u="sng" dirty="0" smtClean="0"/>
              <a:t>Aktivity:</a:t>
            </a:r>
            <a:r>
              <a:rPr lang="cs-CZ" sz="1700" i="1" dirty="0"/>
              <a:t> Zkoumání využití inovativních solárních systémů v městské veřejné dopravě (lanovka), využití PPP pro veřejnou dopravu poháněnou biopalivy, využití pohonných jednotek </a:t>
            </a:r>
            <a:r>
              <a:rPr lang="cs-CZ" sz="1700" i="1" dirty="0" err="1"/>
              <a:t>jednotek</a:t>
            </a:r>
            <a:r>
              <a:rPr lang="cs-CZ" sz="1700" i="1" dirty="0"/>
              <a:t> </a:t>
            </a:r>
            <a:r>
              <a:rPr lang="cs-CZ" sz="1700" i="1" dirty="0" smtClean="0"/>
              <a:t>CNG; Instalace solárního panelu a vybavení pro využití biopaliv – testování lehké železniční dopravy na bionaftu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i="1" u="sng" dirty="0" smtClean="0"/>
              <a:t>Výstupy:</a:t>
            </a:r>
            <a:r>
              <a:rPr lang="cs-CZ" sz="1700" i="1" dirty="0" smtClean="0"/>
              <a:t> Pilotně ověřené studie proveditelnosti; Místní a regionální analýzy systémů dopravy a možností jejich rozvoje; Nadnárodní strategie ekologicky vhodnějších veřejných dopravních systémů</a:t>
            </a:r>
            <a:endParaRPr lang="cs-CZ" sz="1700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211347"/>
            <a:ext cx="8291264" cy="504056"/>
          </a:xfrm>
        </p:spPr>
        <p:txBody>
          <a:bodyPr/>
          <a:lstStyle/>
          <a:p>
            <a:r>
              <a:rPr lang="cs-CZ" dirty="0" smtClean="0"/>
              <a:t>Dostupnost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56176" y="2132856"/>
            <a:ext cx="286620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000000"/>
                </a:solidFill>
              </a:rPr>
              <a:t>Celkový rozpočet:</a:t>
            </a:r>
          </a:p>
          <a:p>
            <a:r>
              <a:rPr lang="cs-CZ" sz="1600" dirty="0" smtClean="0">
                <a:solidFill>
                  <a:srgbClr val="000000"/>
                </a:solidFill>
              </a:rPr>
              <a:t>2,052 </a:t>
            </a:r>
            <a:r>
              <a:rPr lang="cs-CZ" sz="1600" dirty="0" err="1" smtClean="0">
                <a:solidFill>
                  <a:srgbClr val="000000"/>
                </a:solidFill>
              </a:rPr>
              <a:t>Mio</a:t>
            </a:r>
            <a:r>
              <a:rPr lang="cs-CZ" sz="1600" dirty="0" smtClean="0">
                <a:solidFill>
                  <a:srgbClr val="000000"/>
                </a:solidFill>
              </a:rPr>
              <a:t> €</a:t>
            </a:r>
          </a:p>
          <a:p>
            <a:r>
              <a:rPr lang="cs-CZ" sz="1600" b="1" dirty="0" smtClean="0">
                <a:solidFill>
                  <a:srgbClr val="000000"/>
                </a:solidFill>
              </a:rPr>
              <a:t>Doba trvání:</a:t>
            </a:r>
          </a:p>
          <a:p>
            <a:r>
              <a:rPr lang="cs-CZ" sz="1600" dirty="0" smtClean="0">
                <a:solidFill>
                  <a:srgbClr val="000000"/>
                </a:solidFill>
              </a:rPr>
              <a:t>03/2010-04/2013 (38 měsíců)</a:t>
            </a:r>
          </a:p>
          <a:p>
            <a:endParaRPr lang="cs-CZ" sz="1600" dirty="0" smtClean="0">
              <a:solidFill>
                <a:srgbClr val="000000"/>
              </a:solidFill>
            </a:endParaRPr>
          </a:p>
          <a:p>
            <a:r>
              <a:rPr lang="cs-CZ" sz="1600" b="1" dirty="0">
                <a:solidFill>
                  <a:srgbClr val="000000"/>
                </a:solidFill>
              </a:rPr>
              <a:t>8</a:t>
            </a:r>
            <a:r>
              <a:rPr lang="cs-CZ" sz="1600" b="1" dirty="0" smtClean="0">
                <a:solidFill>
                  <a:srgbClr val="000000"/>
                </a:solidFill>
              </a:rPr>
              <a:t> ERDF partnerů: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i="1" dirty="0" smtClean="0">
                <a:solidFill>
                  <a:srgbClr val="000000"/>
                </a:solidFill>
              </a:rPr>
              <a:t>LP: Město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Region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Centrum vzdělávání a šíření znalostí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Obec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Ústav pro výzkum silnic a mostů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Občanské sdružení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Dopravní společnost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Agentura místní dopravy</a:t>
            </a:r>
          </a:p>
          <a:p>
            <a:endParaRPr lang="cs-CZ" dirty="0" smtClean="0">
              <a:solidFill>
                <a:srgbClr val="00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92696"/>
            <a:ext cx="3419872" cy="95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370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1772816"/>
            <a:ext cx="5904656" cy="4896544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b="1" dirty="0" err="1" smtClean="0"/>
              <a:t>AoI</a:t>
            </a:r>
            <a:r>
              <a:rPr lang="cs-CZ" sz="1700" b="1" dirty="0" smtClean="0"/>
              <a:t> – Podpora využívání obnovitelných zdrojů energie a zvýšení energetické účinnosti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dirty="0" smtClean="0"/>
              <a:t>Projekt </a:t>
            </a:r>
            <a:r>
              <a:rPr lang="cs-CZ" sz="1700" b="1" u="sng" dirty="0" smtClean="0"/>
              <a:t>CEC5</a:t>
            </a:r>
            <a:r>
              <a:rPr lang="cs-CZ" sz="1700" b="1" dirty="0" smtClean="0"/>
              <a:t> – </a:t>
            </a:r>
            <a:r>
              <a:rPr lang="cs-CZ" sz="1700" dirty="0" smtClean="0"/>
              <a:t>Ukázky energetické účinnosti a využití obnovitelných zdrojů na příkladech budov spadajících do veřejného sektoru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i="1" u="sng" dirty="0" smtClean="0"/>
              <a:t>Cíl</a:t>
            </a:r>
            <a:r>
              <a:rPr lang="cs-CZ" sz="1700" i="1" dirty="0" smtClean="0"/>
              <a:t>: Zajištění podpory využívání energie z obnovitelných zdrojů prostřednictvím aplikací ve veřejných budovách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i="1" u="sng" dirty="0" smtClean="0"/>
              <a:t>Aktivity:</a:t>
            </a:r>
            <a:r>
              <a:rPr lang="cs-CZ" sz="1700" i="1" dirty="0" smtClean="0"/>
              <a:t> Vzorky 8 pilotních domů s uplatněním nových standardů pro </a:t>
            </a:r>
            <a:r>
              <a:rPr lang="cs-CZ" sz="1700" i="1" dirty="0" err="1" smtClean="0"/>
              <a:t>energ</a:t>
            </a:r>
            <a:r>
              <a:rPr lang="cs-CZ" sz="1700" i="1" dirty="0" smtClean="0"/>
              <a:t>. </a:t>
            </a:r>
            <a:r>
              <a:rPr lang="cs-CZ" sz="1700" i="1" dirty="0"/>
              <a:t>ú</a:t>
            </a:r>
            <a:r>
              <a:rPr lang="cs-CZ" sz="1700" i="1" dirty="0" smtClean="0"/>
              <a:t>činnost (např. objekt Ústav sociální péče Lidmaň – investice 20mil. Kč); Realizace společného postupu osvědčování pro ekologické odpady veřejných budov; Nastavení parametrů vzorových budov; Vytvoření nadnárodní sítě</a:t>
            </a:r>
            <a:endParaRPr lang="cs-CZ" sz="1700" b="1" i="1" u="sng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i="1" u="sng" dirty="0" smtClean="0"/>
              <a:t>Výstupy:</a:t>
            </a:r>
            <a:r>
              <a:rPr lang="cs-CZ" sz="1700" i="1" dirty="0" smtClean="0"/>
              <a:t> Vytvoření fondu znalostí (souhrn technik, metod, uplatnění investic); Výukové programy založené na poznatcích z realizace a fungování pilotních investic</a:t>
            </a:r>
            <a:endParaRPr lang="cs-CZ" sz="1700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211347"/>
            <a:ext cx="8291264" cy="504056"/>
          </a:xfrm>
        </p:spPr>
        <p:txBody>
          <a:bodyPr/>
          <a:lstStyle/>
          <a:p>
            <a:r>
              <a:rPr lang="cs-CZ" dirty="0" smtClean="0"/>
              <a:t>Životní prostředí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21552" y="1772816"/>
            <a:ext cx="286620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000000"/>
                </a:solidFill>
              </a:rPr>
              <a:t>Celkový rozpočet:</a:t>
            </a:r>
          </a:p>
          <a:p>
            <a:r>
              <a:rPr lang="cs-CZ" sz="1600" dirty="0" smtClean="0">
                <a:solidFill>
                  <a:srgbClr val="000000"/>
                </a:solidFill>
              </a:rPr>
              <a:t>4,466 </a:t>
            </a:r>
            <a:r>
              <a:rPr lang="cs-CZ" sz="1600" dirty="0" err="1" smtClean="0">
                <a:solidFill>
                  <a:srgbClr val="000000"/>
                </a:solidFill>
              </a:rPr>
              <a:t>Mio</a:t>
            </a:r>
            <a:r>
              <a:rPr lang="cs-CZ" sz="1600" dirty="0" smtClean="0">
                <a:solidFill>
                  <a:srgbClr val="000000"/>
                </a:solidFill>
              </a:rPr>
              <a:t> €</a:t>
            </a:r>
          </a:p>
          <a:p>
            <a:r>
              <a:rPr lang="cs-CZ" sz="1600" b="1" dirty="0" smtClean="0">
                <a:solidFill>
                  <a:srgbClr val="000000"/>
                </a:solidFill>
              </a:rPr>
              <a:t>Doba trvání:</a:t>
            </a:r>
          </a:p>
          <a:p>
            <a:r>
              <a:rPr lang="cs-CZ" sz="1600" dirty="0" smtClean="0">
                <a:solidFill>
                  <a:srgbClr val="000000"/>
                </a:solidFill>
              </a:rPr>
              <a:t>10/2011-09/2014 (36 měsíců)</a:t>
            </a:r>
          </a:p>
          <a:p>
            <a:endParaRPr lang="cs-CZ" sz="1600" dirty="0" smtClean="0">
              <a:solidFill>
                <a:srgbClr val="000000"/>
              </a:solidFill>
            </a:endParaRPr>
          </a:p>
          <a:p>
            <a:r>
              <a:rPr lang="cs-CZ" sz="1600" b="1" dirty="0" smtClean="0">
                <a:solidFill>
                  <a:srgbClr val="000000"/>
                </a:solidFill>
              </a:rPr>
              <a:t>13 ERDF partnerů: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i="1" dirty="0" smtClean="0">
                <a:solidFill>
                  <a:srgbClr val="000000"/>
                </a:solidFill>
              </a:rPr>
              <a:t>LP: </a:t>
            </a:r>
            <a:r>
              <a:rPr lang="cs-CZ" sz="1600" i="1" dirty="0" err="1" smtClean="0">
                <a:solidFill>
                  <a:srgbClr val="000000"/>
                </a:solidFill>
              </a:rPr>
              <a:t>Reg</a:t>
            </a:r>
            <a:r>
              <a:rPr lang="cs-CZ" sz="1600" i="1" dirty="0" smtClean="0">
                <a:solidFill>
                  <a:srgbClr val="000000"/>
                </a:solidFill>
              </a:rPr>
              <a:t>. rozvojová agentura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Komora architektů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Energetická agentura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Regiony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Ministerstvo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Unie regionů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Město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RRA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Ústav výstavby a inženýrství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92696"/>
            <a:ext cx="3419872" cy="95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370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772816"/>
            <a:ext cx="5976664" cy="4824536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b="1" dirty="0" err="1" smtClean="0"/>
              <a:t>AoI</a:t>
            </a:r>
            <a:r>
              <a:rPr lang="cs-CZ" sz="1700" b="1" dirty="0" smtClean="0"/>
              <a:t> – kapitalizace kulturních zdrojů pro atraktivnější města a regiony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dirty="0" smtClean="0"/>
              <a:t>Projekt </a:t>
            </a:r>
            <a:r>
              <a:rPr lang="cs-CZ" sz="1700" b="1" u="sng" dirty="0" smtClean="0"/>
              <a:t>CUSTODES</a:t>
            </a:r>
            <a:r>
              <a:rPr lang="cs-CZ" sz="1700" dirty="0" smtClean="0"/>
              <a:t> – Oblasti s kulturním dědictvím a turismus - Rozvoj evropských strategií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i="1" u="sng" dirty="0" smtClean="0"/>
              <a:t>Cíl</a:t>
            </a:r>
            <a:r>
              <a:rPr lang="cs-CZ" sz="1700" i="1" dirty="0" smtClean="0"/>
              <a:t>: Rozvíjení produktů, </a:t>
            </a:r>
            <a:r>
              <a:rPr lang="cs-CZ" sz="1700" i="1" dirty="0" err="1" smtClean="0"/>
              <a:t>kt</a:t>
            </a:r>
            <a:r>
              <a:rPr lang="cs-CZ" sz="1700" i="1" dirty="0" smtClean="0"/>
              <a:t>. využijí potenciál menších kulturních památek</a:t>
            </a:r>
            <a:r>
              <a:rPr lang="cs-CZ" sz="1700" i="1" dirty="0"/>
              <a:t> </a:t>
            </a:r>
            <a:r>
              <a:rPr lang="cs-CZ" sz="1700" i="1" dirty="0" smtClean="0"/>
              <a:t>(obvykle vyloučených z hlavních turistických tras)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i="1" u="sng" dirty="0" smtClean="0"/>
              <a:t>Aktivity:</a:t>
            </a:r>
            <a:r>
              <a:rPr lang="cs-CZ" sz="1700" i="1" dirty="0" smtClean="0"/>
              <a:t> Kongresová turistika ve středověkých hradech; Modely využití archeolog. dědictví </a:t>
            </a:r>
            <a:r>
              <a:rPr lang="cs-CZ" sz="1700" i="1" dirty="0"/>
              <a:t>(</a:t>
            </a:r>
            <a:r>
              <a:rPr lang="cs-CZ" sz="1700" i="1" dirty="0" smtClean="0"/>
              <a:t>Slovanské hradiště Mikulčice, různá </a:t>
            </a:r>
            <a:r>
              <a:rPr lang="cs-CZ" sz="1700" i="1" dirty="0" err="1" smtClean="0"/>
              <a:t>náleziště</a:t>
            </a:r>
            <a:r>
              <a:rPr lang="cs-CZ" sz="1700" i="1" dirty="0" smtClean="0"/>
              <a:t>);  Analýza využití památek jako kulturně-</a:t>
            </a:r>
            <a:r>
              <a:rPr lang="cs-CZ" sz="1700" i="1" dirty="0" err="1" smtClean="0"/>
              <a:t>hist.produktu</a:t>
            </a:r>
            <a:r>
              <a:rPr lang="cs-CZ" sz="1700" i="1" dirty="0" smtClean="0"/>
              <a:t>;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i="1" u="sng" dirty="0" smtClean="0"/>
              <a:t>Výstupy:</a:t>
            </a:r>
            <a:r>
              <a:rPr lang="cs-CZ" sz="1700" i="1" dirty="0" smtClean="0"/>
              <a:t> </a:t>
            </a:r>
            <a:r>
              <a:rPr lang="cs-CZ" sz="1700" i="1" dirty="0"/>
              <a:t>Modely rozvoje </a:t>
            </a:r>
            <a:r>
              <a:rPr lang="cs-CZ" sz="1700" i="1" dirty="0" smtClean="0"/>
              <a:t>rozptýlených hotelů; Nové IT služby pro propagaci oblastí; Strategie a směrnice pro zapracování výsledků projektu a následné včlenění do místního plánování; Memorandum o spolupráci (Asociace poskytující služby zřízena partnery, otevřená ostatním subjektům)</a:t>
            </a:r>
            <a:endParaRPr lang="cs-CZ" sz="1700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211347"/>
            <a:ext cx="8291264" cy="504056"/>
          </a:xfrm>
        </p:spPr>
        <p:txBody>
          <a:bodyPr/>
          <a:lstStyle/>
          <a:p>
            <a:r>
              <a:rPr lang="cs-CZ" dirty="0" smtClean="0"/>
              <a:t>Konkurenceschopnost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300192" y="1916832"/>
            <a:ext cx="273630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000000"/>
                </a:solidFill>
              </a:rPr>
              <a:t>Celkový rozpočet:</a:t>
            </a:r>
          </a:p>
          <a:p>
            <a:r>
              <a:rPr lang="cs-CZ" sz="1600" dirty="0" smtClean="0">
                <a:solidFill>
                  <a:srgbClr val="000000"/>
                </a:solidFill>
              </a:rPr>
              <a:t>1,434 </a:t>
            </a:r>
            <a:r>
              <a:rPr lang="cs-CZ" sz="1600" dirty="0" err="1" smtClean="0">
                <a:solidFill>
                  <a:srgbClr val="000000"/>
                </a:solidFill>
              </a:rPr>
              <a:t>Mio</a:t>
            </a:r>
            <a:r>
              <a:rPr lang="cs-CZ" sz="1600" dirty="0" smtClean="0">
                <a:solidFill>
                  <a:srgbClr val="000000"/>
                </a:solidFill>
              </a:rPr>
              <a:t> €</a:t>
            </a:r>
          </a:p>
          <a:p>
            <a:r>
              <a:rPr lang="cs-CZ" sz="1600" b="1" dirty="0" smtClean="0">
                <a:solidFill>
                  <a:srgbClr val="000000"/>
                </a:solidFill>
              </a:rPr>
              <a:t>Doba trvání:</a:t>
            </a:r>
          </a:p>
          <a:p>
            <a:r>
              <a:rPr lang="cs-CZ" sz="1600" dirty="0" smtClean="0">
                <a:solidFill>
                  <a:srgbClr val="000000"/>
                </a:solidFill>
              </a:rPr>
              <a:t>11/2008-10/2011 (36 měsíců)</a:t>
            </a:r>
          </a:p>
          <a:p>
            <a:endParaRPr lang="cs-CZ" sz="1600" dirty="0" smtClean="0">
              <a:solidFill>
                <a:srgbClr val="000000"/>
              </a:solidFill>
            </a:endParaRPr>
          </a:p>
          <a:p>
            <a:r>
              <a:rPr lang="cs-CZ" sz="1600" b="1" dirty="0">
                <a:solidFill>
                  <a:srgbClr val="000000"/>
                </a:solidFill>
              </a:rPr>
              <a:t>7</a:t>
            </a:r>
            <a:r>
              <a:rPr lang="cs-CZ" sz="1600" b="1" dirty="0" smtClean="0">
                <a:solidFill>
                  <a:srgbClr val="000000"/>
                </a:solidFill>
              </a:rPr>
              <a:t> ERDF partnerů: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i="1" dirty="0" smtClean="0">
                <a:solidFill>
                  <a:srgbClr val="000000"/>
                </a:solidFill>
              </a:rPr>
              <a:t>LP: Region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Místní kulturní sdružení a iniciativa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Region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Mezinárodní centrum manažerských IS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Město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Akciová společnost zabývající se podporou turismu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>
                <a:solidFill>
                  <a:srgbClr val="000000"/>
                </a:solidFill>
              </a:rPr>
              <a:t>Ústav analýz a rozvoje IT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92696"/>
            <a:ext cx="3419872" cy="95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370891"/>
      </p:ext>
    </p:extLst>
  </p:cSld>
  <p:clrMapOvr>
    <a:masterClrMapping/>
  </p:clrMapOvr>
</p:sld>
</file>

<file path=ppt/theme/theme1.xml><?xml version="1.0" encoding="utf-8"?>
<a:theme xmlns:a="http://schemas.openxmlformats.org/drawingml/2006/main" name="Interact III">
  <a:themeElements>
    <a:clrScheme name="Úvodní list 2">
      <a:dk1>
        <a:srgbClr val="000000"/>
      </a:dk1>
      <a:lt1>
        <a:srgbClr val="FFFFFF"/>
      </a:lt1>
      <a:dk2>
        <a:srgbClr val="000099"/>
      </a:dk2>
      <a:lt2>
        <a:srgbClr val="EEECE1"/>
      </a:lt2>
      <a:accent1>
        <a:srgbClr val="000099"/>
      </a:accent1>
      <a:accent2>
        <a:srgbClr val="00AF3F"/>
      </a:accent2>
      <a:accent3>
        <a:srgbClr val="FFFFFF"/>
      </a:accent3>
      <a:accent4>
        <a:srgbClr val="000000"/>
      </a:accent4>
      <a:accent5>
        <a:srgbClr val="AAAACA"/>
      </a:accent5>
      <a:accent6>
        <a:srgbClr val="009E38"/>
      </a:accent6>
      <a:hlink>
        <a:srgbClr val="00AF3F"/>
      </a:hlink>
      <a:folHlink>
        <a:srgbClr val="868686"/>
      </a:folHlink>
    </a:clrScheme>
    <a:fontScheme name="1_Úvodní lis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Úvodní list 1">
        <a:dk1>
          <a:srgbClr val="000000"/>
        </a:dk1>
        <a:lt1>
          <a:srgbClr val="FFFFFF"/>
        </a:lt1>
        <a:dk2>
          <a:srgbClr val="262626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Úvodní list 2">
        <a:dk1>
          <a:srgbClr val="000000"/>
        </a:dk1>
        <a:lt1>
          <a:srgbClr val="FFFFFF"/>
        </a:lt1>
        <a:dk2>
          <a:srgbClr val="000099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nitřní list s nadpisem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2.xml><?xml version="1.0" encoding="utf-8"?>
<a:themeOverride xmlns:a="http://schemas.openxmlformats.org/drawingml/2006/main">
  <a:clrScheme name="Vnitřní list bez nadpisu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3.xml><?xml version="1.0" encoding="utf-8"?>
<a:themeOverride xmlns:a="http://schemas.openxmlformats.org/drawingml/2006/main">
  <a:clrScheme name="Vnitřní list s odrážkami 1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Interact III</Template>
  <TotalTime>4700</TotalTime>
  <Words>1395</Words>
  <Application>Microsoft Office PowerPoint</Application>
  <PresentationFormat>Předvádění na obrazovce (4:3)</PresentationFormat>
  <Paragraphs>241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Interact III</vt:lpstr>
      <vt:lpstr>Vzorové projekty nadnárodní  a meziregionální spolupráce za období 2007-2013</vt:lpstr>
      <vt:lpstr>Inovace </vt:lpstr>
      <vt:lpstr>Životní prostředí</vt:lpstr>
      <vt:lpstr>Lépe propojený region</vt:lpstr>
      <vt:lpstr>Dobře řízený region</vt:lpstr>
      <vt:lpstr>Inovace</vt:lpstr>
      <vt:lpstr>Dostupnost</vt:lpstr>
      <vt:lpstr>Životní prostředí</vt:lpstr>
      <vt:lpstr>Konkurenceschopnost</vt:lpstr>
      <vt:lpstr>I4W - Innovation for Welfare</vt:lpstr>
      <vt:lpstr>SUGAR - Sustainable Urban Goods logistics Achieved by Regional and local  policies </vt:lpstr>
      <vt:lpstr>Enspire EU - Entrepreneurial Inspiration for the European Union</vt:lpstr>
      <vt:lpstr>RAPIDE - Regional Action Plans for Innovation Development and Enterprise</vt:lpstr>
      <vt:lpstr>Prezentace aplikace PowerPoint</vt:lpstr>
    </vt:vector>
  </TitlesOfParts>
  <Company>MMR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 III</dc:title>
  <dc:creator>*</dc:creator>
  <cp:lastModifiedBy>P. Lukes</cp:lastModifiedBy>
  <cp:revision>332</cp:revision>
  <cp:lastPrinted>2012-11-20T11:29:07Z</cp:lastPrinted>
  <dcterms:created xsi:type="dcterms:W3CDTF">2012-11-21T12:13:20Z</dcterms:created>
  <dcterms:modified xsi:type="dcterms:W3CDTF">2014-09-29T11:34:27Z</dcterms:modified>
</cp:coreProperties>
</file>