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5"/>
  </p:notesMasterIdLst>
  <p:handoutMasterIdLst>
    <p:handoutMasterId r:id="rId16"/>
  </p:handoutMasterIdLst>
  <p:sldIdLst>
    <p:sldId id="267" r:id="rId2"/>
    <p:sldId id="296" r:id="rId3"/>
    <p:sldId id="301" r:id="rId4"/>
    <p:sldId id="270" r:id="rId5"/>
    <p:sldId id="293" r:id="rId6"/>
    <p:sldId id="298" r:id="rId7"/>
    <p:sldId id="297" r:id="rId8"/>
    <p:sldId id="302" r:id="rId9"/>
    <p:sldId id="300" r:id="rId10"/>
    <p:sldId id="294" r:id="rId11"/>
    <p:sldId id="295" r:id="rId12"/>
    <p:sldId id="299" r:id="rId13"/>
    <p:sldId id="292" r:id="rId1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F21CFD5-F008-4A9D-A1AB-3162EF72604E}">
          <p14:sldIdLst>
            <p14:sldId id="267"/>
            <p14:sldId id="296"/>
            <p14:sldId id="301"/>
            <p14:sldId id="270"/>
            <p14:sldId id="293"/>
            <p14:sldId id="298"/>
            <p14:sldId id="297"/>
            <p14:sldId id="302"/>
            <p14:sldId id="300"/>
            <p14:sldId id="294"/>
            <p14:sldId id="295"/>
            <p14:sldId id="299"/>
          </p14:sldIdLst>
        </p14:section>
        <p14:section name="Oddíl bez názvu" id="{3BDD611E-5107-4B6A-B03C-C811960EC6A9}">
          <p14:sldIdLst>
            <p14:sldId id="29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D00"/>
    <a:srgbClr val="000099"/>
    <a:srgbClr val="00AF3F"/>
    <a:srgbClr val="F9E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9698" autoAdjust="0"/>
  </p:normalViewPr>
  <p:slideViewPr>
    <p:cSldViewPr>
      <p:cViewPr varScale="1">
        <p:scale>
          <a:sx n="133" d="100"/>
          <a:sy n="133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029F1-B126-4F6A-A557-4537517598A6}" type="doc">
      <dgm:prSet loTypeId="urn:microsoft.com/office/officeart/2005/8/layout/h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GB"/>
        </a:p>
      </dgm:t>
    </dgm:pt>
    <dgm:pt modelId="{8843330D-5EFB-43A2-9BF9-3A93A42F097F}">
      <dgm:prSet phldrT="[Text]" custT="1"/>
      <dgm:spPr>
        <a:solidFill>
          <a:srgbClr val="DB7D00">
            <a:alpha val="80000"/>
          </a:srgbClr>
        </a:solidFill>
      </dgm:spPr>
      <dgm:t>
        <a:bodyPr/>
        <a:lstStyle/>
        <a:p>
          <a:pPr algn="ctr"/>
          <a:r>
            <a:rPr lang="cs-CZ" sz="2400" b="1" dirty="0" smtClean="0">
              <a:latin typeface="Calibri" pitchFamily="34" charset="0"/>
              <a:cs typeface="Calibri" pitchFamily="34" charset="0"/>
            </a:rPr>
            <a:t>Inteligentní růst</a:t>
          </a:r>
          <a:r>
            <a:rPr lang="fr-FR" sz="2300" b="1" dirty="0" smtClean="0">
              <a:latin typeface="Calibri" pitchFamily="34" charset="0"/>
              <a:cs typeface="Calibri" pitchFamily="34" charset="0"/>
            </a:rPr>
            <a:t/>
          </a:r>
          <a:br>
            <a:rPr lang="fr-FR" sz="2300" b="1" dirty="0" smtClean="0">
              <a:latin typeface="Calibri" pitchFamily="34" charset="0"/>
              <a:cs typeface="Calibri" pitchFamily="34" charset="0"/>
            </a:rPr>
          </a:br>
          <a:endParaRPr lang="fr-FR" sz="2300" b="1" dirty="0" smtClean="0">
            <a:latin typeface="Calibri" pitchFamily="34" charset="0"/>
            <a:cs typeface="Calibri" pitchFamily="34" charset="0"/>
          </a:endParaRPr>
        </a:p>
        <a:p>
          <a:pPr algn="l"/>
          <a:r>
            <a:rPr lang="cs-CZ" sz="2000" dirty="0" smtClean="0">
              <a:latin typeface="Calibri" pitchFamily="34" charset="0"/>
              <a:cs typeface="Calibri" pitchFamily="34" charset="0"/>
            </a:rPr>
            <a:t>Ekonomika založena na znalostech a inovacích</a:t>
          </a:r>
          <a:endParaRPr lang="en-GB" sz="2000" b="1" dirty="0">
            <a:latin typeface="Calibri" pitchFamily="34" charset="0"/>
            <a:cs typeface="Calibri" pitchFamily="34" charset="0"/>
          </a:endParaRPr>
        </a:p>
      </dgm:t>
    </dgm:pt>
    <dgm:pt modelId="{85E5C36C-D5DB-410B-8E31-ADA6903AD634}" type="parTrans" cxnId="{2D3151E4-E3B7-4366-A95D-115967ADAB24}">
      <dgm:prSet/>
      <dgm:spPr/>
      <dgm:t>
        <a:bodyPr/>
        <a:lstStyle/>
        <a:p>
          <a:endParaRPr lang="en-GB"/>
        </a:p>
      </dgm:t>
    </dgm:pt>
    <dgm:pt modelId="{12DEC064-D2D3-4778-9910-B08A7B491A7A}" type="sibTrans" cxnId="{2D3151E4-E3B7-4366-A95D-115967ADAB24}">
      <dgm:prSet/>
      <dgm:spPr/>
      <dgm:t>
        <a:bodyPr/>
        <a:lstStyle/>
        <a:p>
          <a:endParaRPr lang="en-GB"/>
        </a:p>
      </dgm:t>
    </dgm:pt>
    <dgm:pt modelId="{E60E8239-2200-4078-87A0-8D8364350DF3}">
      <dgm:prSet phldrT="[Text]" custT="1"/>
      <dgm:spPr>
        <a:solidFill>
          <a:srgbClr val="00946C">
            <a:alpha val="80000"/>
          </a:srgbClr>
        </a:solidFill>
      </dgm:spPr>
      <dgm:t>
        <a:bodyPr/>
        <a:lstStyle/>
        <a:p>
          <a:pPr algn="ctr"/>
          <a:endParaRPr lang="cs-CZ" sz="2400" b="1" dirty="0" smtClean="0">
            <a:latin typeface="Calibri" pitchFamily="34" charset="0"/>
            <a:cs typeface="Calibri" pitchFamily="34" charset="0"/>
          </a:endParaRPr>
        </a:p>
        <a:p>
          <a:pPr algn="ctr"/>
          <a:r>
            <a:rPr lang="cs-CZ" sz="2400" b="1" dirty="0" smtClean="0">
              <a:latin typeface="Calibri" pitchFamily="34" charset="0"/>
              <a:cs typeface="Calibri" pitchFamily="34" charset="0"/>
            </a:rPr>
            <a:t>Udržitelný růst</a:t>
          </a:r>
        </a:p>
        <a:p>
          <a:pPr algn="l"/>
          <a:r>
            <a:rPr lang="fr-FR" sz="2000" b="1" dirty="0" smtClean="0">
              <a:latin typeface="Calibri" pitchFamily="34" charset="0"/>
              <a:cs typeface="Calibri" pitchFamily="34" charset="0"/>
            </a:rPr>
            <a:t/>
          </a:r>
          <a:br>
            <a:rPr lang="fr-FR" sz="2000" b="1" dirty="0" smtClean="0">
              <a:latin typeface="Calibri" pitchFamily="34" charset="0"/>
              <a:cs typeface="Calibri" pitchFamily="34" charset="0"/>
            </a:rPr>
          </a:br>
          <a:r>
            <a:rPr lang="cs-CZ" sz="2000" dirty="0" smtClean="0">
              <a:latin typeface="Calibri" pitchFamily="34" charset="0"/>
              <a:cs typeface="Calibri" pitchFamily="34" charset="0"/>
            </a:rPr>
            <a:t>Efektivní využívání zdrojů, konkurenceschopné hospodářství šetrné k životnímu prostředí</a:t>
          </a:r>
          <a:endParaRPr lang="en-GB" sz="2000" dirty="0">
            <a:latin typeface="Calibri" pitchFamily="34" charset="0"/>
            <a:cs typeface="Calibri" pitchFamily="34" charset="0"/>
          </a:endParaRPr>
        </a:p>
      </dgm:t>
    </dgm:pt>
    <dgm:pt modelId="{CDF96070-19AB-4FC4-81A5-67DD6D653D36}" type="parTrans" cxnId="{CC5D104E-FA48-400A-A0A0-A38608EA15A6}">
      <dgm:prSet/>
      <dgm:spPr/>
      <dgm:t>
        <a:bodyPr/>
        <a:lstStyle/>
        <a:p>
          <a:endParaRPr lang="en-GB"/>
        </a:p>
      </dgm:t>
    </dgm:pt>
    <dgm:pt modelId="{344B5097-F3F1-4BC9-B85E-BD9D7295A467}" type="sibTrans" cxnId="{CC5D104E-FA48-400A-A0A0-A38608EA15A6}">
      <dgm:prSet/>
      <dgm:spPr/>
      <dgm:t>
        <a:bodyPr/>
        <a:lstStyle/>
        <a:p>
          <a:endParaRPr lang="en-GB"/>
        </a:p>
      </dgm:t>
    </dgm:pt>
    <dgm:pt modelId="{25F61E24-9B61-40D3-ACB4-205F1C464125}">
      <dgm:prSet phldrT="[Text]" custT="1"/>
      <dgm:spPr>
        <a:solidFill>
          <a:schemeClr val="accent2">
            <a:alpha val="80000"/>
          </a:schemeClr>
        </a:solidFill>
      </dgm:spPr>
      <dgm:t>
        <a:bodyPr/>
        <a:lstStyle/>
        <a:p>
          <a:pPr algn="ctr"/>
          <a:r>
            <a:rPr lang="cs-CZ" sz="2400" b="1" dirty="0" smtClean="0">
              <a:latin typeface="Calibri" pitchFamily="34" charset="0"/>
              <a:cs typeface="Calibri" pitchFamily="34" charset="0"/>
            </a:rPr>
            <a:t>Všezahrnující růst</a:t>
          </a:r>
          <a:endParaRPr lang="fr-FR" sz="2400" b="1" dirty="0" smtClean="0">
            <a:latin typeface="Calibri" pitchFamily="34" charset="0"/>
            <a:cs typeface="Calibri" pitchFamily="34" charset="0"/>
          </a:endParaRPr>
        </a:p>
        <a:p>
          <a:pPr algn="l"/>
          <a:r>
            <a:rPr lang="cs-CZ" sz="2000" dirty="0" smtClean="0">
              <a:latin typeface="Calibri" pitchFamily="34" charset="0"/>
              <a:cs typeface="Calibri" pitchFamily="34" charset="0"/>
            </a:rPr>
            <a:t>Ekonomika založená na vysoké zaměstnanosti  přispívající k sociální a územní kohezi</a:t>
          </a:r>
          <a:endParaRPr lang="en-GB" sz="2000" b="1" dirty="0">
            <a:latin typeface="Calibri" pitchFamily="34" charset="0"/>
            <a:cs typeface="Calibri" pitchFamily="34" charset="0"/>
          </a:endParaRPr>
        </a:p>
      </dgm:t>
    </dgm:pt>
    <dgm:pt modelId="{A6C66531-6A95-48DA-BA2F-FE378B63300D}" type="parTrans" cxnId="{324AE5D6-822D-4C8E-9449-2F506BE56721}">
      <dgm:prSet/>
      <dgm:spPr/>
      <dgm:t>
        <a:bodyPr/>
        <a:lstStyle/>
        <a:p>
          <a:endParaRPr lang="en-GB"/>
        </a:p>
      </dgm:t>
    </dgm:pt>
    <dgm:pt modelId="{DCA67934-43A3-4781-9365-FC7BDFE77415}" type="sibTrans" cxnId="{324AE5D6-822D-4C8E-9449-2F506BE56721}">
      <dgm:prSet/>
      <dgm:spPr/>
      <dgm:t>
        <a:bodyPr/>
        <a:lstStyle/>
        <a:p>
          <a:endParaRPr lang="en-GB"/>
        </a:p>
      </dgm:t>
    </dgm:pt>
    <dgm:pt modelId="{078A4C6B-EBA5-4FCE-B66A-2018A846BAD8}" type="pres">
      <dgm:prSet presAssocID="{C61029F1-B126-4F6A-A557-4537517598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FE4F85C-84C7-4B4F-9A4B-3B73D42A5AA3}" type="pres">
      <dgm:prSet presAssocID="{8843330D-5EFB-43A2-9BF9-3A93A42F097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3FB2D1-2D28-4EA6-90C2-5434B9A3145F}" type="pres">
      <dgm:prSet presAssocID="{12DEC064-D2D3-4778-9910-B08A7B491A7A}" presName="sibTrans" presStyleCnt="0"/>
      <dgm:spPr/>
      <dgm:t>
        <a:bodyPr/>
        <a:lstStyle/>
        <a:p>
          <a:endParaRPr lang="en-GB"/>
        </a:p>
      </dgm:t>
    </dgm:pt>
    <dgm:pt modelId="{82F15D1E-B85B-4FB3-A79D-1C41888D4518}" type="pres">
      <dgm:prSet presAssocID="{E60E8239-2200-4078-87A0-8D8364350DF3}" presName="node" presStyleLbl="node1" presStyleIdx="1" presStyleCnt="3" custLinFactNeighborX="-19639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05DBFB-71E5-4276-B818-2F7F9B1FC63B}" type="pres">
      <dgm:prSet presAssocID="{344B5097-F3F1-4BC9-B85E-BD9D7295A467}" presName="sibTrans" presStyleCnt="0"/>
      <dgm:spPr/>
      <dgm:t>
        <a:bodyPr/>
        <a:lstStyle/>
        <a:p>
          <a:endParaRPr lang="en-GB"/>
        </a:p>
      </dgm:t>
    </dgm:pt>
    <dgm:pt modelId="{E16F1075-6774-415F-B52B-8F44D6563A65}" type="pres">
      <dgm:prSet presAssocID="{25F61E24-9B61-40D3-ACB4-205F1C4641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5D104E-FA48-400A-A0A0-A38608EA15A6}" srcId="{C61029F1-B126-4F6A-A557-4537517598A6}" destId="{E60E8239-2200-4078-87A0-8D8364350DF3}" srcOrd="1" destOrd="0" parTransId="{CDF96070-19AB-4FC4-81A5-67DD6D653D36}" sibTransId="{344B5097-F3F1-4BC9-B85E-BD9D7295A467}"/>
    <dgm:cxn modelId="{0A94800F-5FE6-46B5-8A11-E35A9E1CA0E2}" type="presOf" srcId="{8843330D-5EFB-43A2-9BF9-3A93A42F097F}" destId="{4FE4F85C-84C7-4B4F-9A4B-3B73D42A5AA3}" srcOrd="0" destOrd="0" presId="urn:microsoft.com/office/officeart/2005/8/layout/hList6"/>
    <dgm:cxn modelId="{27FFC015-D863-439F-8D85-84819E43AAD2}" type="presOf" srcId="{E60E8239-2200-4078-87A0-8D8364350DF3}" destId="{82F15D1E-B85B-4FB3-A79D-1C41888D4518}" srcOrd="0" destOrd="0" presId="urn:microsoft.com/office/officeart/2005/8/layout/hList6"/>
    <dgm:cxn modelId="{2D3151E4-E3B7-4366-A95D-115967ADAB24}" srcId="{C61029F1-B126-4F6A-A557-4537517598A6}" destId="{8843330D-5EFB-43A2-9BF9-3A93A42F097F}" srcOrd="0" destOrd="0" parTransId="{85E5C36C-D5DB-410B-8E31-ADA6903AD634}" sibTransId="{12DEC064-D2D3-4778-9910-B08A7B491A7A}"/>
    <dgm:cxn modelId="{10668F40-324F-48C9-B746-B54B6F7C530A}" type="presOf" srcId="{25F61E24-9B61-40D3-ACB4-205F1C464125}" destId="{E16F1075-6774-415F-B52B-8F44D6563A65}" srcOrd="0" destOrd="0" presId="urn:microsoft.com/office/officeart/2005/8/layout/hList6"/>
    <dgm:cxn modelId="{324AE5D6-822D-4C8E-9449-2F506BE56721}" srcId="{C61029F1-B126-4F6A-A557-4537517598A6}" destId="{25F61E24-9B61-40D3-ACB4-205F1C464125}" srcOrd="2" destOrd="0" parTransId="{A6C66531-6A95-48DA-BA2F-FE378B63300D}" sibTransId="{DCA67934-43A3-4781-9365-FC7BDFE77415}"/>
    <dgm:cxn modelId="{F34E32DB-3C67-4753-BF91-D8AFCCC51FE0}" type="presOf" srcId="{C61029F1-B126-4F6A-A557-4537517598A6}" destId="{078A4C6B-EBA5-4FCE-B66A-2018A846BAD8}" srcOrd="0" destOrd="0" presId="urn:microsoft.com/office/officeart/2005/8/layout/hList6"/>
    <dgm:cxn modelId="{5F4AA6D2-3F4B-4050-9859-B022AACD90FA}" type="presParOf" srcId="{078A4C6B-EBA5-4FCE-B66A-2018A846BAD8}" destId="{4FE4F85C-84C7-4B4F-9A4B-3B73D42A5AA3}" srcOrd="0" destOrd="0" presId="urn:microsoft.com/office/officeart/2005/8/layout/hList6"/>
    <dgm:cxn modelId="{4B9AC565-67C3-4668-B6CE-59345BC0D277}" type="presParOf" srcId="{078A4C6B-EBA5-4FCE-B66A-2018A846BAD8}" destId="{973FB2D1-2D28-4EA6-90C2-5434B9A3145F}" srcOrd="1" destOrd="0" presId="urn:microsoft.com/office/officeart/2005/8/layout/hList6"/>
    <dgm:cxn modelId="{4A923A54-40FE-42F6-B835-CA341E4B09DD}" type="presParOf" srcId="{078A4C6B-EBA5-4FCE-B66A-2018A846BAD8}" destId="{82F15D1E-B85B-4FB3-A79D-1C41888D4518}" srcOrd="2" destOrd="0" presId="urn:microsoft.com/office/officeart/2005/8/layout/hList6"/>
    <dgm:cxn modelId="{8563D8E7-6C76-45BD-884C-F986C2B5C835}" type="presParOf" srcId="{078A4C6B-EBA5-4FCE-B66A-2018A846BAD8}" destId="{8905DBFB-71E5-4276-B818-2F7F9B1FC63B}" srcOrd="3" destOrd="0" presId="urn:microsoft.com/office/officeart/2005/8/layout/hList6"/>
    <dgm:cxn modelId="{053F8CBA-4588-4B82-BDD6-DD4451D120F0}" type="presParOf" srcId="{078A4C6B-EBA5-4FCE-B66A-2018A846BAD8}" destId="{E16F1075-6774-415F-B52B-8F44D6563A6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4F85C-84C7-4B4F-9A4B-3B73D42A5AA3}">
      <dsp:nvSpPr>
        <dsp:cNvPr id="0" name=""/>
        <dsp:cNvSpPr/>
      </dsp:nvSpPr>
      <dsp:spPr>
        <a:xfrm rot="16200000">
          <a:off x="-897208" y="898095"/>
          <a:ext cx="4104456" cy="2308264"/>
        </a:xfrm>
        <a:prstGeom prst="flowChartManualOperation">
          <a:avLst/>
        </a:prstGeom>
        <a:solidFill>
          <a:srgbClr val="DB7D00">
            <a:alpha val="80000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Calibri" pitchFamily="34" charset="0"/>
              <a:cs typeface="Calibri" pitchFamily="34" charset="0"/>
            </a:rPr>
            <a:t>Inteligentní růst</a:t>
          </a:r>
          <a:r>
            <a:rPr lang="fr-FR" sz="2300" b="1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fr-FR" sz="2300" b="1" kern="1200" dirty="0" smtClean="0">
              <a:latin typeface="Calibri" pitchFamily="34" charset="0"/>
              <a:cs typeface="Calibri" pitchFamily="34" charset="0"/>
            </a:rPr>
          </a:br>
          <a:endParaRPr lang="fr-FR" sz="2300" b="1" kern="1200" dirty="0" smtClean="0">
            <a:latin typeface="Calibri" pitchFamily="34" charset="0"/>
            <a:cs typeface="Calibri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Calibri" pitchFamily="34" charset="0"/>
              <a:cs typeface="Calibri" pitchFamily="34" charset="0"/>
            </a:rPr>
            <a:t>Ekonomika založena na znalostech a inovacích</a:t>
          </a:r>
          <a:endParaRPr lang="en-GB" sz="2000" b="1" kern="1200" dirty="0">
            <a:latin typeface="Calibri" pitchFamily="34" charset="0"/>
            <a:cs typeface="Calibri" pitchFamily="34" charset="0"/>
          </a:endParaRPr>
        </a:p>
      </dsp:txBody>
      <dsp:txXfrm rot="5400000">
        <a:off x="888" y="820890"/>
        <a:ext cx="2308264" cy="2462674"/>
      </dsp:txXfrm>
    </dsp:sp>
    <dsp:sp modelId="{82F15D1E-B85B-4FB3-A79D-1C41888D4518}">
      <dsp:nvSpPr>
        <dsp:cNvPr id="0" name=""/>
        <dsp:cNvSpPr/>
      </dsp:nvSpPr>
      <dsp:spPr>
        <a:xfrm rot="16200000">
          <a:off x="1550176" y="898095"/>
          <a:ext cx="4104456" cy="2308264"/>
        </a:xfrm>
        <a:prstGeom prst="flowChartManualOperation">
          <a:avLst/>
        </a:prstGeom>
        <a:solidFill>
          <a:srgbClr val="00946C">
            <a:alpha val="80000"/>
          </a:srgb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>
            <a:latin typeface="Calibri" pitchFamily="34" charset="0"/>
            <a:cs typeface="Calibri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Calibri" pitchFamily="34" charset="0"/>
              <a:cs typeface="Calibri" pitchFamily="34" charset="0"/>
            </a:rPr>
            <a:t>Udržitelný růst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latin typeface="Calibri" pitchFamily="34" charset="0"/>
              <a:cs typeface="Calibri" pitchFamily="34" charset="0"/>
            </a:rPr>
            <a:t/>
          </a:r>
          <a:br>
            <a:rPr lang="fr-FR" sz="2000" b="1" kern="1200" dirty="0" smtClean="0">
              <a:latin typeface="Calibri" pitchFamily="34" charset="0"/>
              <a:cs typeface="Calibri" pitchFamily="34" charset="0"/>
            </a:rPr>
          </a:br>
          <a:r>
            <a:rPr lang="cs-CZ" sz="2000" kern="1200" dirty="0" smtClean="0">
              <a:latin typeface="Calibri" pitchFamily="34" charset="0"/>
              <a:cs typeface="Calibri" pitchFamily="34" charset="0"/>
            </a:rPr>
            <a:t>Efektivní využívání zdrojů, konkurenceschopné hospodářství šetrné k životnímu prostředí</a:t>
          </a:r>
          <a:endParaRPr lang="en-GB" sz="2000" kern="1200" dirty="0">
            <a:latin typeface="Calibri" pitchFamily="34" charset="0"/>
            <a:cs typeface="Calibri" pitchFamily="34" charset="0"/>
          </a:endParaRPr>
        </a:p>
      </dsp:txBody>
      <dsp:txXfrm rot="5400000">
        <a:off x="2448272" y="820890"/>
        <a:ext cx="2308264" cy="2462674"/>
      </dsp:txXfrm>
    </dsp:sp>
    <dsp:sp modelId="{E16F1075-6774-415F-B52B-8F44D6563A65}">
      <dsp:nvSpPr>
        <dsp:cNvPr id="0" name=""/>
        <dsp:cNvSpPr/>
      </dsp:nvSpPr>
      <dsp:spPr>
        <a:xfrm rot="16200000">
          <a:off x="4065560" y="898095"/>
          <a:ext cx="4104455" cy="2308264"/>
        </a:xfrm>
        <a:prstGeom prst="flowChartManualOperation">
          <a:avLst/>
        </a:prstGeom>
        <a:solidFill>
          <a:schemeClr val="accent2">
            <a:alpha val="8000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latin typeface="Calibri" pitchFamily="34" charset="0"/>
              <a:cs typeface="Calibri" pitchFamily="34" charset="0"/>
            </a:rPr>
            <a:t>Všezahrnující růst</a:t>
          </a:r>
          <a:endParaRPr lang="fr-FR" sz="2400" b="1" kern="1200" dirty="0" smtClean="0">
            <a:latin typeface="Calibri" pitchFamily="34" charset="0"/>
            <a:cs typeface="Calibri" pitchFamily="34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Calibri" pitchFamily="34" charset="0"/>
              <a:cs typeface="Calibri" pitchFamily="34" charset="0"/>
            </a:rPr>
            <a:t>Ekonomika založená na vysoké zaměstnanosti  přispívající k sociální a územní kohezi</a:t>
          </a:r>
          <a:endParaRPr lang="en-GB" sz="2000" b="1" kern="1200" dirty="0">
            <a:latin typeface="Calibri" pitchFamily="34" charset="0"/>
            <a:cs typeface="Calibri" pitchFamily="34" charset="0"/>
          </a:endParaRPr>
        </a:p>
      </dsp:txBody>
      <dsp:txXfrm rot="5400000">
        <a:off x="4963655" y="820891"/>
        <a:ext cx="2308264" cy="2462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09B5C1-F25E-4218-A08D-1EB240BD89B8}" type="datetimeFigureOut">
              <a:rPr lang="cs-CZ"/>
              <a:pPr>
                <a:defRPr/>
              </a:pPr>
              <a:t>22.9.2014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DC7DAB-85D1-4921-AF1C-D25FCE776F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935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9EE64D-CD1B-4784-B9A8-4F4272DB421D}" type="datetimeFigureOut">
              <a:rPr lang="cs-CZ"/>
              <a:pPr>
                <a:defRPr/>
              </a:pPr>
              <a:t>22.9.2014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1098" y="9428243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7242A5-D254-4360-8D95-C35261AD25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923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2950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2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mtClean="0"/>
              <a:t>MINISTERSTVO PRO MÍSTNÍ ROZVOJ ČR</a:t>
            </a:r>
          </a:p>
        </p:txBody>
      </p:sp>
      <p:pic>
        <p:nvPicPr>
          <p:cNvPr id="10" name="Obrázek 7" descr="mmr_cr_rgb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7" name="Obrázek 3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6" name="Obrázek 2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 descr="podtisk_modry.emf"/>
          <p:cNvPicPr>
            <a:picLocks noChangeAspect="1"/>
          </p:cNvPicPr>
          <p:nvPr/>
        </p:nvPicPr>
        <p:blipFill>
          <a:blip r:embed="rId3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noFill/>
            </a:endParaRPr>
          </a:p>
        </p:txBody>
      </p:sp>
      <p:pic>
        <p:nvPicPr>
          <p:cNvPr id="8" name="Obrázek 4" descr="mmr_cr_rgb.e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7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96B4-5963-4A8C-98BB-BE823D5AEBF9}" type="datetime1">
              <a:rPr lang="cs-CZ"/>
              <a:pPr>
                <a:defRPr/>
              </a:pPr>
              <a:t>22.9.2014</a:t>
            </a:fld>
            <a:endParaRPr lang="cs-CZ"/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8874A-FDC9-495A-A92F-77661319D9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1916113"/>
            <a:ext cx="72723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 nadpisů.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0" y="4581525"/>
            <a:ext cx="7200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81" r:id="rId5"/>
    <p:sldLayoutId id="2147483683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0099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Podnadpis 2"/>
          <p:cNvSpPr>
            <a:spLocks noGrp="1"/>
          </p:cNvSpPr>
          <p:nvPr>
            <p:ph idx="1"/>
          </p:nvPr>
        </p:nvSpPr>
        <p:spPr>
          <a:xfrm>
            <a:off x="395536" y="2060848"/>
            <a:ext cx="8291264" cy="3960440"/>
          </a:xfrm>
        </p:spPr>
        <p:txBody>
          <a:bodyPr>
            <a:normAutofit fontScale="85000" lnSpcReduction="20000"/>
          </a:bodyPr>
          <a:lstStyle/>
          <a:p>
            <a:endParaRPr lang="cs-CZ" sz="2400" dirty="0" smtClean="0">
              <a:latin typeface="Calibri" pitchFamily="34" charset="0"/>
              <a:cs typeface="Arial" charset="0"/>
            </a:endParaRPr>
          </a:p>
          <a:p>
            <a:endParaRPr lang="cs-CZ" sz="2400" dirty="0">
              <a:latin typeface="Calibri" pitchFamily="34" charset="0"/>
              <a:cs typeface="Arial" charset="0"/>
            </a:endParaRPr>
          </a:p>
          <a:p>
            <a:endParaRPr lang="cs-CZ" sz="2400" dirty="0" smtClean="0">
              <a:latin typeface="Calibri" pitchFamily="34" charset="0"/>
              <a:cs typeface="Arial" charset="0"/>
            </a:endParaRPr>
          </a:p>
          <a:p>
            <a:endParaRPr lang="cs-CZ" sz="2400" dirty="0">
              <a:latin typeface="Calibri" pitchFamily="34" charset="0"/>
              <a:cs typeface="Arial" charset="0"/>
            </a:endParaRPr>
          </a:p>
          <a:p>
            <a:endParaRPr lang="cs-CZ" sz="2400" dirty="0" smtClean="0">
              <a:latin typeface="Calibri" pitchFamily="34" charset="0"/>
              <a:cs typeface="Arial" charset="0"/>
            </a:endParaRPr>
          </a:p>
          <a:p>
            <a:endParaRPr lang="cs-CZ" sz="2400" dirty="0">
              <a:latin typeface="Calibri" pitchFamily="34" charset="0"/>
              <a:cs typeface="Arial" charset="0"/>
            </a:endParaRPr>
          </a:p>
          <a:p>
            <a:endParaRPr lang="cs-CZ" sz="2400" dirty="0" smtClean="0">
              <a:latin typeface="Calibri" pitchFamily="34" charset="0"/>
              <a:cs typeface="Arial" charset="0"/>
            </a:endParaRPr>
          </a:p>
          <a:p>
            <a:r>
              <a:rPr lang="cs-CZ" sz="2400" dirty="0" smtClean="0">
                <a:latin typeface="Calibri" pitchFamily="34" charset="0"/>
                <a:cs typeface="Arial" charset="0"/>
              </a:rPr>
              <a:t>30. září 2014 Vodňany</a:t>
            </a:r>
          </a:p>
          <a:p>
            <a:endParaRPr lang="cs-CZ" sz="2400" dirty="0" smtClean="0">
              <a:latin typeface="Calibri" pitchFamily="34" charset="0"/>
              <a:cs typeface="Arial" charset="0"/>
            </a:endParaRPr>
          </a:p>
        </p:txBody>
      </p:sp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624736" cy="504056"/>
          </a:xfrm>
        </p:spPr>
        <p:txBody>
          <a:bodyPr/>
          <a:lstStyle/>
          <a:p>
            <a:pPr algn="ctr" eaLnBrk="1" hangingPunct="1"/>
            <a:r>
              <a:rPr lang="cs-CZ" sz="3600" dirty="0" smtClean="0">
                <a:latin typeface="Calibri" pitchFamily="34" charset="0"/>
                <a:cs typeface="Arial" charset="0"/>
              </a:rPr>
              <a:t>EVROPSKÁ ÚZEMNÍ SPOLUPRÁCE 2014 - 2020</a:t>
            </a:r>
            <a:endParaRPr lang="en-GB" sz="36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3803684"/>
              </p:ext>
            </p:extLst>
          </p:nvPr>
        </p:nvGraphicFramePr>
        <p:xfrm>
          <a:off x="755576" y="2132856"/>
          <a:ext cx="727280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6" descr="http://t1.gstatic.com/images?q=tbn:ANd9GcTKfgFy9t8Di6tQt0xdqflgBs89hCM8e4MaYQpqedNh0grhUAdza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8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3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2411760" y="79613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endParaRPr lang="cs-CZ" altLang="cs-CZ" sz="2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411162" y="1591561"/>
            <a:ext cx="2232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cs-CZ" altLang="cs-CZ" sz="20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11 tematických </a:t>
            </a:r>
            <a:r>
              <a:rPr lang="cs-CZ" altLang="cs-CZ" sz="2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cílů</a:t>
            </a:r>
            <a:endParaRPr lang="cs-CZ" altLang="cs-CZ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7" name="Group 1344"/>
          <p:cNvGrpSpPr>
            <a:grpSpLocks/>
          </p:cNvGrpSpPr>
          <p:nvPr/>
        </p:nvGrpSpPr>
        <p:grpSpPr bwMode="auto">
          <a:xfrm>
            <a:off x="460081" y="2757488"/>
            <a:ext cx="8185150" cy="2255837"/>
            <a:chOff x="295" y="1737"/>
            <a:chExt cx="5156" cy="1421"/>
          </a:xfrm>
        </p:grpSpPr>
        <p:sp>
          <p:nvSpPr>
            <p:cNvPr id="8" name="AutoShape 10"/>
            <p:cNvSpPr>
              <a:spLocks noChangeArrowheads="1"/>
            </p:cNvSpPr>
            <p:nvPr/>
          </p:nvSpPr>
          <p:spPr bwMode="gray">
            <a:xfrm>
              <a:off x="295" y="173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Výzkum a inovace</a:t>
              </a: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gray">
            <a:xfrm>
              <a:off x="2023" y="173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76B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Boj se změnami klimatu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295" y="209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Informační a komunikační technologie</a:t>
              </a: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295" y="2458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900">
                  <a:solidFill>
                    <a:srgbClr val="FFFFFF"/>
                  </a:solidFill>
                </a:rPr>
                <a:t>Konkurenceschopnost malých </a:t>
              </a:r>
              <a:r>
                <a:rPr lang="cs-CZ" altLang="fr-FR" sz="900">
                  <a:solidFill>
                    <a:srgbClr val="FFFFFF"/>
                  </a:solidFill>
                </a:rPr>
                <a:t/>
              </a:r>
              <a:br>
                <a:rPr lang="cs-CZ" altLang="fr-FR" sz="900">
                  <a:solidFill>
                    <a:srgbClr val="FFFFFF"/>
                  </a:solidFill>
                </a:rPr>
              </a:br>
              <a:r>
                <a:rPr lang="en-GB" altLang="fr-FR" sz="900">
                  <a:solidFill>
                    <a:srgbClr val="FFFFFF"/>
                  </a:solidFill>
                </a:rPr>
                <a:t>a středních podniků</a:t>
              </a: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295" y="2819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Nízkouhlíková ekonomika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2023" y="209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76B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Životní prostředí a efektiv</a:t>
              </a:r>
              <a:r>
                <a:rPr lang="cs-CZ" altLang="fr-FR" sz="1000">
                  <a:solidFill>
                    <a:srgbClr val="FFFFFF"/>
                  </a:solidFill>
                </a:rPr>
                <a:t>ní využívání</a:t>
              </a:r>
              <a:r>
                <a:rPr lang="en-GB" altLang="fr-FR" sz="1000">
                  <a:solidFill>
                    <a:srgbClr val="FFFFFF"/>
                  </a:solidFill>
                </a:rPr>
                <a:t> zdrojů</a:t>
              </a: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gray">
            <a:xfrm>
              <a:off x="2023" y="2458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rgbClr val="76B0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Udržitelná doprava</a:t>
              </a:r>
            </a:p>
          </p:txBody>
        </p:sp>
        <p:sp>
          <p:nvSpPr>
            <p:cNvPr id="15" name="AutoShape 10"/>
            <p:cNvSpPr>
              <a:spLocks noChangeArrowheads="1"/>
            </p:cNvSpPr>
            <p:nvPr/>
          </p:nvSpPr>
          <p:spPr bwMode="gray">
            <a:xfrm>
              <a:off x="3751" y="2819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Lepší veřejná správa</a:t>
              </a:r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gray">
            <a:xfrm>
              <a:off x="3751" y="2458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Lepší vzdělávání, odborná příprava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gray">
            <a:xfrm>
              <a:off x="3751" y="209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Sociální začlenění</a:t>
              </a: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3751" y="1737"/>
              <a:ext cx="1700" cy="339"/>
            </a:xfrm>
            <a:prstGeom prst="roundRect">
              <a:avLst>
                <a:gd name="adj" fmla="val 48741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rIns="36000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>
                  <a:solidFill>
                    <a:srgbClr val="FFFFFF"/>
                  </a:solidFill>
                </a:rPr>
                <a:t>Zaměstnanost a mobilita</a:t>
              </a:r>
            </a:p>
          </p:txBody>
        </p:sp>
        <p:grpSp>
          <p:nvGrpSpPr>
            <p:cNvPr id="19" name="Group 1310"/>
            <p:cNvGrpSpPr>
              <a:grpSpLocks/>
            </p:cNvGrpSpPr>
            <p:nvPr/>
          </p:nvGrpSpPr>
          <p:grpSpPr bwMode="auto">
            <a:xfrm>
              <a:off x="321" y="2838"/>
              <a:ext cx="295" cy="293"/>
              <a:chOff x="2160" y="3896"/>
              <a:chExt cx="295" cy="293"/>
            </a:xfrm>
          </p:grpSpPr>
          <p:sp>
            <p:nvSpPr>
              <p:cNvPr id="83" name="Oval 680"/>
              <p:cNvSpPr>
                <a:spLocks noChangeArrowheads="1"/>
              </p:cNvSpPr>
              <p:nvPr/>
            </p:nvSpPr>
            <p:spPr bwMode="gray">
              <a:xfrm>
                <a:off x="2160" y="3896"/>
                <a:ext cx="295" cy="293"/>
              </a:xfrm>
              <a:prstGeom prst="ellipse">
                <a:avLst/>
              </a:prstGeom>
              <a:solidFill>
                <a:srgbClr val="FBD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84" name="Freeform 692"/>
              <p:cNvSpPr>
                <a:spLocks noEditPoints="1"/>
              </p:cNvSpPr>
              <p:nvPr/>
            </p:nvSpPr>
            <p:spPr bwMode="gray">
              <a:xfrm>
                <a:off x="2224" y="3953"/>
                <a:ext cx="142" cy="163"/>
              </a:xfrm>
              <a:custGeom>
                <a:avLst/>
                <a:gdLst>
                  <a:gd name="T0" fmla="*/ 61176 w 60"/>
                  <a:gd name="T1" fmla="*/ 29862 h 69"/>
                  <a:gd name="T2" fmla="*/ 78557 w 60"/>
                  <a:gd name="T3" fmla="*/ 98870 h 69"/>
                  <a:gd name="T4" fmla="*/ 39554 w 60"/>
                  <a:gd name="T5" fmla="*/ 66865 h 69"/>
                  <a:gd name="T6" fmla="*/ 74860 w 60"/>
                  <a:gd name="T7" fmla="*/ 107559 h 69"/>
                  <a:gd name="T8" fmla="*/ 69923 w 60"/>
                  <a:gd name="T9" fmla="*/ 112425 h 69"/>
                  <a:gd name="T10" fmla="*/ 61176 w 60"/>
                  <a:gd name="T11" fmla="*/ 114546 h 69"/>
                  <a:gd name="T12" fmla="*/ 49009 w 60"/>
                  <a:gd name="T13" fmla="*/ 109680 h 69"/>
                  <a:gd name="T14" fmla="*/ 42328 w 60"/>
                  <a:gd name="T15" fmla="*/ 98870 h 69"/>
                  <a:gd name="T16" fmla="*/ 39554 w 60"/>
                  <a:gd name="T17" fmla="*/ 96080 h 69"/>
                  <a:gd name="T18" fmla="*/ 37422 w 60"/>
                  <a:gd name="T19" fmla="*/ 94020 h 69"/>
                  <a:gd name="T20" fmla="*/ 18798 w 60"/>
                  <a:gd name="T21" fmla="*/ 84606 h 69"/>
                  <a:gd name="T22" fmla="*/ 11573 w 60"/>
                  <a:gd name="T23" fmla="*/ 66865 h 69"/>
                  <a:gd name="T24" fmla="*/ 18798 w 60"/>
                  <a:gd name="T25" fmla="*/ 45531 h 69"/>
                  <a:gd name="T26" fmla="*/ 39554 w 60"/>
                  <a:gd name="T27" fmla="*/ 36994 h 69"/>
                  <a:gd name="T28" fmla="*/ 42328 w 60"/>
                  <a:gd name="T29" fmla="*/ 36994 h 69"/>
                  <a:gd name="T30" fmla="*/ 44489 w 60"/>
                  <a:gd name="T31" fmla="*/ 34065 h 69"/>
                  <a:gd name="T32" fmla="*/ 58128 w 60"/>
                  <a:gd name="T33" fmla="*/ 16324 h 69"/>
                  <a:gd name="T34" fmla="*/ 81536 w 60"/>
                  <a:gd name="T35" fmla="*/ 8689 h 69"/>
                  <a:gd name="T36" fmla="*/ 109295 w 60"/>
                  <a:gd name="T37" fmla="*/ 20526 h 69"/>
                  <a:gd name="T38" fmla="*/ 121095 w 60"/>
                  <a:gd name="T39" fmla="*/ 50544 h 69"/>
                  <a:gd name="T40" fmla="*/ 121095 w 60"/>
                  <a:gd name="T41" fmla="*/ 55460 h 69"/>
                  <a:gd name="T42" fmla="*/ 121095 w 60"/>
                  <a:gd name="T43" fmla="*/ 57017 h 69"/>
                  <a:gd name="T44" fmla="*/ 121095 w 60"/>
                  <a:gd name="T45" fmla="*/ 59077 h 69"/>
                  <a:gd name="T46" fmla="*/ 121095 w 60"/>
                  <a:gd name="T47" fmla="*/ 61999 h 69"/>
                  <a:gd name="T48" fmla="*/ 125997 w 60"/>
                  <a:gd name="T49" fmla="*/ 70544 h 69"/>
                  <a:gd name="T50" fmla="*/ 128091 w 60"/>
                  <a:gd name="T51" fmla="*/ 80472 h 69"/>
                  <a:gd name="T52" fmla="*/ 118934 w 60"/>
                  <a:gd name="T53" fmla="*/ 98870 h 69"/>
                  <a:gd name="T54" fmla="*/ 100176 w 60"/>
                  <a:gd name="T55" fmla="*/ 105518 h 69"/>
                  <a:gd name="T56" fmla="*/ 100176 w 60"/>
                  <a:gd name="T57" fmla="*/ 105518 h 69"/>
                  <a:gd name="T58" fmla="*/ 97353 w 60"/>
                  <a:gd name="T59" fmla="*/ 94020 h 69"/>
                  <a:gd name="T60" fmla="*/ 102242 w 60"/>
                  <a:gd name="T61" fmla="*/ 45531 h 69"/>
                  <a:gd name="T62" fmla="*/ 93611 w 60"/>
                  <a:gd name="T63" fmla="*/ 80472 h 69"/>
                  <a:gd name="T64" fmla="*/ 61176 w 60"/>
                  <a:gd name="T65" fmla="*/ 29862 h 69"/>
                  <a:gd name="T66" fmla="*/ 78557 w 60"/>
                  <a:gd name="T67" fmla="*/ 119401 h 69"/>
                  <a:gd name="T68" fmla="*/ 76992 w 60"/>
                  <a:gd name="T69" fmla="*/ 157956 h 69"/>
                  <a:gd name="T70" fmla="*/ 100176 w 60"/>
                  <a:gd name="T71" fmla="*/ 157956 h 69"/>
                  <a:gd name="T72" fmla="*/ 100176 w 60"/>
                  <a:gd name="T73" fmla="*/ 116221 h 69"/>
                  <a:gd name="T74" fmla="*/ 128091 w 60"/>
                  <a:gd name="T75" fmla="*/ 105518 h 69"/>
                  <a:gd name="T76" fmla="*/ 139730 w 60"/>
                  <a:gd name="T77" fmla="*/ 80472 h 69"/>
                  <a:gd name="T78" fmla="*/ 137570 w 60"/>
                  <a:gd name="T79" fmla="*/ 66865 h 69"/>
                  <a:gd name="T80" fmla="*/ 133049 w 60"/>
                  <a:gd name="T81" fmla="*/ 57017 h 69"/>
                  <a:gd name="T82" fmla="*/ 133049 w 60"/>
                  <a:gd name="T83" fmla="*/ 55460 h 69"/>
                  <a:gd name="T84" fmla="*/ 133049 w 60"/>
                  <a:gd name="T85" fmla="*/ 50544 h 69"/>
                  <a:gd name="T86" fmla="*/ 115988 w 60"/>
                  <a:gd name="T87" fmla="*/ 13550 h 69"/>
                  <a:gd name="T88" fmla="*/ 81536 w 60"/>
                  <a:gd name="T89" fmla="*/ 0 h 69"/>
                  <a:gd name="T90" fmla="*/ 51167 w 60"/>
                  <a:gd name="T91" fmla="*/ 6910 h 69"/>
                  <a:gd name="T92" fmla="*/ 35353 w 60"/>
                  <a:gd name="T93" fmla="*/ 27155 h 69"/>
                  <a:gd name="T94" fmla="*/ 11573 w 60"/>
                  <a:gd name="T95" fmla="*/ 38562 h 69"/>
                  <a:gd name="T96" fmla="*/ 0 w 60"/>
                  <a:gd name="T97" fmla="*/ 66865 h 69"/>
                  <a:gd name="T98" fmla="*/ 11573 w 60"/>
                  <a:gd name="T99" fmla="*/ 91096 h 69"/>
                  <a:gd name="T100" fmla="*/ 32532 w 60"/>
                  <a:gd name="T101" fmla="*/ 105518 h 69"/>
                  <a:gd name="T102" fmla="*/ 42328 w 60"/>
                  <a:gd name="T103" fmla="*/ 119401 h 69"/>
                  <a:gd name="T104" fmla="*/ 61176 w 60"/>
                  <a:gd name="T105" fmla="*/ 123882 h 69"/>
                  <a:gd name="T106" fmla="*/ 76992 w 60"/>
                  <a:gd name="T107" fmla="*/ 121175 h 69"/>
                  <a:gd name="T108" fmla="*/ 78557 w 60"/>
                  <a:gd name="T109" fmla="*/ 119401 h 6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0"/>
                  <a:gd name="T166" fmla="*/ 0 h 69"/>
                  <a:gd name="T167" fmla="*/ 60 w 60"/>
                  <a:gd name="T168" fmla="*/ 69 h 6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0" h="69">
                    <a:moveTo>
                      <a:pt x="26" y="13"/>
                    </a:moveTo>
                    <a:cubicBezTo>
                      <a:pt x="30" y="20"/>
                      <a:pt x="33" y="30"/>
                      <a:pt x="34" y="43"/>
                    </a:cubicBezTo>
                    <a:cubicBezTo>
                      <a:pt x="25" y="38"/>
                      <a:pt x="19" y="34"/>
                      <a:pt x="17" y="29"/>
                    </a:cubicBezTo>
                    <a:cubicBezTo>
                      <a:pt x="17" y="37"/>
                      <a:pt x="25" y="43"/>
                      <a:pt x="32" y="47"/>
                    </a:cubicBezTo>
                    <a:cubicBezTo>
                      <a:pt x="32" y="48"/>
                      <a:pt x="31" y="48"/>
                      <a:pt x="30" y="49"/>
                    </a:cubicBezTo>
                    <a:cubicBezTo>
                      <a:pt x="29" y="49"/>
                      <a:pt x="28" y="50"/>
                      <a:pt x="26" y="50"/>
                    </a:cubicBezTo>
                    <a:cubicBezTo>
                      <a:pt x="24" y="50"/>
                      <a:pt x="22" y="49"/>
                      <a:pt x="21" y="48"/>
                    </a:cubicBezTo>
                    <a:cubicBezTo>
                      <a:pt x="19" y="47"/>
                      <a:pt x="18" y="45"/>
                      <a:pt x="18" y="43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9"/>
                      <a:pt x="8" y="37"/>
                    </a:cubicBezTo>
                    <a:cubicBezTo>
                      <a:pt x="6" y="35"/>
                      <a:pt x="5" y="32"/>
                      <a:pt x="5" y="29"/>
                    </a:cubicBezTo>
                    <a:cubicBezTo>
                      <a:pt x="5" y="26"/>
                      <a:pt x="6" y="23"/>
                      <a:pt x="8" y="20"/>
                    </a:cubicBezTo>
                    <a:cubicBezTo>
                      <a:pt x="10" y="18"/>
                      <a:pt x="13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20" y="12"/>
                      <a:pt x="22" y="9"/>
                      <a:pt x="25" y="7"/>
                    </a:cubicBezTo>
                    <a:cubicBezTo>
                      <a:pt x="28" y="5"/>
                      <a:pt x="31" y="4"/>
                      <a:pt x="35" y="4"/>
                    </a:cubicBezTo>
                    <a:cubicBezTo>
                      <a:pt x="40" y="4"/>
                      <a:pt x="44" y="6"/>
                      <a:pt x="47" y="9"/>
                    </a:cubicBezTo>
                    <a:cubicBezTo>
                      <a:pt x="50" y="13"/>
                      <a:pt x="52" y="17"/>
                      <a:pt x="52" y="22"/>
                    </a:cubicBezTo>
                    <a:cubicBezTo>
                      <a:pt x="52" y="22"/>
                      <a:pt x="52" y="23"/>
                      <a:pt x="52" y="24"/>
                    </a:cubicBezTo>
                    <a:cubicBezTo>
                      <a:pt x="52" y="24"/>
                      <a:pt x="52" y="25"/>
                      <a:pt x="52" y="25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3" y="28"/>
                      <a:pt x="54" y="29"/>
                      <a:pt x="54" y="31"/>
                    </a:cubicBezTo>
                    <a:cubicBezTo>
                      <a:pt x="55" y="32"/>
                      <a:pt x="55" y="33"/>
                      <a:pt x="55" y="35"/>
                    </a:cubicBezTo>
                    <a:cubicBezTo>
                      <a:pt x="55" y="38"/>
                      <a:pt x="54" y="41"/>
                      <a:pt x="51" y="43"/>
                    </a:cubicBezTo>
                    <a:cubicBezTo>
                      <a:pt x="49" y="45"/>
                      <a:pt x="46" y="46"/>
                      <a:pt x="43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2" y="45"/>
                      <a:pt x="42" y="43"/>
                      <a:pt x="42" y="41"/>
                    </a:cubicBezTo>
                    <a:cubicBezTo>
                      <a:pt x="44" y="35"/>
                      <a:pt x="48" y="26"/>
                      <a:pt x="44" y="20"/>
                    </a:cubicBezTo>
                    <a:cubicBezTo>
                      <a:pt x="44" y="24"/>
                      <a:pt x="43" y="29"/>
                      <a:pt x="40" y="35"/>
                    </a:cubicBezTo>
                    <a:cubicBezTo>
                      <a:pt x="38" y="26"/>
                      <a:pt x="33" y="18"/>
                      <a:pt x="26" y="13"/>
                    </a:cubicBezTo>
                    <a:moveTo>
                      <a:pt x="34" y="52"/>
                    </a:moveTo>
                    <a:cubicBezTo>
                      <a:pt x="34" y="57"/>
                      <a:pt x="34" y="63"/>
                      <a:pt x="33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3" y="64"/>
                      <a:pt x="44" y="58"/>
                      <a:pt x="43" y="51"/>
                    </a:cubicBezTo>
                    <a:cubicBezTo>
                      <a:pt x="48" y="51"/>
                      <a:pt x="52" y="49"/>
                      <a:pt x="55" y="46"/>
                    </a:cubicBezTo>
                    <a:cubicBezTo>
                      <a:pt x="58" y="43"/>
                      <a:pt x="60" y="39"/>
                      <a:pt x="60" y="35"/>
                    </a:cubicBezTo>
                    <a:cubicBezTo>
                      <a:pt x="60" y="33"/>
                      <a:pt x="59" y="31"/>
                      <a:pt x="59" y="29"/>
                    </a:cubicBezTo>
                    <a:cubicBezTo>
                      <a:pt x="58" y="28"/>
                      <a:pt x="58" y="26"/>
                      <a:pt x="57" y="25"/>
                    </a:cubicBezTo>
                    <a:cubicBezTo>
                      <a:pt x="57" y="25"/>
                      <a:pt x="57" y="24"/>
                      <a:pt x="57" y="24"/>
                    </a:cubicBezTo>
                    <a:cubicBezTo>
                      <a:pt x="57" y="23"/>
                      <a:pt x="57" y="22"/>
                      <a:pt x="57" y="22"/>
                    </a:cubicBezTo>
                    <a:cubicBezTo>
                      <a:pt x="57" y="16"/>
                      <a:pt x="54" y="10"/>
                      <a:pt x="50" y="6"/>
                    </a:cubicBezTo>
                    <a:cubicBezTo>
                      <a:pt x="46" y="2"/>
                      <a:pt x="41" y="0"/>
                      <a:pt x="35" y="0"/>
                    </a:cubicBezTo>
                    <a:cubicBezTo>
                      <a:pt x="30" y="0"/>
                      <a:pt x="26" y="1"/>
                      <a:pt x="22" y="3"/>
                    </a:cubicBezTo>
                    <a:cubicBezTo>
                      <a:pt x="19" y="5"/>
                      <a:pt x="17" y="8"/>
                      <a:pt x="15" y="12"/>
                    </a:cubicBezTo>
                    <a:cubicBezTo>
                      <a:pt x="11" y="13"/>
                      <a:pt x="7" y="14"/>
                      <a:pt x="5" y="17"/>
                    </a:cubicBezTo>
                    <a:cubicBezTo>
                      <a:pt x="2" y="20"/>
                      <a:pt x="0" y="24"/>
                      <a:pt x="0" y="29"/>
                    </a:cubicBezTo>
                    <a:cubicBezTo>
                      <a:pt x="0" y="33"/>
                      <a:pt x="2" y="37"/>
                      <a:pt x="5" y="40"/>
                    </a:cubicBezTo>
                    <a:cubicBezTo>
                      <a:pt x="7" y="43"/>
                      <a:pt x="10" y="45"/>
                      <a:pt x="14" y="46"/>
                    </a:cubicBezTo>
                    <a:cubicBezTo>
                      <a:pt x="15" y="48"/>
                      <a:pt x="16" y="50"/>
                      <a:pt x="18" y="52"/>
                    </a:cubicBezTo>
                    <a:cubicBezTo>
                      <a:pt x="20" y="53"/>
                      <a:pt x="23" y="54"/>
                      <a:pt x="26" y="54"/>
                    </a:cubicBezTo>
                    <a:cubicBezTo>
                      <a:pt x="28" y="54"/>
                      <a:pt x="31" y="54"/>
                      <a:pt x="33" y="53"/>
                    </a:cubicBezTo>
                    <a:cubicBezTo>
                      <a:pt x="33" y="52"/>
                      <a:pt x="34" y="52"/>
                      <a:pt x="34" y="52"/>
                    </a:cubicBezTo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" name="Oval 735"/>
              <p:cNvSpPr>
                <a:spLocks noChangeArrowheads="1"/>
              </p:cNvSpPr>
              <p:nvPr/>
            </p:nvSpPr>
            <p:spPr bwMode="gray">
              <a:xfrm>
                <a:off x="2160" y="3896"/>
                <a:ext cx="295" cy="293"/>
              </a:xfrm>
              <a:prstGeom prst="ellipse">
                <a:avLst/>
              </a:prstGeom>
              <a:noFill/>
              <a:ln w="412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0" name="Group 1342"/>
            <p:cNvGrpSpPr>
              <a:grpSpLocks/>
            </p:cNvGrpSpPr>
            <p:nvPr/>
          </p:nvGrpSpPr>
          <p:grpSpPr bwMode="auto">
            <a:xfrm>
              <a:off x="3776" y="2481"/>
              <a:ext cx="293" cy="293"/>
              <a:chOff x="2947" y="2819"/>
              <a:chExt cx="293" cy="293"/>
            </a:xfrm>
          </p:grpSpPr>
          <p:sp>
            <p:nvSpPr>
              <p:cNvPr id="79" name="Oval 792"/>
              <p:cNvSpPr>
                <a:spLocks noChangeArrowheads="1"/>
              </p:cNvSpPr>
              <p:nvPr/>
            </p:nvSpPr>
            <p:spPr bwMode="gray">
              <a:xfrm>
                <a:off x="2947" y="2819"/>
                <a:ext cx="293" cy="293"/>
              </a:xfrm>
              <a:prstGeom prst="ellipse">
                <a:avLst/>
              </a:prstGeom>
              <a:solidFill>
                <a:srgbClr val="B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80" name="Freeform 815"/>
              <p:cNvSpPr>
                <a:spLocks/>
              </p:cNvSpPr>
              <p:nvPr/>
            </p:nvSpPr>
            <p:spPr bwMode="gray">
              <a:xfrm>
                <a:off x="3034" y="2949"/>
                <a:ext cx="106" cy="64"/>
              </a:xfrm>
              <a:custGeom>
                <a:avLst/>
                <a:gdLst>
                  <a:gd name="T0" fmla="*/ 104 w 106"/>
                  <a:gd name="T1" fmla="*/ 0 h 64"/>
                  <a:gd name="T2" fmla="*/ 54 w 106"/>
                  <a:gd name="T3" fmla="*/ 26 h 64"/>
                  <a:gd name="T4" fmla="*/ 0 w 106"/>
                  <a:gd name="T5" fmla="*/ 3 h 64"/>
                  <a:gd name="T6" fmla="*/ 0 w 106"/>
                  <a:gd name="T7" fmla="*/ 40 h 64"/>
                  <a:gd name="T8" fmla="*/ 28 w 106"/>
                  <a:gd name="T9" fmla="*/ 40 h 64"/>
                  <a:gd name="T10" fmla="*/ 54 w 106"/>
                  <a:gd name="T11" fmla="*/ 64 h 64"/>
                  <a:gd name="T12" fmla="*/ 78 w 106"/>
                  <a:gd name="T13" fmla="*/ 43 h 64"/>
                  <a:gd name="T14" fmla="*/ 106 w 106"/>
                  <a:gd name="T15" fmla="*/ 40 h 64"/>
                  <a:gd name="T16" fmla="*/ 104 w 106"/>
                  <a:gd name="T17" fmla="*/ 0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6"/>
                  <a:gd name="T28" fmla="*/ 0 h 64"/>
                  <a:gd name="T29" fmla="*/ 106 w 106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6" h="64">
                    <a:moveTo>
                      <a:pt x="104" y="0"/>
                    </a:moveTo>
                    <a:lnTo>
                      <a:pt x="54" y="26"/>
                    </a:lnTo>
                    <a:lnTo>
                      <a:pt x="0" y="3"/>
                    </a:lnTo>
                    <a:lnTo>
                      <a:pt x="0" y="40"/>
                    </a:lnTo>
                    <a:lnTo>
                      <a:pt x="28" y="40"/>
                    </a:lnTo>
                    <a:lnTo>
                      <a:pt x="54" y="64"/>
                    </a:lnTo>
                    <a:lnTo>
                      <a:pt x="78" y="43"/>
                    </a:lnTo>
                    <a:lnTo>
                      <a:pt x="106" y="4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223A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Freeform 816"/>
              <p:cNvSpPr>
                <a:spLocks/>
              </p:cNvSpPr>
              <p:nvPr/>
            </p:nvSpPr>
            <p:spPr bwMode="gray">
              <a:xfrm>
                <a:off x="2999" y="2895"/>
                <a:ext cx="179" cy="125"/>
              </a:xfrm>
              <a:custGeom>
                <a:avLst/>
                <a:gdLst>
                  <a:gd name="T0" fmla="*/ 144722 w 76"/>
                  <a:gd name="T1" fmla="*/ 58540 h 53"/>
                  <a:gd name="T2" fmla="*/ 133489 w 76"/>
                  <a:gd name="T3" fmla="*/ 47870 h 53"/>
                  <a:gd name="T4" fmla="*/ 169680 w 76"/>
                  <a:gd name="T5" fmla="*/ 29637 h 53"/>
                  <a:gd name="T6" fmla="*/ 82465 w 76"/>
                  <a:gd name="T7" fmla="*/ 0 h 53"/>
                  <a:gd name="T8" fmla="*/ 0 w 76"/>
                  <a:gd name="T9" fmla="*/ 29637 h 53"/>
                  <a:gd name="T10" fmla="*/ 82465 w 76"/>
                  <a:gd name="T11" fmla="*/ 69899 h 53"/>
                  <a:gd name="T12" fmla="*/ 120158 w 76"/>
                  <a:gd name="T13" fmla="*/ 49906 h 53"/>
                  <a:gd name="T14" fmla="*/ 82465 w 76"/>
                  <a:gd name="T15" fmla="*/ 29637 h 53"/>
                  <a:gd name="T16" fmla="*/ 104927 w 76"/>
                  <a:gd name="T17" fmla="*/ 38243 h 53"/>
                  <a:gd name="T18" fmla="*/ 104927 w 76"/>
                  <a:gd name="T19" fmla="*/ 38243 h 53"/>
                  <a:gd name="T20" fmla="*/ 140324 w 76"/>
                  <a:gd name="T21" fmla="*/ 61292 h 53"/>
                  <a:gd name="T22" fmla="*/ 146841 w 76"/>
                  <a:gd name="T23" fmla="*/ 83108 h 53"/>
                  <a:gd name="T24" fmla="*/ 146841 w 76"/>
                  <a:gd name="T25" fmla="*/ 119828 h 53"/>
                  <a:gd name="T26" fmla="*/ 164880 w 76"/>
                  <a:gd name="T27" fmla="*/ 112901 h 53"/>
                  <a:gd name="T28" fmla="*/ 154286 w 76"/>
                  <a:gd name="T29" fmla="*/ 88149 h 53"/>
                  <a:gd name="T30" fmla="*/ 144722 w 76"/>
                  <a:gd name="T31" fmla="*/ 58540 h 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6"/>
                  <a:gd name="T49" fmla="*/ 0 h 53"/>
                  <a:gd name="T50" fmla="*/ 76 w 76"/>
                  <a:gd name="T51" fmla="*/ 53 h 5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6" h="53">
                    <a:moveTo>
                      <a:pt x="65" y="26"/>
                    </a:moveTo>
                    <a:cubicBezTo>
                      <a:pt x="64" y="24"/>
                      <a:pt x="62" y="22"/>
                      <a:pt x="60" y="21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51" y="19"/>
                      <a:pt x="61" y="23"/>
                      <a:pt x="63" y="27"/>
                    </a:cubicBezTo>
                    <a:cubicBezTo>
                      <a:pt x="64" y="29"/>
                      <a:pt x="65" y="34"/>
                      <a:pt x="66" y="37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9" y="50"/>
                      <a:pt x="74" y="50"/>
                      <a:pt x="74" y="50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8" y="36"/>
                      <a:pt x="67" y="29"/>
                      <a:pt x="65" y="26"/>
                    </a:cubicBezTo>
                  </a:path>
                </a:pathLst>
              </a:custGeom>
              <a:solidFill>
                <a:srgbClr val="223A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Oval 847"/>
              <p:cNvSpPr>
                <a:spLocks noChangeArrowheads="1"/>
              </p:cNvSpPr>
              <p:nvPr/>
            </p:nvSpPr>
            <p:spPr bwMode="gray">
              <a:xfrm>
                <a:off x="2947" y="2819"/>
                <a:ext cx="293" cy="293"/>
              </a:xfrm>
              <a:prstGeom prst="ellipse">
                <a:avLst/>
              </a:prstGeom>
              <a:noFill/>
              <a:ln w="412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1" name="Group 1308"/>
            <p:cNvGrpSpPr>
              <a:grpSpLocks/>
            </p:cNvGrpSpPr>
            <p:nvPr/>
          </p:nvGrpSpPr>
          <p:grpSpPr bwMode="auto">
            <a:xfrm>
              <a:off x="2064" y="1760"/>
              <a:ext cx="292" cy="293"/>
              <a:chOff x="2584" y="3324"/>
              <a:chExt cx="292" cy="293"/>
            </a:xfrm>
          </p:grpSpPr>
          <p:sp>
            <p:nvSpPr>
              <p:cNvPr id="67" name="Oval 905"/>
              <p:cNvSpPr>
                <a:spLocks noChangeArrowheads="1"/>
              </p:cNvSpPr>
              <p:nvPr/>
            </p:nvSpPr>
            <p:spPr bwMode="gray">
              <a:xfrm>
                <a:off x="2584" y="3324"/>
                <a:ext cx="292" cy="293"/>
              </a:xfrm>
              <a:prstGeom prst="ellipse">
                <a:avLst/>
              </a:prstGeom>
              <a:solidFill>
                <a:srgbClr val="E0E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grpSp>
            <p:nvGrpSpPr>
              <p:cNvPr id="68" name="Group 1307"/>
              <p:cNvGrpSpPr>
                <a:grpSpLocks/>
              </p:cNvGrpSpPr>
              <p:nvPr/>
            </p:nvGrpSpPr>
            <p:grpSpPr bwMode="auto">
              <a:xfrm>
                <a:off x="2661" y="3395"/>
                <a:ext cx="156" cy="140"/>
                <a:chOff x="2661" y="3395"/>
                <a:chExt cx="156" cy="140"/>
              </a:xfrm>
            </p:grpSpPr>
            <p:sp>
              <p:nvSpPr>
                <p:cNvPr id="70" name="Freeform 943"/>
                <p:cNvSpPr>
                  <a:spLocks/>
                </p:cNvSpPr>
                <p:nvPr/>
              </p:nvSpPr>
              <p:spPr bwMode="gray">
                <a:xfrm>
                  <a:off x="2661" y="3407"/>
                  <a:ext cx="126" cy="78"/>
                </a:xfrm>
                <a:custGeom>
                  <a:avLst/>
                  <a:gdLst>
                    <a:gd name="T0" fmla="*/ 128732 w 53"/>
                    <a:gd name="T1" fmla="*/ 48632 h 33"/>
                    <a:gd name="T2" fmla="*/ 99093 w 53"/>
                    <a:gd name="T3" fmla="*/ 20575 h 33"/>
                    <a:gd name="T4" fmla="*/ 91904 w 53"/>
                    <a:gd name="T5" fmla="*/ 20575 h 33"/>
                    <a:gd name="T6" fmla="*/ 60152 w 53"/>
                    <a:gd name="T7" fmla="*/ 0 h 33"/>
                    <a:gd name="T8" fmla="*/ 29615 w 53"/>
                    <a:gd name="T9" fmla="*/ 30186 h 33"/>
                    <a:gd name="T10" fmla="*/ 24534 w 53"/>
                    <a:gd name="T11" fmla="*/ 30186 h 33"/>
                    <a:gd name="T12" fmla="*/ 0 w 53"/>
                    <a:gd name="T13" fmla="*/ 52806 h 33"/>
                    <a:gd name="T14" fmla="*/ 24534 w 53"/>
                    <a:gd name="T15" fmla="*/ 75851 h 33"/>
                    <a:gd name="T16" fmla="*/ 99093 w 53"/>
                    <a:gd name="T17" fmla="*/ 75851 h 33"/>
                    <a:gd name="T18" fmla="*/ 128732 w 53"/>
                    <a:gd name="T19" fmla="*/ 48632 h 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"/>
                    <a:gd name="T31" fmla="*/ 0 h 33"/>
                    <a:gd name="T32" fmla="*/ 53 w 53"/>
                    <a:gd name="T33" fmla="*/ 33 h 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" h="33">
                      <a:moveTo>
                        <a:pt x="53" y="21"/>
                      </a:moveTo>
                      <a:cubicBezTo>
                        <a:pt x="53" y="14"/>
                        <a:pt x="47" y="9"/>
                        <a:pt x="41" y="9"/>
                      </a:cubicBezTo>
                      <a:cubicBezTo>
                        <a:pt x="40" y="9"/>
                        <a:pt x="38" y="9"/>
                        <a:pt x="38" y="9"/>
                      </a:cubicBezTo>
                      <a:cubicBezTo>
                        <a:pt x="36" y="4"/>
                        <a:pt x="31" y="0"/>
                        <a:pt x="25" y="0"/>
                      </a:cubicBezTo>
                      <a:cubicBezTo>
                        <a:pt x="18" y="0"/>
                        <a:pt x="12" y="6"/>
                        <a:pt x="12" y="13"/>
                      </a:cubicBezTo>
                      <a:cubicBezTo>
                        <a:pt x="11" y="13"/>
                        <a:pt x="11" y="13"/>
                        <a:pt x="10" y="13"/>
                      </a:cubicBezTo>
                      <a:cubicBezTo>
                        <a:pt x="5" y="13"/>
                        <a:pt x="0" y="17"/>
                        <a:pt x="0" y="23"/>
                      </a:cubicBezTo>
                      <a:cubicBezTo>
                        <a:pt x="0" y="28"/>
                        <a:pt x="5" y="33"/>
                        <a:pt x="10" y="33"/>
                      </a:cubicBezTo>
                      <a:cubicBezTo>
                        <a:pt x="41" y="33"/>
                        <a:pt x="41" y="33"/>
                        <a:pt x="41" y="33"/>
                      </a:cubicBezTo>
                      <a:cubicBezTo>
                        <a:pt x="47" y="33"/>
                        <a:pt x="53" y="27"/>
                        <a:pt x="53" y="21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" name="Freeform 944"/>
                <p:cNvSpPr>
                  <a:spLocks/>
                </p:cNvSpPr>
                <p:nvPr/>
              </p:nvSpPr>
              <p:spPr bwMode="gray">
                <a:xfrm>
                  <a:off x="2796" y="3449"/>
                  <a:ext cx="21" cy="12"/>
                </a:xfrm>
                <a:custGeom>
                  <a:avLst/>
                  <a:gdLst>
                    <a:gd name="T0" fmla="*/ 13900 w 9"/>
                    <a:gd name="T1" fmla="*/ 0 h 5"/>
                    <a:gd name="T2" fmla="*/ 5957 w 9"/>
                    <a:gd name="T3" fmla="*/ 0 h 5"/>
                    <a:gd name="T4" fmla="*/ 0 w 9"/>
                    <a:gd name="T5" fmla="*/ 5570 h 5"/>
                    <a:gd name="T6" fmla="*/ 5957 w 9"/>
                    <a:gd name="T7" fmla="*/ 13368 h 5"/>
                    <a:gd name="T8" fmla="*/ 13900 w 9"/>
                    <a:gd name="T9" fmla="*/ 13368 h 5"/>
                    <a:gd name="T10" fmla="*/ 18408 w 9"/>
                    <a:gd name="T11" fmla="*/ 5570 h 5"/>
                    <a:gd name="T12" fmla="*/ 13900 w 9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"/>
                    <a:gd name="T22" fmla="*/ 0 h 5"/>
                    <a:gd name="T23" fmla="*/ 9 w 9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" h="5">
                      <a:moveTo>
                        <a:pt x="7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4"/>
                        <a:pt x="1" y="5"/>
                        <a:pt x="3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8" y="5"/>
                        <a:pt x="9" y="4"/>
                        <a:pt x="9" y="2"/>
                      </a:cubicBezTo>
                      <a:cubicBezTo>
                        <a:pt x="9" y="1"/>
                        <a:pt x="8" y="0"/>
                        <a:pt x="7" y="0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" name="Freeform 945"/>
                <p:cNvSpPr>
                  <a:spLocks/>
                </p:cNvSpPr>
                <p:nvPr/>
              </p:nvSpPr>
              <p:spPr bwMode="gray">
                <a:xfrm>
                  <a:off x="2775" y="3402"/>
                  <a:ext cx="16" cy="22"/>
                </a:xfrm>
                <a:custGeom>
                  <a:avLst/>
                  <a:gdLst>
                    <a:gd name="T0" fmla="*/ 10423 w 7"/>
                    <a:gd name="T1" fmla="*/ 2540 h 9"/>
                    <a:gd name="T2" fmla="*/ 5291 w 7"/>
                    <a:gd name="T3" fmla="*/ 6209 h 9"/>
                    <a:gd name="T4" fmla="*/ 1552 w 7"/>
                    <a:gd name="T5" fmla="*/ 15178 h 9"/>
                    <a:gd name="T6" fmla="*/ 1552 w 7"/>
                    <a:gd name="T7" fmla="*/ 25562 h 9"/>
                    <a:gd name="T8" fmla="*/ 6855 w 7"/>
                    <a:gd name="T9" fmla="*/ 21995 h 9"/>
                    <a:gd name="T10" fmla="*/ 10423 w 7"/>
                    <a:gd name="T11" fmla="*/ 12560 h 9"/>
                    <a:gd name="T12" fmla="*/ 10423 w 7"/>
                    <a:gd name="T13" fmla="*/ 254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9"/>
                    <a:gd name="T23" fmla="*/ 7 w 7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9">
                      <a:moveTo>
                        <a:pt x="6" y="1"/>
                      </a:moveTo>
                      <a:cubicBezTo>
                        <a:pt x="5" y="0"/>
                        <a:pt x="3" y="1"/>
                        <a:pt x="3" y="2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0" y="6"/>
                        <a:pt x="0" y="8"/>
                        <a:pt x="1" y="8"/>
                      </a:cubicBezTo>
                      <a:cubicBezTo>
                        <a:pt x="2" y="9"/>
                        <a:pt x="4" y="8"/>
                        <a:pt x="4" y="7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3"/>
                        <a:pt x="7" y="1"/>
                        <a:pt x="6" y="1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" name="Freeform 946"/>
                <p:cNvSpPr>
                  <a:spLocks/>
                </p:cNvSpPr>
                <p:nvPr/>
              </p:nvSpPr>
              <p:spPr bwMode="gray">
                <a:xfrm>
                  <a:off x="2775" y="3487"/>
                  <a:ext cx="16" cy="22"/>
                </a:xfrm>
                <a:custGeom>
                  <a:avLst/>
                  <a:gdLst>
                    <a:gd name="T0" fmla="*/ 6855 w 7"/>
                    <a:gd name="T1" fmla="*/ 6209 h 9"/>
                    <a:gd name="T2" fmla="*/ 1552 w 7"/>
                    <a:gd name="T3" fmla="*/ 2540 h 9"/>
                    <a:gd name="T4" fmla="*/ 1552 w 7"/>
                    <a:gd name="T5" fmla="*/ 12560 h 9"/>
                    <a:gd name="T6" fmla="*/ 5291 w 7"/>
                    <a:gd name="T7" fmla="*/ 21995 h 9"/>
                    <a:gd name="T8" fmla="*/ 10423 w 7"/>
                    <a:gd name="T9" fmla="*/ 25562 h 9"/>
                    <a:gd name="T10" fmla="*/ 10423 w 7"/>
                    <a:gd name="T11" fmla="*/ 15178 h 9"/>
                    <a:gd name="T12" fmla="*/ 6855 w 7"/>
                    <a:gd name="T13" fmla="*/ 6209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9"/>
                    <a:gd name="T23" fmla="*/ 7 w 7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9">
                      <a:moveTo>
                        <a:pt x="4" y="2"/>
                      </a:moveTo>
                      <a:cubicBezTo>
                        <a:pt x="4" y="1"/>
                        <a:pt x="2" y="0"/>
                        <a:pt x="1" y="1"/>
                      </a:cubicBez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8"/>
                        <a:pt x="5" y="9"/>
                        <a:pt x="6" y="8"/>
                      </a:cubicBezTo>
                      <a:cubicBezTo>
                        <a:pt x="7" y="8"/>
                        <a:pt x="7" y="6"/>
                        <a:pt x="6" y="5"/>
                      </a:cubicBez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" name="Freeform 947"/>
                <p:cNvSpPr>
                  <a:spLocks/>
                </p:cNvSpPr>
                <p:nvPr/>
              </p:nvSpPr>
              <p:spPr bwMode="gray">
                <a:xfrm>
                  <a:off x="2791" y="3471"/>
                  <a:ext cx="19" cy="16"/>
                </a:xfrm>
                <a:custGeom>
                  <a:avLst/>
                  <a:gdLst>
                    <a:gd name="T0" fmla="*/ 17081 w 8"/>
                    <a:gd name="T1" fmla="*/ 5291 h 7"/>
                    <a:gd name="T2" fmla="*/ 7192 w 8"/>
                    <a:gd name="T3" fmla="*/ 1552 h 7"/>
                    <a:gd name="T4" fmla="*/ 0 w 8"/>
                    <a:gd name="T5" fmla="*/ 3547 h 7"/>
                    <a:gd name="T6" fmla="*/ 2199 w 8"/>
                    <a:gd name="T7" fmla="*/ 8107 h 7"/>
                    <a:gd name="T8" fmla="*/ 12381 w 8"/>
                    <a:gd name="T9" fmla="*/ 12094 h 7"/>
                    <a:gd name="T10" fmla="*/ 19183 w 8"/>
                    <a:gd name="T11" fmla="*/ 10423 h 7"/>
                    <a:gd name="T12" fmla="*/ 17081 w 8"/>
                    <a:gd name="T13" fmla="*/ 5291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7"/>
                    <a:gd name="T23" fmla="*/ 8 w 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7">
                      <a:moveTo>
                        <a:pt x="7" y="3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7" y="7"/>
                        <a:pt x="8" y="6"/>
                      </a:cubicBezTo>
                      <a:cubicBezTo>
                        <a:pt x="8" y="5"/>
                        <a:pt x="8" y="4"/>
                        <a:pt x="7" y="3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" name="Freeform 948"/>
                <p:cNvSpPr>
                  <a:spLocks/>
                </p:cNvSpPr>
                <p:nvPr/>
              </p:nvSpPr>
              <p:spPr bwMode="gray">
                <a:xfrm>
                  <a:off x="2791" y="3424"/>
                  <a:ext cx="19" cy="16"/>
                </a:xfrm>
                <a:custGeom>
                  <a:avLst/>
                  <a:gdLst>
                    <a:gd name="T0" fmla="*/ 7192 w 8"/>
                    <a:gd name="T1" fmla="*/ 10423 h 7"/>
                    <a:gd name="T2" fmla="*/ 17081 w 8"/>
                    <a:gd name="T3" fmla="*/ 6855 h 7"/>
                    <a:gd name="T4" fmla="*/ 19183 w 8"/>
                    <a:gd name="T5" fmla="*/ 1552 h 7"/>
                    <a:gd name="T6" fmla="*/ 12381 w 8"/>
                    <a:gd name="T7" fmla="*/ 0 h 7"/>
                    <a:gd name="T8" fmla="*/ 2199 w 8"/>
                    <a:gd name="T9" fmla="*/ 3547 h 7"/>
                    <a:gd name="T10" fmla="*/ 0 w 8"/>
                    <a:gd name="T11" fmla="*/ 8107 h 7"/>
                    <a:gd name="T12" fmla="*/ 7192 w 8"/>
                    <a:gd name="T13" fmla="*/ 10423 h 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"/>
                    <a:gd name="T22" fmla="*/ 0 h 7"/>
                    <a:gd name="T23" fmla="*/ 8 w 8"/>
                    <a:gd name="T24" fmla="*/ 7 h 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" h="7">
                      <a:moveTo>
                        <a:pt x="3" y="6"/>
                      </a:move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3"/>
                        <a:pt x="8" y="2"/>
                        <a:pt x="8" y="1"/>
                      </a:cubicBez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6"/>
                        <a:pt x="2" y="7"/>
                        <a:pt x="3" y="6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" name="Freeform 949"/>
                <p:cNvSpPr>
                  <a:spLocks/>
                </p:cNvSpPr>
                <p:nvPr/>
              </p:nvSpPr>
              <p:spPr bwMode="gray">
                <a:xfrm>
                  <a:off x="2754" y="3395"/>
                  <a:ext cx="9" cy="21"/>
                </a:xfrm>
                <a:custGeom>
                  <a:avLst/>
                  <a:gdLst>
                    <a:gd name="T0" fmla="*/ 3236 w 4"/>
                    <a:gd name="T1" fmla="*/ 18408 h 9"/>
                    <a:gd name="T2" fmla="*/ 5823 w 4"/>
                    <a:gd name="T3" fmla="*/ 13900 h 9"/>
                    <a:gd name="T4" fmla="*/ 5823 w 4"/>
                    <a:gd name="T5" fmla="*/ 5957 h 9"/>
                    <a:gd name="T6" fmla="*/ 3236 w 4"/>
                    <a:gd name="T7" fmla="*/ 0 h 9"/>
                    <a:gd name="T8" fmla="*/ 0 w 4"/>
                    <a:gd name="T9" fmla="*/ 5957 h 9"/>
                    <a:gd name="T10" fmla="*/ 0 w 4"/>
                    <a:gd name="T11" fmla="*/ 13900 h 9"/>
                    <a:gd name="T12" fmla="*/ 3236 w 4"/>
                    <a:gd name="T13" fmla="*/ 18408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9"/>
                    <a:gd name="T23" fmla="*/ 4 w 4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9">
                      <a:moveTo>
                        <a:pt x="2" y="9"/>
                      </a:moveTo>
                      <a:cubicBezTo>
                        <a:pt x="3" y="9"/>
                        <a:pt x="4" y="8"/>
                        <a:pt x="4" y="7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3" y="0"/>
                        <a:pt x="2" y="0"/>
                      </a:cubicBezTo>
                      <a:cubicBezTo>
                        <a:pt x="1" y="0"/>
                        <a:pt x="0" y="2"/>
                        <a:pt x="0" y="3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9"/>
                        <a:pt x="2" y="9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" name="Freeform 950"/>
                <p:cNvSpPr>
                  <a:spLocks/>
                </p:cNvSpPr>
                <p:nvPr/>
              </p:nvSpPr>
              <p:spPr bwMode="gray">
                <a:xfrm>
                  <a:off x="2754" y="3494"/>
                  <a:ext cx="9" cy="22"/>
                </a:xfrm>
                <a:custGeom>
                  <a:avLst/>
                  <a:gdLst>
                    <a:gd name="T0" fmla="*/ 3236 w 4"/>
                    <a:gd name="T1" fmla="*/ 0 h 9"/>
                    <a:gd name="T2" fmla="*/ 0 w 4"/>
                    <a:gd name="T3" fmla="*/ 6209 h 9"/>
                    <a:gd name="T4" fmla="*/ 0 w 4"/>
                    <a:gd name="T5" fmla="*/ 19204 h 9"/>
                    <a:gd name="T6" fmla="*/ 3236 w 4"/>
                    <a:gd name="T7" fmla="*/ 28204 h 9"/>
                    <a:gd name="T8" fmla="*/ 5823 w 4"/>
                    <a:gd name="T9" fmla="*/ 19204 h 9"/>
                    <a:gd name="T10" fmla="*/ 5823 w 4"/>
                    <a:gd name="T11" fmla="*/ 6209 h 9"/>
                    <a:gd name="T12" fmla="*/ 3236 w 4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"/>
                    <a:gd name="T22" fmla="*/ 0 h 9"/>
                    <a:gd name="T23" fmla="*/ 4 w 4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" h="9">
                      <a:moveTo>
                        <a:pt x="2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9"/>
                        <a:pt x="2" y="9"/>
                      </a:cubicBezTo>
                      <a:cubicBezTo>
                        <a:pt x="3" y="9"/>
                        <a:pt x="4" y="7"/>
                        <a:pt x="4" y="6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1"/>
                        <a:pt x="3" y="0"/>
                        <a:pt x="2" y="0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" name="Freeform 951"/>
                <p:cNvSpPr>
                  <a:spLocks/>
                </p:cNvSpPr>
                <p:nvPr/>
              </p:nvSpPr>
              <p:spPr bwMode="gray">
                <a:xfrm>
                  <a:off x="2702" y="3494"/>
                  <a:ext cx="33" cy="41"/>
                </a:xfrm>
                <a:custGeom>
                  <a:avLst/>
                  <a:gdLst>
                    <a:gd name="T0" fmla="*/ 29481 w 14"/>
                    <a:gd name="T1" fmla="*/ 0 h 17"/>
                    <a:gd name="T2" fmla="*/ 8578 w 14"/>
                    <a:gd name="T3" fmla="*/ 13803 h 17"/>
                    <a:gd name="T4" fmla="*/ 4818 w 14"/>
                    <a:gd name="T5" fmla="*/ 19485 h 17"/>
                    <a:gd name="T6" fmla="*/ 6850 w 14"/>
                    <a:gd name="T7" fmla="*/ 41268 h 17"/>
                    <a:gd name="T8" fmla="*/ 26770 w 14"/>
                    <a:gd name="T9" fmla="*/ 39013 h 17"/>
                    <a:gd name="T10" fmla="*/ 29481 w 14"/>
                    <a:gd name="T11" fmla="*/ 30921 h 17"/>
                    <a:gd name="T12" fmla="*/ 31576 w 14"/>
                    <a:gd name="T13" fmla="*/ 2373 h 17"/>
                    <a:gd name="T14" fmla="*/ 29481 w 14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"/>
                    <a:gd name="T25" fmla="*/ 0 h 17"/>
                    <a:gd name="T26" fmla="*/ 14 w 1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" h="17">
                      <a:moveTo>
                        <a:pt x="13" y="0"/>
                      </a:moveTo>
                      <a:cubicBezTo>
                        <a:pt x="13" y="0"/>
                        <a:pt x="5" y="4"/>
                        <a:pt x="4" y="5"/>
                      </a:cubicBezTo>
                      <a:cubicBezTo>
                        <a:pt x="3" y="6"/>
                        <a:pt x="2" y="6"/>
                        <a:pt x="2" y="7"/>
                      </a:cubicBezTo>
                      <a:cubicBezTo>
                        <a:pt x="0" y="10"/>
                        <a:pt x="0" y="14"/>
                        <a:pt x="3" y="15"/>
                      </a:cubicBezTo>
                      <a:cubicBezTo>
                        <a:pt x="6" y="17"/>
                        <a:pt x="10" y="17"/>
                        <a:pt x="12" y="14"/>
                      </a:cubicBezTo>
                      <a:cubicBezTo>
                        <a:pt x="12" y="13"/>
                        <a:pt x="12" y="12"/>
                        <a:pt x="13" y="11"/>
                      </a:cubicBezTo>
                      <a:cubicBezTo>
                        <a:pt x="13" y="9"/>
                        <a:pt x="14" y="1"/>
                        <a:pt x="14" y="1"/>
                      </a:cubicBezTo>
                      <a:cubicBezTo>
                        <a:pt x="14" y="0"/>
                        <a:pt x="13" y="0"/>
                        <a:pt x="13" y="0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69" name="Oval 960"/>
              <p:cNvSpPr>
                <a:spLocks noChangeArrowheads="1"/>
              </p:cNvSpPr>
              <p:nvPr/>
            </p:nvSpPr>
            <p:spPr bwMode="gray">
              <a:xfrm>
                <a:off x="2584" y="3324"/>
                <a:ext cx="292" cy="293"/>
              </a:xfrm>
              <a:prstGeom prst="ellipse">
                <a:avLst/>
              </a:prstGeom>
              <a:noFill/>
              <a:ln w="41275">
                <a:solidFill>
                  <a:srgbClr val="76B04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2" name="Group 1306"/>
            <p:cNvGrpSpPr>
              <a:grpSpLocks/>
            </p:cNvGrpSpPr>
            <p:nvPr/>
          </p:nvGrpSpPr>
          <p:grpSpPr bwMode="auto">
            <a:xfrm>
              <a:off x="321" y="2118"/>
              <a:ext cx="296" cy="293"/>
              <a:chOff x="1746" y="3681"/>
              <a:chExt cx="296" cy="293"/>
            </a:xfrm>
          </p:grpSpPr>
          <p:grpSp>
            <p:nvGrpSpPr>
              <p:cNvPr id="58" name="Group 1305"/>
              <p:cNvGrpSpPr>
                <a:grpSpLocks/>
              </p:cNvGrpSpPr>
              <p:nvPr/>
            </p:nvGrpSpPr>
            <p:grpSpPr bwMode="auto">
              <a:xfrm>
                <a:off x="1747" y="3681"/>
                <a:ext cx="295" cy="293"/>
                <a:chOff x="1747" y="3681"/>
                <a:chExt cx="295" cy="293"/>
              </a:xfrm>
            </p:grpSpPr>
            <p:sp>
              <p:nvSpPr>
                <p:cNvPr id="60" name="Oval 961"/>
                <p:cNvSpPr>
                  <a:spLocks noChangeArrowheads="1"/>
                </p:cNvSpPr>
                <p:nvPr/>
              </p:nvSpPr>
              <p:spPr bwMode="gray">
                <a:xfrm>
                  <a:off x="1747" y="3681"/>
                  <a:ext cx="295" cy="293"/>
                </a:xfrm>
                <a:prstGeom prst="ellipse">
                  <a:avLst/>
                </a:prstGeom>
                <a:solidFill>
                  <a:srgbClr val="FBDB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hlink"/>
                    </a:buClr>
                    <a:buChar char="•"/>
                    <a:defRPr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 marL="742950" indent="-285750">
                    <a:lnSpc>
                      <a:spcPct val="120000"/>
                    </a:lnSpc>
                    <a:spcBef>
                      <a:spcPct val="20000"/>
                    </a:spcBef>
                    <a:buClr>
                      <a:srgbClr val="009FBA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20000"/>
                    </a:spcBef>
                    <a:buClr>
                      <a:schemeClr val="accent1"/>
                    </a:buClr>
                    <a:buChar char="•"/>
                    <a:defRPr sz="1600">
                      <a:solidFill>
                        <a:schemeClr val="tx2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Verdana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>
                    <a:solidFill>
                      <a:srgbClr val="0F5494"/>
                    </a:solidFill>
                  </a:endParaRPr>
                </a:p>
              </p:txBody>
            </p:sp>
            <p:grpSp>
              <p:nvGrpSpPr>
                <p:cNvPr id="61" name="Group 1304"/>
                <p:cNvGrpSpPr>
                  <a:grpSpLocks/>
                </p:cNvGrpSpPr>
                <p:nvPr/>
              </p:nvGrpSpPr>
              <p:grpSpPr bwMode="auto">
                <a:xfrm>
                  <a:off x="1834" y="3753"/>
                  <a:ext cx="120" cy="149"/>
                  <a:chOff x="2286" y="3742"/>
                  <a:chExt cx="120" cy="149"/>
                </a:xfrm>
              </p:grpSpPr>
              <p:sp>
                <p:nvSpPr>
                  <p:cNvPr id="62" name="Freeform 967"/>
                  <p:cNvSpPr>
                    <a:spLocks/>
                  </p:cNvSpPr>
                  <p:nvPr/>
                </p:nvSpPr>
                <p:spPr bwMode="gray">
                  <a:xfrm>
                    <a:off x="2286" y="3742"/>
                    <a:ext cx="85" cy="133"/>
                  </a:xfrm>
                  <a:custGeom>
                    <a:avLst/>
                    <a:gdLst>
                      <a:gd name="T0" fmla="*/ 56785 w 36"/>
                      <a:gd name="T1" fmla="*/ 134812 h 56"/>
                      <a:gd name="T2" fmla="*/ 16285 w 36"/>
                      <a:gd name="T3" fmla="*/ 134812 h 56"/>
                      <a:gd name="T4" fmla="*/ 0 w 36"/>
                      <a:gd name="T5" fmla="*/ 120624 h 56"/>
                      <a:gd name="T6" fmla="*/ 0 w 36"/>
                      <a:gd name="T7" fmla="*/ 17081 h 56"/>
                      <a:gd name="T8" fmla="*/ 16285 w 36"/>
                      <a:gd name="T9" fmla="*/ 0 h 56"/>
                      <a:gd name="T10" fmla="*/ 65828 w 36"/>
                      <a:gd name="T11" fmla="*/ 0 h 56"/>
                      <a:gd name="T12" fmla="*/ 82334 w 36"/>
                      <a:gd name="T13" fmla="*/ 17081 h 56"/>
                      <a:gd name="T14" fmla="*/ 82334 w 36"/>
                      <a:gd name="T15" fmla="*/ 48685 h 56"/>
                      <a:gd name="T16" fmla="*/ 77267 w 36"/>
                      <a:gd name="T17" fmla="*/ 45560 h 56"/>
                      <a:gd name="T18" fmla="*/ 73315 w 36"/>
                      <a:gd name="T19" fmla="*/ 45560 h 56"/>
                      <a:gd name="T20" fmla="*/ 73315 w 36"/>
                      <a:gd name="T21" fmla="*/ 17081 h 56"/>
                      <a:gd name="T22" fmla="*/ 70371 w 36"/>
                      <a:gd name="T23" fmla="*/ 13972 h 56"/>
                      <a:gd name="T24" fmla="*/ 11440 w 36"/>
                      <a:gd name="T25" fmla="*/ 13972 h 56"/>
                      <a:gd name="T26" fmla="*/ 8675 w 36"/>
                      <a:gd name="T27" fmla="*/ 17081 h 56"/>
                      <a:gd name="T28" fmla="*/ 8675 w 36"/>
                      <a:gd name="T29" fmla="*/ 110400 h 56"/>
                      <a:gd name="T30" fmla="*/ 11440 w 36"/>
                      <a:gd name="T31" fmla="*/ 115627 h 56"/>
                      <a:gd name="T32" fmla="*/ 45440 w 36"/>
                      <a:gd name="T33" fmla="*/ 115627 h 56"/>
                      <a:gd name="T34" fmla="*/ 45440 w 36"/>
                      <a:gd name="T35" fmla="*/ 117731 h 56"/>
                      <a:gd name="T36" fmla="*/ 56785 w 36"/>
                      <a:gd name="T37" fmla="*/ 134812 h 5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6"/>
                      <a:gd name="T58" fmla="*/ 0 h 56"/>
                      <a:gd name="T59" fmla="*/ 36 w 36"/>
                      <a:gd name="T60" fmla="*/ 56 h 5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6" h="56">
                        <a:moveTo>
                          <a:pt x="25" y="56"/>
                        </a:moveTo>
                        <a:cubicBezTo>
                          <a:pt x="7" y="56"/>
                          <a:pt x="7" y="56"/>
                          <a:pt x="7" y="56"/>
                        </a:cubicBezTo>
                        <a:cubicBezTo>
                          <a:pt x="4" y="56"/>
                          <a:pt x="0" y="53"/>
                          <a:pt x="0" y="5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29" y="0"/>
                          <a:pt x="29" y="0"/>
                          <a:pt x="29" y="0"/>
                        </a:cubicBezTo>
                        <a:cubicBezTo>
                          <a:pt x="33" y="0"/>
                          <a:pt x="36" y="3"/>
                          <a:pt x="36" y="7"/>
                        </a:cubicBezTo>
                        <a:cubicBezTo>
                          <a:pt x="36" y="20"/>
                          <a:pt x="36" y="20"/>
                          <a:pt x="36" y="20"/>
                        </a:cubicBezTo>
                        <a:cubicBezTo>
                          <a:pt x="35" y="19"/>
                          <a:pt x="34" y="19"/>
                          <a:pt x="34" y="19"/>
                        </a:cubicBezTo>
                        <a:cubicBezTo>
                          <a:pt x="33" y="19"/>
                          <a:pt x="32" y="19"/>
                          <a:pt x="32" y="19"/>
                        </a:cubicBezTo>
                        <a:cubicBezTo>
                          <a:pt x="32" y="7"/>
                          <a:pt x="32" y="7"/>
                          <a:pt x="32" y="7"/>
                        </a:cubicBezTo>
                        <a:cubicBezTo>
                          <a:pt x="32" y="6"/>
                          <a:pt x="32" y="6"/>
                          <a:pt x="31" y="6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4" y="6"/>
                          <a:pt x="4" y="6"/>
                          <a:pt x="4" y="7"/>
                        </a:cubicBezTo>
                        <a:cubicBezTo>
                          <a:pt x="4" y="46"/>
                          <a:pt x="4" y="46"/>
                          <a:pt x="4" y="46"/>
                        </a:cubicBezTo>
                        <a:cubicBezTo>
                          <a:pt x="4" y="47"/>
                          <a:pt x="4" y="48"/>
                          <a:pt x="5" y="48"/>
                        </a:cubicBezTo>
                        <a:cubicBezTo>
                          <a:pt x="20" y="48"/>
                          <a:pt x="20" y="48"/>
                          <a:pt x="20" y="48"/>
                        </a:cubicBezTo>
                        <a:cubicBezTo>
                          <a:pt x="20" y="48"/>
                          <a:pt x="20" y="48"/>
                          <a:pt x="20" y="49"/>
                        </a:cubicBezTo>
                        <a:cubicBezTo>
                          <a:pt x="22" y="51"/>
                          <a:pt x="24" y="53"/>
                          <a:pt x="25" y="56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3" name="Freeform 968"/>
                  <p:cNvSpPr>
                    <a:spLocks/>
                  </p:cNvSpPr>
                  <p:nvPr/>
                </p:nvSpPr>
                <p:spPr bwMode="gray">
                  <a:xfrm>
                    <a:off x="2321" y="3794"/>
                    <a:ext cx="85" cy="97"/>
                  </a:xfrm>
                  <a:custGeom>
                    <a:avLst/>
                    <a:gdLst>
                      <a:gd name="T0" fmla="*/ 82334 w 36"/>
                      <a:gd name="T1" fmla="*/ 53130 h 41"/>
                      <a:gd name="T2" fmla="*/ 75211 w 36"/>
                      <a:gd name="T3" fmla="*/ 44017 h 41"/>
                      <a:gd name="T4" fmla="*/ 50256 w 36"/>
                      <a:gd name="T5" fmla="*/ 34402 h 41"/>
                      <a:gd name="T6" fmla="*/ 50256 w 36"/>
                      <a:gd name="T7" fmla="*/ 8737 h 41"/>
                      <a:gd name="T8" fmla="*/ 43293 w 36"/>
                      <a:gd name="T9" fmla="*/ 0 h 41"/>
                      <a:gd name="T10" fmla="*/ 33974 w 36"/>
                      <a:gd name="T11" fmla="*/ 8737 h 41"/>
                      <a:gd name="T12" fmla="*/ 33974 w 36"/>
                      <a:gd name="T13" fmla="*/ 51008 h 41"/>
                      <a:gd name="T14" fmla="*/ 18336 w 36"/>
                      <a:gd name="T15" fmla="*/ 34402 h 41"/>
                      <a:gd name="T16" fmla="*/ 13491 w 36"/>
                      <a:gd name="T17" fmla="*/ 37345 h 41"/>
                      <a:gd name="T18" fmla="*/ 36923 w 36"/>
                      <a:gd name="T19" fmla="*/ 93335 h 41"/>
                      <a:gd name="T20" fmla="*/ 36923 w 36"/>
                      <a:gd name="T21" fmla="*/ 95025 h 41"/>
                      <a:gd name="T22" fmla="*/ 36923 w 36"/>
                      <a:gd name="T23" fmla="*/ 95025 h 41"/>
                      <a:gd name="T24" fmla="*/ 38451 w 36"/>
                      <a:gd name="T25" fmla="*/ 95025 h 41"/>
                      <a:gd name="T26" fmla="*/ 73315 w 36"/>
                      <a:gd name="T27" fmla="*/ 95025 h 41"/>
                      <a:gd name="T28" fmla="*/ 75211 w 36"/>
                      <a:gd name="T29" fmla="*/ 93335 h 41"/>
                      <a:gd name="T30" fmla="*/ 75211 w 36"/>
                      <a:gd name="T31" fmla="*/ 83467 h 41"/>
                      <a:gd name="T32" fmla="*/ 82334 w 36"/>
                      <a:gd name="T33" fmla="*/ 69613 h 41"/>
                      <a:gd name="T34" fmla="*/ 82334 w 36"/>
                      <a:gd name="T35" fmla="*/ 53130 h 4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6"/>
                      <a:gd name="T55" fmla="*/ 0 h 41"/>
                      <a:gd name="T56" fmla="*/ 36 w 36"/>
                      <a:gd name="T57" fmla="*/ 41 h 4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6" h="41">
                        <a:moveTo>
                          <a:pt x="36" y="23"/>
                        </a:moveTo>
                        <a:cubicBezTo>
                          <a:pt x="36" y="21"/>
                          <a:pt x="35" y="20"/>
                          <a:pt x="33" y="19"/>
                        </a:cubicBezTo>
                        <a:cubicBezTo>
                          <a:pt x="26" y="16"/>
                          <a:pt x="22" y="15"/>
                          <a:pt x="22" y="15"/>
                        </a:cubicBezTo>
                        <a:cubicBezTo>
                          <a:pt x="22" y="4"/>
                          <a:pt x="22" y="4"/>
                          <a:pt x="22" y="4"/>
                        </a:cubicBezTo>
                        <a:cubicBezTo>
                          <a:pt x="22" y="2"/>
                          <a:pt x="21" y="0"/>
                          <a:pt x="19" y="0"/>
                        </a:cubicBezTo>
                        <a:cubicBezTo>
                          <a:pt x="16" y="0"/>
                          <a:pt x="15" y="2"/>
                          <a:pt x="15" y="4"/>
                        </a:cubicBezTo>
                        <a:cubicBezTo>
                          <a:pt x="15" y="22"/>
                          <a:pt x="15" y="22"/>
                          <a:pt x="15" y="22"/>
                        </a:cubicBezTo>
                        <a:cubicBezTo>
                          <a:pt x="13" y="20"/>
                          <a:pt x="11" y="15"/>
                          <a:pt x="8" y="15"/>
                        </a:cubicBezTo>
                        <a:cubicBezTo>
                          <a:pt x="7" y="15"/>
                          <a:pt x="6" y="15"/>
                          <a:pt x="6" y="16"/>
                        </a:cubicBezTo>
                        <a:cubicBezTo>
                          <a:pt x="0" y="20"/>
                          <a:pt x="13" y="26"/>
                          <a:pt x="16" y="40"/>
                        </a:cubicBezTo>
                        <a:cubicBezTo>
                          <a:pt x="16" y="40"/>
                          <a:pt x="16" y="41"/>
                          <a:pt x="16" y="41"/>
                        </a:cubicBezTo>
                        <a:cubicBezTo>
                          <a:pt x="16" y="41"/>
                          <a:pt x="16" y="41"/>
                          <a:pt x="16" y="41"/>
                        </a:cubicBezTo>
                        <a:cubicBezTo>
                          <a:pt x="17" y="41"/>
                          <a:pt x="17" y="41"/>
                          <a:pt x="17" y="41"/>
                        </a:cubicBezTo>
                        <a:cubicBezTo>
                          <a:pt x="32" y="41"/>
                          <a:pt x="32" y="41"/>
                          <a:pt x="32" y="41"/>
                        </a:cubicBezTo>
                        <a:cubicBezTo>
                          <a:pt x="33" y="41"/>
                          <a:pt x="33" y="41"/>
                          <a:pt x="33" y="40"/>
                        </a:cubicBezTo>
                        <a:cubicBezTo>
                          <a:pt x="33" y="36"/>
                          <a:pt x="33" y="36"/>
                          <a:pt x="33" y="36"/>
                        </a:cubicBezTo>
                        <a:cubicBezTo>
                          <a:pt x="33" y="34"/>
                          <a:pt x="36" y="33"/>
                          <a:pt x="36" y="30"/>
                        </a:cubicBezTo>
                        <a:lnTo>
                          <a:pt x="36" y="23"/>
                        </a:lnTo>
                        <a:close/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4" name="Freeform 969"/>
                  <p:cNvSpPr>
                    <a:spLocks/>
                  </p:cNvSpPr>
                  <p:nvPr/>
                </p:nvSpPr>
                <p:spPr bwMode="gray">
                  <a:xfrm>
                    <a:off x="2305" y="3771"/>
                    <a:ext cx="49" cy="7"/>
                  </a:xfrm>
                  <a:custGeom>
                    <a:avLst/>
                    <a:gdLst>
                      <a:gd name="T0" fmla="*/ 42952 w 21"/>
                      <a:gd name="T1" fmla="*/ 4508 h 3"/>
                      <a:gd name="T2" fmla="*/ 41503 w 21"/>
                      <a:gd name="T3" fmla="*/ 0 h 3"/>
                      <a:gd name="T4" fmla="*/ 1932 w 21"/>
                      <a:gd name="T5" fmla="*/ 0 h 3"/>
                      <a:gd name="T6" fmla="*/ 0 w 21"/>
                      <a:gd name="T7" fmla="*/ 4508 h 3"/>
                      <a:gd name="T8" fmla="*/ 1932 w 21"/>
                      <a:gd name="T9" fmla="*/ 5957 h 3"/>
                      <a:gd name="T10" fmla="*/ 41503 w 21"/>
                      <a:gd name="T11" fmla="*/ 5957 h 3"/>
                      <a:gd name="T12" fmla="*/ 42952 w 21"/>
                      <a:gd name="T13" fmla="*/ 4508 h 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"/>
                      <a:gd name="T22" fmla="*/ 0 h 3"/>
                      <a:gd name="T23" fmla="*/ 21 w 21"/>
                      <a:gd name="T24" fmla="*/ 3 h 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" h="3">
                        <a:moveTo>
                          <a:pt x="21" y="2"/>
                        </a:moveTo>
                        <a:cubicBezTo>
                          <a:pt x="21" y="1"/>
                          <a:pt x="21" y="0"/>
                          <a:pt x="2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2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20" y="3"/>
                          <a:pt x="20" y="3"/>
                          <a:pt x="20" y="3"/>
                        </a:cubicBezTo>
                        <a:cubicBezTo>
                          <a:pt x="21" y="3"/>
                          <a:pt x="21" y="2"/>
                          <a:pt x="21" y="2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5" name="Freeform 970"/>
                  <p:cNvSpPr>
                    <a:spLocks/>
                  </p:cNvSpPr>
                  <p:nvPr/>
                </p:nvSpPr>
                <p:spPr bwMode="gray">
                  <a:xfrm>
                    <a:off x="2305" y="3790"/>
                    <a:ext cx="42" cy="7"/>
                  </a:xfrm>
                  <a:custGeom>
                    <a:avLst/>
                    <a:gdLst>
                      <a:gd name="T0" fmla="*/ 36930 w 18"/>
                      <a:gd name="T1" fmla="*/ 1932 h 3"/>
                      <a:gd name="T2" fmla="*/ 32433 w 18"/>
                      <a:gd name="T3" fmla="*/ 0 h 3"/>
                      <a:gd name="T4" fmla="*/ 1932 w 18"/>
                      <a:gd name="T5" fmla="*/ 0 h 3"/>
                      <a:gd name="T6" fmla="*/ 0 w 18"/>
                      <a:gd name="T7" fmla="*/ 1932 h 3"/>
                      <a:gd name="T8" fmla="*/ 1932 w 18"/>
                      <a:gd name="T9" fmla="*/ 5957 h 3"/>
                      <a:gd name="T10" fmla="*/ 32433 w 18"/>
                      <a:gd name="T11" fmla="*/ 5957 h 3"/>
                      <a:gd name="T12" fmla="*/ 36930 w 18"/>
                      <a:gd name="T13" fmla="*/ 1932 h 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8"/>
                      <a:gd name="T22" fmla="*/ 0 h 3"/>
                      <a:gd name="T23" fmla="*/ 18 w 18"/>
                      <a:gd name="T24" fmla="*/ 3 h 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8" h="3">
                        <a:moveTo>
                          <a:pt x="18" y="1"/>
                        </a:moveTo>
                        <a:cubicBezTo>
                          <a:pt x="18" y="1"/>
                          <a:pt x="17" y="0"/>
                          <a:pt x="16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2"/>
                          <a:pt x="0" y="3"/>
                          <a:pt x="1" y="3"/>
                        </a:cubicBezTo>
                        <a:cubicBezTo>
                          <a:pt x="16" y="3"/>
                          <a:pt x="16" y="3"/>
                          <a:pt x="16" y="3"/>
                        </a:cubicBezTo>
                        <a:cubicBezTo>
                          <a:pt x="17" y="3"/>
                          <a:pt x="18" y="2"/>
                          <a:pt x="18" y="1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  <p:sp>
                <p:nvSpPr>
                  <p:cNvPr id="66" name="Freeform 971"/>
                  <p:cNvSpPr>
                    <a:spLocks/>
                  </p:cNvSpPr>
                  <p:nvPr/>
                </p:nvSpPr>
                <p:spPr bwMode="gray">
                  <a:xfrm>
                    <a:off x="2305" y="3809"/>
                    <a:ext cx="30" cy="4"/>
                  </a:xfrm>
                  <a:custGeom>
                    <a:avLst/>
                    <a:gdLst>
                      <a:gd name="T0" fmla="*/ 24028 w 13"/>
                      <a:gd name="T1" fmla="*/ 512 h 2"/>
                      <a:gd name="T2" fmla="*/ 22638 w 13"/>
                      <a:gd name="T3" fmla="*/ 0 h 2"/>
                      <a:gd name="T4" fmla="*/ 1842 w 13"/>
                      <a:gd name="T5" fmla="*/ 0 h 2"/>
                      <a:gd name="T6" fmla="*/ 0 w 13"/>
                      <a:gd name="T7" fmla="*/ 512 h 2"/>
                      <a:gd name="T8" fmla="*/ 1842 w 13"/>
                      <a:gd name="T9" fmla="*/ 1024 h 2"/>
                      <a:gd name="T10" fmla="*/ 22638 w 13"/>
                      <a:gd name="T11" fmla="*/ 1024 h 2"/>
                      <a:gd name="T12" fmla="*/ 24028 w 13"/>
                      <a:gd name="T13" fmla="*/ 512 h 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"/>
                      <a:gd name="T22" fmla="*/ 0 h 2"/>
                      <a:gd name="T23" fmla="*/ 13 w 13"/>
                      <a:gd name="T24" fmla="*/ 2 h 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" h="2">
                        <a:moveTo>
                          <a:pt x="13" y="1"/>
                        </a:moveTo>
                        <a:cubicBezTo>
                          <a:pt x="13" y="0"/>
                          <a:pt x="13" y="0"/>
                          <a:pt x="12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0"/>
                          <a:pt x="0" y="1"/>
                        </a:cubicBezTo>
                        <a:cubicBezTo>
                          <a:pt x="0" y="2"/>
                          <a:pt x="0" y="2"/>
                          <a:pt x="1" y="2"/>
                        </a:cubicBezTo>
                        <a:cubicBezTo>
                          <a:pt x="12" y="2"/>
                          <a:pt x="12" y="2"/>
                          <a:pt x="12" y="2"/>
                        </a:cubicBezTo>
                        <a:cubicBezTo>
                          <a:pt x="13" y="2"/>
                          <a:pt x="13" y="2"/>
                          <a:pt x="13" y="1"/>
                        </a:cubicBezTo>
                      </a:path>
                    </a:pathLst>
                  </a:custGeom>
                  <a:solidFill>
                    <a:srgbClr val="223A6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cs-CZ"/>
                  </a:p>
                </p:txBody>
              </p:sp>
            </p:grpSp>
          </p:grpSp>
          <p:sp>
            <p:nvSpPr>
              <p:cNvPr id="59" name="Oval 1016"/>
              <p:cNvSpPr>
                <a:spLocks noChangeArrowheads="1"/>
              </p:cNvSpPr>
              <p:nvPr/>
            </p:nvSpPr>
            <p:spPr bwMode="gray">
              <a:xfrm>
                <a:off x="1746" y="3681"/>
                <a:ext cx="295" cy="293"/>
              </a:xfrm>
              <a:prstGeom prst="ellipse">
                <a:avLst/>
              </a:prstGeom>
              <a:noFill/>
              <a:ln w="412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3" name="Group 1300"/>
            <p:cNvGrpSpPr>
              <a:grpSpLocks/>
            </p:cNvGrpSpPr>
            <p:nvPr/>
          </p:nvGrpSpPr>
          <p:grpSpPr bwMode="auto">
            <a:xfrm>
              <a:off x="2064" y="2119"/>
              <a:ext cx="292" cy="293"/>
              <a:chOff x="4711" y="3162"/>
              <a:chExt cx="292" cy="293"/>
            </a:xfrm>
          </p:grpSpPr>
          <p:sp>
            <p:nvSpPr>
              <p:cNvPr id="53" name="Oval 1242"/>
              <p:cNvSpPr>
                <a:spLocks noChangeArrowheads="1"/>
              </p:cNvSpPr>
              <p:nvPr/>
            </p:nvSpPr>
            <p:spPr bwMode="gray">
              <a:xfrm>
                <a:off x="4711" y="3162"/>
                <a:ext cx="292" cy="293"/>
              </a:xfrm>
              <a:prstGeom prst="ellipse">
                <a:avLst/>
              </a:prstGeom>
              <a:solidFill>
                <a:srgbClr val="E0E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54" name="Oval 1129"/>
              <p:cNvSpPr>
                <a:spLocks noChangeArrowheads="1"/>
              </p:cNvSpPr>
              <p:nvPr/>
            </p:nvSpPr>
            <p:spPr bwMode="gray">
              <a:xfrm>
                <a:off x="4711" y="3162"/>
                <a:ext cx="292" cy="293"/>
              </a:xfrm>
              <a:prstGeom prst="ellipse">
                <a:avLst/>
              </a:prstGeom>
              <a:noFill/>
              <a:ln w="41275">
                <a:solidFill>
                  <a:srgbClr val="76B04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grpSp>
            <p:nvGrpSpPr>
              <p:cNvPr id="55" name="Group 1299"/>
              <p:cNvGrpSpPr>
                <a:grpSpLocks/>
              </p:cNvGrpSpPr>
              <p:nvPr/>
            </p:nvGrpSpPr>
            <p:grpSpPr bwMode="auto">
              <a:xfrm>
                <a:off x="4787" y="3235"/>
                <a:ext cx="140" cy="146"/>
                <a:chOff x="4788" y="3229"/>
                <a:chExt cx="140" cy="146"/>
              </a:xfrm>
            </p:grpSpPr>
            <p:sp>
              <p:nvSpPr>
                <p:cNvPr id="56" name="Freeform 1121"/>
                <p:cNvSpPr>
                  <a:spLocks/>
                </p:cNvSpPr>
                <p:nvPr/>
              </p:nvSpPr>
              <p:spPr bwMode="gray">
                <a:xfrm>
                  <a:off x="4788" y="3309"/>
                  <a:ext cx="140" cy="66"/>
                </a:xfrm>
                <a:custGeom>
                  <a:avLst/>
                  <a:gdLst>
                    <a:gd name="T0" fmla="*/ 116546 w 59"/>
                    <a:gd name="T1" fmla="*/ 18181 h 28"/>
                    <a:gd name="T2" fmla="*/ 90642 w 59"/>
                    <a:gd name="T3" fmla="*/ 31576 h 28"/>
                    <a:gd name="T4" fmla="*/ 62302 w 59"/>
                    <a:gd name="T5" fmla="*/ 31576 h 28"/>
                    <a:gd name="T6" fmla="*/ 83343 w 59"/>
                    <a:gd name="T7" fmla="*/ 26770 h 28"/>
                    <a:gd name="T8" fmla="*/ 102466 w 59"/>
                    <a:gd name="T9" fmla="*/ 13396 h 28"/>
                    <a:gd name="T10" fmla="*/ 69435 w 59"/>
                    <a:gd name="T11" fmla="*/ 13396 h 28"/>
                    <a:gd name="T12" fmla="*/ 36046 w 59"/>
                    <a:gd name="T13" fmla="*/ 16146 h 28"/>
                    <a:gd name="T14" fmla="*/ 0 w 59"/>
                    <a:gd name="T15" fmla="*/ 39944 h 28"/>
                    <a:gd name="T16" fmla="*/ 21204 w 59"/>
                    <a:gd name="T17" fmla="*/ 63101 h 28"/>
                    <a:gd name="T18" fmla="*/ 43182 w 59"/>
                    <a:gd name="T19" fmla="*/ 49766 h 28"/>
                    <a:gd name="T20" fmla="*/ 100337 w 59"/>
                    <a:gd name="T21" fmla="*/ 47661 h 28"/>
                    <a:gd name="T22" fmla="*/ 140662 w 59"/>
                    <a:gd name="T23" fmla="*/ 11357 h 28"/>
                    <a:gd name="T24" fmla="*/ 116546 w 59"/>
                    <a:gd name="T25" fmla="*/ 18181 h 2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9"/>
                    <a:gd name="T40" fmla="*/ 0 h 28"/>
                    <a:gd name="T41" fmla="*/ 59 w 59"/>
                    <a:gd name="T42" fmla="*/ 28 h 2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9" h="28">
                      <a:moveTo>
                        <a:pt x="49" y="8"/>
                      </a:moveTo>
                      <a:cubicBezTo>
                        <a:pt x="45" y="11"/>
                        <a:pt x="42" y="14"/>
                        <a:pt x="38" y="14"/>
                      </a:cubicBezTo>
                      <a:cubicBezTo>
                        <a:pt x="31" y="15"/>
                        <a:pt x="28" y="15"/>
                        <a:pt x="26" y="14"/>
                      </a:cubicBezTo>
                      <a:cubicBezTo>
                        <a:pt x="23" y="11"/>
                        <a:pt x="26" y="12"/>
                        <a:pt x="35" y="12"/>
                      </a:cubicBezTo>
                      <a:cubicBezTo>
                        <a:pt x="45" y="11"/>
                        <a:pt x="43" y="6"/>
                        <a:pt x="43" y="6"/>
                      </a:cubicBezTo>
                      <a:cubicBezTo>
                        <a:pt x="41" y="6"/>
                        <a:pt x="38" y="6"/>
                        <a:pt x="29" y="6"/>
                      </a:cubicBezTo>
                      <a:cubicBezTo>
                        <a:pt x="25" y="6"/>
                        <a:pt x="18" y="6"/>
                        <a:pt x="15" y="7"/>
                      </a:cubicBezTo>
                      <a:cubicBezTo>
                        <a:pt x="11" y="7"/>
                        <a:pt x="5" y="14"/>
                        <a:pt x="0" y="1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1" y="26"/>
                        <a:pt x="15" y="22"/>
                        <a:pt x="18" y="22"/>
                      </a:cubicBezTo>
                      <a:cubicBezTo>
                        <a:pt x="22" y="22"/>
                        <a:pt x="38" y="22"/>
                        <a:pt x="42" y="21"/>
                      </a:cubicBezTo>
                      <a:cubicBezTo>
                        <a:pt x="51" y="15"/>
                        <a:pt x="59" y="5"/>
                        <a:pt x="59" y="5"/>
                      </a:cubicBezTo>
                      <a:cubicBezTo>
                        <a:pt x="59" y="5"/>
                        <a:pt x="56" y="0"/>
                        <a:pt x="49" y="8"/>
                      </a:cubicBezTo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" name="Freeform 1122"/>
                <p:cNvSpPr>
                  <a:spLocks/>
                </p:cNvSpPr>
                <p:nvPr/>
              </p:nvSpPr>
              <p:spPr bwMode="gray">
                <a:xfrm>
                  <a:off x="4817" y="3229"/>
                  <a:ext cx="94" cy="89"/>
                </a:xfrm>
                <a:custGeom>
                  <a:avLst/>
                  <a:gdLst>
                    <a:gd name="T0" fmla="*/ 32533 w 40"/>
                    <a:gd name="T1" fmla="*/ 48695 h 38"/>
                    <a:gd name="T2" fmla="*/ 35196 w 40"/>
                    <a:gd name="T3" fmla="*/ 55332 h 38"/>
                    <a:gd name="T4" fmla="*/ 39283 w 40"/>
                    <a:gd name="T5" fmla="*/ 69633 h 38"/>
                    <a:gd name="T6" fmla="*/ 35196 w 40"/>
                    <a:gd name="T7" fmla="*/ 69633 h 38"/>
                    <a:gd name="T8" fmla="*/ 22233 w 40"/>
                    <a:gd name="T9" fmla="*/ 80400 h 38"/>
                    <a:gd name="T10" fmla="*/ 61267 w 40"/>
                    <a:gd name="T11" fmla="*/ 80400 h 38"/>
                    <a:gd name="T12" fmla="*/ 43644 w 40"/>
                    <a:gd name="T13" fmla="*/ 69633 h 38"/>
                    <a:gd name="T14" fmla="*/ 43644 w 40"/>
                    <a:gd name="T15" fmla="*/ 63363 h 38"/>
                    <a:gd name="T16" fmla="*/ 50173 w 40"/>
                    <a:gd name="T17" fmla="*/ 57286 h 38"/>
                    <a:gd name="T18" fmla="*/ 50173 w 40"/>
                    <a:gd name="T19" fmla="*/ 55332 h 38"/>
                    <a:gd name="T20" fmla="*/ 72467 w 40"/>
                    <a:gd name="T21" fmla="*/ 57286 h 38"/>
                    <a:gd name="T22" fmla="*/ 87432 w 40"/>
                    <a:gd name="T23" fmla="*/ 36291 h 38"/>
                    <a:gd name="T24" fmla="*/ 55053 w 40"/>
                    <a:gd name="T25" fmla="*/ 36291 h 38"/>
                    <a:gd name="T26" fmla="*/ 48304 w 40"/>
                    <a:gd name="T27" fmla="*/ 48695 h 38"/>
                    <a:gd name="T28" fmla="*/ 74481 w 40"/>
                    <a:gd name="T29" fmla="*/ 37975 h 38"/>
                    <a:gd name="T30" fmla="*/ 45501 w 40"/>
                    <a:gd name="T31" fmla="*/ 55332 h 38"/>
                    <a:gd name="T32" fmla="*/ 41933 w 40"/>
                    <a:gd name="T33" fmla="*/ 59906 h 38"/>
                    <a:gd name="T34" fmla="*/ 41933 w 40"/>
                    <a:gd name="T35" fmla="*/ 53358 h 38"/>
                    <a:gd name="T36" fmla="*/ 14977 w 40"/>
                    <a:gd name="T37" fmla="*/ 10921 h 38"/>
                    <a:gd name="T38" fmla="*/ 41933 w 40"/>
                    <a:gd name="T39" fmla="*/ 44416 h 38"/>
                    <a:gd name="T40" fmla="*/ 43644 w 40"/>
                    <a:gd name="T41" fmla="*/ 18964 h 38"/>
                    <a:gd name="T42" fmla="*/ 2009 w 40"/>
                    <a:gd name="T43" fmla="*/ 1991 h 38"/>
                    <a:gd name="T44" fmla="*/ 8239 w 40"/>
                    <a:gd name="T45" fmla="*/ 36291 h 38"/>
                    <a:gd name="T46" fmla="*/ 32533 w 40"/>
                    <a:gd name="T47" fmla="*/ 48695 h 3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"/>
                    <a:gd name="T73" fmla="*/ 0 h 38"/>
                    <a:gd name="T74" fmla="*/ 40 w 40"/>
                    <a:gd name="T75" fmla="*/ 38 h 3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" h="38">
                      <a:moveTo>
                        <a:pt x="15" y="23"/>
                      </a:moveTo>
                      <a:cubicBezTo>
                        <a:pt x="16" y="24"/>
                        <a:pt x="16" y="25"/>
                        <a:pt x="16" y="26"/>
                      </a:cubicBezTo>
                      <a:cubicBezTo>
                        <a:pt x="17" y="29"/>
                        <a:pt x="18" y="31"/>
                        <a:pt x="18" y="33"/>
                      </a:cubicBezTo>
                      <a:cubicBezTo>
                        <a:pt x="17" y="33"/>
                        <a:pt x="16" y="33"/>
                        <a:pt x="16" y="33"/>
                      </a:cubicBezTo>
                      <a:cubicBezTo>
                        <a:pt x="14" y="34"/>
                        <a:pt x="12" y="36"/>
                        <a:pt x="10" y="38"/>
                      </a:cubicBezTo>
                      <a:cubicBezTo>
                        <a:pt x="12" y="38"/>
                        <a:pt x="27" y="38"/>
                        <a:pt x="28" y="38"/>
                      </a:cubicBezTo>
                      <a:cubicBezTo>
                        <a:pt x="25" y="35"/>
                        <a:pt x="22" y="33"/>
                        <a:pt x="20" y="33"/>
                      </a:cubicBezTo>
                      <a:cubicBezTo>
                        <a:pt x="20" y="32"/>
                        <a:pt x="20" y="31"/>
                        <a:pt x="20" y="30"/>
                      </a:cubicBezTo>
                      <a:cubicBezTo>
                        <a:pt x="20" y="30"/>
                        <a:pt x="21" y="28"/>
                        <a:pt x="23" y="27"/>
                      </a:cubicBezTo>
                      <a:cubicBezTo>
                        <a:pt x="23" y="27"/>
                        <a:pt x="23" y="27"/>
                        <a:pt x="23" y="26"/>
                      </a:cubicBezTo>
                      <a:cubicBezTo>
                        <a:pt x="26" y="30"/>
                        <a:pt x="31" y="29"/>
                        <a:pt x="33" y="27"/>
                      </a:cubicBezTo>
                      <a:cubicBezTo>
                        <a:pt x="37" y="24"/>
                        <a:pt x="40" y="17"/>
                        <a:pt x="40" y="17"/>
                      </a:cubicBezTo>
                      <a:cubicBezTo>
                        <a:pt x="39" y="17"/>
                        <a:pt x="31" y="14"/>
                        <a:pt x="25" y="17"/>
                      </a:cubicBezTo>
                      <a:cubicBezTo>
                        <a:pt x="22" y="18"/>
                        <a:pt x="21" y="21"/>
                        <a:pt x="22" y="23"/>
                      </a:cubicBezTo>
                      <a:cubicBezTo>
                        <a:pt x="23" y="22"/>
                        <a:pt x="28" y="17"/>
                        <a:pt x="34" y="18"/>
                      </a:cubicBezTo>
                      <a:cubicBezTo>
                        <a:pt x="34" y="18"/>
                        <a:pt x="29" y="19"/>
                        <a:pt x="21" y="26"/>
                      </a:cubicBezTo>
                      <a:cubicBezTo>
                        <a:pt x="21" y="26"/>
                        <a:pt x="20" y="27"/>
                        <a:pt x="19" y="28"/>
                      </a:cubicBezTo>
                      <a:cubicBezTo>
                        <a:pt x="19" y="27"/>
                        <a:pt x="19" y="26"/>
                        <a:pt x="19" y="25"/>
                      </a:cubicBezTo>
                      <a:cubicBezTo>
                        <a:pt x="16" y="13"/>
                        <a:pt x="7" y="5"/>
                        <a:pt x="7" y="5"/>
                      </a:cubicBezTo>
                      <a:cubicBezTo>
                        <a:pt x="16" y="10"/>
                        <a:pt x="19" y="19"/>
                        <a:pt x="19" y="21"/>
                      </a:cubicBezTo>
                      <a:cubicBezTo>
                        <a:pt x="22" y="18"/>
                        <a:pt x="23" y="13"/>
                        <a:pt x="20" y="9"/>
                      </a:cubicBezTo>
                      <a:cubicBezTo>
                        <a:pt x="14" y="2"/>
                        <a:pt x="2" y="0"/>
                        <a:pt x="1" y="1"/>
                      </a:cubicBezTo>
                      <a:cubicBezTo>
                        <a:pt x="1" y="1"/>
                        <a:pt x="0" y="10"/>
                        <a:pt x="4" y="17"/>
                      </a:cubicBezTo>
                      <a:cubicBezTo>
                        <a:pt x="6" y="20"/>
                        <a:pt x="10" y="24"/>
                        <a:pt x="15" y="23"/>
                      </a:cubicBezTo>
                    </a:path>
                  </a:pathLst>
                </a:custGeom>
                <a:solidFill>
                  <a:srgbClr val="223A6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24" name="Group 1302"/>
            <p:cNvGrpSpPr>
              <a:grpSpLocks/>
            </p:cNvGrpSpPr>
            <p:nvPr/>
          </p:nvGrpSpPr>
          <p:grpSpPr bwMode="auto">
            <a:xfrm>
              <a:off x="321" y="2478"/>
              <a:ext cx="295" cy="293"/>
              <a:chOff x="4316" y="3521"/>
              <a:chExt cx="295" cy="293"/>
            </a:xfrm>
          </p:grpSpPr>
          <p:sp>
            <p:nvSpPr>
              <p:cNvPr id="50" name="Oval 1130"/>
              <p:cNvSpPr>
                <a:spLocks noChangeArrowheads="1"/>
              </p:cNvSpPr>
              <p:nvPr/>
            </p:nvSpPr>
            <p:spPr bwMode="gray">
              <a:xfrm>
                <a:off x="4316" y="3521"/>
                <a:ext cx="295" cy="293"/>
              </a:xfrm>
              <a:prstGeom prst="ellipse">
                <a:avLst/>
              </a:prstGeom>
              <a:solidFill>
                <a:srgbClr val="FBD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51" name="Freeform 1141"/>
              <p:cNvSpPr>
                <a:spLocks/>
              </p:cNvSpPr>
              <p:nvPr/>
            </p:nvSpPr>
            <p:spPr bwMode="gray">
              <a:xfrm>
                <a:off x="4385" y="3603"/>
                <a:ext cx="156" cy="128"/>
              </a:xfrm>
              <a:custGeom>
                <a:avLst/>
                <a:gdLst>
                  <a:gd name="T0" fmla="*/ 0 w 156"/>
                  <a:gd name="T1" fmla="*/ 123 h 128"/>
                  <a:gd name="T2" fmla="*/ 0 w 156"/>
                  <a:gd name="T3" fmla="*/ 19 h 128"/>
                  <a:gd name="T4" fmla="*/ 31 w 156"/>
                  <a:gd name="T5" fmla="*/ 7 h 128"/>
                  <a:gd name="T6" fmla="*/ 31 w 156"/>
                  <a:gd name="T7" fmla="*/ 7 h 128"/>
                  <a:gd name="T8" fmla="*/ 31 w 156"/>
                  <a:gd name="T9" fmla="*/ 7 h 128"/>
                  <a:gd name="T10" fmla="*/ 50 w 156"/>
                  <a:gd name="T11" fmla="*/ 0 h 128"/>
                  <a:gd name="T12" fmla="*/ 99 w 156"/>
                  <a:gd name="T13" fmla="*/ 31 h 128"/>
                  <a:gd name="T14" fmla="*/ 99 w 156"/>
                  <a:gd name="T15" fmla="*/ 52 h 128"/>
                  <a:gd name="T16" fmla="*/ 125 w 156"/>
                  <a:gd name="T17" fmla="*/ 48 h 128"/>
                  <a:gd name="T18" fmla="*/ 125 w 156"/>
                  <a:gd name="T19" fmla="*/ 48 h 128"/>
                  <a:gd name="T20" fmla="*/ 156 w 156"/>
                  <a:gd name="T21" fmla="*/ 66 h 128"/>
                  <a:gd name="T22" fmla="*/ 156 w 156"/>
                  <a:gd name="T23" fmla="*/ 123 h 128"/>
                  <a:gd name="T24" fmla="*/ 156 w 156"/>
                  <a:gd name="T25" fmla="*/ 128 h 128"/>
                  <a:gd name="T26" fmla="*/ 135 w 156"/>
                  <a:gd name="T27" fmla="*/ 128 h 128"/>
                  <a:gd name="T28" fmla="*/ 125 w 156"/>
                  <a:gd name="T29" fmla="*/ 128 h 128"/>
                  <a:gd name="T30" fmla="*/ 125 w 156"/>
                  <a:gd name="T31" fmla="*/ 52 h 128"/>
                  <a:gd name="T32" fmla="*/ 114 w 156"/>
                  <a:gd name="T33" fmla="*/ 55 h 128"/>
                  <a:gd name="T34" fmla="*/ 114 w 156"/>
                  <a:gd name="T35" fmla="*/ 128 h 128"/>
                  <a:gd name="T36" fmla="*/ 109 w 156"/>
                  <a:gd name="T37" fmla="*/ 128 h 128"/>
                  <a:gd name="T38" fmla="*/ 109 w 156"/>
                  <a:gd name="T39" fmla="*/ 57 h 128"/>
                  <a:gd name="T40" fmla="*/ 99 w 156"/>
                  <a:gd name="T41" fmla="*/ 57 h 128"/>
                  <a:gd name="T42" fmla="*/ 99 w 156"/>
                  <a:gd name="T43" fmla="*/ 128 h 128"/>
                  <a:gd name="T44" fmla="*/ 95 w 156"/>
                  <a:gd name="T45" fmla="*/ 128 h 128"/>
                  <a:gd name="T46" fmla="*/ 95 w 156"/>
                  <a:gd name="T47" fmla="*/ 59 h 128"/>
                  <a:gd name="T48" fmla="*/ 85 w 156"/>
                  <a:gd name="T49" fmla="*/ 59 h 128"/>
                  <a:gd name="T50" fmla="*/ 85 w 156"/>
                  <a:gd name="T51" fmla="*/ 128 h 128"/>
                  <a:gd name="T52" fmla="*/ 83 w 156"/>
                  <a:gd name="T53" fmla="*/ 128 h 128"/>
                  <a:gd name="T54" fmla="*/ 80 w 156"/>
                  <a:gd name="T55" fmla="*/ 128 h 128"/>
                  <a:gd name="T56" fmla="*/ 50 w 156"/>
                  <a:gd name="T57" fmla="*/ 128 h 128"/>
                  <a:gd name="T58" fmla="*/ 50 w 156"/>
                  <a:gd name="T59" fmla="*/ 5 h 128"/>
                  <a:gd name="T60" fmla="*/ 36 w 156"/>
                  <a:gd name="T61" fmla="*/ 10 h 128"/>
                  <a:gd name="T62" fmla="*/ 36 w 156"/>
                  <a:gd name="T63" fmla="*/ 128 h 128"/>
                  <a:gd name="T64" fmla="*/ 31 w 156"/>
                  <a:gd name="T65" fmla="*/ 128 h 128"/>
                  <a:gd name="T66" fmla="*/ 31 w 156"/>
                  <a:gd name="T67" fmla="*/ 12 h 128"/>
                  <a:gd name="T68" fmla="*/ 19 w 156"/>
                  <a:gd name="T69" fmla="*/ 17 h 128"/>
                  <a:gd name="T70" fmla="*/ 19 w 156"/>
                  <a:gd name="T71" fmla="*/ 128 h 128"/>
                  <a:gd name="T72" fmla="*/ 14 w 156"/>
                  <a:gd name="T73" fmla="*/ 128 h 128"/>
                  <a:gd name="T74" fmla="*/ 14 w 156"/>
                  <a:gd name="T75" fmla="*/ 19 h 128"/>
                  <a:gd name="T76" fmla="*/ 5 w 156"/>
                  <a:gd name="T77" fmla="*/ 24 h 128"/>
                  <a:gd name="T78" fmla="*/ 5 w 156"/>
                  <a:gd name="T79" fmla="*/ 128 h 128"/>
                  <a:gd name="T80" fmla="*/ 5 w 156"/>
                  <a:gd name="T81" fmla="*/ 128 h 128"/>
                  <a:gd name="T82" fmla="*/ 0 w 156"/>
                  <a:gd name="T83" fmla="*/ 128 h 128"/>
                  <a:gd name="T84" fmla="*/ 0 w 156"/>
                  <a:gd name="T85" fmla="*/ 123 h 1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6"/>
                  <a:gd name="T130" fmla="*/ 0 h 128"/>
                  <a:gd name="T131" fmla="*/ 156 w 156"/>
                  <a:gd name="T132" fmla="*/ 128 h 1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6" h="128">
                    <a:moveTo>
                      <a:pt x="0" y="123"/>
                    </a:moveTo>
                    <a:lnTo>
                      <a:pt x="0" y="19"/>
                    </a:lnTo>
                    <a:lnTo>
                      <a:pt x="31" y="7"/>
                    </a:lnTo>
                    <a:lnTo>
                      <a:pt x="50" y="0"/>
                    </a:lnTo>
                    <a:lnTo>
                      <a:pt x="99" y="31"/>
                    </a:lnTo>
                    <a:lnTo>
                      <a:pt x="99" y="52"/>
                    </a:lnTo>
                    <a:lnTo>
                      <a:pt x="125" y="48"/>
                    </a:lnTo>
                    <a:lnTo>
                      <a:pt x="156" y="66"/>
                    </a:lnTo>
                    <a:lnTo>
                      <a:pt x="156" y="123"/>
                    </a:lnTo>
                    <a:lnTo>
                      <a:pt x="156" y="128"/>
                    </a:lnTo>
                    <a:lnTo>
                      <a:pt x="135" y="128"/>
                    </a:lnTo>
                    <a:lnTo>
                      <a:pt x="125" y="128"/>
                    </a:lnTo>
                    <a:lnTo>
                      <a:pt x="125" y="52"/>
                    </a:lnTo>
                    <a:lnTo>
                      <a:pt x="114" y="55"/>
                    </a:lnTo>
                    <a:lnTo>
                      <a:pt x="114" y="128"/>
                    </a:lnTo>
                    <a:lnTo>
                      <a:pt x="109" y="128"/>
                    </a:lnTo>
                    <a:lnTo>
                      <a:pt x="109" y="57"/>
                    </a:lnTo>
                    <a:lnTo>
                      <a:pt x="99" y="57"/>
                    </a:lnTo>
                    <a:lnTo>
                      <a:pt x="99" y="128"/>
                    </a:lnTo>
                    <a:lnTo>
                      <a:pt x="95" y="128"/>
                    </a:lnTo>
                    <a:lnTo>
                      <a:pt x="95" y="59"/>
                    </a:lnTo>
                    <a:lnTo>
                      <a:pt x="85" y="59"/>
                    </a:lnTo>
                    <a:lnTo>
                      <a:pt x="85" y="128"/>
                    </a:lnTo>
                    <a:lnTo>
                      <a:pt x="83" y="128"/>
                    </a:lnTo>
                    <a:lnTo>
                      <a:pt x="80" y="128"/>
                    </a:lnTo>
                    <a:lnTo>
                      <a:pt x="50" y="128"/>
                    </a:lnTo>
                    <a:lnTo>
                      <a:pt x="50" y="5"/>
                    </a:lnTo>
                    <a:lnTo>
                      <a:pt x="36" y="10"/>
                    </a:lnTo>
                    <a:lnTo>
                      <a:pt x="36" y="128"/>
                    </a:lnTo>
                    <a:lnTo>
                      <a:pt x="31" y="128"/>
                    </a:lnTo>
                    <a:lnTo>
                      <a:pt x="31" y="12"/>
                    </a:lnTo>
                    <a:lnTo>
                      <a:pt x="19" y="17"/>
                    </a:lnTo>
                    <a:lnTo>
                      <a:pt x="19" y="128"/>
                    </a:lnTo>
                    <a:lnTo>
                      <a:pt x="14" y="128"/>
                    </a:lnTo>
                    <a:lnTo>
                      <a:pt x="14" y="19"/>
                    </a:lnTo>
                    <a:lnTo>
                      <a:pt x="5" y="24"/>
                    </a:lnTo>
                    <a:lnTo>
                      <a:pt x="5" y="128"/>
                    </a:lnTo>
                    <a:lnTo>
                      <a:pt x="0" y="128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223A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Oval 1185"/>
              <p:cNvSpPr>
                <a:spLocks noChangeArrowheads="1"/>
              </p:cNvSpPr>
              <p:nvPr/>
            </p:nvSpPr>
            <p:spPr bwMode="gray">
              <a:xfrm>
                <a:off x="4316" y="3521"/>
                <a:ext cx="295" cy="293"/>
              </a:xfrm>
              <a:prstGeom prst="ellipse">
                <a:avLst/>
              </a:prstGeom>
              <a:noFill/>
              <a:ln w="412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5" name="Group 1301"/>
            <p:cNvGrpSpPr>
              <a:grpSpLocks/>
            </p:cNvGrpSpPr>
            <p:nvPr/>
          </p:nvGrpSpPr>
          <p:grpSpPr bwMode="auto">
            <a:xfrm>
              <a:off x="3776" y="2840"/>
              <a:ext cx="293" cy="293"/>
              <a:chOff x="4944" y="3601"/>
              <a:chExt cx="293" cy="293"/>
            </a:xfrm>
          </p:grpSpPr>
          <p:sp>
            <p:nvSpPr>
              <p:cNvPr id="47" name="Oval 1186"/>
              <p:cNvSpPr>
                <a:spLocks noChangeArrowheads="1"/>
              </p:cNvSpPr>
              <p:nvPr/>
            </p:nvSpPr>
            <p:spPr bwMode="gray">
              <a:xfrm>
                <a:off x="4944" y="3601"/>
                <a:ext cx="293" cy="293"/>
              </a:xfrm>
              <a:prstGeom prst="ellipse">
                <a:avLst/>
              </a:prstGeom>
              <a:solidFill>
                <a:srgbClr val="B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48" name="Freeform 1212"/>
              <p:cNvSpPr>
                <a:spLocks noEditPoints="1"/>
              </p:cNvSpPr>
              <p:nvPr/>
            </p:nvSpPr>
            <p:spPr bwMode="gray">
              <a:xfrm>
                <a:off x="5019" y="3672"/>
                <a:ext cx="144" cy="151"/>
              </a:xfrm>
              <a:custGeom>
                <a:avLst/>
                <a:gdLst>
                  <a:gd name="T0" fmla="*/ 133946 w 61"/>
                  <a:gd name="T1" fmla="*/ 86278 h 64"/>
                  <a:gd name="T2" fmla="*/ 114067 w 61"/>
                  <a:gd name="T3" fmla="*/ 76913 h 64"/>
                  <a:gd name="T4" fmla="*/ 111949 w 61"/>
                  <a:gd name="T5" fmla="*/ 58628 h 64"/>
                  <a:gd name="T6" fmla="*/ 109001 w 61"/>
                  <a:gd name="T7" fmla="*/ 51748 h 64"/>
                  <a:gd name="T8" fmla="*/ 75154 w 61"/>
                  <a:gd name="T9" fmla="*/ 18280 h 64"/>
                  <a:gd name="T10" fmla="*/ 73220 w 61"/>
                  <a:gd name="T11" fmla="*/ 16233 h 64"/>
                  <a:gd name="T12" fmla="*/ 70248 w 61"/>
                  <a:gd name="T13" fmla="*/ 0 h 64"/>
                  <a:gd name="T14" fmla="*/ 68695 w 61"/>
                  <a:gd name="T15" fmla="*/ 16233 h 64"/>
                  <a:gd name="T16" fmla="*/ 65775 w 61"/>
                  <a:gd name="T17" fmla="*/ 18280 h 64"/>
                  <a:gd name="T18" fmla="*/ 29758 w 61"/>
                  <a:gd name="T19" fmla="*/ 51748 h 64"/>
                  <a:gd name="T20" fmla="*/ 26982 w 61"/>
                  <a:gd name="T21" fmla="*/ 58628 h 64"/>
                  <a:gd name="T22" fmla="*/ 24943 w 61"/>
                  <a:gd name="T23" fmla="*/ 76913 h 64"/>
                  <a:gd name="T24" fmla="*/ 2051 w 61"/>
                  <a:gd name="T25" fmla="*/ 86278 h 64"/>
                  <a:gd name="T26" fmla="*/ 0 w 61"/>
                  <a:gd name="T27" fmla="*/ 140095 h 64"/>
                  <a:gd name="T28" fmla="*/ 139000 w 61"/>
                  <a:gd name="T29" fmla="*/ 144894 h 64"/>
                  <a:gd name="T30" fmla="*/ 133946 w 61"/>
                  <a:gd name="T31" fmla="*/ 140095 h 64"/>
                  <a:gd name="T32" fmla="*/ 122516 w 61"/>
                  <a:gd name="T33" fmla="*/ 93146 h 64"/>
                  <a:gd name="T34" fmla="*/ 115623 w 61"/>
                  <a:gd name="T35" fmla="*/ 99710 h 64"/>
                  <a:gd name="T36" fmla="*/ 95522 w 61"/>
                  <a:gd name="T37" fmla="*/ 58628 h 64"/>
                  <a:gd name="T38" fmla="*/ 102108 w 61"/>
                  <a:gd name="T39" fmla="*/ 76913 h 64"/>
                  <a:gd name="T40" fmla="*/ 95522 w 61"/>
                  <a:gd name="T41" fmla="*/ 58628 h 64"/>
                  <a:gd name="T42" fmla="*/ 102108 w 61"/>
                  <a:gd name="T43" fmla="*/ 101757 h 64"/>
                  <a:gd name="T44" fmla="*/ 109001 w 61"/>
                  <a:gd name="T45" fmla="*/ 93146 h 64"/>
                  <a:gd name="T46" fmla="*/ 80114 w 61"/>
                  <a:gd name="T47" fmla="*/ 58628 h 64"/>
                  <a:gd name="T48" fmla="*/ 88628 w 61"/>
                  <a:gd name="T49" fmla="*/ 76913 h 64"/>
                  <a:gd name="T50" fmla="*/ 80114 w 61"/>
                  <a:gd name="T51" fmla="*/ 58628 h 64"/>
                  <a:gd name="T52" fmla="*/ 86523 w 61"/>
                  <a:gd name="T53" fmla="*/ 101757 h 64"/>
                  <a:gd name="T54" fmla="*/ 95522 w 61"/>
                  <a:gd name="T55" fmla="*/ 93146 h 64"/>
                  <a:gd name="T56" fmla="*/ 73220 w 61"/>
                  <a:gd name="T57" fmla="*/ 93146 h 64"/>
                  <a:gd name="T58" fmla="*/ 80114 w 61"/>
                  <a:gd name="T59" fmla="*/ 99710 h 64"/>
                  <a:gd name="T60" fmla="*/ 73220 w 61"/>
                  <a:gd name="T61" fmla="*/ 93146 h 64"/>
                  <a:gd name="T62" fmla="*/ 73220 w 61"/>
                  <a:gd name="T63" fmla="*/ 58628 h 64"/>
                  <a:gd name="T64" fmla="*/ 65775 w 61"/>
                  <a:gd name="T65" fmla="*/ 76913 h 64"/>
                  <a:gd name="T66" fmla="*/ 58882 w 61"/>
                  <a:gd name="T67" fmla="*/ 93146 h 64"/>
                  <a:gd name="T68" fmla="*/ 65775 w 61"/>
                  <a:gd name="T69" fmla="*/ 99710 h 64"/>
                  <a:gd name="T70" fmla="*/ 58882 w 61"/>
                  <a:gd name="T71" fmla="*/ 93146 h 64"/>
                  <a:gd name="T72" fmla="*/ 56741 w 61"/>
                  <a:gd name="T73" fmla="*/ 58628 h 64"/>
                  <a:gd name="T74" fmla="*/ 50216 w 61"/>
                  <a:gd name="T75" fmla="*/ 76913 h 64"/>
                  <a:gd name="T76" fmla="*/ 43254 w 61"/>
                  <a:gd name="T77" fmla="*/ 93146 h 64"/>
                  <a:gd name="T78" fmla="*/ 51899 w 61"/>
                  <a:gd name="T79" fmla="*/ 99710 h 64"/>
                  <a:gd name="T80" fmla="*/ 43254 w 61"/>
                  <a:gd name="T81" fmla="*/ 93146 h 64"/>
                  <a:gd name="T82" fmla="*/ 43254 w 61"/>
                  <a:gd name="T83" fmla="*/ 58628 h 64"/>
                  <a:gd name="T84" fmla="*/ 33937 w 61"/>
                  <a:gd name="T85" fmla="*/ 76913 h 64"/>
                  <a:gd name="T86" fmla="*/ 29758 w 61"/>
                  <a:gd name="T87" fmla="*/ 93146 h 64"/>
                  <a:gd name="T88" fmla="*/ 36652 w 61"/>
                  <a:gd name="T89" fmla="*/ 99710 h 64"/>
                  <a:gd name="T90" fmla="*/ 29758 w 61"/>
                  <a:gd name="T91" fmla="*/ 93146 h 64"/>
                  <a:gd name="T92" fmla="*/ 23389 w 61"/>
                  <a:gd name="T93" fmla="*/ 93146 h 64"/>
                  <a:gd name="T94" fmla="*/ 16272 w 61"/>
                  <a:gd name="T95" fmla="*/ 99710 h 64"/>
                  <a:gd name="T96" fmla="*/ 43254 w 61"/>
                  <a:gd name="T97" fmla="*/ 140095 h 64"/>
                  <a:gd name="T98" fmla="*/ 36652 w 61"/>
                  <a:gd name="T99" fmla="*/ 115208 h 64"/>
                  <a:gd name="T100" fmla="*/ 43254 w 61"/>
                  <a:gd name="T101" fmla="*/ 140095 h 64"/>
                  <a:gd name="T102" fmla="*/ 51899 w 61"/>
                  <a:gd name="T103" fmla="*/ 140095 h 64"/>
                  <a:gd name="T104" fmla="*/ 56741 w 61"/>
                  <a:gd name="T105" fmla="*/ 115208 h 64"/>
                  <a:gd name="T106" fmla="*/ 75154 w 61"/>
                  <a:gd name="T107" fmla="*/ 143379 h 64"/>
                  <a:gd name="T108" fmla="*/ 61578 w 61"/>
                  <a:gd name="T109" fmla="*/ 120045 h 64"/>
                  <a:gd name="T110" fmla="*/ 75154 w 61"/>
                  <a:gd name="T111" fmla="*/ 143379 h 64"/>
                  <a:gd name="T112" fmla="*/ 80114 w 61"/>
                  <a:gd name="T113" fmla="*/ 140095 h 64"/>
                  <a:gd name="T114" fmla="*/ 86523 w 61"/>
                  <a:gd name="T115" fmla="*/ 115208 h 64"/>
                  <a:gd name="T116" fmla="*/ 100588 w 61"/>
                  <a:gd name="T117" fmla="*/ 140095 h 64"/>
                  <a:gd name="T118" fmla="*/ 95522 w 61"/>
                  <a:gd name="T119" fmla="*/ 115208 h 64"/>
                  <a:gd name="T120" fmla="*/ 100588 w 61"/>
                  <a:gd name="T121" fmla="*/ 140095 h 64"/>
                  <a:gd name="T122" fmla="*/ 8671 w 61"/>
                  <a:gd name="T123" fmla="*/ 108645 h 64"/>
                  <a:gd name="T124" fmla="*/ 127582 w 61"/>
                  <a:gd name="T125" fmla="*/ 106597 h 6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1"/>
                  <a:gd name="T190" fmla="*/ 0 h 64"/>
                  <a:gd name="T191" fmla="*/ 61 w 61"/>
                  <a:gd name="T192" fmla="*/ 64 h 6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1" h="64">
                    <a:moveTo>
                      <a:pt x="59" y="62"/>
                    </a:moveTo>
                    <a:cubicBezTo>
                      <a:pt x="59" y="38"/>
                      <a:pt x="59" y="38"/>
                      <a:pt x="59" y="38"/>
                    </a:cubicBezTo>
                    <a:cubicBezTo>
                      <a:pt x="56" y="38"/>
                      <a:pt x="56" y="38"/>
                      <a:pt x="56" y="38"/>
                    </a:cubicBezTo>
                    <a:cubicBezTo>
                      <a:pt x="55" y="36"/>
                      <a:pt x="53" y="34"/>
                      <a:pt x="50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9" y="26"/>
                      <a:pt x="50" y="25"/>
                      <a:pt x="50" y="25"/>
                    </a:cubicBezTo>
                    <a:cubicBezTo>
                      <a:pt x="50" y="24"/>
                      <a:pt x="49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6" y="15"/>
                      <a:pt x="40" y="9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7"/>
                      <a:pt x="32" y="7"/>
                      <a:pt x="32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7"/>
                      <a:pt x="29" y="7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1" y="8"/>
                      <a:pt x="15" y="15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3"/>
                      <a:pt x="11" y="24"/>
                      <a:pt x="11" y="25"/>
                    </a:cubicBezTo>
                    <a:cubicBezTo>
                      <a:pt x="11" y="25"/>
                      <a:pt x="11" y="26"/>
                      <a:pt x="12" y="26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8" y="34"/>
                      <a:pt x="6" y="36"/>
                      <a:pt x="5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62"/>
                      <a:pt x="1" y="62"/>
                      <a:pt x="1" y="62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1" y="62"/>
                      <a:pt x="61" y="62"/>
                      <a:pt x="61" y="62"/>
                    </a:cubicBezTo>
                    <a:lnTo>
                      <a:pt x="59" y="62"/>
                    </a:lnTo>
                    <a:close/>
                    <a:moveTo>
                      <a:pt x="51" y="41"/>
                    </a:moveTo>
                    <a:cubicBezTo>
                      <a:pt x="54" y="41"/>
                      <a:pt x="54" y="41"/>
                      <a:pt x="54" y="41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1" y="44"/>
                      <a:pt x="51" y="44"/>
                      <a:pt x="51" y="44"/>
                    </a:cubicBezTo>
                    <a:lnTo>
                      <a:pt x="51" y="41"/>
                    </a:lnTo>
                    <a:close/>
                    <a:moveTo>
                      <a:pt x="42" y="26"/>
                    </a:move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2" y="34"/>
                      <a:pt x="42" y="34"/>
                      <a:pt x="42" y="34"/>
                    </a:cubicBezTo>
                    <a:lnTo>
                      <a:pt x="42" y="26"/>
                    </a:lnTo>
                    <a:close/>
                    <a:moveTo>
                      <a:pt x="48" y="45"/>
                    </a:move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1"/>
                      <a:pt x="45" y="41"/>
                      <a:pt x="45" y="41"/>
                    </a:cubicBezTo>
                    <a:cubicBezTo>
                      <a:pt x="48" y="41"/>
                      <a:pt x="48" y="41"/>
                      <a:pt x="48" y="41"/>
                    </a:cubicBezTo>
                    <a:lnTo>
                      <a:pt x="48" y="45"/>
                    </a:lnTo>
                    <a:close/>
                    <a:moveTo>
                      <a:pt x="35" y="26"/>
                    </a:move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5" y="34"/>
                      <a:pt x="35" y="34"/>
                      <a:pt x="35" y="34"/>
                    </a:cubicBezTo>
                    <a:lnTo>
                      <a:pt x="35" y="26"/>
                    </a:lnTo>
                    <a:close/>
                    <a:moveTo>
                      <a:pt x="42" y="45"/>
                    </a:move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2" y="41"/>
                      <a:pt x="42" y="41"/>
                      <a:pt x="42" y="41"/>
                    </a:cubicBezTo>
                    <a:lnTo>
                      <a:pt x="42" y="45"/>
                    </a:lnTo>
                    <a:close/>
                    <a:moveTo>
                      <a:pt x="32" y="41"/>
                    </a:moveTo>
                    <a:cubicBezTo>
                      <a:pt x="35" y="41"/>
                      <a:pt x="35" y="41"/>
                      <a:pt x="35" y="41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41"/>
                    </a:lnTo>
                    <a:close/>
                    <a:moveTo>
                      <a:pt x="29" y="26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29" y="34"/>
                      <a:pt x="29" y="34"/>
                      <a:pt x="29" y="34"/>
                    </a:cubicBezTo>
                    <a:lnTo>
                      <a:pt x="29" y="26"/>
                    </a:lnTo>
                    <a:close/>
                    <a:moveTo>
                      <a:pt x="26" y="41"/>
                    </a:move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6" y="44"/>
                      <a:pt x="26" y="44"/>
                      <a:pt x="26" y="44"/>
                    </a:cubicBezTo>
                    <a:lnTo>
                      <a:pt x="26" y="41"/>
                    </a:lnTo>
                    <a:close/>
                    <a:moveTo>
                      <a:pt x="22" y="26"/>
                    </a:move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2" y="34"/>
                      <a:pt x="22" y="34"/>
                      <a:pt x="22" y="34"/>
                    </a:cubicBezTo>
                    <a:lnTo>
                      <a:pt x="22" y="26"/>
                    </a:lnTo>
                    <a:close/>
                    <a:moveTo>
                      <a:pt x="19" y="41"/>
                    </a:move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9" y="44"/>
                      <a:pt x="19" y="44"/>
                      <a:pt x="19" y="44"/>
                    </a:cubicBezTo>
                    <a:lnTo>
                      <a:pt x="19" y="41"/>
                    </a:lnTo>
                    <a:close/>
                    <a:moveTo>
                      <a:pt x="15" y="26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5" y="34"/>
                      <a:pt x="15" y="34"/>
                      <a:pt x="15" y="34"/>
                    </a:cubicBezTo>
                    <a:lnTo>
                      <a:pt x="15" y="26"/>
                    </a:lnTo>
                    <a:close/>
                    <a:moveTo>
                      <a:pt x="13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3" y="44"/>
                      <a:pt x="13" y="44"/>
                      <a:pt x="13" y="44"/>
                    </a:cubicBezTo>
                    <a:lnTo>
                      <a:pt x="13" y="41"/>
                    </a:lnTo>
                    <a:close/>
                    <a:moveTo>
                      <a:pt x="7" y="41"/>
                    </a:move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7" y="41"/>
                    </a:lnTo>
                    <a:close/>
                    <a:moveTo>
                      <a:pt x="19" y="62"/>
                    </a:moveTo>
                    <a:cubicBezTo>
                      <a:pt x="16" y="62"/>
                      <a:pt x="16" y="62"/>
                      <a:pt x="16" y="62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9" y="51"/>
                      <a:pt x="19" y="51"/>
                      <a:pt x="19" y="51"/>
                    </a:cubicBezTo>
                    <a:lnTo>
                      <a:pt x="19" y="62"/>
                    </a:lnTo>
                    <a:close/>
                    <a:moveTo>
                      <a:pt x="25" y="62"/>
                    </a:move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5" y="51"/>
                      <a:pt x="25" y="51"/>
                      <a:pt x="25" y="51"/>
                    </a:cubicBezTo>
                    <a:lnTo>
                      <a:pt x="25" y="62"/>
                    </a:lnTo>
                    <a:close/>
                    <a:moveTo>
                      <a:pt x="33" y="63"/>
                    </a:move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3" y="53"/>
                      <a:pt x="33" y="53"/>
                      <a:pt x="33" y="53"/>
                    </a:cubicBezTo>
                    <a:lnTo>
                      <a:pt x="33" y="63"/>
                    </a:lnTo>
                    <a:close/>
                    <a:moveTo>
                      <a:pt x="38" y="62"/>
                    </a:move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8" y="51"/>
                      <a:pt x="38" y="51"/>
                      <a:pt x="38" y="51"/>
                    </a:cubicBezTo>
                    <a:lnTo>
                      <a:pt x="38" y="62"/>
                    </a:lnTo>
                    <a:close/>
                    <a:moveTo>
                      <a:pt x="44" y="62"/>
                    </a:moveTo>
                    <a:cubicBezTo>
                      <a:pt x="42" y="62"/>
                      <a:pt x="42" y="62"/>
                      <a:pt x="42" y="62"/>
                    </a:cubicBezTo>
                    <a:cubicBezTo>
                      <a:pt x="42" y="51"/>
                      <a:pt x="42" y="51"/>
                      <a:pt x="42" y="51"/>
                    </a:cubicBezTo>
                    <a:cubicBezTo>
                      <a:pt x="44" y="51"/>
                      <a:pt x="44" y="51"/>
                      <a:pt x="44" y="51"/>
                    </a:cubicBezTo>
                    <a:lnTo>
                      <a:pt x="44" y="62"/>
                    </a:lnTo>
                    <a:close/>
                    <a:moveTo>
                      <a:pt x="56" y="48"/>
                    </a:moveTo>
                    <a:cubicBezTo>
                      <a:pt x="4" y="48"/>
                      <a:pt x="4" y="48"/>
                      <a:pt x="4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6" y="47"/>
                      <a:pt x="56" y="47"/>
                      <a:pt x="56" y="47"/>
                    </a:cubicBezTo>
                    <a:lnTo>
                      <a:pt x="56" y="48"/>
                    </a:lnTo>
                    <a:close/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Oval 1241"/>
              <p:cNvSpPr>
                <a:spLocks noChangeArrowheads="1"/>
              </p:cNvSpPr>
              <p:nvPr/>
            </p:nvSpPr>
            <p:spPr bwMode="gray">
              <a:xfrm>
                <a:off x="4944" y="3601"/>
                <a:ext cx="293" cy="293"/>
              </a:xfrm>
              <a:prstGeom prst="ellipse">
                <a:avLst/>
              </a:prstGeom>
              <a:noFill/>
              <a:ln w="412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6" name="Group 1323"/>
            <p:cNvGrpSpPr>
              <a:grpSpLocks/>
            </p:cNvGrpSpPr>
            <p:nvPr/>
          </p:nvGrpSpPr>
          <p:grpSpPr bwMode="auto">
            <a:xfrm>
              <a:off x="2064" y="2477"/>
              <a:ext cx="292" cy="294"/>
              <a:chOff x="6872" y="3044"/>
              <a:chExt cx="292" cy="294"/>
            </a:xfrm>
          </p:grpSpPr>
          <p:sp>
            <p:nvSpPr>
              <p:cNvPr id="44" name="Oval 1318"/>
              <p:cNvSpPr>
                <a:spLocks noChangeArrowheads="1"/>
              </p:cNvSpPr>
              <p:nvPr/>
            </p:nvSpPr>
            <p:spPr bwMode="gray">
              <a:xfrm>
                <a:off x="6872" y="3045"/>
                <a:ext cx="292" cy="293"/>
              </a:xfrm>
              <a:prstGeom prst="ellipse">
                <a:avLst/>
              </a:prstGeom>
              <a:solidFill>
                <a:srgbClr val="E0E9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45" name="Freeform 1295"/>
              <p:cNvSpPr>
                <a:spLocks noEditPoints="1"/>
              </p:cNvSpPr>
              <p:nvPr/>
            </p:nvSpPr>
            <p:spPr bwMode="gray">
              <a:xfrm>
                <a:off x="6990" y="3112"/>
                <a:ext cx="56" cy="158"/>
              </a:xfrm>
              <a:custGeom>
                <a:avLst/>
                <a:gdLst>
                  <a:gd name="T0" fmla="*/ 49380 w 24"/>
                  <a:gd name="T1" fmla="*/ 20288 h 67"/>
                  <a:gd name="T2" fmla="*/ 38747 w 24"/>
                  <a:gd name="T3" fmla="*/ 8603 h 67"/>
                  <a:gd name="T4" fmla="*/ 35014 w 24"/>
                  <a:gd name="T5" fmla="*/ 0 h 67"/>
                  <a:gd name="T6" fmla="*/ 13900 w 24"/>
                  <a:gd name="T7" fmla="*/ 8603 h 67"/>
                  <a:gd name="T8" fmla="*/ 10519 w 24"/>
                  <a:gd name="T9" fmla="*/ 0 h 67"/>
                  <a:gd name="T10" fmla="*/ 0 w 24"/>
                  <a:gd name="T11" fmla="*/ 8603 h 67"/>
                  <a:gd name="T12" fmla="*/ 10519 w 24"/>
                  <a:gd name="T13" fmla="*/ 20288 h 67"/>
                  <a:gd name="T14" fmla="*/ 0 w 24"/>
                  <a:gd name="T15" fmla="*/ 29596 h 67"/>
                  <a:gd name="T16" fmla="*/ 10519 w 24"/>
                  <a:gd name="T17" fmla="*/ 40052 h 67"/>
                  <a:gd name="T18" fmla="*/ 10519 w 24"/>
                  <a:gd name="T19" fmla="*/ 49888 h 67"/>
                  <a:gd name="T20" fmla="*/ 0 w 24"/>
                  <a:gd name="T21" fmla="*/ 49888 h 67"/>
                  <a:gd name="T22" fmla="*/ 0 w 24"/>
                  <a:gd name="T23" fmla="*/ 61273 h 67"/>
                  <a:gd name="T24" fmla="*/ 10519 w 24"/>
                  <a:gd name="T25" fmla="*/ 69794 h 67"/>
                  <a:gd name="T26" fmla="*/ 0 w 24"/>
                  <a:gd name="T27" fmla="*/ 81177 h 67"/>
                  <a:gd name="T28" fmla="*/ 10519 w 24"/>
                  <a:gd name="T29" fmla="*/ 90147 h 67"/>
                  <a:gd name="T30" fmla="*/ 0 w 24"/>
                  <a:gd name="T31" fmla="*/ 101441 h 67"/>
                  <a:gd name="T32" fmla="*/ 10519 w 24"/>
                  <a:gd name="T33" fmla="*/ 111091 h 67"/>
                  <a:gd name="T34" fmla="*/ 0 w 24"/>
                  <a:gd name="T35" fmla="*/ 121294 h 67"/>
                  <a:gd name="T36" fmla="*/ 10519 w 24"/>
                  <a:gd name="T37" fmla="*/ 131065 h 67"/>
                  <a:gd name="T38" fmla="*/ 0 w 24"/>
                  <a:gd name="T39" fmla="*/ 142450 h 67"/>
                  <a:gd name="T40" fmla="*/ 10519 w 24"/>
                  <a:gd name="T41" fmla="*/ 151324 h 67"/>
                  <a:gd name="T42" fmla="*/ 13900 w 24"/>
                  <a:gd name="T43" fmla="*/ 142450 h 67"/>
                  <a:gd name="T44" fmla="*/ 35014 w 24"/>
                  <a:gd name="T45" fmla="*/ 151324 h 67"/>
                  <a:gd name="T46" fmla="*/ 38747 w 24"/>
                  <a:gd name="T47" fmla="*/ 142450 h 67"/>
                  <a:gd name="T48" fmla="*/ 49380 w 24"/>
                  <a:gd name="T49" fmla="*/ 131065 h 67"/>
                  <a:gd name="T50" fmla="*/ 38747 w 24"/>
                  <a:gd name="T51" fmla="*/ 121294 h 67"/>
                  <a:gd name="T52" fmla="*/ 49380 w 24"/>
                  <a:gd name="T53" fmla="*/ 111091 h 67"/>
                  <a:gd name="T54" fmla="*/ 38747 w 24"/>
                  <a:gd name="T55" fmla="*/ 101441 h 67"/>
                  <a:gd name="T56" fmla="*/ 49380 w 24"/>
                  <a:gd name="T57" fmla="*/ 90147 h 67"/>
                  <a:gd name="T58" fmla="*/ 38747 w 24"/>
                  <a:gd name="T59" fmla="*/ 81177 h 67"/>
                  <a:gd name="T60" fmla="*/ 49380 w 24"/>
                  <a:gd name="T61" fmla="*/ 69794 h 67"/>
                  <a:gd name="T62" fmla="*/ 38747 w 24"/>
                  <a:gd name="T63" fmla="*/ 61273 h 67"/>
                  <a:gd name="T64" fmla="*/ 49380 w 24"/>
                  <a:gd name="T65" fmla="*/ 49888 h 67"/>
                  <a:gd name="T66" fmla="*/ 38747 w 24"/>
                  <a:gd name="T67" fmla="*/ 40052 h 67"/>
                  <a:gd name="T68" fmla="*/ 49380 w 24"/>
                  <a:gd name="T69" fmla="*/ 29596 h 67"/>
                  <a:gd name="T70" fmla="*/ 38747 w 24"/>
                  <a:gd name="T71" fmla="*/ 24797 h 67"/>
                  <a:gd name="T72" fmla="*/ 35014 w 24"/>
                  <a:gd name="T73" fmla="*/ 131065 h 67"/>
                  <a:gd name="T74" fmla="*/ 13900 w 24"/>
                  <a:gd name="T75" fmla="*/ 121294 h 67"/>
                  <a:gd name="T76" fmla="*/ 35014 w 24"/>
                  <a:gd name="T77" fmla="*/ 131065 h 67"/>
                  <a:gd name="T78" fmla="*/ 13900 w 24"/>
                  <a:gd name="T79" fmla="*/ 111091 h 67"/>
                  <a:gd name="T80" fmla="*/ 35014 w 24"/>
                  <a:gd name="T81" fmla="*/ 101441 h 67"/>
                  <a:gd name="T82" fmla="*/ 35014 w 24"/>
                  <a:gd name="T83" fmla="*/ 90147 h 67"/>
                  <a:gd name="T84" fmla="*/ 13900 w 24"/>
                  <a:gd name="T85" fmla="*/ 81177 h 67"/>
                  <a:gd name="T86" fmla="*/ 35014 w 24"/>
                  <a:gd name="T87" fmla="*/ 90147 h 67"/>
                  <a:gd name="T88" fmla="*/ 13900 w 24"/>
                  <a:gd name="T89" fmla="*/ 69794 h 67"/>
                  <a:gd name="T90" fmla="*/ 35014 w 24"/>
                  <a:gd name="T91" fmla="*/ 61273 h 67"/>
                  <a:gd name="T92" fmla="*/ 35014 w 24"/>
                  <a:gd name="T93" fmla="*/ 49888 h 67"/>
                  <a:gd name="T94" fmla="*/ 13900 w 24"/>
                  <a:gd name="T95" fmla="*/ 43016 h 67"/>
                  <a:gd name="T96" fmla="*/ 18408 w 24"/>
                  <a:gd name="T97" fmla="*/ 40052 h 67"/>
                  <a:gd name="T98" fmla="*/ 35014 w 24"/>
                  <a:gd name="T99" fmla="*/ 49888 h 67"/>
                  <a:gd name="T100" fmla="*/ 13900 w 24"/>
                  <a:gd name="T101" fmla="*/ 29596 h 67"/>
                  <a:gd name="T102" fmla="*/ 35014 w 24"/>
                  <a:gd name="T103" fmla="*/ 20288 h 67"/>
                  <a:gd name="T104" fmla="*/ 32433 w 24"/>
                  <a:gd name="T105" fmla="*/ 29596 h 6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"/>
                  <a:gd name="T160" fmla="*/ 0 h 67"/>
                  <a:gd name="T161" fmla="*/ 24 w 24"/>
                  <a:gd name="T162" fmla="*/ 67 h 6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" h="67">
                    <a:moveTo>
                      <a:pt x="19" y="9"/>
                    </a:moveTo>
                    <a:cubicBezTo>
                      <a:pt x="24" y="9"/>
                      <a:pt x="24" y="9"/>
                      <a:pt x="24" y="9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17" y="63"/>
                      <a:pt x="17" y="63"/>
                      <a:pt x="17" y="63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58"/>
                      <a:pt x="24" y="58"/>
                      <a:pt x="24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1"/>
                      <a:pt x="19" y="11"/>
                      <a:pt x="19" y="11"/>
                    </a:cubicBezTo>
                    <a:lnTo>
                      <a:pt x="19" y="9"/>
                    </a:lnTo>
                    <a:close/>
                    <a:moveTo>
                      <a:pt x="17" y="58"/>
                    </a:moveTo>
                    <a:cubicBezTo>
                      <a:pt x="7" y="58"/>
                      <a:pt x="7" y="58"/>
                      <a:pt x="7" y="58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7" y="54"/>
                      <a:pt x="17" y="54"/>
                      <a:pt x="17" y="54"/>
                    </a:cubicBezTo>
                    <a:lnTo>
                      <a:pt x="17" y="58"/>
                    </a:lnTo>
                    <a:close/>
                    <a:moveTo>
                      <a:pt x="17" y="49"/>
                    </a:moveTo>
                    <a:cubicBezTo>
                      <a:pt x="7" y="49"/>
                      <a:pt x="7" y="49"/>
                      <a:pt x="7" y="49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7" y="45"/>
                      <a:pt x="17" y="45"/>
                      <a:pt x="17" y="45"/>
                    </a:cubicBezTo>
                    <a:lnTo>
                      <a:pt x="17" y="49"/>
                    </a:lnTo>
                    <a:close/>
                    <a:moveTo>
                      <a:pt x="17" y="40"/>
                    </a:moveTo>
                    <a:cubicBezTo>
                      <a:pt x="7" y="40"/>
                      <a:pt x="7" y="40"/>
                      <a:pt x="7" y="40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17" y="36"/>
                      <a:pt x="17" y="36"/>
                      <a:pt x="17" y="36"/>
                    </a:cubicBezTo>
                    <a:lnTo>
                      <a:pt x="17" y="40"/>
                    </a:lnTo>
                    <a:close/>
                    <a:moveTo>
                      <a:pt x="17" y="31"/>
                    </a:moveTo>
                    <a:cubicBezTo>
                      <a:pt x="7" y="31"/>
                      <a:pt x="7" y="31"/>
                      <a:pt x="7" y="31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17" y="27"/>
                      <a:pt x="17" y="27"/>
                      <a:pt x="17" y="27"/>
                    </a:cubicBezTo>
                    <a:lnTo>
                      <a:pt x="17" y="31"/>
                    </a:lnTo>
                    <a:close/>
                    <a:moveTo>
                      <a:pt x="1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7" y="18"/>
                      <a:pt x="17" y="18"/>
                      <a:pt x="17" y="18"/>
                    </a:cubicBezTo>
                    <a:lnTo>
                      <a:pt x="17" y="22"/>
                    </a:lnTo>
                    <a:close/>
                    <a:moveTo>
                      <a:pt x="16" y="13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3"/>
                      <a:pt x="16" y="13"/>
                      <a:pt x="16" y="13"/>
                    </a:cubicBezTo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Oval 1298"/>
              <p:cNvSpPr>
                <a:spLocks noChangeArrowheads="1"/>
              </p:cNvSpPr>
              <p:nvPr/>
            </p:nvSpPr>
            <p:spPr bwMode="gray">
              <a:xfrm>
                <a:off x="6872" y="3044"/>
                <a:ext cx="292" cy="293"/>
              </a:xfrm>
              <a:prstGeom prst="ellipse">
                <a:avLst/>
              </a:prstGeom>
              <a:noFill/>
              <a:ln w="41275">
                <a:solidFill>
                  <a:srgbClr val="76B04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27" name="Group 1332"/>
            <p:cNvGrpSpPr>
              <a:grpSpLocks/>
            </p:cNvGrpSpPr>
            <p:nvPr/>
          </p:nvGrpSpPr>
          <p:grpSpPr bwMode="auto">
            <a:xfrm>
              <a:off x="3776" y="2125"/>
              <a:ext cx="293" cy="293"/>
              <a:chOff x="5546" y="1853"/>
              <a:chExt cx="293" cy="293"/>
            </a:xfrm>
          </p:grpSpPr>
          <p:sp>
            <p:nvSpPr>
              <p:cNvPr id="41" name="Oval 1329"/>
              <p:cNvSpPr>
                <a:spLocks noChangeArrowheads="1"/>
              </p:cNvSpPr>
              <p:nvPr/>
            </p:nvSpPr>
            <p:spPr bwMode="gray">
              <a:xfrm>
                <a:off x="5546" y="1853"/>
                <a:ext cx="293" cy="293"/>
              </a:xfrm>
              <a:prstGeom prst="ellipse">
                <a:avLst/>
              </a:prstGeom>
              <a:solidFill>
                <a:srgbClr val="B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42" name="Oval 1330"/>
              <p:cNvSpPr>
                <a:spLocks noChangeArrowheads="1"/>
              </p:cNvSpPr>
              <p:nvPr/>
            </p:nvSpPr>
            <p:spPr bwMode="gray">
              <a:xfrm>
                <a:off x="5546" y="1853"/>
                <a:ext cx="293" cy="293"/>
              </a:xfrm>
              <a:prstGeom prst="ellipse">
                <a:avLst/>
              </a:prstGeom>
              <a:noFill/>
              <a:ln w="412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43" name="Freeform 1331"/>
              <p:cNvSpPr>
                <a:spLocks noEditPoints="1"/>
              </p:cNvSpPr>
              <p:nvPr/>
            </p:nvSpPr>
            <p:spPr bwMode="gray">
              <a:xfrm>
                <a:off x="5624" y="1898"/>
                <a:ext cx="137" cy="204"/>
              </a:xfrm>
              <a:custGeom>
                <a:avLst/>
                <a:gdLst>
                  <a:gd name="T0" fmla="*/ 130958 w 58"/>
                  <a:gd name="T1" fmla="*/ 78172 h 86"/>
                  <a:gd name="T2" fmla="*/ 116013 w 58"/>
                  <a:gd name="T3" fmla="*/ 46861 h 86"/>
                  <a:gd name="T4" fmla="*/ 91027 w 58"/>
                  <a:gd name="T5" fmla="*/ 54895 h 86"/>
                  <a:gd name="T6" fmla="*/ 91027 w 58"/>
                  <a:gd name="T7" fmla="*/ 69310 h 86"/>
                  <a:gd name="T8" fmla="*/ 80443 w 58"/>
                  <a:gd name="T9" fmla="*/ 83211 h 86"/>
                  <a:gd name="T10" fmla="*/ 56999 w 58"/>
                  <a:gd name="T11" fmla="*/ 83211 h 86"/>
                  <a:gd name="T12" fmla="*/ 43453 w 58"/>
                  <a:gd name="T13" fmla="*/ 66229 h 86"/>
                  <a:gd name="T14" fmla="*/ 38537 w 58"/>
                  <a:gd name="T15" fmla="*/ 52053 h 86"/>
                  <a:gd name="T16" fmla="*/ 20522 w 58"/>
                  <a:gd name="T17" fmla="*/ 43125 h 86"/>
                  <a:gd name="T18" fmla="*/ 8688 w 58"/>
                  <a:gd name="T19" fmla="*/ 54895 h 86"/>
                  <a:gd name="T20" fmla="*/ 2053 w 58"/>
                  <a:gd name="T21" fmla="*/ 88398 h 86"/>
                  <a:gd name="T22" fmla="*/ 11454 w 58"/>
                  <a:gd name="T23" fmla="*/ 119205 h 86"/>
                  <a:gd name="T24" fmla="*/ 11454 w 58"/>
                  <a:gd name="T25" fmla="*/ 126333 h 86"/>
                  <a:gd name="T26" fmla="*/ 11454 w 58"/>
                  <a:gd name="T27" fmla="*/ 190598 h 86"/>
                  <a:gd name="T28" fmla="*/ 23472 w 58"/>
                  <a:gd name="T29" fmla="*/ 204496 h 86"/>
                  <a:gd name="T30" fmla="*/ 31997 w 58"/>
                  <a:gd name="T31" fmla="*/ 190598 h 86"/>
                  <a:gd name="T32" fmla="*/ 31997 w 58"/>
                  <a:gd name="T33" fmla="*/ 130216 h 86"/>
                  <a:gd name="T34" fmla="*/ 31997 w 58"/>
                  <a:gd name="T35" fmla="*/ 93366 h 86"/>
                  <a:gd name="T36" fmla="*/ 52424 w 58"/>
                  <a:gd name="T37" fmla="*/ 104389 h 86"/>
                  <a:gd name="T38" fmla="*/ 59052 w 58"/>
                  <a:gd name="T39" fmla="*/ 102297 h 86"/>
                  <a:gd name="T40" fmla="*/ 70505 w 58"/>
                  <a:gd name="T41" fmla="*/ 104389 h 86"/>
                  <a:gd name="T42" fmla="*/ 98843 w 58"/>
                  <a:gd name="T43" fmla="*/ 93366 h 86"/>
                  <a:gd name="T44" fmla="*/ 100886 w 58"/>
                  <a:gd name="T45" fmla="*/ 107394 h 86"/>
                  <a:gd name="T46" fmla="*/ 100886 w 58"/>
                  <a:gd name="T47" fmla="*/ 190598 h 86"/>
                  <a:gd name="T48" fmla="*/ 109546 w 58"/>
                  <a:gd name="T49" fmla="*/ 204496 h 86"/>
                  <a:gd name="T50" fmla="*/ 121032 w 58"/>
                  <a:gd name="T51" fmla="*/ 192189 h 86"/>
                  <a:gd name="T52" fmla="*/ 121032 w 58"/>
                  <a:gd name="T53" fmla="*/ 138267 h 86"/>
                  <a:gd name="T54" fmla="*/ 128008 w 58"/>
                  <a:gd name="T55" fmla="*/ 111159 h 86"/>
                  <a:gd name="T56" fmla="*/ 130958 w 58"/>
                  <a:gd name="T57" fmla="*/ 104389 h 86"/>
                  <a:gd name="T58" fmla="*/ 130958 w 58"/>
                  <a:gd name="T59" fmla="*/ 78172 h 86"/>
                  <a:gd name="T60" fmla="*/ 91027 w 58"/>
                  <a:gd name="T61" fmla="*/ 37930 h 86"/>
                  <a:gd name="T62" fmla="*/ 112352 w 58"/>
                  <a:gd name="T63" fmla="*/ 19086 h 86"/>
                  <a:gd name="T64" fmla="*/ 91027 w 58"/>
                  <a:gd name="T65" fmla="*/ 0 h 86"/>
                  <a:gd name="T66" fmla="*/ 73843 w 58"/>
                  <a:gd name="T67" fmla="*/ 19086 h 86"/>
                  <a:gd name="T68" fmla="*/ 91027 w 58"/>
                  <a:gd name="T69" fmla="*/ 37930 h 86"/>
                  <a:gd name="T70" fmla="*/ 41846 w 58"/>
                  <a:gd name="T71" fmla="*/ 37930 h 86"/>
                  <a:gd name="T72" fmla="*/ 59052 w 58"/>
                  <a:gd name="T73" fmla="*/ 19086 h 86"/>
                  <a:gd name="T74" fmla="*/ 41846 w 58"/>
                  <a:gd name="T75" fmla="*/ 0 h 86"/>
                  <a:gd name="T76" fmla="*/ 23472 w 58"/>
                  <a:gd name="T77" fmla="*/ 19086 h 86"/>
                  <a:gd name="T78" fmla="*/ 41846 w 58"/>
                  <a:gd name="T79" fmla="*/ 37930 h 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58"/>
                  <a:gd name="T121" fmla="*/ 0 h 86"/>
                  <a:gd name="T122" fmla="*/ 58 w 58"/>
                  <a:gd name="T123" fmla="*/ 86 h 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58" h="86">
                    <a:moveTo>
                      <a:pt x="57" y="33"/>
                    </a:moveTo>
                    <a:cubicBezTo>
                      <a:pt x="55" y="28"/>
                      <a:pt x="54" y="23"/>
                      <a:pt x="51" y="20"/>
                    </a:cubicBezTo>
                    <a:cubicBezTo>
                      <a:pt x="47" y="15"/>
                      <a:pt x="42" y="17"/>
                      <a:pt x="40" y="23"/>
                    </a:cubicBezTo>
                    <a:cubicBezTo>
                      <a:pt x="40" y="25"/>
                      <a:pt x="39" y="27"/>
                      <a:pt x="40" y="29"/>
                    </a:cubicBezTo>
                    <a:cubicBezTo>
                      <a:pt x="40" y="32"/>
                      <a:pt x="38" y="34"/>
                      <a:pt x="35" y="35"/>
                    </a:cubicBezTo>
                    <a:cubicBezTo>
                      <a:pt x="32" y="35"/>
                      <a:pt x="28" y="36"/>
                      <a:pt x="25" y="35"/>
                    </a:cubicBezTo>
                    <a:cubicBezTo>
                      <a:pt x="22" y="35"/>
                      <a:pt x="18" y="33"/>
                      <a:pt x="19" y="28"/>
                    </a:cubicBezTo>
                    <a:cubicBezTo>
                      <a:pt x="19" y="26"/>
                      <a:pt x="18" y="24"/>
                      <a:pt x="17" y="22"/>
                    </a:cubicBezTo>
                    <a:cubicBezTo>
                      <a:pt x="16" y="18"/>
                      <a:pt x="13" y="16"/>
                      <a:pt x="9" y="18"/>
                    </a:cubicBezTo>
                    <a:cubicBezTo>
                      <a:pt x="7" y="19"/>
                      <a:pt x="5" y="21"/>
                      <a:pt x="4" y="23"/>
                    </a:cubicBezTo>
                    <a:cubicBezTo>
                      <a:pt x="3" y="28"/>
                      <a:pt x="1" y="32"/>
                      <a:pt x="1" y="37"/>
                    </a:cubicBezTo>
                    <a:cubicBezTo>
                      <a:pt x="0" y="41"/>
                      <a:pt x="0" y="46"/>
                      <a:pt x="5" y="50"/>
                    </a:cubicBezTo>
                    <a:cubicBezTo>
                      <a:pt x="5" y="50"/>
                      <a:pt x="5" y="52"/>
                      <a:pt x="5" y="53"/>
                    </a:cubicBezTo>
                    <a:cubicBezTo>
                      <a:pt x="5" y="62"/>
                      <a:pt x="5" y="71"/>
                      <a:pt x="5" y="80"/>
                    </a:cubicBezTo>
                    <a:cubicBezTo>
                      <a:pt x="5" y="83"/>
                      <a:pt x="6" y="86"/>
                      <a:pt x="10" y="86"/>
                    </a:cubicBezTo>
                    <a:cubicBezTo>
                      <a:pt x="13" y="86"/>
                      <a:pt x="14" y="84"/>
                      <a:pt x="14" y="80"/>
                    </a:cubicBezTo>
                    <a:cubicBezTo>
                      <a:pt x="14" y="72"/>
                      <a:pt x="14" y="64"/>
                      <a:pt x="14" y="55"/>
                    </a:cubicBezTo>
                    <a:cubicBezTo>
                      <a:pt x="14" y="50"/>
                      <a:pt x="14" y="45"/>
                      <a:pt x="14" y="39"/>
                    </a:cubicBezTo>
                    <a:cubicBezTo>
                      <a:pt x="18" y="41"/>
                      <a:pt x="20" y="42"/>
                      <a:pt x="23" y="44"/>
                    </a:cubicBezTo>
                    <a:cubicBezTo>
                      <a:pt x="24" y="44"/>
                      <a:pt x="25" y="43"/>
                      <a:pt x="26" y="43"/>
                    </a:cubicBezTo>
                    <a:cubicBezTo>
                      <a:pt x="27" y="43"/>
                      <a:pt x="29" y="45"/>
                      <a:pt x="31" y="44"/>
                    </a:cubicBezTo>
                    <a:cubicBezTo>
                      <a:pt x="35" y="43"/>
                      <a:pt x="39" y="41"/>
                      <a:pt x="43" y="39"/>
                    </a:cubicBezTo>
                    <a:cubicBezTo>
                      <a:pt x="44" y="41"/>
                      <a:pt x="44" y="43"/>
                      <a:pt x="44" y="45"/>
                    </a:cubicBezTo>
                    <a:cubicBezTo>
                      <a:pt x="44" y="57"/>
                      <a:pt x="44" y="69"/>
                      <a:pt x="44" y="80"/>
                    </a:cubicBezTo>
                    <a:cubicBezTo>
                      <a:pt x="44" y="83"/>
                      <a:pt x="44" y="86"/>
                      <a:pt x="48" y="86"/>
                    </a:cubicBezTo>
                    <a:cubicBezTo>
                      <a:pt x="51" y="86"/>
                      <a:pt x="53" y="84"/>
                      <a:pt x="53" y="81"/>
                    </a:cubicBezTo>
                    <a:cubicBezTo>
                      <a:pt x="53" y="73"/>
                      <a:pt x="53" y="65"/>
                      <a:pt x="53" y="58"/>
                    </a:cubicBezTo>
                    <a:cubicBezTo>
                      <a:pt x="53" y="54"/>
                      <a:pt x="52" y="50"/>
                      <a:pt x="56" y="47"/>
                    </a:cubicBezTo>
                    <a:cubicBezTo>
                      <a:pt x="57" y="47"/>
                      <a:pt x="57" y="45"/>
                      <a:pt x="57" y="44"/>
                    </a:cubicBezTo>
                    <a:cubicBezTo>
                      <a:pt x="57" y="41"/>
                      <a:pt x="58" y="37"/>
                      <a:pt x="57" y="33"/>
                    </a:cubicBezTo>
                    <a:close/>
                    <a:moveTo>
                      <a:pt x="40" y="16"/>
                    </a:moveTo>
                    <a:cubicBezTo>
                      <a:pt x="45" y="16"/>
                      <a:pt x="49" y="13"/>
                      <a:pt x="49" y="8"/>
                    </a:cubicBezTo>
                    <a:cubicBezTo>
                      <a:pt x="49" y="4"/>
                      <a:pt x="45" y="0"/>
                      <a:pt x="40" y="0"/>
                    </a:cubicBezTo>
                    <a:cubicBezTo>
                      <a:pt x="36" y="0"/>
                      <a:pt x="32" y="4"/>
                      <a:pt x="32" y="8"/>
                    </a:cubicBezTo>
                    <a:cubicBezTo>
                      <a:pt x="32" y="13"/>
                      <a:pt x="36" y="16"/>
                      <a:pt x="40" y="16"/>
                    </a:cubicBezTo>
                    <a:close/>
                    <a:moveTo>
                      <a:pt x="18" y="16"/>
                    </a:moveTo>
                    <a:cubicBezTo>
                      <a:pt x="22" y="16"/>
                      <a:pt x="26" y="13"/>
                      <a:pt x="26" y="8"/>
                    </a:cubicBezTo>
                    <a:cubicBezTo>
                      <a:pt x="26" y="3"/>
                      <a:pt x="22" y="0"/>
                      <a:pt x="18" y="0"/>
                    </a:cubicBezTo>
                    <a:cubicBezTo>
                      <a:pt x="13" y="0"/>
                      <a:pt x="10" y="3"/>
                      <a:pt x="10" y="8"/>
                    </a:cubicBezTo>
                    <a:cubicBezTo>
                      <a:pt x="10" y="13"/>
                      <a:pt x="13" y="16"/>
                      <a:pt x="18" y="16"/>
                    </a:cubicBezTo>
                    <a:close/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8" name="Group 1341"/>
            <p:cNvGrpSpPr>
              <a:grpSpLocks/>
            </p:cNvGrpSpPr>
            <p:nvPr/>
          </p:nvGrpSpPr>
          <p:grpSpPr bwMode="auto">
            <a:xfrm>
              <a:off x="3775" y="1759"/>
              <a:ext cx="294" cy="294"/>
              <a:chOff x="5937" y="1726"/>
              <a:chExt cx="294" cy="294"/>
            </a:xfrm>
          </p:grpSpPr>
          <p:sp>
            <p:nvSpPr>
              <p:cNvPr id="38" name="Oval 1338"/>
              <p:cNvSpPr>
                <a:spLocks noChangeArrowheads="1"/>
              </p:cNvSpPr>
              <p:nvPr/>
            </p:nvSpPr>
            <p:spPr bwMode="gray">
              <a:xfrm>
                <a:off x="5937" y="1726"/>
                <a:ext cx="293" cy="293"/>
              </a:xfrm>
              <a:prstGeom prst="ellipse">
                <a:avLst/>
              </a:prstGeom>
              <a:solidFill>
                <a:srgbClr val="B1D3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39" name="Oval 1339"/>
              <p:cNvSpPr>
                <a:spLocks noChangeArrowheads="1"/>
              </p:cNvSpPr>
              <p:nvPr/>
            </p:nvSpPr>
            <p:spPr bwMode="gray">
              <a:xfrm>
                <a:off x="5938" y="1727"/>
                <a:ext cx="293" cy="293"/>
              </a:xfrm>
              <a:prstGeom prst="ellipse">
                <a:avLst/>
              </a:prstGeom>
              <a:noFill/>
              <a:ln w="4127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sp>
            <p:nvSpPr>
              <p:cNvPr id="40" name="Freeform 1340"/>
              <p:cNvSpPr>
                <a:spLocks noEditPoints="1"/>
              </p:cNvSpPr>
              <p:nvPr/>
            </p:nvSpPr>
            <p:spPr bwMode="gray">
              <a:xfrm>
                <a:off x="6028" y="1778"/>
                <a:ext cx="111" cy="189"/>
              </a:xfrm>
              <a:custGeom>
                <a:avLst/>
                <a:gdLst>
                  <a:gd name="T0" fmla="*/ 107424 w 47"/>
                  <a:gd name="T1" fmla="*/ 134764 h 80"/>
                  <a:gd name="T2" fmla="*/ 88824 w 47"/>
                  <a:gd name="T3" fmla="*/ 116667 h 80"/>
                  <a:gd name="T4" fmla="*/ 83961 w 47"/>
                  <a:gd name="T5" fmla="*/ 91986 h 80"/>
                  <a:gd name="T6" fmla="*/ 73385 w 47"/>
                  <a:gd name="T7" fmla="*/ 52455 h 80"/>
                  <a:gd name="T8" fmla="*/ 52385 w 47"/>
                  <a:gd name="T9" fmla="*/ 43491 h 80"/>
                  <a:gd name="T10" fmla="*/ 31942 w 47"/>
                  <a:gd name="T11" fmla="*/ 43491 h 80"/>
                  <a:gd name="T12" fmla="*/ 13525 w 47"/>
                  <a:gd name="T13" fmla="*/ 52455 h 80"/>
                  <a:gd name="T14" fmla="*/ 0 w 47"/>
                  <a:gd name="T15" fmla="*/ 101056 h 80"/>
                  <a:gd name="T16" fmla="*/ 6906 w 47"/>
                  <a:gd name="T17" fmla="*/ 112516 h 80"/>
                  <a:gd name="T18" fmla="*/ 13525 w 47"/>
                  <a:gd name="T19" fmla="*/ 101056 h 80"/>
                  <a:gd name="T20" fmla="*/ 16310 w 47"/>
                  <a:gd name="T21" fmla="*/ 82584 h 80"/>
                  <a:gd name="T22" fmla="*/ 18350 w 47"/>
                  <a:gd name="T23" fmla="*/ 66972 h 80"/>
                  <a:gd name="T24" fmla="*/ 20497 w 47"/>
                  <a:gd name="T25" fmla="*/ 69030 h 80"/>
                  <a:gd name="T26" fmla="*/ 20497 w 47"/>
                  <a:gd name="T27" fmla="*/ 80528 h 80"/>
                  <a:gd name="T28" fmla="*/ 20497 w 47"/>
                  <a:gd name="T29" fmla="*/ 166750 h 80"/>
                  <a:gd name="T30" fmla="*/ 29835 w 47"/>
                  <a:gd name="T31" fmla="*/ 183618 h 80"/>
                  <a:gd name="T32" fmla="*/ 41809 w 47"/>
                  <a:gd name="T33" fmla="*/ 166750 h 80"/>
                  <a:gd name="T34" fmla="*/ 41809 w 47"/>
                  <a:gd name="T35" fmla="*/ 116667 h 80"/>
                  <a:gd name="T36" fmla="*/ 41809 w 47"/>
                  <a:gd name="T37" fmla="*/ 109719 h 80"/>
                  <a:gd name="T38" fmla="*/ 43337 w 47"/>
                  <a:gd name="T39" fmla="*/ 109719 h 80"/>
                  <a:gd name="T40" fmla="*/ 43337 w 47"/>
                  <a:gd name="T41" fmla="*/ 116667 h 80"/>
                  <a:gd name="T42" fmla="*/ 43337 w 47"/>
                  <a:gd name="T43" fmla="*/ 166750 h 80"/>
                  <a:gd name="T44" fmla="*/ 45486 w 47"/>
                  <a:gd name="T45" fmla="*/ 176630 h 80"/>
                  <a:gd name="T46" fmla="*/ 55313 w 47"/>
                  <a:gd name="T47" fmla="*/ 181490 h 80"/>
                  <a:gd name="T48" fmla="*/ 63837 w 47"/>
                  <a:gd name="T49" fmla="*/ 174570 h 80"/>
                  <a:gd name="T50" fmla="*/ 63837 w 47"/>
                  <a:gd name="T51" fmla="*/ 165143 h 80"/>
                  <a:gd name="T52" fmla="*/ 56931 w 47"/>
                  <a:gd name="T53" fmla="*/ 165143 h 80"/>
                  <a:gd name="T54" fmla="*/ 48408 w 47"/>
                  <a:gd name="T55" fmla="*/ 156161 h 80"/>
                  <a:gd name="T56" fmla="*/ 48408 w 47"/>
                  <a:gd name="T57" fmla="*/ 132995 h 80"/>
                  <a:gd name="T58" fmla="*/ 61940 w 47"/>
                  <a:gd name="T59" fmla="*/ 116667 h 80"/>
                  <a:gd name="T60" fmla="*/ 63837 w 47"/>
                  <a:gd name="T61" fmla="*/ 114574 h 80"/>
                  <a:gd name="T62" fmla="*/ 63837 w 47"/>
                  <a:gd name="T63" fmla="*/ 69030 h 80"/>
                  <a:gd name="T64" fmla="*/ 65889 w 47"/>
                  <a:gd name="T65" fmla="*/ 119441 h 80"/>
                  <a:gd name="T66" fmla="*/ 58988 w 47"/>
                  <a:gd name="T67" fmla="*/ 119441 h 80"/>
                  <a:gd name="T68" fmla="*/ 48408 w 47"/>
                  <a:gd name="T69" fmla="*/ 128128 h 80"/>
                  <a:gd name="T70" fmla="*/ 48408 w 47"/>
                  <a:gd name="T71" fmla="*/ 156161 h 80"/>
                  <a:gd name="T72" fmla="*/ 55313 w 47"/>
                  <a:gd name="T73" fmla="*/ 163083 h 80"/>
                  <a:gd name="T74" fmla="*/ 100800 w 47"/>
                  <a:gd name="T75" fmla="*/ 163083 h 80"/>
                  <a:gd name="T76" fmla="*/ 107424 w 47"/>
                  <a:gd name="T77" fmla="*/ 156161 h 80"/>
                  <a:gd name="T78" fmla="*/ 107424 w 47"/>
                  <a:gd name="T79" fmla="*/ 134764 h 80"/>
                  <a:gd name="T80" fmla="*/ 43337 w 47"/>
                  <a:gd name="T81" fmla="*/ 98908 h 80"/>
                  <a:gd name="T82" fmla="*/ 38519 w 47"/>
                  <a:gd name="T83" fmla="*/ 57043 h 80"/>
                  <a:gd name="T84" fmla="*/ 45486 w 47"/>
                  <a:gd name="T85" fmla="*/ 59103 h 80"/>
                  <a:gd name="T86" fmla="*/ 50333 w 47"/>
                  <a:gd name="T87" fmla="*/ 87450 h 80"/>
                  <a:gd name="T88" fmla="*/ 43337 w 47"/>
                  <a:gd name="T89" fmla="*/ 98908 h 80"/>
                  <a:gd name="T90" fmla="*/ 70461 w 47"/>
                  <a:gd name="T91" fmla="*/ 116667 h 80"/>
                  <a:gd name="T92" fmla="*/ 68905 w 47"/>
                  <a:gd name="T93" fmla="*/ 114574 h 80"/>
                  <a:gd name="T94" fmla="*/ 75437 w 47"/>
                  <a:gd name="T95" fmla="*/ 112516 h 80"/>
                  <a:gd name="T96" fmla="*/ 87296 w 47"/>
                  <a:gd name="T97" fmla="*/ 116667 h 80"/>
                  <a:gd name="T98" fmla="*/ 70461 w 47"/>
                  <a:gd name="T99" fmla="*/ 116667 h 80"/>
                  <a:gd name="T100" fmla="*/ 43337 w 47"/>
                  <a:gd name="T101" fmla="*/ 37016 h 80"/>
                  <a:gd name="T102" fmla="*/ 58988 w 47"/>
                  <a:gd name="T103" fmla="*/ 18409 h 80"/>
                  <a:gd name="T104" fmla="*/ 43337 w 47"/>
                  <a:gd name="T105" fmla="*/ 0 h 80"/>
                  <a:gd name="T106" fmla="*/ 24977 w 47"/>
                  <a:gd name="T107" fmla="*/ 18409 h 80"/>
                  <a:gd name="T108" fmla="*/ 43337 w 47"/>
                  <a:gd name="T109" fmla="*/ 37016 h 8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7"/>
                  <a:gd name="T166" fmla="*/ 0 h 80"/>
                  <a:gd name="T167" fmla="*/ 47 w 47"/>
                  <a:gd name="T168" fmla="*/ 80 h 8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7" h="80">
                    <a:moveTo>
                      <a:pt x="47" y="59"/>
                    </a:moveTo>
                    <a:cubicBezTo>
                      <a:pt x="47" y="52"/>
                      <a:pt x="47" y="52"/>
                      <a:pt x="39" y="51"/>
                    </a:cubicBezTo>
                    <a:cubicBezTo>
                      <a:pt x="38" y="48"/>
                      <a:pt x="37" y="44"/>
                      <a:pt x="37" y="40"/>
                    </a:cubicBezTo>
                    <a:cubicBezTo>
                      <a:pt x="36" y="34"/>
                      <a:pt x="35" y="28"/>
                      <a:pt x="32" y="23"/>
                    </a:cubicBezTo>
                    <a:cubicBezTo>
                      <a:pt x="29" y="20"/>
                      <a:pt x="27" y="18"/>
                      <a:pt x="23" y="19"/>
                    </a:cubicBezTo>
                    <a:cubicBezTo>
                      <a:pt x="20" y="19"/>
                      <a:pt x="17" y="19"/>
                      <a:pt x="14" y="19"/>
                    </a:cubicBezTo>
                    <a:cubicBezTo>
                      <a:pt x="10" y="18"/>
                      <a:pt x="8" y="20"/>
                      <a:pt x="6" y="23"/>
                    </a:cubicBezTo>
                    <a:cubicBezTo>
                      <a:pt x="1" y="29"/>
                      <a:pt x="0" y="36"/>
                      <a:pt x="0" y="44"/>
                    </a:cubicBezTo>
                    <a:cubicBezTo>
                      <a:pt x="0" y="46"/>
                      <a:pt x="0" y="49"/>
                      <a:pt x="3" y="49"/>
                    </a:cubicBezTo>
                    <a:cubicBezTo>
                      <a:pt x="6" y="49"/>
                      <a:pt x="6" y="46"/>
                      <a:pt x="6" y="44"/>
                    </a:cubicBezTo>
                    <a:cubicBezTo>
                      <a:pt x="6" y="41"/>
                      <a:pt x="6" y="39"/>
                      <a:pt x="7" y="36"/>
                    </a:cubicBezTo>
                    <a:cubicBezTo>
                      <a:pt x="7" y="34"/>
                      <a:pt x="8" y="32"/>
                      <a:pt x="8" y="29"/>
                    </a:cubicBezTo>
                    <a:cubicBezTo>
                      <a:pt x="9" y="29"/>
                      <a:pt x="9" y="30"/>
                      <a:pt x="9" y="30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48"/>
                      <a:pt x="9" y="60"/>
                      <a:pt x="9" y="73"/>
                    </a:cubicBezTo>
                    <a:cubicBezTo>
                      <a:pt x="9" y="78"/>
                      <a:pt x="11" y="80"/>
                      <a:pt x="13" y="80"/>
                    </a:cubicBezTo>
                    <a:cubicBezTo>
                      <a:pt x="17" y="80"/>
                      <a:pt x="18" y="78"/>
                      <a:pt x="18" y="73"/>
                    </a:cubicBezTo>
                    <a:cubicBezTo>
                      <a:pt x="18" y="66"/>
                      <a:pt x="18" y="58"/>
                      <a:pt x="18" y="51"/>
                    </a:cubicBezTo>
                    <a:cubicBezTo>
                      <a:pt x="18" y="50"/>
                      <a:pt x="18" y="49"/>
                      <a:pt x="18" y="48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9"/>
                      <a:pt x="19" y="50"/>
                      <a:pt x="19" y="51"/>
                    </a:cubicBezTo>
                    <a:cubicBezTo>
                      <a:pt x="19" y="59"/>
                      <a:pt x="19" y="66"/>
                      <a:pt x="19" y="73"/>
                    </a:cubicBezTo>
                    <a:cubicBezTo>
                      <a:pt x="19" y="74"/>
                      <a:pt x="19" y="76"/>
                      <a:pt x="20" y="77"/>
                    </a:cubicBezTo>
                    <a:cubicBezTo>
                      <a:pt x="21" y="78"/>
                      <a:pt x="23" y="79"/>
                      <a:pt x="24" y="79"/>
                    </a:cubicBezTo>
                    <a:cubicBezTo>
                      <a:pt x="25" y="79"/>
                      <a:pt x="27" y="78"/>
                      <a:pt x="28" y="76"/>
                    </a:cubicBezTo>
                    <a:cubicBezTo>
                      <a:pt x="28" y="75"/>
                      <a:pt x="28" y="73"/>
                      <a:pt x="28" y="72"/>
                    </a:cubicBezTo>
                    <a:cubicBezTo>
                      <a:pt x="27" y="72"/>
                      <a:pt x="26" y="72"/>
                      <a:pt x="25" y="72"/>
                    </a:cubicBezTo>
                    <a:cubicBezTo>
                      <a:pt x="22" y="72"/>
                      <a:pt x="20" y="71"/>
                      <a:pt x="21" y="68"/>
                    </a:cubicBezTo>
                    <a:cubicBezTo>
                      <a:pt x="21" y="64"/>
                      <a:pt x="21" y="61"/>
                      <a:pt x="21" y="58"/>
                    </a:cubicBezTo>
                    <a:cubicBezTo>
                      <a:pt x="21" y="50"/>
                      <a:pt x="20" y="51"/>
                      <a:pt x="27" y="51"/>
                    </a:cubicBezTo>
                    <a:cubicBezTo>
                      <a:pt x="27" y="51"/>
                      <a:pt x="27" y="51"/>
                      <a:pt x="28" y="5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37"/>
                      <a:pt x="33" y="44"/>
                      <a:pt x="29" y="52"/>
                    </a:cubicBezTo>
                    <a:cubicBezTo>
                      <a:pt x="28" y="52"/>
                      <a:pt x="27" y="52"/>
                      <a:pt x="26" y="52"/>
                    </a:cubicBezTo>
                    <a:cubicBezTo>
                      <a:pt x="22" y="51"/>
                      <a:pt x="21" y="52"/>
                      <a:pt x="21" y="56"/>
                    </a:cubicBezTo>
                    <a:cubicBezTo>
                      <a:pt x="22" y="60"/>
                      <a:pt x="21" y="64"/>
                      <a:pt x="21" y="68"/>
                    </a:cubicBezTo>
                    <a:cubicBezTo>
                      <a:pt x="21" y="70"/>
                      <a:pt x="22" y="71"/>
                      <a:pt x="24" y="71"/>
                    </a:cubicBezTo>
                    <a:cubicBezTo>
                      <a:pt x="31" y="71"/>
                      <a:pt x="38" y="71"/>
                      <a:pt x="44" y="71"/>
                    </a:cubicBezTo>
                    <a:cubicBezTo>
                      <a:pt x="46" y="71"/>
                      <a:pt x="47" y="70"/>
                      <a:pt x="47" y="68"/>
                    </a:cubicBezTo>
                    <a:cubicBezTo>
                      <a:pt x="47" y="65"/>
                      <a:pt x="47" y="62"/>
                      <a:pt x="47" y="59"/>
                    </a:cubicBezTo>
                    <a:close/>
                    <a:moveTo>
                      <a:pt x="19" y="43"/>
                    </a:moveTo>
                    <a:cubicBezTo>
                      <a:pt x="13" y="37"/>
                      <a:pt x="18" y="31"/>
                      <a:pt x="17" y="25"/>
                    </a:cubicBezTo>
                    <a:cubicBezTo>
                      <a:pt x="18" y="25"/>
                      <a:pt x="20" y="26"/>
                      <a:pt x="20" y="26"/>
                    </a:cubicBezTo>
                    <a:cubicBezTo>
                      <a:pt x="21" y="30"/>
                      <a:pt x="22" y="34"/>
                      <a:pt x="22" y="38"/>
                    </a:cubicBezTo>
                    <a:cubicBezTo>
                      <a:pt x="22" y="40"/>
                      <a:pt x="20" y="41"/>
                      <a:pt x="19" y="43"/>
                    </a:cubicBezTo>
                    <a:close/>
                    <a:moveTo>
                      <a:pt x="31" y="51"/>
                    </a:moveTo>
                    <a:cubicBezTo>
                      <a:pt x="31" y="51"/>
                      <a:pt x="30" y="51"/>
                      <a:pt x="30" y="50"/>
                    </a:cubicBezTo>
                    <a:cubicBezTo>
                      <a:pt x="31" y="50"/>
                      <a:pt x="32" y="49"/>
                      <a:pt x="33" y="49"/>
                    </a:cubicBezTo>
                    <a:cubicBezTo>
                      <a:pt x="34" y="50"/>
                      <a:pt x="38" y="47"/>
                      <a:pt x="38" y="51"/>
                    </a:cubicBezTo>
                    <a:lnTo>
                      <a:pt x="31" y="51"/>
                    </a:lnTo>
                    <a:close/>
                    <a:moveTo>
                      <a:pt x="19" y="16"/>
                    </a:moveTo>
                    <a:cubicBezTo>
                      <a:pt x="23" y="16"/>
                      <a:pt x="26" y="12"/>
                      <a:pt x="26" y="8"/>
                    </a:cubicBezTo>
                    <a:cubicBezTo>
                      <a:pt x="26" y="4"/>
                      <a:pt x="23" y="0"/>
                      <a:pt x="19" y="0"/>
                    </a:cubicBezTo>
                    <a:cubicBezTo>
                      <a:pt x="15" y="0"/>
                      <a:pt x="11" y="4"/>
                      <a:pt x="11" y="8"/>
                    </a:cubicBezTo>
                    <a:cubicBezTo>
                      <a:pt x="11" y="13"/>
                      <a:pt x="15" y="16"/>
                      <a:pt x="19" y="16"/>
                    </a:cubicBezTo>
                    <a:close/>
                  </a:path>
                </a:pathLst>
              </a:custGeom>
              <a:solidFill>
                <a:srgbClr val="2239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" name="Group 1316"/>
            <p:cNvGrpSpPr>
              <a:grpSpLocks/>
            </p:cNvGrpSpPr>
            <p:nvPr/>
          </p:nvGrpSpPr>
          <p:grpSpPr bwMode="auto">
            <a:xfrm>
              <a:off x="321" y="1761"/>
              <a:ext cx="295" cy="293"/>
              <a:chOff x="1454" y="3170"/>
              <a:chExt cx="295" cy="293"/>
            </a:xfrm>
          </p:grpSpPr>
          <p:sp>
            <p:nvSpPr>
              <p:cNvPr id="30" name="Oval 848"/>
              <p:cNvSpPr>
                <a:spLocks noChangeArrowheads="1"/>
              </p:cNvSpPr>
              <p:nvPr/>
            </p:nvSpPr>
            <p:spPr bwMode="gray">
              <a:xfrm>
                <a:off x="1454" y="3170"/>
                <a:ext cx="295" cy="293"/>
              </a:xfrm>
              <a:prstGeom prst="ellipse">
                <a:avLst/>
              </a:prstGeom>
              <a:solidFill>
                <a:srgbClr val="FBDB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  <p:grpSp>
            <p:nvGrpSpPr>
              <p:cNvPr id="31" name="Group 1315"/>
              <p:cNvGrpSpPr>
                <a:grpSpLocks/>
              </p:cNvGrpSpPr>
              <p:nvPr/>
            </p:nvGrpSpPr>
            <p:grpSpPr bwMode="auto">
              <a:xfrm>
                <a:off x="1530" y="3241"/>
                <a:ext cx="144" cy="151"/>
                <a:chOff x="2226" y="2869"/>
                <a:chExt cx="144" cy="151"/>
              </a:xfrm>
            </p:grpSpPr>
            <p:sp>
              <p:nvSpPr>
                <p:cNvPr id="33" name="Freeform 849"/>
                <p:cNvSpPr>
                  <a:spLocks/>
                </p:cNvSpPr>
                <p:nvPr/>
              </p:nvSpPr>
              <p:spPr bwMode="gray">
                <a:xfrm>
                  <a:off x="2250" y="2900"/>
                  <a:ext cx="40" cy="47"/>
                </a:xfrm>
                <a:custGeom>
                  <a:avLst/>
                  <a:gdLst>
                    <a:gd name="T0" fmla="*/ 37515 w 17"/>
                    <a:gd name="T1" fmla="*/ 39283 h 20"/>
                    <a:gd name="T2" fmla="*/ 32736 w 17"/>
                    <a:gd name="T3" fmla="*/ 43644 h 20"/>
                    <a:gd name="T4" fmla="*/ 4755 w 17"/>
                    <a:gd name="T5" fmla="*/ 43644 h 20"/>
                    <a:gd name="T6" fmla="*/ 0 w 17"/>
                    <a:gd name="T7" fmla="*/ 39283 h 20"/>
                    <a:gd name="T8" fmla="*/ 0 w 17"/>
                    <a:gd name="T9" fmla="*/ 2009 h 20"/>
                    <a:gd name="T10" fmla="*/ 4755 w 17"/>
                    <a:gd name="T11" fmla="*/ 0 h 20"/>
                    <a:gd name="T12" fmla="*/ 32736 w 17"/>
                    <a:gd name="T13" fmla="*/ 0 h 20"/>
                    <a:gd name="T14" fmla="*/ 37515 w 17"/>
                    <a:gd name="T15" fmla="*/ 2009 h 20"/>
                    <a:gd name="T16" fmla="*/ 37515 w 17"/>
                    <a:gd name="T17" fmla="*/ 39283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"/>
                    <a:gd name="T28" fmla="*/ 0 h 20"/>
                    <a:gd name="T29" fmla="*/ 17 w 17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" h="20">
                      <a:moveTo>
                        <a:pt x="17" y="18"/>
                      </a:moveTo>
                      <a:cubicBezTo>
                        <a:pt x="17" y="19"/>
                        <a:pt x="16" y="20"/>
                        <a:pt x="15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1" y="20"/>
                        <a:pt x="0" y="19"/>
                        <a:pt x="0" y="18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6" y="0"/>
                        <a:pt x="17" y="1"/>
                        <a:pt x="17" y="1"/>
                      </a:cubicBez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" name="Freeform 850"/>
                <p:cNvSpPr>
                  <a:spLocks/>
                </p:cNvSpPr>
                <p:nvPr/>
              </p:nvSpPr>
              <p:spPr bwMode="gray">
                <a:xfrm>
                  <a:off x="2257" y="2869"/>
                  <a:ext cx="26" cy="40"/>
                </a:xfrm>
                <a:custGeom>
                  <a:avLst/>
                  <a:gdLst>
                    <a:gd name="T0" fmla="*/ 25090 w 11"/>
                    <a:gd name="T1" fmla="*/ 32736 h 17"/>
                    <a:gd name="T2" fmla="*/ 20575 w 11"/>
                    <a:gd name="T3" fmla="*/ 37515 h 17"/>
                    <a:gd name="T4" fmla="*/ 4871 w 11"/>
                    <a:gd name="T5" fmla="*/ 37515 h 17"/>
                    <a:gd name="T6" fmla="*/ 0 w 11"/>
                    <a:gd name="T7" fmla="*/ 32736 h 17"/>
                    <a:gd name="T8" fmla="*/ 0 w 11"/>
                    <a:gd name="T9" fmla="*/ 4755 h 17"/>
                    <a:gd name="T10" fmla="*/ 4871 w 11"/>
                    <a:gd name="T11" fmla="*/ 0 h 17"/>
                    <a:gd name="T12" fmla="*/ 20575 w 11"/>
                    <a:gd name="T13" fmla="*/ 0 h 17"/>
                    <a:gd name="T14" fmla="*/ 25090 w 11"/>
                    <a:gd name="T15" fmla="*/ 4755 h 17"/>
                    <a:gd name="T16" fmla="*/ 25090 w 11"/>
                    <a:gd name="T17" fmla="*/ 3273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"/>
                    <a:gd name="T28" fmla="*/ 0 h 17"/>
                    <a:gd name="T29" fmla="*/ 11 w 11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" h="17">
                      <a:moveTo>
                        <a:pt x="11" y="15"/>
                      </a:moveTo>
                      <a:cubicBezTo>
                        <a:pt x="11" y="16"/>
                        <a:pt x="10" y="17"/>
                        <a:pt x="9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1" y="17"/>
                        <a:pt x="0" y="16"/>
                        <a:pt x="0" y="15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1" y="1"/>
                        <a:pt x="11" y="2"/>
                      </a:cubicBezTo>
                      <a:lnTo>
                        <a:pt x="11" y="15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" name="Freeform 851"/>
                <p:cNvSpPr>
                  <a:spLocks/>
                </p:cNvSpPr>
                <p:nvPr/>
              </p:nvSpPr>
              <p:spPr bwMode="gray">
                <a:xfrm>
                  <a:off x="2262" y="2935"/>
                  <a:ext cx="16" cy="21"/>
                </a:xfrm>
                <a:custGeom>
                  <a:avLst/>
                  <a:gdLst>
                    <a:gd name="T0" fmla="*/ 0 w 7"/>
                    <a:gd name="T1" fmla="*/ 16606 h 9"/>
                    <a:gd name="T2" fmla="*/ 1552 w 7"/>
                    <a:gd name="T3" fmla="*/ 18408 h 9"/>
                    <a:gd name="T4" fmla="*/ 10423 w 7"/>
                    <a:gd name="T5" fmla="*/ 18408 h 9"/>
                    <a:gd name="T6" fmla="*/ 12094 w 7"/>
                    <a:gd name="T7" fmla="*/ 16606 h 9"/>
                    <a:gd name="T8" fmla="*/ 12094 w 7"/>
                    <a:gd name="T9" fmla="*/ 1932 h 9"/>
                    <a:gd name="T10" fmla="*/ 10423 w 7"/>
                    <a:gd name="T11" fmla="*/ 0 h 9"/>
                    <a:gd name="T12" fmla="*/ 1552 w 7"/>
                    <a:gd name="T13" fmla="*/ 0 h 9"/>
                    <a:gd name="T14" fmla="*/ 0 w 7"/>
                    <a:gd name="T15" fmla="*/ 1932 h 9"/>
                    <a:gd name="T16" fmla="*/ 0 w 7"/>
                    <a:gd name="T17" fmla="*/ 16606 h 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"/>
                    <a:gd name="T28" fmla="*/ 0 h 9"/>
                    <a:gd name="T29" fmla="*/ 7 w 7"/>
                    <a:gd name="T30" fmla="*/ 9 h 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" h="9">
                      <a:moveTo>
                        <a:pt x="0" y="8"/>
                      </a:moveTo>
                      <a:cubicBezTo>
                        <a:pt x="0" y="9"/>
                        <a:pt x="1" y="9"/>
                        <a:pt x="1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7" y="9"/>
                        <a:pt x="7" y="8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" name="Freeform 852"/>
                <p:cNvSpPr>
                  <a:spLocks/>
                </p:cNvSpPr>
                <p:nvPr/>
              </p:nvSpPr>
              <p:spPr bwMode="gray">
                <a:xfrm>
                  <a:off x="2226" y="2980"/>
                  <a:ext cx="144" cy="40"/>
                </a:xfrm>
                <a:custGeom>
                  <a:avLst/>
                  <a:gdLst>
                    <a:gd name="T0" fmla="*/ 136854 w 61"/>
                    <a:gd name="T1" fmla="*/ 17965 h 17"/>
                    <a:gd name="T2" fmla="*/ 127582 w 61"/>
                    <a:gd name="T3" fmla="*/ 17965 h 17"/>
                    <a:gd name="T4" fmla="*/ 90680 w 61"/>
                    <a:gd name="T5" fmla="*/ 0 h 17"/>
                    <a:gd name="T6" fmla="*/ 51899 w 61"/>
                    <a:gd name="T7" fmla="*/ 17965 h 17"/>
                    <a:gd name="T8" fmla="*/ 2051 w 61"/>
                    <a:gd name="T9" fmla="*/ 17965 h 17"/>
                    <a:gd name="T10" fmla="*/ 0 w 61"/>
                    <a:gd name="T11" fmla="*/ 22433 h 17"/>
                    <a:gd name="T12" fmla="*/ 0 w 61"/>
                    <a:gd name="T13" fmla="*/ 35499 h 17"/>
                    <a:gd name="T14" fmla="*/ 2051 w 61"/>
                    <a:gd name="T15" fmla="*/ 37515 h 17"/>
                    <a:gd name="T16" fmla="*/ 136854 w 61"/>
                    <a:gd name="T17" fmla="*/ 37515 h 17"/>
                    <a:gd name="T18" fmla="*/ 139000 w 61"/>
                    <a:gd name="T19" fmla="*/ 35499 h 17"/>
                    <a:gd name="T20" fmla="*/ 139000 w 61"/>
                    <a:gd name="T21" fmla="*/ 22433 h 17"/>
                    <a:gd name="T22" fmla="*/ 136854 w 61"/>
                    <a:gd name="T23" fmla="*/ 17965 h 1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61"/>
                    <a:gd name="T37" fmla="*/ 0 h 17"/>
                    <a:gd name="T38" fmla="*/ 61 w 61"/>
                    <a:gd name="T39" fmla="*/ 17 h 1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61" h="17">
                      <a:moveTo>
                        <a:pt x="60" y="8"/>
                      </a:move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5" y="4"/>
                        <a:pt x="48" y="0"/>
                        <a:pt x="40" y="0"/>
                      </a:cubicBezTo>
                      <a:cubicBezTo>
                        <a:pt x="31" y="0"/>
                        <a:pt x="24" y="4"/>
                        <a:pt x="23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60" y="17"/>
                        <a:pt x="61" y="17"/>
                        <a:pt x="61" y="16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9"/>
                        <a:pt x="60" y="8"/>
                        <a:pt x="60" y="8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" name="Freeform 853"/>
                <p:cNvSpPr>
                  <a:spLocks/>
                </p:cNvSpPr>
                <p:nvPr/>
              </p:nvSpPr>
              <p:spPr bwMode="gray">
                <a:xfrm>
                  <a:off x="2238" y="2914"/>
                  <a:ext cx="106" cy="64"/>
                </a:xfrm>
                <a:custGeom>
                  <a:avLst/>
                  <a:gdLst>
                    <a:gd name="T0" fmla="*/ 95803 w 45"/>
                    <a:gd name="T1" fmla="*/ 37786 h 27"/>
                    <a:gd name="T2" fmla="*/ 71206 w 45"/>
                    <a:gd name="T3" fmla="*/ 4928 h 27"/>
                    <a:gd name="T4" fmla="*/ 62373 w 45"/>
                    <a:gd name="T5" fmla="*/ 0 h 27"/>
                    <a:gd name="T6" fmla="*/ 55848 w 45"/>
                    <a:gd name="T7" fmla="*/ 0 h 27"/>
                    <a:gd name="T8" fmla="*/ 55848 w 45"/>
                    <a:gd name="T9" fmla="*/ 49972 h 27"/>
                    <a:gd name="T10" fmla="*/ 53966 w 45"/>
                    <a:gd name="T11" fmla="*/ 51771 h 27"/>
                    <a:gd name="T12" fmla="*/ 2026 w 45"/>
                    <a:gd name="T13" fmla="*/ 51771 h 27"/>
                    <a:gd name="T14" fmla="*/ 0 w 45"/>
                    <a:gd name="T15" fmla="*/ 56787 h 27"/>
                    <a:gd name="T16" fmla="*/ 0 w 45"/>
                    <a:gd name="T17" fmla="*/ 58878 h 27"/>
                    <a:gd name="T18" fmla="*/ 2026 w 45"/>
                    <a:gd name="T19" fmla="*/ 63834 h 27"/>
                    <a:gd name="T20" fmla="*/ 55848 w 45"/>
                    <a:gd name="T21" fmla="*/ 63834 h 27"/>
                    <a:gd name="T22" fmla="*/ 77743 w 45"/>
                    <a:gd name="T23" fmla="*/ 58878 h 27"/>
                    <a:gd name="T24" fmla="*/ 100587 w 45"/>
                    <a:gd name="T25" fmla="*/ 63834 h 27"/>
                    <a:gd name="T26" fmla="*/ 100587 w 45"/>
                    <a:gd name="T27" fmla="*/ 49972 h 27"/>
                    <a:gd name="T28" fmla="*/ 95803 w 45"/>
                    <a:gd name="T29" fmla="*/ 37786 h 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5"/>
                    <a:gd name="T46" fmla="*/ 0 h 27"/>
                    <a:gd name="T47" fmla="*/ 45 w 45"/>
                    <a:gd name="T48" fmla="*/ 27 h 2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5" h="27">
                      <a:moveTo>
                        <a:pt x="43" y="16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1"/>
                        <a:pt x="29" y="0"/>
                        <a:pt x="28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2"/>
                        <a:pt x="24" y="22"/>
                        <a:pt x="24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0" y="22"/>
                        <a:pt x="0" y="23"/>
                        <a:pt x="0" y="2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7"/>
                        <a:pt x="1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8" y="26"/>
                        <a:pt x="31" y="25"/>
                        <a:pt x="35" y="25"/>
                      </a:cubicBezTo>
                      <a:cubicBezTo>
                        <a:pt x="38" y="25"/>
                        <a:pt x="42" y="26"/>
                        <a:pt x="45" y="27"/>
                      </a:cubicBez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45" y="19"/>
                        <a:pt x="44" y="17"/>
                        <a:pt x="43" y="16"/>
                      </a:cubicBezTo>
                    </a:path>
                  </a:pathLst>
                </a:custGeom>
                <a:solidFill>
                  <a:srgbClr val="22396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32" name="Oval 1314"/>
              <p:cNvSpPr>
                <a:spLocks noChangeArrowheads="1"/>
              </p:cNvSpPr>
              <p:nvPr/>
            </p:nvSpPr>
            <p:spPr bwMode="gray">
              <a:xfrm>
                <a:off x="1454" y="3170"/>
                <a:ext cx="295" cy="293"/>
              </a:xfrm>
              <a:prstGeom prst="ellipse">
                <a:avLst/>
              </a:prstGeom>
              <a:noFill/>
              <a:ln w="41275">
                <a:solidFill>
                  <a:srgbClr val="FF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lnSpc>
                    <a:spcPct val="120000"/>
                  </a:lnSpc>
                  <a:spcBef>
                    <a:spcPct val="20000"/>
                  </a:spcBef>
                  <a:buClr>
                    <a:schemeClr val="hlink"/>
                  </a:buClr>
                  <a:buChar char="•"/>
                  <a:defRPr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ct val="20000"/>
                  </a:spcBef>
                  <a:buClr>
                    <a:srgbClr val="009FBA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1600">
                    <a:solidFill>
                      <a:schemeClr val="tx2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Verdana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endParaRPr lang="en-US" altLang="en-US">
                  <a:solidFill>
                    <a:srgbClr val="0F5494"/>
                  </a:solidFill>
                </a:endParaRPr>
              </a:p>
            </p:txBody>
          </p:sp>
        </p:grpSp>
      </p:grpSp>
      <p:sp>
        <p:nvSpPr>
          <p:cNvPr id="86" name="Oval 38"/>
          <p:cNvSpPr>
            <a:spLocks noChangeArrowheads="1"/>
          </p:cNvSpPr>
          <p:nvPr/>
        </p:nvSpPr>
        <p:spPr bwMode="gray">
          <a:xfrm>
            <a:off x="2820988" y="28717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88" name="Oval 39"/>
          <p:cNvSpPr>
            <a:spLocks noChangeArrowheads="1"/>
          </p:cNvSpPr>
          <p:nvPr/>
        </p:nvSpPr>
        <p:spPr bwMode="gray">
          <a:xfrm>
            <a:off x="2820988" y="34432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FF9900"/>
                </a:solidFill>
              </a:rPr>
              <a:t>2</a:t>
            </a:r>
          </a:p>
        </p:txBody>
      </p:sp>
      <p:sp>
        <p:nvSpPr>
          <p:cNvPr id="89" name="Oval 40"/>
          <p:cNvSpPr>
            <a:spLocks noChangeArrowheads="1"/>
          </p:cNvSpPr>
          <p:nvPr/>
        </p:nvSpPr>
        <p:spPr bwMode="gray">
          <a:xfrm>
            <a:off x="2820988" y="40147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90" name="Oval 41"/>
          <p:cNvSpPr>
            <a:spLocks noChangeArrowheads="1"/>
          </p:cNvSpPr>
          <p:nvPr/>
        </p:nvSpPr>
        <p:spPr bwMode="gray">
          <a:xfrm>
            <a:off x="2820988" y="45862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91" name="Oval 42"/>
          <p:cNvSpPr>
            <a:spLocks noChangeArrowheads="1"/>
          </p:cNvSpPr>
          <p:nvPr/>
        </p:nvSpPr>
        <p:spPr bwMode="gray">
          <a:xfrm>
            <a:off x="5553075" y="28717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76B043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76B043"/>
                </a:solidFill>
              </a:rPr>
              <a:t>5</a:t>
            </a:r>
          </a:p>
        </p:txBody>
      </p:sp>
      <p:sp>
        <p:nvSpPr>
          <p:cNvPr id="171" name="Oval 43"/>
          <p:cNvSpPr>
            <a:spLocks noChangeArrowheads="1"/>
          </p:cNvSpPr>
          <p:nvPr/>
        </p:nvSpPr>
        <p:spPr bwMode="gray">
          <a:xfrm>
            <a:off x="5553075" y="34432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76B043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76B043"/>
                </a:solidFill>
              </a:rPr>
              <a:t>6</a:t>
            </a:r>
          </a:p>
        </p:txBody>
      </p:sp>
      <p:sp>
        <p:nvSpPr>
          <p:cNvPr id="172" name="Oval 44"/>
          <p:cNvSpPr>
            <a:spLocks noChangeArrowheads="1"/>
          </p:cNvSpPr>
          <p:nvPr/>
        </p:nvSpPr>
        <p:spPr bwMode="gray">
          <a:xfrm>
            <a:off x="5553075" y="40147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rgbClr val="76B043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76B043"/>
                </a:solidFill>
              </a:rPr>
              <a:t>7</a:t>
            </a:r>
          </a:p>
        </p:txBody>
      </p:sp>
      <p:sp>
        <p:nvSpPr>
          <p:cNvPr id="173" name="Oval 45"/>
          <p:cNvSpPr>
            <a:spLocks noChangeArrowheads="1"/>
          </p:cNvSpPr>
          <p:nvPr/>
        </p:nvSpPr>
        <p:spPr bwMode="gray">
          <a:xfrm>
            <a:off x="8296275" y="28717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009FE3"/>
                </a:solidFill>
              </a:rPr>
              <a:t>8</a:t>
            </a:r>
          </a:p>
        </p:txBody>
      </p:sp>
      <p:sp>
        <p:nvSpPr>
          <p:cNvPr id="174" name="Oval 46"/>
          <p:cNvSpPr>
            <a:spLocks noChangeArrowheads="1"/>
          </p:cNvSpPr>
          <p:nvPr/>
        </p:nvSpPr>
        <p:spPr bwMode="gray">
          <a:xfrm>
            <a:off x="8296275" y="34432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009FE3"/>
                </a:solidFill>
              </a:rPr>
              <a:t>9</a:t>
            </a:r>
          </a:p>
        </p:txBody>
      </p:sp>
      <p:sp>
        <p:nvSpPr>
          <p:cNvPr id="175" name="Oval 47"/>
          <p:cNvSpPr>
            <a:spLocks noChangeArrowheads="1"/>
          </p:cNvSpPr>
          <p:nvPr/>
        </p:nvSpPr>
        <p:spPr bwMode="gray">
          <a:xfrm>
            <a:off x="8296275" y="40147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 dirty="0">
                <a:solidFill>
                  <a:srgbClr val="009FE3"/>
                </a:solidFill>
              </a:rPr>
              <a:t>10</a:t>
            </a:r>
          </a:p>
        </p:txBody>
      </p:sp>
      <p:sp>
        <p:nvSpPr>
          <p:cNvPr id="176" name="Oval 48"/>
          <p:cNvSpPr>
            <a:spLocks noChangeArrowheads="1"/>
          </p:cNvSpPr>
          <p:nvPr/>
        </p:nvSpPr>
        <p:spPr bwMode="gray">
          <a:xfrm>
            <a:off x="8296275" y="4586288"/>
            <a:ext cx="311150" cy="3111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fr-FR" b="1">
                <a:solidFill>
                  <a:srgbClr val="009FE3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4515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4" y="2780928"/>
            <a:ext cx="6034420" cy="3300326"/>
          </a:xfrm>
          <a:prstGeom prst="rect">
            <a:avLst/>
          </a:prstGeom>
        </p:spPr>
      </p:pic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457200" y="1341438"/>
            <a:ext cx="82184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0099"/>
                </a:solidFill>
                <a:latin typeface="Arial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99"/>
                </a:solidFill>
                <a:latin typeface="Arial" charset="0"/>
              </a:defRPr>
            </a:lvl9pPr>
          </a:lstStyle>
          <a:p>
            <a:r>
              <a:rPr lang="en-GB" altLang="fr-FR" sz="3200" dirty="0" err="1" smtClean="0">
                <a:solidFill>
                  <a:schemeClr val="tx1"/>
                </a:solidFill>
              </a:rPr>
              <a:t>Lepší</a:t>
            </a:r>
            <a:r>
              <a:rPr lang="en-GB" altLang="fr-FR" sz="3200" dirty="0" smtClean="0">
                <a:solidFill>
                  <a:schemeClr val="tx1"/>
                </a:solidFill>
              </a:rPr>
              <a:t> </a:t>
            </a:r>
            <a:r>
              <a:rPr lang="en-GB" altLang="fr-FR" sz="3200" dirty="0" err="1" smtClean="0">
                <a:solidFill>
                  <a:schemeClr val="tx1"/>
                </a:solidFill>
              </a:rPr>
              <a:t>orientace</a:t>
            </a:r>
            <a:r>
              <a:rPr lang="en-GB" altLang="fr-FR" sz="3200" dirty="0" smtClean="0">
                <a:solidFill>
                  <a:schemeClr val="tx1"/>
                </a:solidFill>
              </a:rPr>
              <a:t> </a:t>
            </a:r>
            <a:r>
              <a:rPr lang="en-GB" altLang="fr-FR" sz="3200" dirty="0" err="1" smtClean="0">
                <a:solidFill>
                  <a:schemeClr val="tx1"/>
                </a:solidFill>
              </a:rPr>
              <a:t>na</a:t>
            </a:r>
            <a:r>
              <a:rPr lang="en-GB" altLang="fr-FR" sz="3200" dirty="0" smtClean="0">
                <a:solidFill>
                  <a:schemeClr val="tx1"/>
                </a:solidFill>
              </a:rPr>
              <a:t> </a:t>
            </a:r>
            <a:r>
              <a:rPr lang="en-GB" altLang="fr-FR" sz="3200" dirty="0" err="1" smtClean="0">
                <a:solidFill>
                  <a:schemeClr val="tx1"/>
                </a:solidFill>
              </a:rPr>
              <a:t>výsledek</a:t>
            </a:r>
            <a:endParaRPr lang="en-GB" alt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91680" y="2276872"/>
            <a:ext cx="586891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Pavel Lukeš</a:t>
            </a:r>
          </a:p>
          <a:p>
            <a:r>
              <a:rPr lang="cs-CZ" sz="2400" dirty="0" smtClean="0"/>
              <a:t>Ministerstvo pro místní rozvoj</a:t>
            </a:r>
          </a:p>
          <a:p>
            <a:r>
              <a:rPr lang="cs-CZ" sz="2400" dirty="0" smtClean="0"/>
              <a:t>Odbor Evropské územní spolupráce</a:t>
            </a:r>
          </a:p>
          <a:p>
            <a:r>
              <a:rPr lang="cs-CZ" sz="2400" dirty="0" smtClean="0"/>
              <a:t>Oddělení mezinárodních územních vazeb</a:t>
            </a:r>
          </a:p>
          <a:p>
            <a:r>
              <a:rPr lang="cs-CZ" sz="2400" dirty="0" smtClean="0"/>
              <a:t>Staroměstské náměstí 6</a:t>
            </a:r>
          </a:p>
          <a:p>
            <a:r>
              <a:rPr lang="cs-CZ" sz="2400" dirty="0" smtClean="0"/>
              <a:t>Pracoviště: Na Příkopě 3-5</a:t>
            </a:r>
          </a:p>
          <a:p>
            <a:r>
              <a:rPr lang="cs-CZ" sz="2400" dirty="0" smtClean="0"/>
              <a:t>110 15 Praha 1</a:t>
            </a:r>
          </a:p>
          <a:p>
            <a:r>
              <a:rPr lang="cs-CZ" sz="2400" dirty="0" smtClean="0"/>
              <a:t>Tel: 234 154 415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4822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987824" y="618318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Dnešní seminář se zaměří na</a:t>
            </a:r>
            <a:r>
              <a:rPr lang="cs-CZ" dirty="0" smtClean="0"/>
              <a:t>: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1484784"/>
            <a:ext cx="793678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Programy nadnárodní spolupráce </a:t>
            </a:r>
            <a:r>
              <a:rPr lang="cs-CZ" dirty="0" err="1" smtClean="0"/>
              <a:t>Central</a:t>
            </a:r>
            <a:r>
              <a:rPr lang="cs-CZ" dirty="0" smtClean="0"/>
              <a:t> Europe 2020 a DANUBE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Programy meziregionální spolupráce INTERREG Europe a ESPON 2020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- nastavení těchto programů pro období 2014 -2020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- geografické vymezení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- tematické vymezení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- podporované aktivity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- způsobilost příjemců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smtClean="0"/>
              <a:t>- rozpočty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- základní pravidla programu	</a:t>
            </a:r>
          </a:p>
          <a:p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	- harmonogram vyhlášení programů a výzev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41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2113" y="1124744"/>
            <a:ext cx="8291264" cy="504056"/>
          </a:xfrm>
        </p:spPr>
        <p:txBody>
          <a:bodyPr/>
          <a:lstStyle/>
          <a:p>
            <a:r>
              <a:rPr lang="en-GB" altLang="fr-FR" sz="2400" dirty="0" err="1"/>
              <a:t>Politika</a:t>
            </a:r>
            <a:r>
              <a:rPr lang="en-GB" altLang="fr-FR" sz="2400" dirty="0"/>
              <a:t> </a:t>
            </a:r>
            <a:r>
              <a:rPr lang="en-GB" altLang="fr-FR" sz="2400" dirty="0" err="1"/>
              <a:t>soudržnosti</a:t>
            </a:r>
            <a:r>
              <a:rPr lang="en-GB" altLang="fr-FR" sz="2400" dirty="0"/>
              <a:t> EU 2014–2020: 1/3 </a:t>
            </a:r>
            <a:r>
              <a:rPr lang="en-GB" altLang="fr-FR" sz="2400" dirty="0" err="1"/>
              <a:t>rozpočtu</a:t>
            </a:r>
            <a:r>
              <a:rPr lang="en-GB" altLang="fr-FR" sz="2400" dirty="0"/>
              <a:t> EU</a:t>
            </a:r>
            <a:endParaRPr lang="cs-CZ" sz="2400" dirty="0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36550" y="2205038"/>
            <a:ext cx="8353425" cy="4105275"/>
            <a:chOff x="212" y="1389"/>
            <a:chExt cx="5262" cy="2586"/>
          </a:xfrm>
        </p:grpSpPr>
        <p:pic>
          <p:nvPicPr>
            <p:cNvPr id="5" name="Picture 4" descr="runners vier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3"/>
            <a:stretch>
              <a:fillRect/>
            </a:stretch>
          </p:blipFill>
          <p:spPr bwMode="gray">
            <a:xfrm>
              <a:off x="303" y="1389"/>
              <a:ext cx="5171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2162" y="1481"/>
              <a:ext cx="2166" cy="506"/>
            </a:xfrm>
            <a:prstGeom prst="roundRect">
              <a:avLst>
                <a:gd name="adj" fmla="val 35782"/>
              </a:avLst>
            </a:prstGeom>
            <a:solidFill>
              <a:schemeClr val="bg1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GB" altLang="fr-FR" sz="1200" dirty="0" err="1">
                  <a:solidFill>
                    <a:srgbClr val="0F5494"/>
                  </a:solidFill>
                </a:rPr>
                <a:t>Reformy</a:t>
              </a:r>
              <a:r>
                <a:rPr lang="en-GB" altLang="fr-FR" sz="1200" dirty="0">
                  <a:solidFill>
                    <a:srgbClr val="0F5494"/>
                  </a:solidFill>
                </a:rPr>
                <a:t> s</a:t>
              </a:r>
              <a:r>
                <a:rPr lang="cs-CZ" altLang="fr-FR" sz="1200" dirty="0">
                  <a:solidFill>
                    <a:srgbClr val="0F5494"/>
                  </a:solidFill>
                </a:rPr>
                <a:t>chválené</a:t>
              </a:r>
              <a:r>
                <a:rPr lang="en-GB" altLang="fr-FR" sz="1200" dirty="0">
                  <a:solidFill>
                    <a:srgbClr val="0F5494"/>
                  </a:solidFill>
                </a:rPr>
                <a:t> pro </a:t>
              </a:r>
              <a:r>
                <a:rPr lang="en-GB" altLang="fr-FR" sz="1200" dirty="0" err="1">
                  <a:solidFill>
                    <a:srgbClr val="0F5494"/>
                  </a:solidFill>
                </a:rPr>
                <a:t>období</a:t>
              </a:r>
              <a:r>
                <a:rPr lang="en-GB" altLang="fr-FR" sz="1200" dirty="0">
                  <a:solidFill>
                    <a:srgbClr val="0F5494"/>
                  </a:solidFill>
                </a:rPr>
                <a:t> </a:t>
              </a:r>
              <a:r>
                <a:rPr lang="cs-CZ" altLang="fr-FR" sz="1200" dirty="0">
                  <a:solidFill>
                    <a:srgbClr val="0F5494"/>
                  </a:solidFill>
                </a:rPr>
                <a:t/>
              </a:r>
              <a:br>
                <a:rPr lang="cs-CZ" altLang="fr-FR" sz="1200" dirty="0">
                  <a:solidFill>
                    <a:srgbClr val="0F5494"/>
                  </a:solidFill>
                </a:rPr>
              </a:br>
              <a:r>
                <a:rPr lang="en-GB" altLang="fr-FR" sz="1200" dirty="0">
                  <a:solidFill>
                    <a:srgbClr val="0F5494"/>
                  </a:solidFill>
                </a:rPr>
                <a:t>2014–2020 </a:t>
              </a:r>
              <a:r>
                <a:rPr lang="en-GB" altLang="fr-FR" sz="1200" dirty="0" err="1">
                  <a:solidFill>
                    <a:srgbClr val="0F5494"/>
                  </a:solidFill>
                </a:rPr>
                <a:t>mají</a:t>
              </a:r>
              <a:r>
                <a:rPr lang="en-GB" altLang="fr-FR" sz="1200" dirty="0">
                  <a:solidFill>
                    <a:srgbClr val="0F5494"/>
                  </a:solidFill>
                </a:rPr>
                <a:t> </a:t>
              </a:r>
              <a:r>
                <a:rPr lang="en-GB" altLang="fr-FR" sz="1200" dirty="0" err="1">
                  <a:solidFill>
                    <a:srgbClr val="0F5494"/>
                  </a:solidFill>
                </a:rPr>
                <a:t>maximalizovat</a:t>
              </a:r>
              <a:r>
                <a:rPr lang="en-GB" altLang="fr-FR" sz="1200" dirty="0">
                  <a:solidFill>
                    <a:srgbClr val="0F5494"/>
                  </a:solidFill>
                </a:rPr>
                <a:t> </a:t>
              </a:r>
              <a:r>
                <a:rPr lang="en-GB" altLang="fr-FR" sz="1200" dirty="0" err="1">
                  <a:solidFill>
                    <a:srgbClr val="0F5494"/>
                  </a:solidFill>
                </a:rPr>
                <a:t>vliv</a:t>
              </a:r>
              <a:r>
                <a:rPr lang="en-GB" altLang="fr-FR" sz="1200" dirty="0">
                  <a:solidFill>
                    <a:srgbClr val="0F5494"/>
                  </a:solidFill>
                </a:rPr>
                <a:t> </a:t>
              </a:r>
              <a:r>
                <a:rPr lang="en-GB" altLang="fr-FR" sz="1200" dirty="0" err="1">
                  <a:solidFill>
                    <a:srgbClr val="0F5494"/>
                  </a:solidFill>
                </a:rPr>
                <a:t>dostupného</a:t>
              </a:r>
              <a:r>
                <a:rPr lang="en-GB" altLang="fr-FR" sz="1200" dirty="0">
                  <a:solidFill>
                    <a:srgbClr val="0F5494"/>
                  </a:solidFill>
                </a:rPr>
                <a:t> </a:t>
              </a:r>
              <a:r>
                <a:rPr lang="en-GB" altLang="fr-FR" sz="1200" dirty="0" err="1">
                  <a:solidFill>
                    <a:srgbClr val="0F5494"/>
                  </a:solidFill>
                </a:rPr>
                <a:t>financování</a:t>
              </a:r>
              <a:r>
                <a:rPr lang="en-GB" altLang="fr-FR" sz="1200" dirty="0">
                  <a:solidFill>
                    <a:srgbClr val="0F5494"/>
                  </a:solidFill>
                </a:rPr>
                <a:t> </a:t>
              </a:r>
              <a:r>
                <a:rPr lang="en-GB" altLang="fr-FR" sz="1200" dirty="0" err="1">
                  <a:solidFill>
                    <a:srgbClr val="0F5494"/>
                  </a:solidFill>
                </a:rPr>
                <a:t>ze</a:t>
              </a:r>
              <a:r>
                <a:rPr lang="en-GB" altLang="fr-FR" sz="1200" dirty="0">
                  <a:solidFill>
                    <a:srgbClr val="0F5494"/>
                  </a:solidFill>
                </a:rPr>
                <a:t> </a:t>
              </a:r>
              <a:r>
                <a:rPr lang="en-GB" altLang="fr-FR" sz="1200" dirty="0" err="1">
                  <a:solidFill>
                    <a:srgbClr val="0F5494"/>
                  </a:solidFill>
                </a:rPr>
                <a:t>zdrojů</a:t>
              </a:r>
              <a:r>
                <a:rPr lang="en-GB" altLang="fr-FR" sz="1200" dirty="0">
                  <a:solidFill>
                    <a:srgbClr val="0F5494"/>
                  </a:solidFill>
                </a:rPr>
                <a:t> EU</a:t>
              </a:r>
              <a:r>
                <a:rPr lang="en-GB" altLang="fr-FR" dirty="0">
                  <a:solidFill>
                    <a:srgbClr val="0F5494"/>
                  </a:solidFill>
                </a:rPr>
                <a:t>.</a:t>
              </a:r>
            </a:p>
          </p:txBody>
        </p:sp>
        <p:sp>
          <p:nvSpPr>
            <p:cNvPr id="7" name="Rectangle 31"/>
            <p:cNvSpPr>
              <a:spLocks noChangeAspect="1" noChangeArrowheads="1"/>
            </p:cNvSpPr>
            <p:nvPr/>
          </p:nvSpPr>
          <p:spPr bwMode="gray">
            <a:xfrm>
              <a:off x="854" y="2110"/>
              <a:ext cx="11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sl-SI" sz="1400" b="1">
                  <a:solidFill>
                    <a:schemeClr val="tx1"/>
                  </a:solidFill>
                  <a:cs typeface="Arial" charset="0"/>
                </a:rPr>
                <a:t>1 082 miliard EUR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1007" y="1884"/>
              <a:ext cx="938" cy="233"/>
            </a:xfrm>
            <a:prstGeom prst="roundRect">
              <a:avLst>
                <a:gd name="adj" fmla="val 20792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pl-PL" altLang="fr-FR" sz="800" b="1" dirty="0">
                  <a:solidFill>
                    <a:srgbClr val="FFFFFF"/>
                  </a:solidFill>
                  <a:cs typeface="Arial" charset="0"/>
                </a:rPr>
                <a:t>Celkový rozpočet EU</a:t>
              </a:r>
              <a:r>
                <a:rPr lang="fr-BE" altLang="fr-FR" sz="800" b="1" dirty="0">
                  <a:solidFill>
                    <a:srgbClr val="FFFFFF"/>
                  </a:solidFill>
                  <a:cs typeface="Arial" charset="0"/>
                </a:rPr>
                <a:t/>
              </a:r>
              <a:br>
                <a:rPr lang="fr-BE" altLang="fr-FR" sz="800" b="1" dirty="0">
                  <a:solidFill>
                    <a:srgbClr val="FFFFFF"/>
                  </a:solidFill>
                  <a:cs typeface="Arial" charset="0"/>
                </a:rPr>
              </a:br>
              <a:r>
                <a:rPr lang="pl-PL" altLang="fr-FR" sz="800" b="1" dirty="0">
                  <a:solidFill>
                    <a:srgbClr val="FFFFFF"/>
                  </a:solidFill>
                  <a:cs typeface="Arial" charset="0"/>
                </a:rPr>
                <a:t>na období 2014-2020 </a:t>
              </a:r>
              <a:endParaRPr lang="fr-FR" altLang="fr-FR" sz="800" b="1" dirty="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212" y="2614"/>
              <a:ext cx="937" cy="305"/>
            </a:xfrm>
            <a:prstGeom prst="roundRect">
              <a:avLst>
                <a:gd name="adj" fmla="val 8898"/>
              </a:avLst>
            </a:prstGeom>
            <a:solidFill>
              <a:srgbClr val="3994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800" b="1">
                  <a:solidFill>
                    <a:srgbClr val="FFFFFF"/>
                  </a:solidFill>
                  <a:cs typeface="Arial" charset="0"/>
                </a:rPr>
                <a:t>Ostatní politiky EU, </a:t>
              </a:r>
              <a:br>
                <a:rPr lang="fr-FR" altLang="fr-FR" sz="800" b="1">
                  <a:solidFill>
                    <a:srgbClr val="FFFFFF"/>
                  </a:solidFill>
                  <a:cs typeface="Arial" charset="0"/>
                </a:rPr>
              </a:br>
              <a:r>
                <a:rPr lang="fr-FR" altLang="fr-FR" sz="800" b="1">
                  <a:solidFill>
                    <a:srgbClr val="FFFFFF"/>
                  </a:solidFill>
                  <a:cs typeface="Arial" charset="0"/>
                </a:rPr>
                <a:t>zemědělství, výzkum, </a:t>
              </a:r>
              <a:br>
                <a:rPr lang="fr-FR" altLang="fr-FR" sz="800" b="1">
                  <a:solidFill>
                    <a:srgbClr val="FFFFFF"/>
                  </a:solidFill>
                  <a:cs typeface="Arial" charset="0"/>
                </a:rPr>
              </a:br>
              <a:r>
                <a:rPr lang="fr-FR" altLang="fr-FR" sz="800" b="1">
                  <a:solidFill>
                    <a:srgbClr val="FFFFFF"/>
                  </a:solidFill>
                  <a:cs typeface="Arial" charset="0"/>
                </a:rPr>
                <a:t>vnější atd.</a:t>
              </a:r>
            </a:p>
          </p:txBody>
        </p:sp>
        <p:sp>
          <p:nvSpPr>
            <p:cNvPr id="10" name="Rectangle 31"/>
            <p:cNvSpPr>
              <a:spLocks noChangeAspect="1" noChangeArrowheads="1"/>
            </p:cNvSpPr>
            <p:nvPr/>
          </p:nvSpPr>
          <p:spPr bwMode="gray">
            <a:xfrm>
              <a:off x="247" y="2976"/>
              <a:ext cx="11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sl-SI" sz="1400" b="1">
                  <a:solidFill>
                    <a:srgbClr val="399499"/>
                  </a:solidFill>
                  <a:cs typeface="Arial" charset="0"/>
                </a:rPr>
                <a:t>730,2 miliard EUR</a:t>
              </a:r>
            </a:p>
          </p:txBody>
        </p:sp>
        <p:sp>
          <p:nvSpPr>
            <p:cNvPr id="11" name="Rectangle 31"/>
            <p:cNvSpPr>
              <a:spLocks noChangeAspect="1" noChangeArrowheads="1"/>
            </p:cNvSpPr>
            <p:nvPr/>
          </p:nvSpPr>
          <p:spPr bwMode="gray">
            <a:xfrm>
              <a:off x="433" y="2284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sl-SI" sz="2400" b="1" dirty="0">
                  <a:solidFill>
                    <a:srgbClr val="399499"/>
                  </a:solidFill>
                  <a:cs typeface="Arial" charset="0"/>
                </a:rPr>
                <a:t>67,5</a:t>
              </a:r>
              <a:r>
                <a:rPr lang="sl-SI" altLang="sl-SI" sz="2400" b="1" dirty="0">
                  <a:solidFill>
                    <a:srgbClr val="399499"/>
                  </a:solidFill>
                  <a:cs typeface="Arial" charset="0"/>
                </a:rPr>
                <a:t>%</a:t>
              </a:r>
              <a:endParaRPr lang="en-GB" altLang="sl-SI" sz="2400" b="1" dirty="0">
                <a:solidFill>
                  <a:srgbClr val="399499"/>
                </a:solidFill>
                <a:cs typeface="Arial" charset="0"/>
              </a:endParaRPr>
            </a:p>
          </p:txBody>
        </p:sp>
        <p:sp>
          <p:nvSpPr>
            <p:cNvPr id="12" name="Rectangle 31"/>
            <p:cNvSpPr>
              <a:spLocks noChangeAspect="1" noChangeArrowheads="1"/>
            </p:cNvSpPr>
            <p:nvPr/>
          </p:nvSpPr>
          <p:spPr bwMode="gray">
            <a:xfrm>
              <a:off x="1962" y="2284"/>
              <a:ext cx="7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sl-SI" sz="2400" b="1" dirty="0">
                  <a:solidFill>
                    <a:schemeClr val="tx1"/>
                  </a:solidFill>
                  <a:cs typeface="Arial" charset="0"/>
                </a:rPr>
                <a:t>32,5</a:t>
              </a:r>
              <a:r>
                <a:rPr lang="sl-SI" altLang="sl-SI" sz="2400" b="1" dirty="0">
                  <a:solidFill>
                    <a:schemeClr val="tx1"/>
                  </a:solidFill>
                  <a:cs typeface="Arial" charset="0"/>
                </a:rPr>
                <a:t>%</a:t>
              </a:r>
              <a:endParaRPr lang="en-GB" altLang="sl-SI" sz="2400" b="1" dirty="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3" name="Rectangle 31"/>
            <p:cNvSpPr>
              <a:spLocks noChangeAspect="1" noChangeArrowheads="1"/>
            </p:cNvSpPr>
            <p:nvPr/>
          </p:nvSpPr>
          <p:spPr bwMode="gray">
            <a:xfrm>
              <a:off x="1962" y="2740"/>
              <a:ext cx="11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sl-SI" sz="1400" b="1">
                  <a:solidFill>
                    <a:schemeClr val="tx1"/>
                  </a:solidFill>
                  <a:cs typeface="Arial" charset="0"/>
                </a:rPr>
                <a:t>351,8 miliard EUR</a:t>
              </a: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gray">
            <a:xfrm>
              <a:off x="1962" y="2586"/>
              <a:ext cx="1285" cy="139"/>
            </a:xfrm>
            <a:prstGeom prst="roundRect">
              <a:avLst>
                <a:gd name="adj" fmla="val 8898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r-FR" altLang="fr-FR" sz="800" b="1">
                  <a:solidFill>
                    <a:srgbClr val="FFFFFF"/>
                  </a:solidFill>
                  <a:cs typeface="Arial" charset="0"/>
                </a:rPr>
                <a:t>Financování politiky soudržnosti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4593" y="1483"/>
              <a:ext cx="727" cy="727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127000" algn="ctr">
                  <a:solidFill>
                    <a:srgbClr val="33CCCC">
                      <a:alpha val="50195"/>
                    </a:srgbClr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400" b="1">
                  <a:solidFill>
                    <a:schemeClr val="bg1"/>
                  </a:solidFill>
                  <a:cs typeface="Arial" charset="0"/>
                </a:rPr>
                <a:t>Růst</a:t>
              </a:r>
              <a:endParaRPr lang="fr-FR" altLang="fr-FR" sz="1400" b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16" name="WordArt 15"/>
            <p:cNvSpPr>
              <a:spLocks noChangeArrowheads="1" noChangeShapeType="1" noTextEdit="1"/>
            </p:cNvSpPr>
            <p:nvPr/>
          </p:nvSpPr>
          <p:spPr bwMode="gray">
            <a:xfrm rot="-1618326">
              <a:off x="3155" y="2816"/>
              <a:ext cx="681" cy="1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scadeUp">
                <a:avLst>
                  <a:gd name="adj" fmla="val 52032"/>
                </a:avLst>
              </a:prstTxWarp>
            </a:bodyPr>
            <a:lstStyle/>
            <a:p>
              <a:r>
                <a:rPr lang="cs-CZ" sz="3600" b="1" kern="10">
                  <a:solidFill>
                    <a:schemeClr val="bg1"/>
                  </a:solidFill>
                  <a:latin typeface="Verdana"/>
                  <a:ea typeface="Verdana"/>
                  <a:cs typeface="Verdana"/>
                </a:rPr>
                <a:t>Inteligentní</a:t>
              </a:r>
            </a:p>
          </p:txBody>
        </p:sp>
        <p:sp>
          <p:nvSpPr>
            <p:cNvPr id="17" name="WordArt 16"/>
            <p:cNvSpPr>
              <a:spLocks noChangeArrowheads="1" noChangeShapeType="1" noTextEdit="1"/>
            </p:cNvSpPr>
            <p:nvPr/>
          </p:nvSpPr>
          <p:spPr bwMode="gray">
            <a:xfrm rot="-1917808">
              <a:off x="3515" y="2886"/>
              <a:ext cx="574" cy="2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r>
                <a:rPr lang="cs-CZ" sz="3600" b="1" kern="10">
                  <a:solidFill>
                    <a:schemeClr val="bg1"/>
                  </a:solidFill>
                  <a:latin typeface="Verdana"/>
                  <a:ea typeface="Verdana"/>
                  <a:cs typeface="Verdana"/>
                </a:rPr>
                <a:t>Udržitelný</a:t>
              </a:r>
            </a:p>
          </p:txBody>
        </p:sp>
        <p:sp>
          <p:nvSpPr>
            <p:cNvPr id="18" name="WordArt 17"/>
            <p:cNvSpPr>
              <a:spLocks noChangeArrowheads="1" noChangeShapeType="1" noTextEdit="1"/>
            </p:cNvSpPr>
            <p:nvPr/>
          </p:nvSpPr>
          <p:spPr bwMode="gray">
            <a:xfrm rot="-2446375">
              <a:off x="3756" y="2837"/>
              <a:ext cx="998" cy="2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</a:bodyPr>
            <a:lstStyle/>
            <a:p>
              <a:r>
                <a:rPr lang="cs-CZ" sz="3600" b="1" kern="10">
                  <a:solidFill>
                    <a:schemeClr val="bg1"/>
                  </a:solidFill>
                  <a:latin typeface="Verdana"/>
                  <a:ea typeface="Verdana"/>
                  <a:cs typeface="Verdana"/>
                </a:rPr>
                <a:t>Podporující začlenění</a:t>
              </a:r>
            </a:p>
          </p:txBody>
        </p:sp>
        <p:sp>
          <p:nvSpPr>
            <p:cNvPr id="19" name="WordArt 18"/>
            <p:cNvSpPr>
              <a:spLocks noChangeArrowheads="1" noChangeShapeType="1" noTextEdit="1"/>
            </p:cNvSpPr>
            <p:nvPr/>
          </p:nvSpPr>
          <p:spPr bwMode="gray">
            <a:xfrm rot="832892">
              <a:off x="2616" y="3295"/>
              <a:ext cx="1373" cy="43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scadeDown">
                <a:avLst>
                  <a:gd name="adj" fmla="val 73472"/>
                </a:avLst>
              </a:prstTxWarp>
            </a:bodyPr>
            <a:lstStyle/>
            <a:p>
              <a:pPr algn="ctr"/>
              <a:r>
                <a:rPr lang="cs-CZ" sz="3600" b="1" kern="10">
                  <a:solidFill>
                    <a:schemeClr val="bg1"/>
                  </a:solidFill>
                  <a:latin typeface="Verdana"/>
                  <a:ea typeface="Verdana"/>
                  <a:cs typeface="Verdana"/>
                </a:rPr>
                <a:t>Politika soudržnosti </a:t>
              </a:r>
            </a:p>
            <a:p>
              <a:pPr algn="ctr"/>
              <a:r>
                <a:rPr lang="cs-CZ" sz="3600" b="1" kern="10">
                  <a:solidFill>
                    <a:schemeClr val="bg1"/>
                  </a:solidFill>
                  <a:latin typeface="Verdana"/>
                  <a:ea typeface="Verdana"/>
                  <a:cs typeface="Verdana"/>
                </a:rPr>
                <a:t>pomáhá plnit cíle </a:t>
              </a:r>
            </a:p>
            <a:p>
              <a:pPr algn="ctr"/>
              <a:r>
                <a:rPr lang="cs-CZ" sz="3600" b="1" kern="10">
                  <a:solidFill>
                    <a:schemeClr val="bg1"/>
                  </a:solidFill>
                  <a:latin typeface="Verdana"/>
                  <a:ea typeface="Verdana"/>
                  <a:cs typeface="Verdana"/>
                </a:rPr>
                <a:t>strategie Evropa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772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417165" y="1066441"/>
            <a:ext cx="849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SzPct val="50000"/>
              <a:buFont typeface="Webdings" pitchFamily="18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20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SzPct val="60000"/>
              <a:buFont typeface="Wingdings" pitchFamily="2" charset="2"/>
              <a:buChar char="t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cs-CZ" altLang="cs-CZ" b="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b="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539552" y="2082104"/>
            <a:ext cx="2304256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Cíl1:</a:t>
            </a:r>
          </a:p>
          <a:p>
            <a:pPr algn="ctr"/>
            <a:r>
              <a:rPr lang="cs-CZ" sz="1400" b="1" dirty="0" smtClean="0"/>
              <a:t>Konvergence</a:t>
            </a:r>
          </a:p>
          <a:p>
            <a:pPr algn="ctr"/>
            <a:r>
              <a:rPr lang="cs-CZ" sz="1400" b="1" dirty="0" smtClean="0"/>
              <a:t>€ 282,8 mld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3" name="Zaoblený obdélník 2"/>
          <p:cNvSpPr/>
          <p:nvPr/>
        </p:nvSpPr>
        <p:spPr>
          <a:xfrm>
            <a:off x="539552" y="3314575"/>
            <a:ext cx="2304256" cy="93610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Cíl 2: Konkurenceschopnost a zaměstnanost</a:t>
            </a:r>
          </a:p>
          <a:p>
            <a:pPr algn="ctr"/>
            <a:r>
              <a:rPr lang="cs-CZ" sz="1400" b="1" dirty="0"/>
              <a:t>€ </a:t>
            </a:r>
            <a:r>
              <a:rPr lang="cs-CZ" sz="1400" b="1" dirty="0" smtClean="0"/>
              <a:t>55 </a:t>
            </a:r>
            <a:r>
              <a:rPr lang="cs-CZ" sz="1400" b="1" dirty="0"/>
              <a:t>mld</a:t>
            </a:r>
            <a:r>
              <a:rPr lang="cs-CZ" sz="1400" b="1" dirty="0" smtClean="0"/>
              <a:t>.</a:t>
            </a:r>
            <a:endParaRPr lang="cs-CZ" sz="1400" b="1" dirty="0"/>
          </a:p>
        </p:txBody>
      </p:sp>
      <p:sp>
        <p:nvSpPr>
          <p:cNvPr id="4" name="Zaoblený obdélník 3"/>
          <p:cNvSpPr/>
          <p:nvPr/>
        </p:nvSpPr>
        <p:spPr>
          <a:xfrm>
            <a:off x="539552" y="4581128"/>
            <a:ext cx="2304256" cy="10081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Cíl 3:</a:t>
            </a:r>
          </a:p>
          <a:p>
            <a:pPr algn="ctr"/>
            <a:r>
              <a:rPr lang="cs-CZ" sz="1400" b="1" dirty="0" smtClean="0"/>
              <a:t>Evropská územní spolupráce</a:t>
            </a:r>
          </a:p>
          <a:p>
            <a:pPr algn="ctr"/>
            <a:r>
              <a:rPr lang="cs-CZ" sz="1400" b="1" dirty="0"/>
              <a:t>€ </a:t>
            </a:r>
            <a:r>
              <a:rPr lang="cs-CZ" sz="1400" b="1" dirty="0" smtClean="0"/>
              <a:t>8,7 </a:t>
            </a:r>
            <a:r>
              <a:rPr lang="cs-CZ" sz="1400" b="1" dirty="0"/>
              <a:t>mld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83568" y="13896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2007 - 2013</a:t>
            </a:r>
            <a:endParaRPr lang="cs-CZ" b="1" u="sng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08104" y="13896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2014 - 2020</a:t>
            </a:r>
            <a:endParaRPr lang="cs-CZ" b="1" u="sng" dirty="0"/>
          </a:p>
        </p:txBody>
      </p:sp>
      <p:sp>
        <p:nvSpPr>
          <p:cNvPr id="11" name="Zaoblený obdélník 10"/>
          <p:cNvSpPr/>
          <p:nvPr/>
        </p:nvSpPr>
        <p:spPr>
          <a:xfrm>
            <a:off x="5123676" y="2708920"/>
            <a:ext cx="2184628" cy="9361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Cíl 1:</a:t>
            </a:r>
          </a:p>
          <a:p>
            <a:pPr algn="ctr"/>
            <a:r>
              <a:rPr lang="cs-CZ" sz="1400" b="1" dirty="0" smtClean="0"/>
              <a:t> Investice pro růst a zaměstnanost</a:t>
            </a:r>
          </a:p>
          <a:p>
            <a:pPr algn="ctr"/>
            <a:r>
              <a:rPr lang="cs-CZ" sz="1400" b="1" dirty="0"/>
              <a:t>€ </a:t>
            </a:r>
            <a:r>
              <a:rPr lang="cs-CZ" sz="1400" b="1" dirty="0" smtClean="0"/>
              <a:t>342,2 </a:t>
            </a:r>
            <a:r>
              <a:rPr lang="cs-CZ" sz="1400" b="1" dirty="0"/>
              <a:t>mld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12" name="Zaoblený obdélník 11"/>
          <p:cNvSpPr/>
          <p:nvPr/>
        </p:nvSpPr>
        <p:spPr>
          <a:xfrm>
            <a:off x="5136802" y="4517188"/>
            <a:ext cx="2171502" cy="10081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Cíl 2:</a:t>
            </a:r>
          </a:p>
          <a:p>
            <a:pPr algn="ctr"/>
            <a:r>
              <a:rPr lang="cs-CZ" sz="1400" b="1" dirty="0" smtClean="0"/>
              <a:t>Evropská územní spolupráce</a:t>
            </a:r>
          </a:p>
          <a:p>
            <a:pPr algn="ctr"/>
            <a:r>
              <a:rPr lang="cs-CZ" sz="1400" b="1" dirty="0"/>
              <a:t>€ </a:t>
            </a:r>
            <a:r>
              <a:rPr lang="cs-CZ" sz="1400" b="1" dirty="0" smtClean="0"/>
              <a:t>9,6 </a:t>
            </a:r>
            <a:r>
              <a:rPr lang="cs-CZ" sz="1400" b="1" dirty="0"/>
              <a:t>mld</a:t>
            </a:r>
            <a:r>
              <a:rPr lang="cs-CZ" sz="1200" dirty="0" smtClean="0"/>
              <a:t>.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29608" y="621161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€ </a:t>
            </a:r>
            <a:r>
              <a:rPr lang="cs-CZ" dirty="0" smtClean="0"/>
              <a:t>351,8 mld.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64558" y="617934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€ </a:t>
            </a:r>
            <a:r>
              <a:rPr lang="cs-CZ" dirty="0" smtClean="0"/>
              <a:t>346,5 mld.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3707904" y="638823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Kohezní politika</a:t>
            </a:r>
            <a:endParaRPr lang="cs-CZ" sz="2000" b="1" dirty="0"/>
          </a:p>
        </p:txBody>
      </p:sp>
      <p:sp>
        <p:nvSpPr>
          <p:cNvPr id="13" name="Šipka dolů 12"/>
          <p:cNvSpPr/>
          <p:nvPr/>
        </p:nvSpPr>
        <p:spPr>
          <a:xfrm>
            <a:off x="1573215" y="5831607"/>
            <a:ext cx="236930" cy="2446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6104088" y="5871946"/>
            <a:ext cx="236930" cy="2446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13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2267744" y="1018846"/>
            <a:ext cx="5256584" cy="100811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Cíl 2:</a:t>
            </a:r>
          </a:p>
          <a:p>
            <a:pPr algn="ctr"/>
            <a:r>
              <a:rPr lang="cs-CZ" sz="1600" b="1" dirty="0" smtClean="0"/>
              <a:t>Evropská územní spolupráce</a:t>
            </a:r>
          </a:p>
          <a:p>
            <a:pPr algn="ctr"/>
            <a:r>
              <a:rPr lang="cs-CZ" sz="1600" b="1" dirty="0"/>
              <a:t>v</a:t>
            </a:r>
            <a:r>
              <a:rPr lang="cs-CZ" sz="1600" b="1" dirty="0" smtClean="0"/>
              <a:t> České republice</a:t>
            </a:r>
            <a:endParaRPr lang="cs-CZ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20210" y="4648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2014 -2020</a:t>
            </a: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19389"/>
              </p:ext>
            </p:extLst>
          </p:nvPr>
        </p:nvGraphicFramePr>
        <p:xfrm>
          <a:off x="321113" y="2276872"/>
          <a:ext cx="2450687" cy="396043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50687"/>
              </a:tblGrid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Programy přeshraniční spolupráce</a:t>
                      </a:r>
                      <a:endParaRPr lang="cs-CZ" sz="1600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/>
                        <a:t>ČR – Polsko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€ 226,2 mil.  </a:t>
                      </a:r>
                      <a:endParaRPr lang="cs-CZ" sz="1400" b="0" dirty="0" smtClean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/>
                        <a:t>Rakousko – ČR</a:t>
                      </a:r>
                    </a:p>
                    <a:p>
                      <a:r>
                        <a:rPr lang="cs-CZ" sz="1400" dirty="0" smtClean="0"/>
                        <a:t>€ 97,8 mil.  </a:t>
                      </a:r>
                      <a:endParaRPr lang="cs-CZ" sz="1400" b="0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/>
                        <a:t>Bavorsko</a:t>
                      </a:r>
                      <a:r>
                        <a:rPr lang="cs-CZ" baseline="0" dirty="0" smtClean="0"/>
                        <a:t> – ČR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€ 103,4 mil.  </a:t>
                      </a:r>
                      <a:endParaRPr lang="cs-CZ" sz="1400" b="0" dirty="0" smtClean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/>
                        <a:t>Sasko – ČR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€ 157,9 mil.  </a:t>
                      </a:r>
                      <a:endParaRPr lang="cs-CZ" sz="1400" b="1" dirty="0" smtClean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/>
                        <a:t>Slovensko – ČR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€ 90,1 mil.  </a:t>
                      </a:r>
                      <a:endParaRPr lang="cs-CZ" sz="1400" b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08110"/>
              </p:ext>
            </p:extLst>
          </p:nvPr>
        </p:nvGraphicFramePr>
        <p:xfrm>
          <a:off x="3227887" y="2276872"/>
          <a:ext cx="2568249" cy="189762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68249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Programy nadnárodní spolupráce</a:t>
                      </a:r>
                      <a:endParaRPr lang="cs-CZ" sz="1600" dirty="0"/>
                    </a:p>
                  </a:txBody>
                  <a:tcPr/>
                </a:tc>
              </a:tr>
              <a:tr h="528626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Central</a:t>
                      </a:r>
                      <a:r>
                        <a:rPr lang="cs-CZ" dirty="0" smtClean="0"/>
                        <a:t> Europe 2020     </a:t>
                      </a:r>
                      <a:r>
                        <a:rPr lang="cs-CZ" sz="1400" dirty="0" smtClean="0"/>
                        <a:t>€ 246,6 mil.</a:t>
                      </a:r>
                      <a:endParaRPr lang="cs-CZ" sz="1400" dirty="0"/>
                    </a:p>
                  </a:txBody>
                  <a:tcPr/>
                </a:tc>
              </a:tr>
              <a:tr h="670431">
                <a:tc>
                  <a:txBody>
                    <a:bodyPr/>
                    <a:lstStyle/>
                    <a:p>
                      <a:r>
                        <a:rPr lang="cs-CZ" dirty="0" smtClean="0"/>
                        <a:t>DANUBE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€ 202,1 mil. 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33006"/>
              </p:ext>
            </p:extLst>
          </p:nvPr>
        </p:nvGraphicFramePr>
        <p:xfrm>
          <a:off x="6084168" y="2276872"/>
          <a:ext cx="2666711" cy="330036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6711"/>
              </a:tblGrid>
              <a:tr h="6600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Programy meziregionální spolupráce</a:t>
                      </a:r>
                      <a:endParaRPr lang="cs-CZ" sz="1600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/>
                        <a:t>INTERREG Europe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€ 359,3 mil.  </a:t>
                      </a:r>
                      <a:endParaRPr lang="cs-CZ" sz="1400" b="0" dirty="0" smtClean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/>
                        <a:t>ESPON 2020</a:t>
                      </a:r>
                    </a:p>
                    <a:p>
                      <a:r>
                        <a:rPr lang="cs-CZ" sz="1400" dirty="0" smtClean="0"/>
                        <a:t>€ 41.4 mil.  </a:t>
                      </a:r>
                      <a:endParaRPr lang="cs-CZ" sz="1400" b="0" dirty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/>
                        <a:t>INTERACT III</a:t>
                      </a:r>
                      <a:endParaRPr lang="cs-CZ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€ 39.4 mil.  </a:t>
                      </a:r>
                      <a:endParaRPr lang="cs-CZ" sz="1400" b="0" dirty="0" smtClean="0"/>
                    </a:p>
                  </a:txBody>
                  <a:tcPr/>
                </a:tc>
              </a:tr>
              <a:tr h="660073">
                <a:tc>
                  <a:txBody>
                    <a:bodyPr/>
                    <a:lstStyle/>
                    <a:p>
                      <a:r>
                        <a:rPr lang="cs-CZ" dirty="0" smtClean="0"/>
                        <a:t>URBACT III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€ 74,3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mil.  </a:t>
                      </a:r>
                      <a:endParaRPr lang="cs-CZ" sz="14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0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U28_CBC_PRGM_2014_2020_A4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E7FFFF"/>
              </a:clrFrom>
              <a:clrTo>
                <a:srgbClr val="E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t="571" b="23860"/>
          <a:stretch>
            <a:fillRect/>
          </a:stretch>
        </p:blipFill>
        <p:spPr bwMode="gray">
          <a:xfrm>
            <a:off x="3347864" y="692696"/>
            <a:ext cx="5201319" cy="549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51520" y="2708920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Přeshraniční </a:t>
            </a:r>
            <a:r>
              <a:rPr lang="cs-CZ" dirty="0" smtClean="0"/>
              <a:t>spolupráce</a:t>
            </a:r>
          </a:p>
          <a:p>
            <a:endParaRPr lang="cs-CZ" dirty="0"/>
          </a:p>
          <a:p>
            <a:r>
              <a:rPr lang="cs-CZ" dirty="0" smtClean="0"/>
              <a:t>60 programů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0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6FFFF"/>
              </a:clrFrom>
              <a:clrTo>
                <a:srgbClr val="E6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9032" r="375" b="8339"/>
          <a:stretch>
            <a:fillRect/>
          </a:stretch>
        </p:blipFill>
        <p:spPr bwMode="gray">
          <a:xfrm>
            <a:off x="899592" y="1700808"/>
            <a:ext cx="7538955" cy="44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377690" y="620688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Nadnárodní </a:t>
            </a:r>
            <a:r>
              <a:rPr lang="cs-CZ" dirty="0" smtClean="0"/>
              <a:t>spolupráce</a:t>
            </a:r>
          </a:p>
          <a:p>
            <a:pPr algn="ctr"/>
            <a:r>
              <a:rPr lang="cs-CZ" dirty="0" smtClean="0"/>
              <a:t>15 programů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5678714" cy="4968875"/>
          </a:xfrm>
        </p:spPr>
      </p:pic>
      <p:sp>
        <p:nvSpPr>
          <p:cNvPr id="3" name="TextovéPole 2"/>
          <p:cNvSpPr txBox="1"/>
          <p:nvPr/>
        </p:nvSpPr>
        <p:spPr>
          <a:xfrm>
            <a:off x="73547" y="2924944"/>
            <a:ext cx="28777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Meziregionální spolupráce</a:t>
            </a:r>
          </a:p>
          <a:p>
            <a:endParaRPr lang="cs-CZ" dirty="0"/>
          </a:p>
          <a:p>
            <a:r>
              <a:rPr lang="cs-CZ" dirty="0" smtClean="0"/>
              <a:t>4 programy </a:t>
            </a:r>
          </a:p>
          <a:p>
            <a:endParaRPr lang="cs-CZ" dirty="0"/>
          </a:p>
          <a:p>
            <a:r>
              <a:rPr lang="cs-CZ" dirty="0"/>
              <a:t>c</a:t>
            </a:r>
            <a:r>
              <a:rPr lang="cs-CZ" dirty="0" smtClean="0"/>
              <a:t>elé území EU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956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2"/>
          <p:cNvGrpSpPr>
            <a:grpSpLocks noChangeAspect="1"/>
          </p:cNvGrpSpPr>
          <p:nvPr/>
        </p:nvGrpSpPr>
        <p:grpSpPr bwMode="auto">
          <a:xfrm>
            <a:off x="468313" y="4430713"/>
            <a:ext cx="8207375" cy="1878012"/>
            <a:chOff x="113" y="2750"/>
            <a:chExt cx="5352" cy="1224"/>
          </a:xfrm>
        </p:grpSpPr>
        <p:sp>
          <p:nvSpPr>
            <p:cNvPr id="4" name="AutoShape 41"/>
            <p:cNvSpPr>
              <a:spLocks noChangeAspect="1" noChangeArrowheads="1"/>
            </p:cNvSpPr>
            <p:nvPr/>
          </p:nvSpPr>
          <p:spPr bwMode="gray">
            <a:xfrm>
              <a:off x="113" y="2750"/>
              <a:ext cx="318" cy="1224"/>
            </a:xfrm>
            <a:prstGeom prst="curvedRightArrow">
              <a:avLst>
                <a:gd name="adj1" fmla="val 76981"/>
                <a:gd name="adj2" fmla="val 153962"/>
                <a:gd name="adj3" fmla="val 33333"/>
              </a:avLst>
            </a:prstGeom>
            <a:solidFill>
              <a:srgbClr val="2F79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rgbClr val="0F5494"/>
                </a:solidFill>
              </a:endParaRPr>
            </a:p>
          </p:txBody>
        </p:sp>
        <p:pic>
          <p:nvPicPr>
            <p:cNvPr id="5" name="Picture 25" descr="rond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81"/>
            <a:stretch>
              <a:fillRect/>
            </a:stretch>
          </p:blipFill>
          <p:spPr bwMode="gray">
            <a:xfrm>
              <a:off x="295" y="3475"/>
              <a:ext cx="5170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4"/>
            <p:cNvSpPr>
              <a:spLocks noChangeAspect="1" noChangeArrowheads="1"/>
            </p:cNvSpPr>
            <p:nvPr/>
          </p:nvSpPr>
          <p:spPr bwMode="gray">
            <a:xfrm>
              <a:off x="431" y="3522"/>
              <a:ext cx="1228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100" b="1" dirty="0">
                  <a:solidFill>
                    <a:srgbClr val="FFFFFF"/>
                  </a:solidFill>
                </a:rPr>
                <a:t>351,8 </a:t>
              </a:r>
              <a:r>
                <a:rPr lang="en-GB" altLang="fr-FR" sz="1100" b="1" dirty="0" err="1">
                  <a:solidFill>
                    <a:srgbClr val="FFFFFF"/>
                  </a:solidFill>
                </a:rPr>
                <a:t>mld</a:t>
              </a:r>
              <a:r>
                <a:rPr lang="en-GB" altLang="fr-FR" sz="1100" b="1" dirty="0">
                  <a:solidFill>
                    <a:srgbClr val="FFFFFF"/>
                  </a:solidFill>
                </a:rPr>
                <a:t>. </a:t>
              </a:r>
              <a:r>
                <a:rPr lang="cs-CZ" altLang="fr-FR" sz="1100" b="1" dirty="0">
                  <a:solidFill>
                    <a:srgbClr val="FFFFFF"/>
                  </a:solidFill>
                </a:rPr>
                <a:t>eur</a:t>
              </a:r>
              <a:endParaRPr lang="en-GB" altLang="fr-FR" sz="1100" b="1" dirty="0">
                <a:solidFill>
                  <a:srgbClr val="FFFFFF"/>
                </a:solidFill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100" dirty="0">
                  <a:solidFill>
                    <a:srgbClr val="FFFFFF"/>
                  </a:solidFill>
                </a:rPr>
                <a:t>FINANCOVÁNÍ POLITIKY SOUDRŽNOSTI</a:t>
              </a:r>
            </a:p>
          </p:txBody>
        </p:sp>
        <p:sp>
          <p:nvSpPr>
            <p:cNvPr id="7" name="Rectangle 35"/>
            <p:cNvSpPr>
              <a:spLocks noChangeAspect="1" noChangeArrowheads="1"/>
            </p:cNvSpPr>
            <p:nvPr/>
          </p:nvSpPr>
          <p:spPr bwMode="gray">
            <a:xfrm>
              <a:off x="2193" y="3522"/>
              <a:ext cx="1322" cy="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100" dirty="0">
                  <a:solidFill>
                    <a:srgbClr val="FFFFFF"/>
                  </a:solidFill>
                </a:rPr>
                <a:t>OČEKÁVANÉ VEŘEJNÉ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100" dirty="0">
                  <a:solidFill>
                    <a:srgbClr val="FFFFFF"/>
                  </a:solidFill>
                </a:rPr>
                <a:t>A SOUKROMÉ NÁRODNÍ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100" dirty="0">
                  <a:solidFill>
                    <a:srgbClr val="FFFFFF"/>
                  </a:solidFill>
                </a:rPr>
                <a:t>PŘÍSPĚVKY</a:t>
              </a:r>
            </a:p>
          </p:txBody>
        </p:sp>
        <p:sp>
          <p:nvSpPr>
            <p:cNvPr id="8" name="Rectangle 36"/>
            <p:cNvSpPr>
              <a:spLocks noChangeAspect="1" noChangeArrowheads="1"/>
            </p:cNvSpPr>
            <p:nvPr/>
          </p:nvSpPr>
          <p:spPr bwMode="gray">
            <a:xfrm>
              <a:off x="4037" y="3495"/>
              <a:ext cx="1238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100" dirty="0">
                  <a:solidFill>
                    <a:srgbClr val="FFFFFF"/>
                  </a:solidFill>
                </a:rPr>
                <a:t>PRAVDĚPODOBNÝ</a:t>
              </a:r>
              <a:r>
                <a:rPr lang="en-GB" altLang="fr-FR" dirty="0">
                  <a:solidFill>
                    <a:srgbClr val="FFFFFF"/>
                  </a:solidFill>
                </a:rPr>
                <a:t> </a:t>
              </a:r>
              <a:r>
                <a:rPr lang="en-GB" altLang="fr-FR" sz="1000" dirty="0">
                  <a:solidFill>
                    <a:srgbClr val="FFFFFF"/>
                  </a:solidFill>
                </a:rPr>
                <a:t>VLIV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 dirty="0">
                  <a:solidFill>
                    <a:srgbClr val="FFFFFF"/>
                  </a:solidFill>
                </a:rPr>
                <a:t>POLITIKY SOUDRŽNOSTI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000" b="1" dirty="0">
                  <a:solidFill>
                    <a:srgbClr val="FFFFFF"/>
                  </a:solidFill>
                </a:rPr>
                <a:t>&gt;500 </a:t>
              </a:r>
              <a:r>
                <a:rPr lang="en-GB" altLang="fr-FR" sz="1000" b="1" dirty="0" err="1">
                  <a:solidFill>
                    <a:srgbClr val="FFFFFF"/>
                  </a:solidFill>
                </a:rPr>
                <a:t>mld</a:t>
              </a:r>
              <a:r>
                <a:rPr lang="en-GB" altLang="fr-FR" sz="1000" b="1" dirty="0">
                  <a:solidFill>
                    <a:srgbClr val="FFFFFF"/>
                  </a:solidFill>
                </a:rPr>
                <a:t>. </a:t>
              </a:r>
              <a:r>
                <a:rPr lang="cs-CZ" altLang="fr-FR" sz="1000" b="1" dirty="0">
                  <a:solidFill>
                    <a:srgbClr val="FFFFFF"/>
                  </a:solidFill>
                </a:rPr>
                <a:t>eur</a:t>
              </a:r>
              <a:endParaRPr lang="en-GB" altLang="fr-FR" sz="1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838994" y="2185195"/>
            <a:ext cx="8086726" cy="3163888"/>
            <a:chOff x="537" y="1459"/>
            <a:chExt cx="5094" cy="1993"/>
          </a:xfrm>
        </p:grpSpPr>
        <p:pic>
          <p:nvPicPr>
            <p:cNvPr id="11" name="Picture 38" descr="rond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85" t="9409" r="32753" b="59216"/>
            <a:stretch>
              <a:fillRect/>
            </a:stretch>
          </p:blipFill>
          <p:spPr bwMode="gray">
            <a:xfrm>
              <a:off x="2940" y="1683"/>
              <a:ext cx="1676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30"/>
            <p:cNvSpPr>
              <a:spLocks noChangeAspect="1" noChangeArrowheads="1"/>
            </p:cNvSpPr>
            <p:nvPr/>
          </p:nvSpPr>
          <p:spPr bwMode="gray">
            <a:xfrm>
              <a:off x="3387" y="1860"/>
              <a:ext cx="781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sk-SK" altLang="sl-SI" sz="900" b="1" dirty="0">
                  <a:solidFill>
                    <a:schemeClr val="bg1"/>
                  </a:solidFill>
                  <a:cs typeface="Arial" charset="0"/>
                </a:rPr>
                <a:t>PROSTŘED-NICTVÍM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sk-SK" altLang="sl-SI" sz="900" b="1" dirty="0">
                  <a:solidFill>
                    <a:schemeClr val="bg1"/>
                  </a:solidFill>
                  <a:cs typeface="Arial" charset="0"/>
                </a:rPr>
                <a:t>TŘÍ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sk-SK" altLang="sl-SI" sz="900" b="1" dirty="0">
                  <a:solidFill>
                    <a:schemeClr val="bg1"/>
                  </a:solidFill>
                  <a:cs typeface="Arial" charset="0"/>
                </a:rPr>
                <a:t>FONDŮ</a:t>
              </a:r>
            </a:p>
          </p:txBody>
        </p:sp>
        <p:sp>
          <p:nvSpPr>
            <p:cNvPr id="13" name="AutoShape 17"/>
            <p:cNvSpPr>
              <a:spLocks noChangeAspect="1" noChangeArrowheads="1"/>
            </p:cNvSpPr>
            <p:nvPr/>
          </p:nvSpPr>
          <p:spPr bwMode="gray">
            <a:xfrm>
              <a:off x="537" y="2499"/>
              <a:ext cx="4686" cy="95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 algn="ctr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rgbClr val="0F5494"/>
                </a:solidFill>
                <a:cs typeface="Arial" charset="0"/>
              </a:endParaRPr>
            </a:p>
          </p:txBody>
        </p:sp>
        <p:pic>
          <p:nvPicPr>
            <p:cNvPr id="14" name="Picture 37" descr="ronds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1" t="42462" r="11131" b="23694"/>
            <a:stretch>
              <a:fillRect/>
            </a:stretch>
          </p:blipFill>
          <p:spPr bwMode="gray">
            <a:xfrm>
              <a:off x="748" y="2510"/>
              <a:ext cx="4234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utoShape 20"/>
            <p:cNvSpPr>
              <a:spLocks noChangeAspect="1" noChangeArrowheads="1"/>
            </p:cNvSpPr>
            <p:nvPr/>
          </p:nvSpPr>
          <p:spPr bwMode="gray">
            <a:xfrm rot="2700000">
              <a:off x="3363" y="2335"/>
              <a:ext cx="164" cy="247"/>
            </a:xfrm>
            <a:prstGeom prst="downArrow">
              <a:avLst>
                <a:gd name="adj1" fmla="val 50000"/>
                <a:gd name="adj2" fmla="val 37652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rgbClr val="0F5494"/>
                </a:solidFill>
                <a:cs typeface="Arial" charset="0"/>
              </a:endParaRPr>
            </a:p>
          </p:txBody>
        </p:sp>
        <p:sp>
          <p:nvSpPr>
            <p:cNvPr id="16" name="AutoShape 21"/>
            <p:cNvSpPr>
              <a:spLocks noChangeAspect="1" noChangeArrowheads="1"/>
            </p:cNvSpPr>
            <p:nvPr/>
          </p:nvSpPr>
          <p:spPr bwMode="gray">
            <a:xfrm rot="18900000">
              <a:off x="3927" y="2336"/>
              <a:ext cx="165" cy="246"/>
            </a:xfrm>
            <a:prstGeom prst="downArrow">
              <a:avLst>
                <a:gd name="adj1" fmla="val 50000"/>
                <a:gd name="adj2" fmla="val 3727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endParaRPr lang="en-US" altLang="en-US">
                <a:solidFill>
                  <a:srgbClr val="0F5494"/>
                </a:solidFill>
                <a:cs typeface="Arial" charset="0"/>
              </a:endParaRPr>
            </a:p>
          </p:txBody>
        </p:sp>
        <p:sp>
          <p:nvSpPr>
            <p:cNvPr id="18" name="Rectangle 31"/>
            <p:cNvSpPr>
              <a:spLocks noChangeAspect="1" noChangeArrowheads="1"/>
            </p:cNvSpPr>
            <p:nvPr/>
          </p:nvSpPr>
          <p:spPr bwMode="gray">
            <a:xfrm>
              <a:off x="932" y="2939"/>
              <a:ext cx="74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1000" b="1" dirty="0">
                  <a:solidFill>
                    <a:schemeClr val="bg1"/>
                  </a:solidFill>
                  <a:cs typeface="Arial" charset="0"/>
                </a:rPr>
                <a:t>EVROPSKÝ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1000" b="1" dirty="0">
                  <a:solidFill>
                    <a:schemeClr val="bg1"/>
                  </a:solidFill>
                  <a:cs typeface="Arial" charset="0"/>
                </a:rPr>
                <a:t>FOND PRO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1000" b="1" dirty="0">
                  <a:solidFill>
                    <a:schemeClr val="bg1"/>
                  </a:solidFill>
                  <a:cs typeface="Arial" charset="0"/>
                </a:rPr>
                <a:t>REGIONÁLNÍ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it-IT" altLang="en-US" sz="1000" b="1" dirty="0">
                  <a:solidFill>
                    <a:schemeClr val="bg1"/>
                  </a:solidFill>
                  <a:cs typeface="Arial" charset="0"/>
                </a:rPr>
                <a:t>ROZVOJ</a:t>
              </a:r>
            </a:p>
          </p:txBody>
        </p:sp>
        <p:sp>
          <p:nvSpPr>
            <p:cNvPr id="19" name="Rectangle 32"/>
            <p:cNvSpPr>
              <a:spLocks noChangeAspect="1" noChangeArrowheads="1"/>
            </p:cNvSpPr>
            <p:nvPr/>
          </p:nvSpPr>
          <p:spPr bwMode="gray">
            <a:xfrm>
              <a:off x="2471" y="2987"/>
              <a:ext cx="74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cs typeface="Arial" charset="0"/>
                </a:rPr>
                <a:t>EVROPSKÝ SOCIÁLNÍ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1000" b="1" dirty="0">
                  <a:solidFill>
                    <a:schemeClr val="bg1"/>
                  </a:solidFill>
                  <a:cs typeface="Arial" charset="0"/>
                </a:rPr>
                <a:t>FOND</a:t>
              </a:r>
            </a:p>
          </p:txBody>
        </p:sp>
        <p:sp>
          <p:nvSpPr>
            <p:cNvPr id="20" name="Rectangle 33"/>
            <p:cNvSpPr>
              <a:spLocks noChangeAspect="1" noChangeArrowheads="1"/>
            </p:cNvSpPr>
            <p:nvPr/>
          </p:nvSpPr>
          <p:spPr bwMode="gray">
            <a:xfrm>
              <a:off x="4010" y="3035"/>
              <a:ext cx="74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sk-SK" altLang="en-US" sz="1000" b="1">
                  <a:solidFill>
                    <a:schemeClr val="bg1"/>
                  </a:solidFill>
                  <a:cs typeface="Arial" charset="0"/>
                </a:rPr>
                <a:t>FOND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sk-SK" altLang="en-US" sz="1000" b="1">
                  <a:solidFill>
                    <a:schemeClr val="bg1"/>
                  </a:solidFill>
                  <a:cs typeface="Arial" charset="0"/>
                </a:rPr>
                <a:t>SOUDRŽNOSTI</a:t>
              </a:r>
            </a:p>
          </p:txBody>
        </p:sp>
        <p:sp>
          <p:nvSpPr>
            <p:cNvPr id="21" name="AutoShape 35"/>
            <p:cNvSpPr>
              <a:spLocks noChangeArrowheads="1"/>
            </p:cNvSpPr>
            <p:nvPr/>
          </p:nvSpPr>
          <p:spPr bwMode="auto">
            <a:xfrm>
              <a:off x="2721" y="1459"/>
              <a:ext cx="2910" cy="187"/>
            </a:xfrm>
            <a:prstGeom prst="roundRect">
              <a:avLst>
                <a:gd name="adj" fmla="val 20792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marL="3175">
                <a:lnSpc>
                  <a:spcPct val="120000"/>
                </a:lnSpc>
                <a:spcBef>
                  <a:spcPct val="20000"/>
                </a:spcBef>
                <a:buClr>
                  <a:schemeClr val="hlink"/>
                </a:buClr>
                <a:buChar char="•"/>
                <a:defRPr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lnSpc>
                  <a:spcPct val="120000"/>
                </a:lnSpc>
                <a:spcBef>
                  <a:spcPct val="20000"/>
                </a:spcBef>
                <a:buClr>
                  <a:srgbClr val="009FBA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Char char="•"/>
                <a:defRPr sz="1600">
                  <a:solidFill>
                    <a:schemeClr val="tx2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GB" altLang="fr-FR" sz="1100" b="1" dirty="0">
                  <a:solidFill>
                    <a:srgbClr val="FFFFFF"/>
                  </a:solidFill>
                  <a:cs typeface="Arial" charset="0"/>
                </a:rPr>
                <a:t>FINANCOVÁNÍ </a:t>
              </a:r>
              <a:r>
                <a:rPr lang="cs-CZ" altLang="fr-FR" sz="1100" b="1" dirty="0" smtClean="0">
                  <a:solidFill>
                    <a:srgbClr val="FFFFFF"/>
                  </a:solidFill>
                  <a:cs typeface="Arial" charset="0"/>
                </a:rPr>
                <a:t>INVESTICE PRO RŮST A ZAMĚSTNANOST</a:t>
              </a:r>
              <a:endParaRPr lang="en-GB" altLang="fr-FR" sz="1100" b="1" dirty="0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3026418" y="758270"/>
            <a:ext cx="4281886" cy="297031"/>
          </a:xfrm>
          <a:prstGeom prst="roundRect">
            <a:avLst>
              <a:gd name="adj" fmla="val 20792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r-FR" sz="1100" b="1" dirty="0">
                <a:solidFill>
                  <a:srgbClr val="FFFFFF"/>
                </a:solidFill>
                <a:cs typeface="Arial" charset="0"/>
              </a:rPr>
              <a:t>FINANCOVÁNÍ POLITIKY SOUDRŽNOSTI</a:t>
            </a:r>
          </a:p>
        </p:txBody>
      </p:sp>
      <p:sp>
        <p:nvSpPr>
          <p:cNvPr id="24" name="Rectangle 30"/>
          <p:cNvSpPr>
            <a:spLocks noChangeAspect="1" noChangeArrowheads="1"/>
          </p:cNvSpPr>
          <p:nvPr/>
        </p:nvSpPr>
        <p:spPr bwMode="gray">
          <a:xfrm>
            <a:off x="1277630" y="2705101"/>
            <a:ext cx="12398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k-SK" altLang="sl-SI" sz="900" b="1" dirty="0">
                <a:solidFill>
                  <a:schemeClr val="bg1"/>
                </a:solidFill>
                <a:cs typeface="Arial" charset="0"/>
              </a:rPr>
              <a:t>PROSTŘED-NICTVÍM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k-SK" altLang="sl-SI" sz="900" b="1" dirty="0">
                <a:solidFill>
                  <a:schemeClr val="bg1"/>
                </a:solidFill>
                <a:cs typeface="Arial" charset="0"/>
              </a:rPr>
              <a:t>TŘÍ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k-SK" altLang="sl-SI" sz="900" b="1" dirty="0">
                <a:solidFill>
                  <a:schemeClr val="bg1"/>
                </a:solidFill>
                <a:cs typeface="Arial" charset="0"/>
              </a:rPr>
              <a:t>FONDŮ</a:t>
            </a:r>
          </a:p>
        </p:txBody>
      </p:sp>
      <p:pic>
        <p:nvPicPr>
          <p:cNvPr id="25" name="Picture 38" descr="rond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5" t="9409" r="32753" b="59216"/>
          <a:stretch>
            <a:fillRect/>
          </a:stretch>
        </p:blipFill>
        <p:spPr bwMode="gray">
          <a:xfrm>
            <a:off x="712142" y="2497878"/>
            <a:ext cx="26606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646423" y="277525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b="1" dirty="0" smtClean="0">
                <a:solidFill>
                  <a:schemeClr val="bg1"/>
                </a:solidFill>
              </a:rPr>
              <a:t>PROSTŘEDNICTVÍM JEDNOHO FONDU</a:t>
            </a:r>
            <a:endParaRPr lang="cs-CZ" sz="900" b="1" dirty="0">
              <a:solidFill>
                <a:schemeClr val="bg1"/>
              </a:solidFill>
            </a:endParaRPr>
          </a:p>
        </p:txBody>
      </p:sp>
      <p:sp>
        <p:nvSpPr>
          <p:cNvPr id="28" name="AutoShape 22"/>
          <p:cNvSpPr>
            <a:spLocks noChangeAspect="1" noChangeArrowheads="1"/>
          </p:cNvSpPr>
          <p:nvPr/>
        </p:nvSpPr>
        <p:spPr bwMode="gray">
          <a:xfrm>
            <a:off x="1924844" y="3623369"/>
            <a:ext cx="270892" cy="403876"/>
          </a:xfrm>
          <a:prstGeom prst="downArrow">
            <a:avLst>
              <a:gd name="adj1" fmla="val 50000"/>
              <a:gd name="adj2" fmla="val 37273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0F5494"/>
              </a:solidFill>
              <a:cs typeface="Arial" charset="0"/>
            </a:endParaRPr>
          </a:p>
        </p:txBody>
      </p:sp>
      <p:sp>
        <p:nvSpPr>
          <p:cNvPr id="29" name="AutoShape 35"/>
          <p:cNvSpPr>
            <a:spLocks noChangeArrowheads="1"/>
          </p:cNvSpPr>
          <p:nvPr/>
        </p:nvSpPr>
        <p:spPr bwMode="auto">
          <a:xfrm>
            <a:off x="108181" y="2200931"/>
            <a:ext cx="4015844" cy="297031"/>
          </a:xfrm>
          <a:prstGeom prst="roundRect">
            <a:avLst>
              <a:gd name="adj" fmla="val 20792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marL="3175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altLang="fr-FR" sz="1100" b="1" dirty="0">
                <a:solidFill>
                  <a:srgbClr val="FFFFFF"/>
                </a:solidFill>
                <a:cs typeface="Arial" charset="0"/>
              </a:rPr>
              <a:t>FINANCOVÁNÍ </a:t>
            </a:r>
            <a:r>
              <a:rPr lang="cs-CZ" altLang="fr-FR" sz="1100" b="1" dirty="0" smtClean="0">
                <a:solidFill>
                  <a:srgbClr val="FFFFFF"/>
                </a:solidFill>
                <a:cs typeface="Arial" charset="0"/>
              </a:rPr>
              <a:t>EVROPSKÉ ÚZEMNÍ SPOLUPRÁCE</a:t>
            </a:r>
            <a:endParaRPr lang="en-GB" altLang="fr-FR" sz="11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AutoShape 20"/>
          <p:cNvSpPr>
            <a:spLocks noChangeAspect="1" noChangeArrowheads="1"/>
          </p:cNvSpPr>
          <p:nvPr/>
        </p:nvSpPr>
        <p:spPr bwMode="gray">
          <a:xfrm rot="4346335">
            <a:off x="4082493" y="2576337"/>
            <a:ext cx="320800" cy="2219628"/>
          </a:xfrm>
          <a:prstGeom prst="downArrow">
            <a:avLst>
              <a:gd name="adj1" fmla="val 50000"/>
              <a:gd name="adj2" fmla="val 47631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Char char="•"/>
              <a:defRPr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rgbClr val="009FBA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2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rgbClr val="0F5494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0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act III">
  <a:themeElements>
    <a:clrScheme name="Úvodní list 2">
      <a:dk1>
        <a:srgbClr val="000000"/>
      </a:dk1>
      <a:lt1>
        <a:srgbClr val="FFFFFF"/>
      </a:lt1>
      <a:dk2>
        <a:srgbClr val="000099"/>
      </a:dk2>
      <a:lt2>
        <a:srgbClr val="EEECE1"/>
      </a:lt2>
      <a:accent1>
        <a:srgbClr val="000099"/>
      </a:accent1>
      <a:accent2>
        <a:srgbClr val="00AF3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38"/>
      </a:accent6>
      <a:hlink>
        <a:srgbClr val="00AF3F"/>
      </a:hlink>
      <a:folHlink>
        <a:srgbClr val="868686"/>
      </a:folHlink>
    </a:clrScheme>
    <a:fontScheme name="1_Úvodní lis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Úvodní list 1">
        <a:dk1>
          <a:srgbClr val="000000"/>
        </a:dk1>
        <a:lt1>
          <a:srgbClr val="FFFFFF"/>
        </a:lt1>
        <a:dk2>
          <a:srgbClr val="262626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Úvodní list 2">
        <a:dk1>
          <a:srgbClr val="000000"/>
        </a:dk1>
        <a:lt1>
          <a:srgbClr val="FFFFFF"/>
        </a:lt1>
        <a:dk2>
          <a:srgbClr val="000099"/>
        </a:dk2>
        <a:lt2>
          <a:srgbClr val="EEECE1"/>
        </a:lt2>
        <a:accent1>
          <a:srgbClr val="000099"/>
        </a:accent1>
        <a:accent2>
          <a:srgbClr val="00AF3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009E38"/>
        </a:accent6>
        <a:hlink>
          <a:srgbClr val="00AF3F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nitřní list s nadpisem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2.xml><?xml version="1.0" encoding="utf-8"?>
<a:themeOverride xmlns:a="http://schemas.openxmlformats.org/drawingml/2006/main">
  <a:clrScheme name="Vnitřní list bez nadpisu 2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ppt/theme/themeOverride3.xml><?xml version="1.0" encoding="utf-8"?>
<a:themeOverride xmlns:a="http://schemas.openxmlformats.org/drawingml/2006/main">
  <a:clrScheme name="Vnitřní list s odrážkami 1">
    <a:dk1>
      <a:srgbClr val="000000"/>
    </a:dk1>
    <a:lt1>
      <a:srgbClr val="FFFFFF"/>
    </a:lt1>
    <a:dk2>
      <a:srgbClr val="000099"/>
    </a:dk2>
    <a:lt2>
      <a:srgbClr val="EEECE1"/>
    </a:lt2>
    <a:accent1>
      <a:srgbClr val="000099"/>
    </a:accent1>
    <a:accent2>
      <a:srgbClr val="00AF3F"/>
    </a:accent2>
    <a:accent3>
      <a:srgbClr val="FFFFFF"/>
    </a:accent3>
    <a:accent4>
      <a:srgbClr val="000000"/>
    </a:accent4>
    <a:accent5>
      <a:srgbClr val="AAAACA"/>
    </a:accent5>
    <a:accent6>
      <a:srgbClr val="009E38"/>
    </a:accent6>
    <a:hlink>
      <a:srgbClr val="00AF3F"/>
    </a:hlink>
    <a:folHlink>
      <a:srgbClr val="86868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Interact III</Template>
  <TotalTime>2311</TotalTime>
  <Words>408</Words>
  <Application>Microsoft Office PowerPoint</Application>
  <PresentationFormat>Předvádění na obrazovce (4:3)</PresentationFormat>
  <Paragraphs>169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Interact III</vt:lpstr>
      <vt:lpstr>EVROPSKÁ ÚZEMNÍ SPOLUPRÁCE 2014 - 2020</vt:lpstr>
      <vt:lpstr>Prezentace aplikace PowerPoint</vt:lpstr>
      <vt:lpstr>Politika soudržnosti EU 2014–2020: 1/3 rozpočtu EU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 III</dc:title>
  <dc:creator>*</dc:creator>
  <cp:lastModifiedBy>P. Lukes</cp:lastModifiedBy>
  <cp:revision>218</cp:revision>
  <cp:lastPrinted>2014-09-22T08:48:26Z</cp:lastPrinted>
  <dcterms:created xsi:type="dcterms:W3CDTF">2012-11-21T12:13:20Z</dcterms:created>
  <dcterms:modified xsi:type="dcterms:W3CDTF">2014-09-22T10:17:41Z</dcterms:modified>
</cp:coreProperties>
</file>