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theme/themeOverride4.xml" ContentType="application/vnd.openxmlformats-officedocument.themeOverride+xml"/>
  <Override PartName="/ppt/charts/chart2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26"/>
  </p:notesMasterIdLst>
  <p:handoutMasterIdLst>
    <p:handoutMasterId r:id="rId27"/>
  </p:handoutMasterIdLst>
  <p:sldIdLst>
    <p:sldId id="319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43" r:id="rId19"/>
    <p:sldId id="344" r:id="rId20"/>
    <p:sldId id="345" r:id="rId21"/>
    <p:sldId id="346" r:id="rId22"/>
    <p:sldId id="347" r:id="rId23"/>
    <p:sldId id="336" r:id="rId24"/>
    <p:sldId id="337" r:id="rId25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F21CFD5-F008-4A9D-A1AB-3162EF72604E}">
          <p14:sldIdLst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43"/>
            <p14:sldId id="344"/>
            <p14:sldId id="345"/>
            <p14:sldId id="346"/>
            <p14:sldId id="347"/>
            <p14:sldId id="336"/>
            <p14:sldId id="337"/>
          </p14:sldIdLst>
        </p14:section>
        <p14:section name="Oddíl bez názvu" id="{3BDD611E-5107-4B6A-B03C-C811960EC6A9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B868"/>
    <a:srgbClr val="96D34D"/>
    <a:srgbClr val="EED284"/>
    <a:srgbClr val="D4CAE2"/>
    <a:srgbClr val="F9E300"/>
    <a:srgbClr val="000099"/>
    <a:srgbClr val="00AF3F"/>
    <a:srgbClr val="DB7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27" autoAdjust="0"/>
    <p:restoredTop sz="99698" autoAdjust="0"/>
  </p:normalViewPr>
  <p:slideViewPr>
    <p:cSldViewPr>
      <p:cViewPr>
        <p:scale>
          <a:sx n="50" d="100"/>
          <a:sy n="50" d="100"/>
        </p:scale>
        <p:origin x="-408" y="-18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Graf%20v%20aplikaci%20Microsoft%20Office%20PowerPoint" TargetMode="External"/><Relationship Id="rId1" Type="http://schemas.openxmlformats.org/officeDocument/2006/relationships/themeOverride" Target="../theme/themeOverride4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Graf%20v%20aplikaci%20Microsoft%20Office%20PowerPoint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dirty="0"/>
              <a:t>Inovace a znalostní </a:t>
            </a:r>
            <a:r>
              <a:rPr lang="cs-CZ" dirty="0" smtClean="0"/>
              <a:t>ekonomika - 24</a:t>
            </a:r>
            <a:endParaRPr lang="cs-CZ" dirty="0"/>
          </a:p>
        </c:rich>
      </c:tx>
      <c:layout>
        <c:manualLayout>
          <c:xMode val="edge"/>
          <c:yMode val="edge"/>
          <c:x val="6.3835215405101814E-2"/>
          <c:y val="2.184780850997968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6614223964544046E-2"/>
          <c:y val="0.31070307509338368"/>
          <c:w val="0.36383390284642408"/>
          <c:h val="0.56663380893890769"/>
        </c:manualLayout>
      </c:layout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'[Graf v aplikaci Microsoft Office PowerPoint]finance'!$A$1:$A$4</c:f>
              <c:strCache>
                <c:ptCount val="4"/>
                <c:pt idx="0">
                  <c:v>zaměstnanost a lidský kapitál</c:v>
                </c:pt>
                <c:pt idx="1">
                  <c:v>podnikání a SMEs</c:v>
                </c:pt>
                <c:pt idx="2">
                  <c:v>inovace, výzkum a technologický rozvoj</c:v>
                </c:pt>
                <c:pt idx="3">
                  <c:v>informační společnost</c:v>
                </c:pt>
              </c:strCache>
            </c:strRef>
          </c:cat>
          <c:val>
            <c:numRef>
              <c:f>'[Graf v aplikaci Microsoft Office PowerPoint]finance'!$B$1:$B$4</c:f>
              <c:numCache>
                <c:formatCode>General</c:formatCode>
                <c:ptCount val="4"/>
                <c:pt idx="0">
                  <c:v>5</c:v>
                </c:pt>
                <c:pt idx="1">
                  <c:v>5</c:v>
                </c:pt>
                <c:pt idx="2">
                  <c:v>8</c:v>
                </c:pt>
                <c:pt idx="3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4613527330461008"/>
          <c:y val="0.33126753989088886"/>
          <c:w val="0.31343931229108107"/>
          <c:h val="0.49764146886085348"/>
        </c:manualLayout>
      </c:layout>
      <c:overlay val="0"/>
    </c:legend>
    <c:plotVisOnly val="1"/>
    <c:dispBlanksAs val="zero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dirty="0"/>
              <a:t>Životní prostředí a ochrana před </a:t>
            </a:r>
            <a:r>
              <a:rPr lang="cs-CZ" dirty="0" smtClean="0"/>
              <a:t>riziky - 15 </a:t>
            </a:r>
            <a:endParaRPr lang="cs-CZ" dirty="0"/>
          </a:p>
        </c:rich>
      </c:tx>
      <c:layout>
        <c:manualLayout>
          <c:xMode val="edge"/>
          <c:yMode val="edge"/>
          <c:x val="0.15880069279024941"/>
          <c:y val="2.251522880436464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665700907311836"/>
          <c:y val="0.34311122058289839"/>
          <c:w val="0.33567561166887344"/>
          <c:h val="0.5588010458766135"/>
        </c:manualLayout>
      </c:layout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'[Graf v aplikaci Microsoft Office PowerPoint]finance'!$A$1:$A$6</c:f>
              <c:strCache>
                <c:ptCount val="6"/>
                <c:pt idx="0">
                  <c:v>biodiverzita a ochrana přírodního dědictví</c:v>
                </c:pt>
                <c:pt idx="1">
                  <c:v>kulturní dědictví a krajina </c:v>
                </c:pt>
                <c:pt idx="2">
                  <c:v>energie a udržitelná doprava</c:v>
                </c:pt>
                <c:pt idx="3">
                  <c:v>přírodní a technologická rizika</c:v>
                </c:pt>
                <c:pt idx="4">
                  <c:v>vodní hospodářství</c:v>
                </c:pt>
                <c:pt idx="5">
                  <c:v>odpadové hospodářství </c:v>
                </c:pt>
              </c:strCache>
            </c:strRef>
          </c:cat>
          <c:val>
            <c:numRef>
              <c:f>'[Graf v aplikaci Microsoft Office PowerPoint]finance'!$B$1:$B$6</c:f>
              <c:numCache>
                <c:formatCode>General</c:formatCode>
                <c:ptCount val="6"/>
                <c:pt idx="0">
                  <c:v>4</c:v>
                </c:pt>
                <c:pt idx="1">
                  <c:v>1</c:v>
                </c:pt>
                <c:pt idx="2">
                  <c:v>10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A77FA3-D695-44AB-90AE-BE446137969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320032E-D43D-4ADD-831B-941213A2A4EF}">
      <dgm:prSet phldrT="[Text]"/>
      <dgm:spPr>
        <a:solidFill>
          <a:srgbClr val="0070C0"/>
        </a:solidFill>
      </dgm:spPr>
      <dgm:t>
        <a:bodyPr/>
        <a:lstStyle/>
        <a:p>
          <a:r>
            <a:rPr lang="cs-CZ" dirty="0" smtClean="0"/>
            <a:t>39 projektů</a:t>
          </a:r>
          <a:endParaRPr lang="cs-CZ" dirty="0"/>
        </a:p>
      </dgm:t>
    </dgm:pt>
    <dgm:pt modelId="{441E178B-CB53-4C1C-99D4-AC9732FFB0ED}" type="parTrans" cxnId="{46D2D6DE-708D-4FE8-B869-84E60B9CC591}">
      <dgm:prSet/>
      <dgm:spPr/>
      <dgm:t>
        <a:bodyPr/>
        <a:lstStyle/>
        <a:p>
          <a:endParaRPr lang="cs-CZ"/>
        </a:p>
      </dgm:t>
    </dgm:pt>
    <dgm:pt modelId="{8B281196-165D-4437-B7D8-593E23BCEE79}" type="sibTrans" cxnId="{46D2D6DE-708D-4FE8-B869-84E60B9CC591}">
      <dgm:prSet/>
      <dgm:spPr>
        <a:solidFill>
          <a:srgbClr val="0070C0"/>
        </a:solidFill>
      </dgm:spPr>
      <dgm:t>
        <a:bodyPr/>
        <a:lstStyle/>
        <a:p>
          <a:endParaRPr lang="cs-CZ"/>
        </a:p>
      </dgm:t>
    </dgm:pt>
    <dgm:pt modelId="{7ADD9688-175F-4FAC-A356-E149A3C59E5E}">
      <dgm:prSet phldrT="[Text]"/>
      <dgm:spPr>
        <a:solidFill>
          <a:srgbClr val="0070C0"/>
        </a:solidFill>
      </dgm:spPr>
      <dgm:t>
        <a:bodyPr/>
        <a:lstStyle/>
        <a:p>
          <a:r>
            <a:rPr lang="cs-CZ" dirty="0" smtClean="0"/>
            <a:t>43 partnerů</a:t>
          </a:r>
          <a:endParaRPr lang="cs-CZ" dirty="0"/>
        </a:p>
      </dgm:t>
    </dgm:pt>
    <dgm:pt modelId="{38ADBD3B-19B8-413F-81DB-0E2252A31699}" type="parTrans" cxnId="{29B4B572-70BE-4068-8660-F0FC1BC4FA42}">
      <dgm:prSet/>
      <dgm:spPr/>
      <dgm:t>
        <a:bodyPr/>
        <a:lstStyle/>
        <a:p>
          <a:endParaRPr lang="cs-CZ"/>
        </a:p>
      </dgm:t>
    </dgm:pt>
    <dgm:pt modelId="{831F73B7-946A-4399-9842-6EEDBC9B43A1}" type="sibTrans" cxnId="{29B4B572-70BE-4068-8660-F0FC1BC4FA42}">
      <dgm:prSet/>
      <dgm:spPr>
        <a:solidFill>
          <a:srgbClr val="0070C0"/>
        </a:solidFill>
      </dgm:spPr>
      <dgm:t>
        <a:bodyPr/>
        <a:lstStyle/>
        <a:p>
          <a:endParaRPr lang="cs-CZ"/>
        </a:p>
      </dgm:t>
    </dgm:pt>
    <dgm:pt modelId="{50426089-E45C-47DA-8C4A-D0A1EBB193D7}">
      <dgm:prSet phldrT="[Text]"/>
      <dgm:spPr>
        <a:solidFill>
          <a:srgbClr val="0070C0"/>
        </a:solidFill>
      </dgm:spPr>
      <dgm:t>
        <a:bodyPr/>
        <a:lstStyle/>
        <a:p>
          <a:r>
            <a:rPr lang="cs-CZ" dirty="0" smtClean="0"/>
            <a:t>5,2 mil. EUR</a:t>
          </a:r>
          <a:endParaRPr lang="cs-CZ" dirty="0"/>
        </a:p>
      </dgm:t>
    </dgm:pt>
    <dgm:pt modelId="{9C5D27CA-F720-488E-902E-B5072D1A1520}" type="parTrans" cxnId="{17CAF967-1F9D-403B-84A2-D5CF8EE1C55D}">
      <dgm:prSet/>
      <dgm:spPr/>
      <dgm:t>
        <a:bodyPr/>
        <a:lstStyle/>
        <a:p>
          <a:endParaRPr lang="cs-CZ"/>
        </a:p>
      </dgm:t>
    </dgm:pt>
    <dgm:pt modelId="{56F7C10D-AF83-4721-9534-E90B15B351B4}" type="sibTrans" cxnId="{17CAF967-1F9D-403B-84A2-D5CF8EE1C55D}">
      <dgm:prSet/>
      <dgm:spPr/>
      <dgm:t>
        <a:bodyPr/>
        <a:lstStyle/>
        <a:p>
          <a:endParaRPr lang="cs-CZ"/>
        </a:p>
      </dgm:t>
    </dgm:pt>
    <dgm:pt modelId="{DB19ACD8-0E0C-410B-BB0C-D00975A0A467}" type="pres">
      <dgm:prSet presAssocID="{E2A77FA3-D695-44AB-90AE-BE4461379696}" presName="Name0" presStyleCnt="0">
        <dgm:presLayoutVars>
          <dgm:dir/>
          <dgm:resizeHandles val="exact"/>
        </dgm:presLayoutVars>
      </dgm:prSet>
      <dgm:spPr/>
    </dgm:pt>
    <dgm:pt modelId="{2917DADA-9422-44FD-86EA-EDC2C326F461}" type="pres">
      <dgm:prSet presAssocID="{9320032E-D43D-4ADD-831B-941213A2A4E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0A85BA4-A50C-43BF-948A-09190A58419C}" type="pres">
      <dgm:prSet presAssocID="{8B281196-165D-4437-B7D8-593E23BCEE79}" presName="sibTrans" presStyleLbl="sibTrans2D1" presStyleIdx="0" presStyleCnt="2"/>
      <dgm:spPr/>
      <dgm:t>
        <a:bodyPr/>
        <a:lstStyle/>
        <a:p>
          <a:endParaRPr lang="cs-CZ"/>
        </a:p>
      </dgm:t>
    </dgm:pt>
    <dgm:pt modelId="{5CC661F3-3C1B-4EFF-A09E-21AC10BE29EB}" type="pres">
      <dgm:prSet presAssocID="{8B281196-165D-4437-B7D8-593E23BCEE79}" presName="connectorText" presStyleLbl="sibTrans2D1" presStyleIdx="0" presStyleCnt="2"/>
      <dgm:spPr/>
      <dgm:t>
        <a:bodyPr/>
        <a:lstStyle/>
        <a:p>
          <a:endParaRPr lang="cs-CZ"/>
        </a:p>
      </dgm:t>
    </dgm:pt>
    <dgm:pt modelId="{CEDA3C55-A430-4183-9923-48DF46E5E073}" type="pres">
      <dgm:prSet presAssocID="{7ADD9688-175F-4FAC-A356-E149A3C59E5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DA6536D-D4F8-4E97-860C-F519FE4269EF}" type="pres">
      <dgm:prSet presAssocID="{831F73B7-946A-4399-9842-6EEDBC9B43A1}" presName="sibTrans" presStyleLbl="sibTrans2D1" presStyleIdx="1" presStyleCnt="2"/>
      <dgm:spPr/>
      <dgm:t>
        <a:bodyPr/>
        <a:lstStyle/>
        <a:p>
          <a:endParaRPr lang="cs-CZ"/>
        </a:p>
      </dgm:t>
    </dgm:pt>
    <dgm:pt modelId="{42F2098A-B177-46F4-BB26-5F6835B8B124}" type="pres">
      <dgm:prSet presAssocID="{831F73B7-946A-4399-9842-6EEDBC9B43A1}" presName="connectorText" presStyleLbl="sibTrans2D1" presStyleIdx="1" presStyleCnt="2"/>
      <dgm:spPr/>
      <dgm:t>
        <a:bodyPr/>
        <a:lstStyle/>
        <a:p>
          <a:endParaRPr lang="cs-CZ"/>
        </a:p>
      </dgm:t>
    </dgm:pt>
    <dgm:pt modelId="{F8A5E98E-FA07-40C6-BDCE-1225108BE728}" type="pres">
      <dgm:prSet presAssocID="{50426089-E45C-47DA-8C4A-D0A1EBB193D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C137ADE-C1AA-4A2D-81D9-B646E9B1957E}" type="presOf" srcId="{E2A77FA3-D695-44AB-90AE-BE4461379696}" destId="{DB19ACD8-0E0C-410B-BB0C-D00975A0A467}" srcOrd="0" destOrd="0" presId="urn:microsoft.com/office/officeart/2005/8/layout/process1"/>
    <dgm:cxn modelId="{16F81403-97D8-430D-93D9-771BD576F497}" type="presOf" srcId="{831F73B7-946A-4399-9842-6EEDBC9B43A1}" destId="{3DA6536D-D4F8-4E97-860C-F519FE4269EF}" srcOrd="0" destOrd="0" presId="urn:microsoft.com/office/officeart/2005/8/layout/process1"/>
    <dgm:cxn modelId="{C7AFBFFA-10F3-45DB-B680-EAD4EC842EBE}" type="presOf" srcId="{8B281196-165D-4437-B7D8-593E23BCEE79}" destId="{F0A85BA4-A50C-43BF-948A-09190A58419C}" srcOrd="0" destOrd="0" presId="urn:microsoft.com/office/officeart/2005/8/layout/process1"/>
    <dgm:cxn modelId="{5184832E-B3D3-48CE-A0A6-C3E547EFDC04}" type="presOf" srcId="{50426089-E45C-47DA-8C4A-D0A1EBB193D7}" destId="{F8A5E98E-FA07-40C6-BDCE-1225108BE728}" srcOrd="0" destOrd="0" presId="urn:microsoft.com/office/officeart/2005/8/layout/process1"/>
    <dgm:cxn modelId="{5F66690F-02B3-46DD-9139-8D3D7D8B30AD}" type="presOf" srcId="{9320032E-D43D-4ADD-831B-941213A2A4EF}" destId="{2917DADA-9422-44FD-86EA-EDC2C326F461}" srcOrd="0" destOrd="0" presId="urn:microsoft.com/office/officeart/2005/8/layout/process1"/>
    <dgm:cxn modelId="{CA1F4764-D724-44B5-B8E0-7D86AA4AA79B}" type="presOf" srcId="{8B281196-165D-4437-B7D8-593E23BCEE79}" destId="{5CC661F3-3C1B-4EFF-A09E-21AC10BE29EB}" srcOrd="1" destOrd="0" presId="urn:microsoft.com/office/officeart/2005/8/layout/process1"/>
    <dgm:cxn modelId="{17CAF967-1F9D-403B-84A2-D5CF8EE1C55D}" srcId="{E2A77FA3-D695-44AB-90AE-BE4461379696}" destId="{50426089-E45C-47DA-8C4A-D0A1EBB193D7}" srcOrd="2" destOrd="0" parTransId="{9C5D27CA-F720-488E-902E-B5072D1A1520}" sibTransId="{56F7C10D-AF83-4721-9534-E90B15B351B4}"/>
    <dgm:cxn modelId="{29B4B572-70BE-4068-8660-F0FC1BC4FA42}" srcId="{E2A77FA3-D695-44AB-90AE-BE4461379696}" destId="{7ADD9688-175F-4FAC-A356-E149A3C59E5E}" srcOrd="1" destOrd="0" parTransId="{38ADBD3B-19B8-413F-81DB-0E2252A31699}" sibTransId="{831F73B7-946A-4399-9842-6EEDBC9B43A1}"/>
    <dgm:cxn modelId="{EC9D3EC6-B216-4F01-8B06-9A7E906F570E}" type="presOf" srcId="{7ADD9688-175F-4FAC-A356-E149A3C59E5E}" destId="{CEDA3C55-A430-4183-9923-48DF46E5E073}" srcOrd="0" destOrd="0" presId="urn:microsoft.com/office/officeart/2005/8/layout/process1"/>
    <dgm:cxn modelId="{0A39CD4C-A870-4210-A343-FBA8951A269B}" type="presOf" srcId="{831F73B7-946A-4399-9842-6EEDBC9B43A1}" destId="{42F2098A-B177-46F4-BB26-5F6835B8B124}" srcOrd="1" destOrd="0" presId="urn:microsoft.com/office/officeart/2005/8/layout/process1"/>
    <dgm:cxn modelId="{46D2D6DE-708D-4FE8-B869-84E60B9CC591}" srcId="{E2A77FA3-D695-44AB-90AE-BE4461379696}" destId="{9320032E-D43D-4ADD-831B-941213A2A4EF}" srcOrd="0" destOrd="0" parTransId="{441E178B-CB53-4C1C-99D4-AC9732FFB0ED}" sibTransId="{8B281196-165D-4437-B7D8-593E23BCEE79}"/>
    <dgm:cxn modelId="{C9CF3AC6-16E4-4E8E-8611-E9962A8D45A9}" type="presParOf" srcId="{DB19ACD8-0E0C-410B-BB0C-D00975A0A467}" destId="{2917DADA-9422-44FD-86EA-EDC2C326F461}" srcOrd="0" destOrd="0" presId="urn:microsoft.com/office/officeart/2005/8/layout/process1"/>
    <dgm:cxn modelId="{B2939DE3-4828-4DF8-9B8F-B2E1AA584F81}" type="presParOf" srcId="{DB19ACD8-0E0C-410B-BB0C-D00975A0A467}" destId="{F0A85BA4-A50C-43BF-948A-09190A58419C}" srcOrd="1" destOrd="0" presId="urn:microsoft.com/office/officeart/2005/8/layout/process1"/>
    <dgm:cxn modelId="{34201FFD-342B-4D1F-8E07-8DAE27F85D73}" type="presParOf" srcId="{F0A85BA4-A50C-43BF-948A-09190A58419C}" destId="{5CC661F3-3C1B-4EFF-A09E-21AC10BE29EB}" srcOrd="0" destOrd="0" presId="urn:microsoft.com/office/officeart/2005/8/layout/process1"/>
    <dgm:cxn modelId="{3387458A-BD5D-40EE-B486-205B1F612D3D}" type="presParOf" srcId="{DB19ACD8-0E0C-410B-BB0C-D00975A0A467}" destId="{CEDA3C55-A430-4183-9923-48DF46E5E073}" srcOrd="2" destOrd="0" presId="urn:microsoft.com/office/officeart/2005/8/layout/process1"/>
    <dgm:cxn modelId="{32E7EF54-D86D-49CE-AF91-4D703D456E83}" type="presParOf" srcId="{DB19ACD8-0E0C-410B-BB0C-D00975A0A467}" destId="{3DA6536D-D4F8-4E97-860C-F519FE4269EF}" srcOrd="3" destOrd="0" presId="urn:microsoft.com/office/officeart/2005/8/layout/process1"/>
    <dgm:cxn modelId="{5558B2C0-1DA2-4A91-9673-F913CEF4EA38}" type="presParOf" srcId="{3DA6536D-D4F8-4E97-860C-F519FE4269EF}" destId="{42F2098A-B177-46F4-BB26-5F6835B8B124}" srcOrd="0" destOrd="0" presId="urn:microsoft.com/office/officeart/2005/8/layout/process1"/>
    <dgm:cxn modelId="{C6892D04-0DD3-48F0-AC48-C2EC6C7F8E53}" type="presParOf" srcId="{DB19ACD8-0E0C-410B-BB0C-D00975A0A467}" destId="{F8A5E98E-FA07-40C6-BDCE-1225108BE72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17DADA-9422-44FD-86EA-EDC2C326F461}">
      <dsp:nvSpPr>
        <dsp:cNvPr id="0" name=""/>
        <dsp:cNvSpPr/>
      </dsp:nvSpPr>
      <dsp:spPr>
        <a:xfrm>
          <a:off x="6518" y="1251694"/>
          <a:ext cx="1948364" cy="1169018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dirty="0" smtClean="0"/>
            <a:t>39 projektů</a:t>
          </a:r>
          <a:endParaRPr lang="cs-CZ" sz="3200" kern="1200" dirty="0"/>
        </a:p>
      </dsp:txBody>
      <dsp:txXfrm>
        <a:off x="40757" y="1285933"/>
        <a:ext cx="1879886" cy="1100540"/>
      </dsp:txXfrm>
    </dsp:sp>
    <dsp:sp modelId="{F0A85BA4-A50C-43BF-948A-09190A58419C}">
      <dsp:nvSpPr>
        <dsp:cNvPr id="0" name=""/>
        <dsp:cNvSpPr/>
      </dsp:nvSpPr>
      <dsp:spPr>
        <a:xfrm>
          <a:off x="2149720" y="1594606"/>
          <a:ext cx="413053" cy="483194"/>
        </a:xfrm>
        <a:prstGeom prst="rightArrow">
          <a:avLst>
            <a:gd name="adj1" fmla="val 60000"/>
            <a:gd name="adj2" fmla="val 50000"/>
          </a:avLst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200" kern="1200"/>
        </a:p>
      </dsp:txBody>
      <dsp:txXfrm>
        <a:off x="2149720" y="1691245"/>
        <a:ext cx="289137" cy="289916"/>
      </dsp:txXfrm>
    </dsp:sp>
    <dsp:sp modelId="{CEDA3C55-A430-4183-9923-48DF46E5E073}">
      <dsp:nvSpPr>
        <dsp:cNvPr id="0" name=""/>
        <dsp:cNvSpPr/>
      </dsp:nvSpPr>
      <dsp:spPr>
        <a:xfrm>
          <a:off x="2734229" y="1251694"/>
          <a:ext cx="1948364" cy="1169018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dirty="0" smtClean="0"/>
            <a:t>43 partnerů</a:t>
          </a:r>
          <a:endParaRPr lang="cs-CZ" sz="3200" kern="1200" dirty="0"/>
        </a:p>
      </dsp:txBody>
      <dsp:txXfrm>
        <a:off x="2768468" y="1285933"/>
        <a:ext cx="1879886" cy="1100540"/>
      </dsp:txXfrm>
    </dsp:sp>
    <dsp:sp modelId="{3DA6536D-D4F8-4E97-860C-F519FE4269EF}">
      <dsp:nvSpPr>
        <dsp:cNvPr id="0" name=""/>
        <dsp:cNvSpPr/>
      </dsp:nvSpPr>
      <dsp:spPr>
        <a:xfrm>
          <a:off x="4877430" y="1594606"/>
          <a:ext cx="413053" cy="483194"/>
        </a:xfrm>
        <a:prstGeom prst="rightArrow">
          <a:avLst>
            <a:gd name="adj1" fmla="val 60000"/>
            <a:gd name="adj2" fmla="val 50000"/>
          </a:avLst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200" kern="1200"/>
        </a:p>
      </dsp:txBody>
      <dsp:txXfrm>
        <a:off x="4877430" y="1691245"/>
        <a:ext cx="289137" cy="289916"/>
      </dsp:txXfrm>
    </dsp:sp>
    <dsp:sp modelId="{F8A5E98E-FA07-40C6-BDCE-1225108BE728}">
      <dsp:nvSpPr>
        <dsp:cNvPr id="0" name=""/>
        <dsp:cNvSpPr/>
      </dsp:nvSpPr>
      <dsp:spPr>
        <a:xfrm>
          <a:off x="5461940" y="1251694"/>
          <a:ext cx="1948364" cy="1169018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dirty="0" smtClean="0"/>
            <a:t>5,2 mil. EUR</a:t>
          </a:r>
          <a:endParaRPr lang="cs-CZ" sz="3200" kern="1200" dirty="0"/>
        </a:p>
      </dsp:txBody>
      <dsp:txXfrm>
        <a:off x="5496179" y="1285933"/>
        <a:ext cx="1879886" cy="1100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909B5C1-F25E-4218-A08D-1EB240BD89B8}" type="datetimeFigureOut">
              <a:rPr lang="cs-CZ"/>
              <a:pPr>
                <a:defRPr/>
              </a:pPr>
              <a:t>29.9.2014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1098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9DC7DAB-85D1-4921-AF1C-D25FCE776F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1935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098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19EE64D-CD1B-4784-B9A8-4F4272DB421D}" type="datetimeFigureOut">
              <a:rPr lang="cs-CZ"/>
              <a:pPr>
                <a:defRPr/>
              </a:pPr>
              <a:t>29.9.2014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606" y="4715710"/>
            <a:ext cx="5438464" cy="4466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098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07242A5-D254-4360-8D95-C35261AD25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923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podtisk_modry.emf"/>
          <p:cNvPicPr>
            <a:picLocks noChangeAspect="1"/>
          </p:cNvPicPr>
          <p:nvPr/>
        </p:nvPicPr>
        <p:blipFill>
          <a:blip r:embed="rId2" cstate="print"/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bdélník 6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1403350" y="3789363"/>
            <a:ext cx="7208838" cy="5762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mtClean="0"/>
              <a:t>MINISTERSTVO PRO MÍSTNÍ ROZVOJ ČR</a:t>
            </a:r>
          </a:p>
        </p:txBody>
      </p:sp>
      <p:pic>
        <p:nvPicPr>
          <p:cNvPr id="10" name="Obrázek 7" descr="mmr_cr_rgb.e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692150"/>
            <a:ext cx="25654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dnadpis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podtisk_modry.emf"/>
          <p:cNvPicPr>
            <a:picLocks noChangeAspect="1"/>
          </p:cNvPicPr>
          <p:nvPr/>
        </p:nvPicPr>
        <p:blipFill>
          <a:blip r:embed="rId3" cstate="print"/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pic>
        <p:nvPicPr>
          <p:cNvPr id="7" name="Obrázek 3" descr="mmr_cr_rgb.em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9" descr="podtisk_modry.emf"/>
          <p:cNvPicPr>
            <a:picLocks noChangeAspect="1"/>
          </p:cNvPicPr>
          <p:nvPr/>
        </p:nvPicPr>
        <p:blipFill>
          <a:blip r:embed="rId3" cstate="print"/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pic>
        <p:nvPicPr>
          <p:cNvPr id="6" name="Obrázek 2" descr="mmr_cr_rgb.em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9" descr="podtisk_modry.emf"/>
          <p:cNvPicPr>
            <a:picLocks noChangeAspect="1"/>
          </p:cNvPicPr>
          <p:nvPr/>
        </p:nvPicPr>
        <p:blipFill>
          <a:blip r:embed="rId3" cstate="print"/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pic>
        <p:nvPicPr>
          <p:cNvPr id="8" name="Obrázek 4" descr="mmr_cr_rgb.em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10BE5-83C6-421C-86A9-CDC3EFF7B9E3}" type="datetime1">
              <a:rPr lang="cs-CZ"/>
              <a:pPr>
                <a:defRPr/>
              </a:pPr>
              <a:t>29.9.2014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6978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E96B4-5963-4A8C-98BB-BE823D5AEBF9}" type="datetime1">
              <a:rPr lang="cs-CZ"/>
              <a:pPr>
                <a:defRPr/>
              </a:pPr>
              <a:t>29.9.2014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8874A-FDC9-495A-A92F-77661319D9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403350" y="1916113"/>
            <a:ext cx="7272338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Klepnutím lze upravit styl předlohy nadpisů.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03350" y="4581525"/>
            <a:ext cx="72009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81" r:id="rId6"/>
    <p:sldLayoutId id="2147483683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000099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diagramLayout" Target="../diagrams/layout1.xml"/><Relationship Id="rId7" Type="http://schemas.openxmlformats.org/officeDocument/2006/relationships/chart" Target="../charts/char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ukturalni-fondy.cz/" TargetMode="External"/><Relationship Id="rId2" Type="http://schemas.openxmlformats.org/officeDocument/2006/relationships/hyperlink" Target="mailto:pavel.lukes@mmr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terreg4c.e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 bwMode="auto">
          <a:xfrm>
            <a:off x="683568" y="1773238"/>
            <a:ext cx="7561262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 kern="1200" baseline="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3200" dirty="0" smtClean="0"/>
              <a:t>Program meziregionální spolupráce 2014-2020</a:t>
            </a:r>
            <a:br>
              <a:rPr lang="cs-CZ" altLang="cs-CZ" sz="3200" dirty="0" smtClean="0"/>
            </a:br>
            <a:r>
              <a:rPr lang="cs-CZ" altLang="cs-CZ" sz="3200" dirty="0" smtClean="0"/>
              <a:t>INTERREG EUROPE</a:t>
            </a:r>
            <a:endParaRPr lang="en-GB" altLang="cs-CZ" sz="3200" dirty="0" smtClean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1475656" y="3861048"/>
            <a:ext cx="6400800" cy="1752600"/>
          </a:xfrm>
        </p:spPr>
        <p:txBody>
          <a:bodyPr/>
          <a:lstStyle/>
          <a:p>
            <a:pPr eaLnBrk="1" hangingPunct="1"/>
            <a:r>
              <a:rPr lang="cs-CZ" altLang="cs-CZ" sz="2400" dirty="0" smtClean="0">
                <a:latin typeface="Arial" charset="0"/>
                <a:cs typeface="Arial" charset="0"/>
              </a:rPr>
              <a:t>Vodňany 30. září 2014 </a:t>
            </a:r>
          </a:p>
          <a:p>
            <a:pPr eaLnBrk="1" hangingPunct="1"/>
            <a:r>
              <a:rPr lang="cs-CZ" altLang="cs-CZ" sz="2400" dirty="0" smtClean="0">
                <a:latin typeface="Arial" charset="0"/>
                <a:cs typeface="Arial" charset="0"/>
              </a:rPr>
              <a:t>Pavel Lukeš</a:t>
            </a:r>
          </a:p>
        </p:txBody>
      </p:sp>
    </p:spTree>
    <p:extLst>
      <p:ext uri="{BB962C8B-B14F-4D97-AF65-F5344CB8AC3E}">
        <p14:creationId xmlns:p14="http://schemas.microsoft.com/office/powerpoint/2010/main" val="322279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404664"/>
            <a:ext cx="6429375" cy="1143000"/>
          </a:xfrm>
        </p:spPr>
        <p:txBody>
          <a:bodyPr/>
          <a:lstStyle/>
          <a:p>
            <a:r>
              <a:rPr lang="cs-CZ" altLang="cs-CZ" sz="2700" dirty="0" smtClean="0">
                <a:latin typeface="Arial" charset="0"/>
                <a:cs typeface="Arial" charset="0"/>
              </a:rPr>
              <a:t>2. Projekty meziregionální spolupráce</a:t>
            </a:r>
          </a:p>
        </p:txBody>
      </p:sp>
      <p:sp>
        <p:nvSpPr>
          <p:cNvPr id="3" name="Zaoblený obdélník 2"/>
          <p:cNvSpPr/>
          <p:nvPr/>
        </p:nvSpPr>
        <p:spPr>
          <a:xfrm>
            <a:off x="5343525" y="3471863"/>
            <a:ext cx="2808288" cy="1368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Akční plán</a:t>
            </a: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1100" dirty="0">
                <a:latin typeface="Arial" panose="020B0604020202020204" pitchFamily="34" charset="0"/>
                <a:cs typeface="Arial" panose="020B0604020202020204" pitchFamily="34" charset="0"/>
              </a:rPr>
              <a:t>popis opatření, která budou zapracována, jejich časový harmonogram, dílčí kroky, odpovědní aktéři, náklady (pokud nějaké budou) a zdroje financování pro následné využití získaných poznatků</a:t>
            </a: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Zaoblený obdélník 3"/>
          <p:cNvSpPr/>
          <p:nvPr/>
        </p:nvSpPr>
        <p:spPr>
          <a:xfrm>
            <a:off x="4500563" y="5229225"/>
            <a:ext cx="2957512" cy="1368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Spolufinancování: </a:t>
            </a:r>
          </a:p>
          <a:p>
            <a:pPr algn="ctr">
              <a:defRPr/>
            </a:pPr>
            <a:endParaRPr lang="cs-CZ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cs-CZ" altLang="cs-CZ" sz="1100" b="1" dirty="0">
                <a:latin typeface="Arial" panose="020B0604020202020204" pitchFamily="34" charset="0"/>
                <a:cs typeface="Arial" panose="020B0604020202020204" pitchFamily="34" charset="0"/>
              </a:rPr>
              <a:t>85% </a:t>
            </a:r>
            <a:r>
              <a:rPr lang="cs-CZ" altLang="cs-CZ" sz="1100" dirty="0">
                <a:latin typeface="Arial" panose="020B0604020202020204" pitchFamily="34" charset="0"/>
                <a:cs typeface="Arial" panose="020B0604020202020204" pitchFamily="34" charset="0"/>
              </a:rPr>
              <a:t>pro veřejné/veřejnoprávní příjemce</a:t>
            </a:r>
          </a:p>
          <a:p>
            <a:pPr>
              <a:defRPr/>
            </a:pPr>
            <a:r>
              <a:rPr lang="cs-CZ" altLang="cs-CZ" sz="1100" b="1" dirty="0">
                <a:latin typeface="Arial" panose="020B0604020202020204" pitchFamily="34" charset="0"/>
                <a:cs typeface="Arial" panose="020B0604020202020204" pitchFamily="34" charset="0"/>
              </a:rPr>
              <a:t>75% </a:t>
            </a:r>
            <a:r>
              <a:rPr lang="cs-CZ" altLang="cs-CZ" sz="1100" dirty="0">
                <a:latin typeface="Arial" panose="020B0604020202020204" pitchFamily="34" charset="0"/>
                <a:cs typeface="Arial" panose="020B0604020202020204" pitchFamily="34" charset="0"/>
              </a:rPr>
              <a:t>pro neziskové soukromé příjemce</a:t>
            </a:r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755650" y="5229225"/>
            <a:ext cx="2808288" cy="1368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Stakeholder</a:t>
            </a:r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1100" dirty="0">
                <a:latin typeface="Arial" panose="020B0604020202020204" pitchFamily="34" charset="0"/>
                <a:cs typeface="Arial" panose="020B0604020202020204" pitchFamily="34" charset="0"/>
              </a:rPr>
              <a:t>zástupci subjektů, které jsou pro dané téma, relevantní, aby výstupy projektu měly v daném regionu co možná největší dopad na regionální politiku. Bude sloužit také k tomu, aby výstupy projektu byly, co nejvíce využity v praxi.</a:t>
            </a:r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230188" y="1156146"/>
            <a:ext cx="8662292" cy="328096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2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Podobné „regionálním projektům“ INTERREG </a:t>
            </a:r>
            <a:r>
              <a:rPr lang="cs-CZ" altLang="cs-CZ" sz="12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IVC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altLang="cs-CZ" sz="12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</a:t>
            </a:r>
            <a:r>
              <a:rPr lang="cs-CZ" altLang="cs-CZ" sz="12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- měkké projekty </a:t>
            </a: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- výměna a přenos dobré praxe mezi příjemci</a:t>
            </a:r>
            <a:r>
              <a:rPr lang="cs-CZ" altLang="cs-CZ" sz="12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(vše v anglickém jazyce)</a:t>
            </a:r>
            <a:endParaRPr lang="cs-CZ" altLang="cs-CZ" sz="12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- průměrná výše rozpočtu projektu zatím nestanovena  (odhad od 0,5mil. do 4mil. EUR)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- </a:t>
            </a:r>
            <a:r>
              <a:rPr lang="cs-CZ" altLang="cs-CZ" sz="12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alespoň 50% regionů zapojených do projektu </a:t>
            </a: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se musí zaměřit na zlepšení implementace programů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  Cíle 1 / 2  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- využití/zapracování získaných zkušeností do regionálních politik a opatření, zvláště programů Investice pro   </a:t>
            </a: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  růst </a:t>
            </a: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 zaměstnanost = optimálně účast v projektu přímo ŘO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- v případě neúčasti v projektu ŘO/ZS programu Cíle 1 nebo Cíle 2 nutno mít od něj alespoň písemnou podporu </a:t>
            </a: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  projektu </a:t>
            </a:r>
            <a:endParaRPr lang="cs-CZ" altLang="cs-CZ" sz="12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</a:t>
            </a:r>
            <a:r>
              <a:rPr lang="cs-CZ" altLang="cs-CZ" sz="12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- povinnost vypracovat akční plán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- 2 fáze projektu (povinné)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- projektu se musí účastnit partneři alespoň ze 3 států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- možnost realizovat pilotní aktivity (2. fáze)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- nutnost ustavit „</a:t>
            </a:r>
            <a:r>
              <a:rPr lang="cs-CZ" altLang="cs-CZ" sz="1200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stakeholder</a:t>
            </a:r>
            <a:r>
              <a:rPr lang="cs-CZ" altLang="cs-CZ" sz="12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cs-CZ" altLang="cs-CZ" sz="1200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group</a:t>
            </a:r>
            <a:r>
              <a:rPr lang="cs-CZ" alt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87492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404664"/>
            <a:ext cx="6429375" cy="1143000"/>
          </a:xfrm>
        </p:spPr>
        <p:txBody>
          <a:bodyPr/>
          <a:lstStyle/>
          <a:p>
            <a:r>
              <a:rPr lang="cs-CZ" altLang="cs-CZ" sz="2700" dirty="0" smtClean="0">
                <a:latin typeface="Arial" charset="0"/>
                <a:cs typeface="Arial" charset="0"/>
              </a:rPr>
              <a:t>3. Projekty meziregionální spolupráce</a:t>
            </a:r>
          </a:p>
        </p:txBody>
      </p:sp>
      <p:sp>
        <p:nvSpPr>
          <p:cNvPr id="3" name="TextovéPole 1"/>
          <p:cNvSpPr txBox="1">
            <a:spLocks noChangeArrowheads="1"/>
          </p:cNvSpPr>
          <p:nvPr/>
        </p:nvSpPr>
        <p:spPr bwMode="auto">
          <a:xfrm>
            <a:off x="3635896" y="981076"/>
            <a:ext cx="33639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Calibri" pitchFamily="34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Calibri" pitchFamily="34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>
                <a:solidFill>
                  <a:schemeClr val="tx2"/>
                </a:solidFill>
              </a:rPr>
              <a:t>důraz na dosahování výsledků 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323528" y="981076"/>
            <a:ext cx="8208912" cy="5256212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r>
              <a:rPr lang="cs-CZ" sz="5600" dirty="0"/>
              <a:t>	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800" b="1" dirty="0" smtClean="0">
                <a:solidFill>
                  <a:schemeClr val="tx2"/>
                </a:solidFill>
              </a:rPr>
              <a:t>1. fáze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endParaRPr lang="cs-CZ" sz="4800" b="1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800" dirty="0" smtClean="0">
                <a:solidFill>
                  <a:schemeClr val="tx2"/>
                </a:solidFill>
              </a:rPr>
              <a:t> - výměna zkušeností a příprava implementace získaných </a:t>
            </a:r>
            <a:r>
              <a:rPr lang="cs-CZ" sz="4800" dirty="0" smtClean="0">
                <a:solidFill>
                  <a:schemeClr val="tx2"/>
                </a:solidFill>
              </a:rPr>
              <a:t>poznatků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endParaRPr lang="cs-CZ" sz="48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800" dirty="0">
                <a:solidFill>
                  <a:schemeClr val="tx2"/>
                </a:solidFill>
              </a:rPr>
              <a:t> </a:t>
            </a:r>
            <a:r>
              <a:rPr lang="cs-CZ" sz="4800" dirty="0" smtClean="0">
                <a:solidFill>
                  <a:schemeClr val="tx2"/>
                </a:solidFill>
              </a:rPr>
              <a:t>- vypracování akčního plánu pro každý zúčastněný </a:t>
            </a:r>
            <a:r>
              <a:rPr lang="cs-CZ" sz="4800" dirty="0" smtClean="0">
                <a:solidFill>
                  <a:schemeClr val="tx2"/>
                </a:solidFill>
              </a:rPr>
              <a:t>region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endParaRPr lang="cs-CZ" sz="48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800" dirty="0">
                <a:solidFill>
                  <a:schemeClr val="tx2"/>
                </a:solidFill>
              </a:rPr>
              <a:t> </a:t>
            </a:r>
            <a:r>
              <a:rPr lang="cs-CZ" sz="4800" dirty="0" smtClean="0">
                <a:solidFill>
                  <a:schemeClr val="tx2"/>
                </a:solidFill>
              </a:rPr>
              <a:t>- doba realizace 1 až 3 roky (podle historie partnerství</a:t>
            </a:r>
            <a:r>
              <a:rPr lang="cs-CZ" sz="4800" dirty="0" smtClean="0">
                <a:solidFill>
                  <a:schemeClr val="tx2"/>
                </a:solidFill>
              </a:rPr>
              <a:t>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endParaRPr lang="cs-CZ" sz="48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endParaRPr lang="cs-CZ" sz="4800" dirty="0">
              <a:solidFill>
                <a:schemeClr val="tx2"/>
              </a:solidFill>
            </a:endParaRPr>
          </a:p>
          <a:p>
            <a:pPr marL="0" indent="0">
              <a:defRPr/>
            </a:pPr>
            <a:r>
              <a:rPr lang="cs-CZ" sz="4800" b="1" dirty="0">
                <a:solidFill>
                  <a:schemeClr val="tx2"/>
                </a:solidFill>
              </a:rPr>
              <a:t>Meziregionální projekty by měly přispět ke zlepšení implementace programů Cíle 1 Investice pro růst a zaměstnanost nebo Cíle 2 Evropská územní spolupráce a to prostřednictvím</a:t>
            </a:r>
            <a:r>
              <a:rPr lang="cs-CZ" sz="4800" b="1" dirty="0" smtClean="0">
                <a:solidFill>
                  <a:schemeClr val="tx2"/>
                </a:solidFill>
              </a:rPr>
              <a:t>:</a:t>
            </a:r>
            <a:endParaRPr lang="cs-CZ" sz="4800" b="1" dirty="0">
              <a:solidFill>
                <a:schemeClr val="tx2"/>
              </a:solidFill>
            </a:endParaRP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Arial" charset="0"/>
              <a:buAutoNum type="alphaLcParenR"/>
              <a:defRPr/>
            </a:pPr>
            <a:r>
              <a:rPr lang="cs-CZ" sz="4800" dirty="0">
                <a:solidFill>
                  <a:schemeClr val="tx2"/>
                </a:solidFill>
              </a:rPr>
              <a:t>Implementace nového projektu/nástroje financovaného v rámci programu Cíle 1, Cíle </a:t>
            </a:r>
            <a:r>
              <a:rPr lang="cs-CZ" sz="4800" dirty="0" smtClean="0">
                <a:solidFill>
                  <a:schemeClr val="tx2"/>
                </a:solidFill>
              </a:rPr>
              <a:t>2</a:t>
            </a: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Arial" charset="0"/>
              <a:buAutoNum type="alphaLcParenR"/>
              <a:defRPr/>
            </a:pPr>
            <a:endParaRPr lang="cs-CZ" sz="4800" dirty="0">
              <a:solidFill>
                <a:schemeClr val="tx2"/>
              </a:solidFill>
            </a:endParaRP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Arial" charset="0"/>
              <a:buAutoNum type="alphaLcParenR"/>
              <a:defRPr/>
            </a:pPr>
            <a:r>
              <a:rPr lang="cs-CZ" sz="4800" dirty="0">
                <a:solidFill>
                  <a:schemeClr val="tx2"/>
                </a:solidFill>
              </a:rPr>
              <a:t>Změna řízení programu/politiky  (úprava podmínek výzev, alternativní metody monitorování, hodnocení</a:t>
            </a:r>
            <a:r>
              <a:rPr lang="cs-CZ" sz="4800" dirty="0" smtClean="0">
                <a:solidFill>
                  <a:schemeClr val="tx2"/>
                </a:solidFill>
              </a:rPr>
              <a:t>)</a:t>
            </a: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Arial" charset="0"/>
              <a:buAutoNum type="alphaLcParenR"/>
              <a:defRPr/>
            </a:pPr>
            <a:endParaRPr lang="cs-CZ" sz="4800" dirty="0">
              <a:solidFill>
                <a:schemeClr val="tx2"/>
              </a:solidFill>
            </a:endParaRP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Arial" charset="0"/>
              <a:buAutoNum type="alphaLcParenR"/>
              <a:defRPr/>
            </a:pPr>
            <a:r>
              <a:rPr lang="cs-CZ" sz="4800" dirty="0">
                <a:solidFill>
                  <a:schemeClr val="tx2"/>
                </a:solidFill>
              </a:rPr>
              <a:t>Změna strategického zaměření programu/politiky (úprava specifického cíle, začlenění nového záměru..) </a:t>
            </a:r>
            <a:endParaRPr lang="cs-CZ" sz="4800" dirty="0" smtClean="0">
              <a:solidFill>
                <a:schemeClr val="tx2"/>
              </a:solidFill>
            </a:endParaRP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Arial" charset="0"/>
              <a:buAutoNum type="alphaLcParenR"/>
              <a:defRPr/>
            </a:pPr>
            <a:endParaRPr lang="cs-CZ" sz="4800" dirty="0" smtClean="0">
              <a:solidFill>
                <a:schemeClr val="tx2"/>
              </a:solidFill>
            </a:endParaRP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Arial" charset="0"/>
              <a:buAutoNum type="alphaLcParenR"/>
              <a:defRPr/>
            </a:pPr>
            <a:endParaRPr lang="cs-CZ" sz="4800" dirty="0">
              <a:solidFill>
                <a:schemeClr val="tx2"/>
              </a:solidFill>
            </a:endParaRPr>
          </a:p>
          <a:p>
            <a:pPr marL="0" indent="0">
              <a:defRPr/>
            </a:pPr>
            <a:r>
              <a:rPr lang="cs-CZ" sz="4800" b="1" dirty="0" smtClean="0">
                <a:solidFill>
                  <a:schemeClr val="tx2"/>
                </a:solidFill>
              </a:rPr>
              <a:t>2. </a:t>
            </a:r>
            <a:r>
              <a:rPr lang="cs-CZ" sz="4800" b="1" dirty="0" smtClean="0">
                <a:solidFill>
                  <a:schemeClr val="tx2"/>
                </a:solidFill>
              </a:rPr>
              <a:t>fáze</a:t>
            </a:r>
            <a:endParaRPr lang="cs-CZ" sz="4800" b="1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800" dirty="0" smtClean="0">
                <a:solidFill>
                  <a:schemeClr val="tx2"/>
                </a:solidFill>
              </a:rPr>
              <a:t> - monitorování, využití akčního plánu v jednotlivých </a:t>
            </a:r>
            <a:r>
              <a:rPr lang="cs-CZ" sz="4800" dirty="0" smtClean="0">
                <a:solidFill>
                  <a:schemeClr val="tx2"/>
                </a:solidFill>
              </a:rPr>
              <a:t>regionech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endParaRPr lang="cs-CZ" sz="48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800" dirty="0">
                <a:solidFill>
                  <a:schemeClr val="tx2"/>
                </a:solidFill>
              </a:rPr>
              <a:t> </a:t>
            </a:r>
            <a:r>
              <a:rPr lang="cs-CZ" sz="4800" dirty="0" smtClean="0">
                <a:solidFill>
                  <a:schemeClr val="tx2"/>
                </a:solidFill>
              </a:rPr>
              <a:t>- doba realizace  2 </a:t>
            </a:r>
            <a:r>
              <a:rPr lang="cs-CZ" sz="4800" dirty="0" smtClean="0">
                <a:solidFill>
                  <a:schemeClr val="tx2"/>
                </a:solidFill>
              </a:rPr>
              <a:t>roky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endParaRPr lang="cs-CZ" sz="48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800" dirty="0">
                <a:solidFill>
                  <a:schemeClr val="tx2"/>
                </a:solidFill>
              </a:rPr>
              <a:t> </a:t>
            </a:r>
            <a:r>
              <a:rPr lang="cs-CZ" sz="4800" dirty="0" smtClean="0">
                <a:solidFill>
                  <a:schemeClr val="tx2"/>
                </a:solidFill>
              </a:rPr>
              <a:t>- možnost realizovat pilotní aktivity – testování určitých částí akčního plánu předtím, než budou podpořeny v   rámci </a:t>
            </a:r>
            <a:r>
              <a:rPr lang="cs-CZ" sz="4800" dirty="0" smtClean="0">
                <a:solidFill>
                  <a:schemeClr val="tx2"/>
                </a:solidFill>
              </a:rPr>
              <a:t>  jiných </a:t>
            </a:r>
            <a:r>
              <a:rPr lang="cs-CZ" sz="4800" dirty="0" smtClean="0">
                <a:solidFill>
                  <a:schemeClr val="tx2"/>
                </a:solidFill>
              </a:rPr>
              <a:t>programů nebo např. začleněny do strategie </a:t>
            </a:r>
            <a:r>
              <a:rPr lang="cs-CZ" sz="4800" dirty="0" smtClean="0">
                <a:solidFill>
                  <a:schemeClr val="tx2"/>
                </a:solidFill>
              </a:rPr>
              <a:t>kraje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endParaRPr lang="cs-CZ" sz="48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800" dirty="0">
                <a:solidFill>
                  <a:schemeClr val="tx2"/>
                </a:solidFill>
              </a:rPr>
              <a:t> </a:t>
            </a:r>
            <a:r>
              <a:rPr lang="cs-CZ" sz="4800" dirty="0" smtClean="0">
                <a:solidFill>
                  <a:schemeClr val="tx2"/>
                </a:solidFill>
              </a:rPr>
              <a:t>- o pilotní aktivity bude potřeba zažádat na konci 1. </a:t>
            </a:r>
            <a:r>
              <a:rPr lang="cs-CZ" sz="4800" dirty="0" smtClean="0">
                <a:solidFill>
                  <a:schemeClr val="tx2"/>
                </a:solidFill>
              </a:rPr>
              <a:t>fáze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800" dirty="0" smtClean="0">
                <a:solidFill>
                  <a:schemeClr val="tx2"/>
                </a:solidFill>
              </a:rPr>
              <a:t> </a:t>
            </a:r>
            <a:endParaRPr lang="cs-CZ" sz="4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1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476672"/>
            <a:ext cx="6429375" cy="1143000"/>
          </a:xfrm>
        </p:spPr>
        <p:txBody>
          <a:bodyPr/>
          <a:lstStyle/>
          <a:p>
            <a:r>
              <a:rPr lang="cs-CZ" altLang="cs-CZ" sz="2700" smtClean="0">
                <a:latin typeface="Arial" charset="0"/>
                <a:cs typeface="Arial" charset="0"/>
              </a:rPr>
              <a:t>4. Projekty meziregionální spolupráce</a:t>
            </a:r>
          </a:p>
        </p:txBody>
      </p:sp>
      <p:sp>
        <p:nvSpPr>
          <p:cNvPr id="3" name="Zaoblený obdélník 2"/>
          <p:cNvSpPr/>
          <p:nvPr/>
        </p:nvSpPr>
        <p:spPr>
          <a:xfrm>
            <a:off x="468313" y="1340768"/>
            <a:ext cx="5831879" cy="23025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 sz="1200" b="1" dirty="0"/>
          </a:p>
          <a:p>
            <a:pPr>
              <a:defRPr/>
            </a:pP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Projektové aktivity (příklady):</a:t>
            </a:r>
          </a:p>
          <a:p>
            <a:pPr>
              <a:defRPr/>
            </a:pPr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- studie a analýzy</a:t>
            </a: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- studijní návštěvy u partnerů</a:t>
            </a: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- meziregionální semináře a konference zaměřené na výměnu zkušeností</a:t>
            </a: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vypracování akčního plánu</a:t>
            </a: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- komunikace a publicita o dosažených výsledcích</a:t>
            </a: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- monitorování a analýza naplnění akčního plánu</a:t>
            </a: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- pilotní aktivity (pouze vybrané projekty)</a:t>
            </a:r>
          </a:p>
          <a:p>
            <a:pPr algn="ctr">
              <a:defRPr/>
            </a:pPr>
            <a:endParaRPr lang="cs-CZ" dirty="0"/>
          </a:p>
        </p:txBody>
      </p:sp>
      <p:sp>
        <p:nvSpPr>
          <p:cNvPr id="4" name="Zaoblený obdélník 3"/>
          <p:cNvSpPr/>
          <p:nvPr/>
        </p:nvSpPr>
        <p:spPr>
          <a:xfrm>
            <a:off x="2699792" y="3933056"/>
            <a:ext cx="5472608" cy="2448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 sz="1200" b="1" dirty="0"/>
          </a:p>
          <a:p>
            <a:pPr>
              <a:defRPr/>
            </a:pPr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Příjemci:</a:t>
            </a:r>
          </a:p>
          <a:p>
            <a:pPr>
              <a:defRPr/>
            </a:pP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- Národní, regionální nebo místní orgány</a:t>
            </a: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- Ostatní instituce, které mají veřejnoprávní charakter (příklady) </a:t>
            </a: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	- veřejné vysoké školy </a:t>
            </a: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	- regionální rozvojové agentury</a:t>
            </a: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	- agentury na podporu podnikání</a:t>
            </a: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	- veřejné výzkumné/vědecké 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instituce</a:t>
            </a: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NOVĚ – neziskové soukromé subjekty</a:t>
            </a: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165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404664"/>
            <a:ext cx="6429375" cy="1143000"/>
          </a:xfrm>
        </p:spPr>
        <p:txBody>
          <a:bodyPr/>
          <a:lstStyle/>
          <a:p>
            <a:r>
              <a:rPr lang="cs-CZ" altLang="cs-CZ" sz="2700" dirty="0" smtClean="0">
                <a:latin typeface="Arial" charset="0"/>
                <a:cs typeface="Arial" charset="0"/>
              </a:rPr>
              <a:t>5. Projekty meziregionální spolupráce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288" y="1124744"/>
            <a:ext cx="7758112" cy="5472906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defRPr/>
            </a:pPr>
            <a:r>
              <a:rPr lang="cs-CZ" sz="1400" b="1" dirty="0">
                <a:solidFill>
                  <a:schemeClr val="tx2"/>
                </a:solidFill>
              </a:rPr>
              <a:t>Příjemci způsobilí obdržet financování jsou</a:t>
            </a:r>
            <a:r>
              <a:rPr lang="cs-CZ" sz="1400" b="1" dirty="0" smtClean="0">
                <a:solidFill>
                  <a:schemeClr val="tx2"/>
                </a:solidFill>
              </a:rPr>
              <a:t>:</a:t>
            </a:r>
          </a:p>
          <a:p>
            <a:pPr>
              <a:spcBef>
                <a:spcPts val="0"/>
              </a:spcBef>
              <a:defRPr/>
            </a:pPr>
            <a:endParaRPr lang="cs-CZ" sz="14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cs-CZ" sz="1400" b="1" dirty="0" smtClean="0">
                <a:solidFill>
                  <a:schemeClr val="tx2"/>
                </a:solidFill>
              </a:rPr>
              <a:t>1) veřejné orgány</a:t>
            </a:r>
          </a:p>
          <a:p>
            <a:pPr>
              <a:spcBef>
                <a:spcPts val="0"/>
              </a:spcBef>
              <a:defRPr/>
            </a:pPr>
            <a:endParaRPr lang="cs-CZ" sz="14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cs-CZ" sz="1400" b="1" dirty="0" smtClean="0">
                <a:solidFill>
                  <a:schemeClr val="tx2"/>
                </a:solidFill>
              </a:rPr>
              <a:t>2) Veřejnoprávní subjekty</a:t>
            </a:r>
            <a:r>
              <a:rPr lang="cs-CZ" sz="1400" b="1" dirty="0" smtClean="0">
                <a:solidFill>
                  <a:schemeClr val="tx2"/>
                </a:solidFill>
                <a:latin typeface="Calibri"/>
              </a:rPr>
              <a:t>*</a:t>
            </a:r>
            <a:r>
              <a:rPr lang="cs-CZ" sz="1400" dirty="0" smtClean="0">
                <a:solidFill>
                  <a:schemeClr val="tx2"/>
                </a:solidFill>
              </a:rPr>
              <a:t>. </a:t>
            </a:r>
            <a:r>
              <a:rPr lang="cs-CZ" sz="1400" dirty="0">
                <a:solidFill>
                  <a:schemeClr val="tx2"/>
                </a:solidFill>
              </a:rPr>
              <a:t>Znamená to jakýkoli subjekt: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solidFill>
                  <a:schemeClr val="tx2"/>
                </a:solidFill>
              </a:rPr>
              <a:t>zřízený za konkrétním účelem </a:t>
            </a:r>
            <a:r>
              <a:rPr lang="cs-CZ" sz="1400" dirty="0" smtClean="0">
                <a:solidFill>
                  <a:schemeClr val="tx2"/>
                </a:solidFill>
              </a:rPr>
              <a:t>poskytování </a:t>
            </a:r>
            <a:r>
              <a:rPr lang="cs-CZ" sz="1400" dirty="0">
                <a:solidFill>
                  <a:schemeClr val="tx2"/>
                </a:solidFill>
              </a:rPr>
              <a:t>potřeb v obecném zájmu, který není průmyslového nebo obchodního charakteru;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solidFill>
                  <a:schemeClr val="tx2"/>
                </a:solidFill>
              </a:rPr>
              <a:t>s právní subjektivitou; a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solidFill>
                  <a:schemeClr val="tx2"/>
                </a:solidFill>
              </a:rPr>
              <a:t>z větší části financovaný státními, regionálními nebo místními orgány nebo jinými veřejnoprávními orgány; nebo ve kterém vykonávají tyto orgány dohled nad řízením; nebo který má správní, řídicí nebo dozorčí radu, ve které je více než polovina členů jmenována státními, regionálními nebo místními orgány nebo jinými veřejnoprávní orgány</a:t>
            </a:r>
            <a:r>
              <a:rPr lang="cs-CZ" sz="1400" dirty="0" smtClean="0">
                <a:solidFill>
                  <a:schemeClr val="tx2"/>
                </a:solidFill>
              </a:rPr>
              <a:t>.</a:t>
            </a:r>
          </a:p>
          <a:p>
            <a:pPr marL="457200" lvl="1" indent="0">
              <a:spcBef>
                <a:spcPts val="0"/>
              </a:spcBef>
              <a:defRPr/>
            </a:pPr>
            <a:endParaRPr lang="cs-CZ" sz="1400" dirty="0" smtClean="0">
              <a:solidFill>
                <a:schemeClr val="tx2"/>
              </a:solidFill>
            </a:endParaRPr>
          </a:p>
          <a:p>
            <a:pPr lvl="1">
              <a:spcBef>
                <a:spcPts val="0"/>
              </a:spcBef>
              <a:defRPr/>
            </a:pPr>
            <a:endParaRPr lang="cs-CZ" sz="14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cs-CZ" sz="1400" b="1" dirty="0" smtClean="0">
                <a:solidFill>
                  <a:schemeClr val="tx2"/>
                </a:solidFill>
              </a:rPr>
              <a:t>3) Soukromé </a:t>
            </a:r>
            <a:r>
              <a:rPr lang="cs-CZ" sz="1400" b="1" dirty="0">
                <a:solidFill>
                  <a:schemeClr val="tx2"/>
                </a:solidFill>
              </a:rPr>
              <a:t>neziskové subjekty. </a:t>
            </a:r>
            <a:r>
              <a:rPr lang="cs-CZ" sz="1400" dirty="0">
                <a:solidFill>
                  <a:schemeClr val="tx2"/>
                </a:solidFill>
              </a:rPr>
              <a:t>V programu INTERREG EUROPE se tímto rozumí jakýkoli </a:t>
            </a:r>
            <a:r>
              <a:rPr lang="cs-CZ" sz="1400" dirty="0" smtClean="0">
                <a:solidFill>
                  <a:schemeClr val="tx2"/>
                </a:solidFill>
              </a:rPr>
              <a:t>subjekt:</a:t>
            </a:r>
            <a:endParaRPr lang="cs-CZ" sz="1400" dirty="0">
              <a:solidFill>
                <a:schemeClr val="tx2"/>
              </a:solidFill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cs-CZ" sz="1400" dirty="0" smtClean="0">
                <a:solidFill>
                  <a:schemeClr val="tx2"/>
                </a:solidFill>
              </a:rPr>
              <a:t>zřízený </a:t>
            </a:r>
            <a:r>
              <a:rPr lang="cs-CZ" sz="1400" dirty="0">
                <a:solidFill>
                  <a:schemeClr val="tx2"/>
                </a:solidFill>
              </a:rPr>
              <a:t>za konkrétním účelem plnění potřeb v obecném zájmu, který není průmyslového nebo </a:t>
            </a:r>
            <a:r>
              <a:rPr lang="cs-CZ" sz="1400" dirty="0" smtClean="0">
                <a:solidFill>
                  <a:schemeClr val="tx2"/>
                </a:solidFill>
              </a:rPr>
              <a:t>obchodního   charakteru;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cs-CZ" sz="1400" dirty="0" smtClean="0">
                <a:solidFill>
                  <a:schemeClr val="tx2"/>
                </a:solidFill>
              </a:rPr>
              <a:t>s </a:t>
            </a:r>
            <a:r>
              <a:rPr lang="cs-CZ" sz="1400" dirty="0">
                <a:solidFill>
                  <a:schemeClr val="tx2"/>
                </a:solidFill>
              </a:rPr>
              <a:t>právní </a:t>
            </a:r>
            <a:r>
              <a:rPr lang="cs-CZ" sz="1400" dirty="0" smtClean="0">
                <a:solidFill>
                  <a:schemeClr val="tx2"/>
                </a:solidFill>
              </a:rPr>
              <a:t>subjektivitou;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cs-CZ" sz="1400" dirty="0" smtClean="0">
                <a:solidFill>
                  <a:schemeClr val="tx2"/>
                </a:solidFill>
              </a:rPr>
              <a:t>z </a:t>
            </a:r>
            <a:r>
              <a:rPr lang="cs-CZ" sz="1400" dirty="0">
                <a:solidFill>
                  <a:schemeClr val="tx2"/>
                </a:solidFill>
              </a:rPr>
              <a:t>větší části nefinancovaný státními, regionálními nebo místními orgány nebo jinými veřejnoprávními orgány</a:t>
            </a:r>
            <a:r>
              <a:rPr lang="cs-CZ" sz="1400" dirty="0" smtClean="0">
                <a:solidFill>
                  <a:schemeClr val="tx2"/>
                </a:solidFill>
              </a:rPr>
              <a:t>;  </a:t>
            </a:r>
            <a:r>
              <a:rPr lang="cs-CZ" sz="1400" dirty="0">
                <a:solidFill>
                  <a:schemeClr val="tx2"/>
                </a:solidFill>
              </a:rPr>
              <a:t>ve kterém nevykonávají tyto orgány dohled nad řízením; </a:t>
            </a:r>
            <a:r>
              <a:rPr lang="cs-CZ" sz="1400" dirty="0" smtClean="0">
                <a:solidFill>
                  <a:schemeClr val="tx2"/>
                </a:solidFill>
              </a:rPr>
              <a:t>který </a:t>
            </a:r>
            <a:r>
              <a:rPr lang="cs-CZ" sz="1400" dirty="0">
                <a:solidFill>
                  <a:schemeClr val="tx2"/>
                </a:solidFill>
              </a:rPr>
              <a:t>nemá správní, řídicí nebo dozorčí radu, ve které je více než polovina členů jmenována státními, </a:t>
            </a:r>
            <a:r>
              <a:rPr lang="cs-CZ" sz="1400" dirty="0" smtClean="0">
                <a:solidFill>
                  <a:schemeClr val="tx2"/>
                </a:solidFill>
              </a:rPr>
              <a:t> regionálními </a:t>
            </a:r>
            <a:r>
              <a:rPr lang="cs-CZ" sz="1400" dirty="0">
                <a:solidFill>
                  <a:schemeClr val="tx2"/>
                </a:solidFill>
              </a:rPr>
              <a:t>nebo </a:t>
            </a:r>
            <a:r>
              <a:rPr lang="cs-CZ" sz="1400" dirty="0" smtClean="0">
                <a:solidFill>
                  <a:schemeClr val="tx2"/>
                </a:solidFill>
              </a:rPr>
              <a:t>místními orgány </a:t>
            </a:r>
            <a:r>
              <a:rPr lang="cs-CZ" sz="1400" dirty="0">
                <a:solidFill>
                  <a:schemeClr val="tx2"/>
                </a:solidFill>
              </a:rPr>
              <a:t>nebo jinými veřejnoprávní </a:t>
            </a:r>
            <a:r>
              <a:rPr lang="cs-CZ" sz="1400" dirty="0" smtClean="0">
                <a:solidFill>
                  <a:schemeClr val="tx2"/>
                </a:solidFill>
              </a:rPr>
              <a:t>orgány. </a:t>
            </a:r>
          </a:p>
          <a:p>
            <a:pPr marL="0" indent="0">
              <a:defRPr/>
            </a:pPr>
            <a:endParaRPr lang="cs-CZ" sz="1100" dirty="0">
              <a:solidFill>
                <a:schemeClr val="tx2"/>
              </a:solidFill>
            </a:endParaRPr>
          </a:p>
          <a:p>
            <a:pPr marL="0" indent="0">
              <a:defRPr/>
            </a:pPr>
            <a:r>
              <a:rPr lang="de-AT" sz="1100" dirty="0" smtClean="0">
                <a:solidFill>
                  <a:schemeClr val="tx2"/>
                </a:solidFill>
                <a:latin typeface="Calibri"/>
              </a:rPr>
              <a:t>*</a:t>
            </a:r>
            <a:r>
              <a:rPr lang="de-AT" sz="1100" dirty="0" smtClean="0">
                <a:solidFill>
                  <a:schemeClr val="tx2"/>
                </a:solidFill>
              </a:rPr>
              <a:t>Jak </a:t>
            </a:r>
            <a:r>
              <a:rPr lang="de-AT" sz="1100" dirty="0">
                <a:solidFill>
                  <a:schemeClr val="tx2"/>
                </a:solidFill>
              </a:rPr>
              <a:t>je </a:t>
            </a:r>
            <a:r>
              <a:rPr lang="de-AT" sz="1100" dirty="0" err="1">
                <a:solidFill>
                  <a:schemeClr val="tx2"/>
                </a:solidFill>
              </a:rPr>
              <a:t>definován</a:t>
            </a:r>
            <a:r>
              <a:rPr lang="de-AT" sz="1100" dirty="0">
                <a:solidFill>
                  <a:schemeClr val="tx2"/>
                </a:solidFill>
              </a:rPr>
              <a:t> </a:t>
            </a:r>
            <a:r>
              <a:rPr lang="de-AT" sz="1100" dirty="0" err="1">
                <a:solidFill>
                  <a:schemeClr val="tx2"/>
                </a:solidFill>
              </a:rPr>
              <a:t>směrnicí</a:t>
            </a:r>
            <a:r>
              <a:rPr lang="de-AT" sz="1100" dirty="0">
                <a:solidFill>
                  <a:schemeClr val="tx2"/>
                </a:solidFill>
              </a:rPr>
              <a:t> </a:t>
            </a:r>
            <a:r>
              <a:rPr lang="de-AT" sz="1100" dirty="0" smtClean="0">
                <a:solidFill>
                  <a:schemeClr val="tx2"/>
                </a:solidFill>
              </a:rPr>
              <a:t>2004/18/ES</a:t>
            </a:r>
            <a:r>
              <a:rPr lang="cs-CZ" sz="1100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283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404664"/>
            <a:ext cx="6429375" cy="1143000"/>
          </a:xfrm>
        </p:spPr>
        <p:txBody>
          <a:bodyPr/>
          <a:lstStyle/>
          <a:p>
            <a:r>
              <a:rPr lang="cs-CZ" altLang="cs-CZ" sz="3600" dirty="0" smtClean="0">
                <a:latin typeface="Arial" charset="0"/>
                <a:cs typeface="Arial" charset="0"/>
              </a:rPr>
              <a:t>1. Platformy </a:t>
            </a:r>
            <a:r>
              <a:rPr lang="cs-CZ" altLang="cs-CZ" sz="1200" dirty="0" smtClean="0">
                <a:latin typeface="Arial" charset="0"/>
                <a:cs typeface="Arial" charset="0"/>
              </a:rPr>
              <a:t>(</a:t>
            </a:r>
            <a:r>
              <a:rPr lang="cs-CZ" altLang="cs-CZ" sz="1200" dirty="0" err="1" smtClean="0">
                <a:latin typeface="Arial" charset="0"/>
                <a:cs typeface="Arial" charset="0"/>
              </a:rPr>
              <a:t>Policy</a:t>
            </a:r>
            <a:r>
              <a:rPr lang="cs-CZ" altLang="cs-CZ" sz="1200" dirty="0" smtClean="0">
                <a:latin typeface="Arial" charset="0"/>
                <a:cs typeface="Arial" charset="0"/>
              </a:rPr>
              <a:t> </a:t>
            </a:r>
            <a:r>
              <a:rPr lang="cs-CZ" altLang="cs-CZ" sz="1200" dirty="0" err="1" smtClean="0">
                <a:latin typeface="Arial" charset="0"/>
                <a:cs typeface="Arial" charset="0"/>
              </a:rPr>
              <a:t>Learning</a:t>
            </a:r>
            <a:r>
              <a:rPr lang="cs-CZ" altLang="cs-CZ" sz="1200" dirty="0" smtClean="0">
                <a:latin typeface="Arial" charset="0"/>
                <a:cs typeface="Arial" charset="0"/>
              </a:rPr>
              <a:t> </a:t>
            </a:r>
            <a:r>
              <a:rPr lang="cs-CZ" altLang="cs-CZ" sz="1200" dirty="0" err="1" smtClean="0">
                <a:latin typeface="Arial" charset="0"/>
                <a:cs typeface="Arial" charset="0"/>
              </a:rPr>
              <a:t>Platforms</a:t>
            </a:r>
            <a:r>
              <a:rPr lang="cs-CZ" altLang="cs-CZ" sz="1200" dirty="0" smtClean="0">
                <a:latin typeface="Arial" charset="0"/>
                <a:cs typeface="Arial" charset="0"/>
              </a:rPr>
              <a:t>)</a:t>
            </a:r>
            <a:endParaRPr lang="cs-CZ" altLang="cs-CZ" sz="3600" dirty="0" smtClean="0">
              <a:latin typeface="Arial" charset="0"/>
              <a:cs typeface="Arial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850" y="1600200"/>
            <a:ext cx="8352606" cy="4525963"/>
          </a:xfrm>
        </p:spPr>
        <p:txBody>
          <a:bodyPr>
            <a:normAutofit fontScale="40000" lnSpcReduction="20000"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37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Co to vlastně je? </a:t>
            </a:r>
            <a:endParaRPr lang="cs-CZ" altLang="cs-CZ" sz="37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37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37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Znalostní </a:t>
            </a:r>
            <a:r>
              <a:rPr lang="cs-CZ" altLang="cs-CZ" sz="37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centra </a:t>
            </a:r>
            <a:r>
              <a:rPr lang="cs-CZ" altLang="cs-CZ" sz="3700" dirty="0">
                <a:solidFill>
                  <a:schemeClr val="tx2"/>
                </a:solidFill>
                <a:latin typeface="Arial" charset="0"/>
                <a:cs typeface="Arial" charset="0"/>
              </a:rPr>
              <a:t>ve vybraných tematických oblastech</a:t>
            </a:r>
            <a:r>
              <a:rPr lang="cs-CZ" altLang="cs-CZ" sz="37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podporující vzájemné učení se </a:t>
            </a:r>
            <a:r>
              <a:rPr lang="cs-CZ" altLang="cs-CZ" sz="3700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cs-CZ" altLang="cs-CZ" sz="37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z dobrých praxí v oblasti regionální politiky.  </a:t>
            </a:r>
            <a:r>
              <a:rPr lang="cs-CZ" altLang="cs-CZ" sz="37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 regiony/subjekty, které nerealizují žádný projekt v rámci INTERREG EUROPE mohly využít znalosti získané v rámci jednotlivých projektů.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37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37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Cíle: </a:t>
            </a:r>
            <a:endParaRPr lang="cs-CZ" altLang="cs-CZ" sz="37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37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700" dirty="0">
                <a:solidFill>
                  <a:schemeClr val="tx2"/>
                </a:solidFill>
              </a:rPr>
              <a:t>Přispět k celoevropskému budování kapacit budováním podpůrných kontaktních sítí a sítí pro výměnu zkušeností mezi příslušnými aktéry zapojenými do programů Investice pro růst a zaměstnanost a Evropská územní spolupráce</a:t>
            </a:r>
            <a:r>
              <a:rPr lang="cs-CZ" sz="3700" dirty="0" smtClean="0">
                <a:solidFill>
                  <a:schemeClr val="tx2"/>
                </a:solidFill>
              </a:rPr>
              <a:t>. </a:t>
            </a:r>
            <a:endParaRPr lang="cs-CZ" sz="37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700" dirty="0">
                <a:solidFill>
                  <a:schemeClr val="tx2"/>
                </a:solidFill>
              </a:rPr>
              <a:t>Využít výsledky projektů meziregionální spolupráce a zpřístupnit je širší skupině aktérů zapojených do regionálních politik v celé Evropě</a:t>
            </a:r>
            <a:r>
              <a:rPr lang="cs-CZ" sz="3700" dirty="0" smtClean="0">
                <a:solidFill>
                  <a:schemeClr val="tx2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endParaRPr lang="cs-CZ" sz="3700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700" b="1" dirty="0" smtClean="0">
                <a:solidFill>
                  <a:schemeClr val="tx2"/>
                </a:solidFill>
              </a:rPr>
              <a:t>Jak</a:t>
            </a:r>
            <a:r>
              <a:rPr lang="cs-CZ" sz="3700" b="1" dirty="0" smtClean="0">
                <a:solidFill>
                  <a:schemeClr val="tx2"/>
                </a:solidFill>
              </a:rPr>
              <a:t>?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endParaRPr lang="cs-CZ" sz="3700" b="1" dirty="0" smtClean="0">
              <a:solidFill>
                <a:schemeClr val="tx2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700" dirty="0" smtClean="0">
                <a:solidFill>
                  <a:schemeClr val="tx2"/>
                </a:solidFill>
              </a:rPr>
              <a:t>Ustaveno pro každou prioritní osu po dobu až 7 let (2015-2021)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700" dirty="0" smtClean="0">
                <a:solidFill>
                  <a:schemeClr val="tx2"/>
                </a:solidFill>
              </a:rPr>
              <a:t>Spravováno týmem externích expertů vybraných výběrovým řízením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700" dirty="0" smtClean="0">
                <a:solidFill>
                  <a:schemeClr val="tx2"/>
                </a:solidFill>
              </a:rPr>
              <a:t>Specifikace aktivit na základě ročních/dvouletých „</a:t>
            </a:r>
            <a:r>
              <a:rPr lang="cs-CZ" sz="3700" dirty="0" err="1" smtClean="0">
                <a:solidFill>
                  <a:schemeClr val="tx2"/>
                </a:solidFill>
              </a:rPr>
              <a:t>work</a:t>
            </a:r>
            <a:r>
              <a:rPr lang="cs-CZ" sz="3700" dirty="0" smtClean="0">
                <a:solidFill>
                  <a:schemeClr val="tx2"/>
                </a:solidFill>
              </a:rPr>
              <a:t> </a:t>
            </a:r>
            <a:r>
              <a:rPr lang="cs-CZ" sz="3700" dirty="0" err="1" smtClean="0">
                <a:solidFill>
                  <a:schemeClr val="tx2"/>
                </a:solidFill>
              </a:rPr>
              <a:t>plan</a:t>
            </a:r>
            <a:r>
              <a:rPr lang="cs-CZ" sz="3700" dirty="0" smtClean="0">
                <a:solidFill>
                  <a:schemeClr val="tx2"/>
                </a:solidFill>
              </a:rPr>
              <a:t>“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700" dirty="0" smtClean="0">
                <a:solidFill>
                  <a:schemeClr val="tx2"/>
                </a:solidFill>
              </a:rPr>
              <a:t>Po 2 letech hodnocení výsledků každé platformy – prodloužení..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700" dirty="0" smtClean="0">
                <a:solidFill>
                  <a:schemeClr val="tx2"/>
                </a:solidFill>
              </a:rPr>
              <a:t>100% financováno z ERDF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700" dirty="0" smtClean="0">
                <a:solidFill>
                  <a:schemeClr val="tx2"/>
                </a:solidFill>
              </a:rPr>
              <a:t>Celkový rozpočet 4 platforem = 15,3 mil. Eur (ERDF) = 4,5% z rozpočtu programu na projekty   </a:t>
            </a:r>
            <a:endParaRPr lang="cs-CZ" sz="3700" dirty="0">
              <a:solidFill>
                <a:schemeClr val="tx2"/>
              </a:solidFill>
            </a:endParaRPr>
          </a:p>
          <a:p>
            <a:pPr>
              <a:defRPr/>
            </a:pPr>
            <a:endParaRPr lang="cs-CZ" altLang="cs-CZ" sz="1400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21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404664"/>
            <a:ext cx="6429375" cy="1143000"/>
          </a:xfrm>
        </p:spPr>
        <p:txBody>
          <a:bodyPr/>
          <a:lstStyle/>
          <a:p>
            <a:r>
              <a:rPr lang="cs-CZ" altLang="cs-CZ" sz="3600" dirty="0">
                <a:latin typeface="Arial" charset="0"/>
                <a:cs typeface="Arial" charset="0"/>
              </a:rPr>
              <a:t>2</a:t>
            </a:r>
            <a:r>
              <a:rPr lang="cs-CZ" altLang="cs-CZ" sz="3600" dirty="0" smtClean="0">
                <a:latin typeface="Arial" charset="0"/>
                <a:cs typeface="Arial" charset="0"/>
              </a:rPr>
              <a:t>. </a:t>
            </a:r>
            <a:r>
              <a:rPr lang="cs-CZ" altLang="cs-CZ" sz="3600" dirty="0" smtClean="0">
                <a:latin typeface="Arial" charset="0"/>
                <a:cs typeface="Arial" charset="0"/>
              </a:rPr>
              <a:t>Platformy </a:t>
            </a:r>
            <a:r>
              <a:rPr lang="cs-CZ" altLang="cs-CZ" sz="1200" dirty="0" smtClean="0">
                <a:latin typeface="Arial" charset="0"/>
                <a:cs typeface="Arial" charset="0"/>
              </a:rPr>
              <a:t>(</a:t>
            </a:r>
            <a:r>
              <a:rPr lang="cs-CZ" altLang="cs-CZ" sz="1200" dirty="0" err="1" smtClean="0">
                <a:latin typeface="Arial" charset="0"/>
                <a:cs typeface="Arial" charset="0"/>
              </a:rPr>
              <a:t>Policy</a:t>
            </a:r>
            <a:r>
              <a:rPr lang="cs-CZ" altLang="cs-CZ" sz="1200" dirty="0" smtClean="0">
                <a:latin typeface="Arial" charset="0"/>
                <a:cs typeface="Arial" charset="0"/>
              </a:rPr>
              <a:t> </a:t>
            </a:r>
            <a:r>
              <a:rPr lang="cs-CZ" altLang="cs-CZ" sz="1200" dirty="0" err="1" smtClean="0">
                <a:latin typeface="Arial" charset="0"/>
                <a:cs typeface="Arial" charset="0"/>
              </a:rPr>
              <a:t>Learning</a:t>
            </a:r>
            <a:r>
              <a:rPr lang="cs-CZ" altLang="cs-CZ" sz="1200" dirty="0" smtClean="0">
                <a:latin typeface="Arial" charset="0"/>
                <a:cs typeface="Arial" charset="0"/>
              </a:rPr>
              <a:t> </a:t>
            </a:r>
            <a:r>
              <a:rPr lang="cs-CZ" altLang="cs-CZ" sz="1200" dirty="0" err="1" smtClean="0">
                <a:latin typeface="Arial" charset="0"/>
                <a:cs typeface="Arial" charset="0"/>
              </a:rPr>
              <a:t>Platforms</a:t>
            </a:r>
            <a:r>
              <a:rPr lang="cs-CZ" altLang="cs-CZ" sz="1200" dirty="0" smtClean="0">
                <a:latin typeface="Arial" charset="0"/>
                <a:cs typeface="Arial" charset="0"/>
              </a:rPr>
              <a:t>)</a:t>
            </a:r>
            <a:endParaRPr lang="cs-CZ" altLang="cs-CZ" sz="3600" dirty="0" smtClean="0">
              <a:latin typeface="Arial" charset="0"/>
              <a:cs typeface="Arial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009229"/>
            <a:ext cx="7891463" cy="4824413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5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Jaké aktivity</a:t>
            </a:r>
            <a:r>
              <a:rPr lang="cs-CZ" altLang="cs-CZ" sz="5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?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56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56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685800" indent="-685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Sledování </a:t>
            </a: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vývoje v dané tematické oblasti u programů Cíle 1 a Cíle 2 a identifikování zajímavých zkušeností</a:t>
            </a:r>
          </a:p>
          <a:p>
            <a:pPr marL="685800" indent="-685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Analýza výsledků a výstupů meziregionálních projektů</a:t>
            </a:r>
          </a:p>
          <a:p>
            <a:pPr marL="685800" indent="-685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Produkování tematických výstupů jako: </a:t>
            </a:r>
            <a:r>
              <a:rPr lang="cs-CZ" altLang="cs-CZ" sz="56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newsletter</a:t>
            </a: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, studie, strategická doporučení</a:t>
            </a:r>
          </a:p>
          <a:p>
            <a:pPr marL="685800" indent="-685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Organizování tematických seminářů, konferencí, workshopů</a:t>
            </a:r>
          </a:p>
          <a:p>
            <a:pPr marL="685800" indent="-685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Podpora Peer </a:t>
            </a:r>
            <a:r>
              <a:rPr lang="cs-CZ" altLang="cs-CZ" sz="56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review</a:t>
            </a: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mezi evropskými regiony</a:t>
            </a:r>
          </a:p>
          <a:p>
            <a:pPr marL="685800" indent="-685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Tematická podpora meziregionálním projektům</a:t>
            </a:r>
          </a:p>
          <a:p>
            <a:pPr marL="685800" indent="-685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Podpora orgánům zapojeným do implementace programu INTERREG EUROPE se strategickou orientací programu</a:t>
            </a:r>
          </a:p>
          <a:p>
            <a:pPr marL="685800" indent="-685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Hodnocení relevance žádostí o pilotní aktivity</a:t>
            </a:r>
          </a:p>
          <a:p>
            <a:pPr marL="685800" indent="-685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Zajištění on-line nástroje na sdílení zkušeností</a:t>
            </a:r>
          </a:p>
          <a:p>
            <a:pPr marL="685800" indent="-685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Poskytování odpovědí na dotazy v dané tematické </a:t>
            </a: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oblasti</a:t>
            </a:r>
          </a:p>
          <a:p>
            <a:pPr marL="685800" indent="-6858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altLang="cs-CZ" sz="5600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685800" indent="-6858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altLang="cs-CZ" sz="56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5600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5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Cílová skupina</a:t>
            </a:r>
            <a:r>
              <a:rPr lang="cs-CZ" altLang="cs-CZ" sz="5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56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685800" indent="-685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Subjekty zapojené do řízení a implementace programů Investice pro růst a zaměstnanost a programů Evropské územní spolupráce</a:t>
            </a:r>
          </a:p>
          <a:p>
            <a:pPr marL="685800" indent="-685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Subjekty, které se účastní programů jako příjemci</a:t>
            </a:r>
          </a:p>
          <a:p>
            <a:pPr marL="685800" indent="-685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5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Subjekty působící v dané tematické oblasti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cs-CZ" altLang="cs-CZ" sz="14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>
              <a:defRPr/>
            </a:pPr>
            <a:r>
              <a:rPr lang="cs-CZ" altLang="cs-CZ" sz="1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  </a:t>
            </a:r>
            <a:endParaRPr lang="cs-CZ" altLang="cs-CZ" sz="1400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818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87824" y="476672"/>
            <a:ext cx="6429375" cy="1143000"/>
          </a:xfrm>
        </p:spPr>
        <p:txBody>
          <a:bodyPr/>
          <a:lstStyle/>
          <a:p>
            <a:r>
              <a:rPr lang="cs-CZ" altLang="cs-CZ" sz="3600" dirty="0" smtClean="0">
                <a:latin typeface="Arial" charset="0"/>
                <a:cs typeface="Arial" charset="0"/>
              </a:rPr>
              <a:t>Priority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0481" y="1966426"/>
            <a:ext cx="3827463" cy="4525963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1200" dirty="0" smtClean="0">
                <a:solidFill>
                  <a:schemeClr val="tx2"/>
                </a:solidFill>
              </a:rPr>
              <a:t>INTERREG </a:t>
            </a:r>
            <a:r>
              <a:rPr lang="cs-CZ" sz="11200" dirty="0" smtClean="0">
                <a:solidFill>
                  <a:schemeClr val="tx2"/>
                </a:solidFill>
              </a:rPr>
              <a:t>IVC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cs-CZ" sz="5600" dirty="0" smtClean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4800" b="1" dirty="0" smtClean="0">
                <a:solidFill>
                  <a:schemeClr val="tx2"/>
                </a:solidFill>
                <a:latin typeface="+mn-lt"/>
              </a:rPr>
              <a:t>1. Inovace </a:t>
            </a:r>
            <a:r>
              <a:rPr lang="cs-CZ" altLang="cs-CZ" sz="4800" b="1" dirty="0">
                <a:solidFill>
                  <a:schemeClr val="tx2"/>
                </a:solidFill>
                <a:latin typeface="+mn-lt"/>
              </a:rPr>
              <a:t>a znalostní ekonomika (55</a:t>
            </a:r>
            <a:r>
              <a:rPr lang="cs-CZ" altLang="cs-CZ" sz="4800" b="1" dirty="0" smtClean="0">
                <a:solidFill>
                  <a:schemeClr val="tx2"/>
                </a:solidFill>
                <a:latin typeface="+mn-lt"/>
              </a:rPr>
              <a:t>%)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4800" b="1" dirty="0">
              <a:solidFill>
                <a:schemeClr val="tx2"/>
              </a:solidFill>
              <a:latin typeface="+mn-lt"/>
            </a:endParaRPr>
          </a:p>
          <a:p>
            <a:pPr eaLnBrk="1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4800" dirty="0" smtClean="0">
                <a:solidFill>
                  <a:schemeClr val="tx2"/>
                </a:solidFill>
                <a:latin typeface="+mn-lt"/>
              </a:rPr>
              <a:t>inovace</a:t>
            </a:r>
            <a:r>
              <a:rPr lang="cs-CZ" altLang="cs-CZ" sz="4800" dirty="0">
                <a:solidFill>
                  <a:schemeClr val="tx2"/>
                </a:solidFill>
                <a:latin typeface="+mn-lt"/>
              </a:rPr>
              <a:t>, rozvoj výzkumu a technologie</a:t>
            </a:r>
          </a:p>
          <a:p>
            <a:pPr eaLnBrk="1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4800" dirty="0">
                <a:solidFill>
                  <a:schemeClr val="tx2"/>
                </a:solidFill>
                <a:latin typeface="+mn-lt"/>
              </a:rPr>
              <a:t>podnikání a </a:t>
            </a:r>
            <a:r>
              <a:rPr lang="cs-CZ" altLang="cs-CZ" sz="4800" dirty="0" err="1">
                <a:solidFill>
                  <a:schemeClr val="tx2"/>
                </a:solidFill>
                <a:latin typeface="+mn-lt"/>
              </a:rPr>
              <a:t>SMEs</a:t>
            </a:r>
            <a:endParaRPr lang="cs-CZ" altLang="cs-CZ" sz="4800" dirty="0">
              <a:solidFill>
                <a:schemeClr val="tx2"/>
              </a:solidFill>
              <a:latin typeface="+mn-lt"/>
            </a:endParaRPr>
          </a:p>
          <a:p>
            <a:pPr eaLnBrk="1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4800" dirty="0">
                <a:solidFill>
                  <a:schemeClr val="tx2"/>
                </a:solidFill>
                <a:latin typeface="+mn-lt"/>
              </a:rPr>
              <a:t>informační společnost</a:t>
            </a:r>
          </a:p>
          <a:p>
            <a:pPr eaLnBrk="1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4800" dirty="0">
                <a:solidFill>
                  <a:schemeClr val="tx2"/>
                </a:solidFill>
                <a:latin typeface="+mn-lt"/>
              </a:rPr>
              <a:t>zaměstnanost, lidský kapitál a vzdělání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4800" dirty="0" smtClean="0">
              <a:solidFill>
                <a:schemeClr val="tx2"/>
              </a:solidFill>
              <a:latin typeface="+mn-lt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4800" dirty="0">
              <a:solidFill>
                <a:schemeClr val="tx2"/>
              </a:solidFill>
              <a:latin typeface="+mn-lt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4800" b="1" dirty="0">
                <a:solidFill>
                  <a:schemeClr val="tx2"/>
                </a:solidFill>
                <a:latin typeface="+mn-lt"/>
              </a:rPr>
              <a:t>2. </a:t>
            </a:r>
            <a:r>
              <a:rPr lang="cs-CZ" altLang="cs-CZ" sz="4800" b="1" dirty="0">
                <a:solidFill>
                  <a:schemeClr val="tx2"/>
                </a:solidFill>
                <a:latin typeface="+mn-lt"/>
              </a:rPr>
              <a:t>Životní prostředí a ochrana před riziky (39</a:t>
            </a:r>
            <a:r>
              <a:rPr lang="cs-CZ" altLang="cs-CZ" sz="4800" b="1" dirty="0" smtClean="0">
                <a:solidFill>
                  <a:schemeClr val="tx2"/>
                </a:solidFill>
                <a:latin typeface="+mn-lt"/>
              </a:rPr>
              <a:t>%)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4800" b="1" dirty="0">
              <a:solidFill>
                <a:schemeClr val="tx2"/>
              </a:solidFill>
              <a:latin typeface="+mn-lt"/>
            </a:endParaRPr>
          </a:p>
          <a:p>
            <a:pPr eaLnBrk="1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4800" dirty="0">
                <a:solidFill>
                  <a:schemeClr val="tx2"/>
                </a:solidFill>
                <a:latin typeface="+mn-lt"/>
              </a:rPr>
              <a:t>přírodní a technologická rizika</a:t>
            </a:r>
          </a:p>
          <a:p>
            <a:pPr eaLnBrk="1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4800" dirty="0">
                <a:solidFill>
                  <a:schemeClr val="tx2"/>
                </a:solidFill>
                <a:latin typeface="+mn-lt"/>
              </a:rPr>
              <a:t>vodní hospodářství</a:t>
            </a:r>
          </a:p>
          <a:p>
            <a:pPr eaLnBrk="1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4800" dirty="0">
                <a:solidFill>
                  <a:schemeClr val="tx2"/>
                </a:solidFill>
                <a:latin typeface="+mn-lt"/>
              </a:rPr>
              <a:t>odpadové hospodářství</a:t>
            </a:r>
          </a:p>
          <a:p>
            <a:pPr eaLnBrk="1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4800" dirty="0">
                <a:solidFill>
                  <a:schemeClr val="tx2"/>
                </a:solidFill>
                <a:latin typeface="+mn-lt"/>
              </a:rPr>
              <a:t>biodiverzita a uchování přírodního dědictví</a:t>
            </a:r>
          </a:p>
          <a:p>
            <a:pPr eaLnBrk="1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4800" dirty="0">
                <a:solidFill>
                  <a:schemeClr val="tx2"/>
                </a:solidFill>
                <a:latin typeface="+mn-lt"/>
              </a:rPr>
              <a:t>energie a udržitelná veřejná doprava</a:t>
            </a:r>
          </a:p>
          <a:p>
            <a:pPr eaLnBrk="1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4800" dirty="0">
                <a:solidFill>
                  <a:schemeClr val="tx2"/>
                </a:solidFill>
                <a:latin typeface="+mn-lt"/>
              </a:rPr>
              <a:t>kulturní dědictví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4800" dirty="0">
              <a:solidFill>
                <a:schemeClr val="tx2"/>
              </a:solidFill>
              <a:latin typeface="+mn-lt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4800" b="1" dirty="0">
                <a:solidFill>
                  <a:schemeClr val="tx2"/>
                </a:solidFill>
                <a:latin typeface="+mn-lt"/>
              </a:rPr>
              <a:t>3. </a:t>
            </a:r>
            <a:r>
              <a:rPr lang="cs-CZ" altLang="cs-CZ" sz="4800" b="1" dirty="0">
                <a:solidFill>
                  <a:schemeClr val="tx2"/>
                </a:solidFill>
                <a:latin typeface="+mn-lt"/>
              </a:rPr>
              <a:t>Technická asistence (6</a:t>
            </a:r>
            <a:r>
              <a:rPr lang="cs-CZ" altLang="cs-CZ" sz="4800" b="1" dirty="0" smtClean="0">
                <a:solidFill>
                  <a:schemeClr val="tx2"/>
                </a:solidFill>
                <a:latin typeface="+mn-lt"/>
              </a:rPr>
              <a:t>%)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4800" b="1" dirty="0">
              <a:solidFill>
                <a:schemeClr val="tx2"/>
              </a:solidFill>
              <a:latin typeface="+mn-lt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4800" b="1" dirty="0">
              <a:solidFill>
                <a:schemeClr val="tx2"/>
              </a:solidFill>
              <a:latin typeface="+mn-lt"/>
            </a:endParaRPr>
          </a:p>
          <a:p>
            <a:pPr>
              <a:defRPr/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067944" y="1367086"/>
            <a:ext cx="475252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2800" dirty="0">
                <a:solidFill>
                  <a:schemeClr val="tx2"/>
                </a:solidFill>
              </a:rPr>
              <a:t>INTERREG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sz="2800" dirty="0">
                <a:solidFill>
                  <a:schemeClr val="tx2"/>
                </a:solidFill>
              </a:rPr>
              <a:t>EUROPE</a:t>
            </a:r>
          </a:p>
          <a:p>
            <a:pPr>
              <a:defRPr/>
            </a:pPr>
            <a:endParaRPr lang="cs-CZ" sz="1000" dirty="0">
              <a:solidFill>
                <a:schemeClr val="tx2"/>
              </a:solidFill>
            </a:endParaRPr>
          </a:p>
          <a:p>
            <a:pPr marL="228600" indent="-228600">
              <a:buFontTx/>
              <a:buAutoNum type="arabicPeriod"/>
              <a:defRPr/>
            </a:pPr>
            <a:r>
              <a:rPr lang="cs-CZ" sz="1200" b="1" dirty="0">
                <a:solidFill>
                  <a:schemeClr val="tx2"/>
                </a:solidFill>
                <a:latin typeface="+mn-lt"/>
              </a:rPr>
              <a:t>Výzkum, technologický rozvoj a inovace (22,5</a:t>
            </a:r>
            <a:r>
              <a:rPr lang="cs-CZ" sz="1200" b="1" dirty="0" smtClean="0">
                <a:solidFill>
                  <a:schemeClr val="tx2"/>
                </a:solidFill>
                <a:latin typeface="+mn-lt"/>
              </a:rPr>
              <a:t>%)</a:t>
            </a:r>
          </a:p>
          <a:p>
            <a:pPr>
              <a:defRPr/>
            </a:pPr>
            <a:endParaRPr lang="cs-CZ" sz="1200" b="1" dirty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150000"/>
              </a:lnSpc>
              <a:defRPr/>
            </a:pPr>
            <a:r>
              <a:rPr lang="cs-CZ" sz="1200" dirty="0">
                <a:solidFill>
                  <a:schemeClr val="tx2"/>
                </a:solidFill>
                <a:latin typeface="+mn-lt"/>
              </a:rPr>
              <a:t>Posílení výzkumné a inovační infrastruktury a kapacity</a:t>
            </a:r>
          </a:p>
          <a:p>
            <a:pPr>
              <a:lnSpc>
                <a:spcPct val="150000"/>
              </a:lnSpc>
              <a:defRPr/>
            </a:pPr>
            <a:r>
              <a:rPr lang="cs-CZ" sz="1200" dirty="0">
                <a:solidFill>
                  <a:schemeClr val="tx2"/>
                </a:solidFill>
                <a:latin typeface="+mn-lt"/>
              </a:rPr>
              <a:t>Podpora inovativních řetězců „inteligentní specializace“ a inovačních příležitostí</a:t>
            </a:r>
          </a:p>
          <a:p>
            <a:pPr>
              <a:defRPr/>
            </a:pPr>
            <a:endParaRPr lang="cs-CZ" sz="1200" dirty="0" smtClean="0">
              <a:solidFill>
                <a:schemeClr val="tx2"/>
              </a:solidFill>
              <a:latin typeface="+mn-lt"/>
            </a:endParaRPr>
          </a:p>
          <a:p>
            <a:pPr>
              <a:defRPr/>
            </a:pPr>
            <a:endParaRPr lang="cs-CZ" sz="1200" dirty="0">
              <a:solidFill>
                <a:schemeClr val="tx2"/>
              </a:solidFill>
              <a:latin typeface="+mn-lt"/>
            </a:endParaRPr>
          </a:p>
          <a:p>
            <a:pPr>
              <a:defRPr/>
            </a:pPr>
            <a:r>
              <a:rPr lang="cs-CZ" sz="1200" b="1" dirty="0" smtClean="0">
                <a:solidFill>
                  <a:schemeClr val="tx2"/>
                </a:solidFill>
                <a:latin typeface="+mn-lt"/>
              </a:rPr>
              <a:t>2</a:t>
            </a:r>
            <a:r>
              <a:rPr lang="cs-CZ" sz="1200" b="1" dirty="0">
                <a:solidFill>
                  <a:schemeClr val="tx2"/>
                </a:solidFill>
                <a:latin typeface="+mn-lt"/>
              </a:rPr>
              <a:t>. Zlepšení konkurenceschopnosti malých a středních podniků (22,5</a:t>
            </a:r>
            <a:r>
              <a:rPr lang="cs-CZ" sz="1200" b="1" dirty="0" smtClean="0">
                <a:solidFill>
                  <a:schemeClr val="tx2"/>
                </a:solidFill>
                <a:latin typeface="+mn-lt"/>
              </a:rPr>
              <a:t>%)</a:t>
            </a:r>
          </a:p>
          <a:p>
            <a:pPr>
              <a:defRPr/>
            </a:pPr>
            <a:endParaRPr lang="cs-CZ" sz="1200" b="1" dirty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150000"/>
              </a:lnSpc>
              <a:defRPr/>
            </a:pPr>
            <a:r>
              <a:rPr lang="cs-CZ" sz="1200" dirty="0">
                <a:solidFill>
                  <a:schemeClr val="tx2"/>
                </a:solidFill>
                <a:latin typeface="+mn-lt"/>
              </a:rPr>
              <a:t>Podpora MSP v růstu, rozvoji a aktivitě na poli inovací</a:t>
            </a:r>
          </a:p>
          <a:p>
            <a:pPr>
              <a:defRPr/>
            </a:pPr>
            <a:r>
              <a:rPr lang="cs-CZ" sz="1200" b="1" dirty="0">
                <a:solidFill>
                  <a:schemeClr val="tx2"/>
                </a:solidFill>
                <a:latin typeface="+mn-lt"/>
              </a:rPr>
              <a:t> </a:t>
            </a:r>
          </a:p>
          <a:p>
            <a:pPr>
              <a:defRPr/>
            </a:pPr>
            <a:r>
              <a:rPr lang="cs-CZ" sz="1200" b="1" dirty="0">
                <a:solidFill>
                  <a:schemeClr val="tx2"/>
                </a:solidFill>
                <a:latin typeface="+mn-lt"/>
              </a:rPr>
              <a:t>3. Nízkouhlíkové hospodářství (22,5%)</a:t>
            </a:r>
          </a:p>
          <a:p>
            <a:pPr>
              <a:lnSpc>
                <a:spcPct val="150000"/>
              </a:lnSpc>
              <a:defRPr/>
            </a:pPr>
            <a:r>
              <a:rPr lang="cs-CZ" sz="1200" dirty="0">
                <a:solidFill>
                  <a:schemeClr val="tx2"/>
                </a:solidFill>
                <a:latin typeface="+mn-lt"/>
              </a:rPr>
              <a:t>Posun k nízkouhlíkovému hospodářství</a:t>
            </a:r>
          </a:p>
          <a:p>
            <a:pPr>
              <a:defRPr/>
            </a:pPr>
            <a:endParaRPr lang="cs-CZ" sz="1200" dirty="0">
              <a:solidFill>
                <a:schemeClr val="tx2"/>
              </a:solidFill>
              <a:latin typeface="+mn-lt"/>
            </a:endParaRPr>
          </a:p>
          <a:p>
            <a:pPr>
              <a:defRPr/>
            </a:pPr>
            <a:r>
              <a:rPr lang="cs-CZ" sz="1200" b="1" dirty="0">
                <a:solidFill>
                  <a:schemeClr val="tx2"/>
                </a:solidFill>
                <a:latin typeface="+mn-lt"/>
              </a:rPr>
              <a:t>4. Životní prostředí a efektivní využívání zdrojů (22,5%)</a:t>
            </a:r>
          </a:p>
          <a:p>
            <a:pPr>
              <a:lnSpc>
                <a:spcPct val="150000"/>
              </a:lnSpc>
              <a:defRPr/>
            </a:pPr>
            <a:r>
              <a:rPr lang="cs-CZ" sz="1200" dirty="0">
                <a:solidFill>
                  <a:schemeClr val="tx2"/>
                </a:solidFill>
                <a:latin typeface="+mn-lt"/>
              </a:rPr>
              <a:t>Zachování, ochrana a rozvoj přírodního a kulturního dědictví</a:t>
            </a:r>
          </a:p>
          <a:p>
            <a:pPr>
              <a:lnSpc>
                <a:spcPct val="150000"/>
              </a:lnSpc>
              <a:defRPr/>
            </a:pPr>
            <a:r>
              <a:rPr lang="cs-CZ" sz="1200" dirty="0">
                <a:solidFill>
                  <a:schemeClr val="tx2"/>
                </a:solidFill>
                <a:latin typeface="+mn-lt"/>
              </a:rPr>
              <a:t>Efektivní využívání zdrojů, ekologický růst a inovace, řízení dopadů na životní prostředí</a:t>
            </a:r>
          </a:p>
          <a:p>
            <a:pPr>
              <a:defRPr/>
            </a:pPr>
            <a:endParaRPr lang="cs-CZ" sz="1200" dirty="0">
              <a:solidFill>
                <a:schemeClr val="tx2"/>
              </a:solidFill>
              <a:latin typeface="+mn-lt"/>
            </a:endParaRPr>
          </a:p>
          <a:p>
            <a:pPr>
              <a:defRPr/>
            </a:pPr>
            <a:r>
              <a:rPr lang="cs-CZ" sz="1200" b="1" dirty="0">
                <a:solidFill>
                  <a:schemeClr val="tx2"/>
                </a:solidFill>
                <a:latin typeface="+mn-lt"/>
              </a:rPr>
              <a:t>5. Technická asistence (6%)</a:t>
            </a:r>
          </a:p>
          <a:p>
            <a:pPr>
              <a:defRPr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602339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476672"/>
            <a:ext cx="6429375" cy="1143000"/>
          </a:xfrm>
        </p:spPr>
        <p:txBody>
          <a:bodyPr/>
          <a:lstStyle/>
          <a:p>
            <a:r>
              <a:rPr lang="cs-CZ" altLang="cs-CZ" sz="3600" dirty="0" smtClean="0">
                <a:latin typeface="Arial" charset="0"/>
                <a:cs typeface="Arial" charset="0"/>
              </a:rPr>
              <a:t>Podporované aktivity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248632"/>
              </p:ext>
            </p:extLst>
          </p:nvPr>
        </p:nvGraphicFramePr>
        <p:xfrm>
          <a:off x="611560" y="1556792"/>
          <a:ext cx="7704137" cy="4320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704137"/>
              </a:tblGrid>
              <a:tr h="752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Prioritní osa 1: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Výzkum, technologický rozvoj a inovace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74" marR="6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36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</a:rPr>
                        <a:t>Specifický cíl 1.1: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0" i="1" dirty="0" smtClean="0">
                          <a:solidFill>
                            <a:schemeClr val="tx1"/>
                          </a:solidFill>
                          <a:effectLst/>
                        </a:rPr>
                        <a:t>Zlepšit realizaci politik a programů regionálního rozvoje, zejména programů Investice pro růst a zaměstnanost a případně programů Evropské územní spolupráce, v oblasti výzkumné a inovační infrastruktury a kapacit</a:t>
                      </a: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cs-CZ" sz="12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74" marR="6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31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</a:rPr>
                        <a:t>Podporované aktivity (příklady):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Regionální orgány a aktéři podporující podnikání sdílející zkušenosti v oblastech veřejného financování na podporu inovací jako klíčového prvku inovační infrastruktury, což vede k vytvoření akčních plánů na zřízení revolvingového  fondu na technologické inovace v každém regionu buď jako „finančního nástroje“ v regionálním programu Růst a zaměstnanost, nebo jako fondu, který bude řízen nezávisle.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Výměna zkušeností mezi regionálními orgány o politikách a programech na vytváření výzkumných zařízení a zakládání mezinárodních sítí spolupráce v oblasti výzkumu a vývoje v méně výzkumně intenzivních regionech, a na přípravu vytvoření těchto zařízení a sítí prostřednictvím akčních plánů.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Výměna zkušeností mezi agenturami regionálního rozvoje pro plánování opatření ke zlepšování shody mezi osnovami vysokých škol a potřebami lidského kapitálu podniků v jejich regionálních sektorech inteligentní specializace.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Výměna zkušeností mezi regionálními aktéry ke zlepšení politik na podporu inovací, které řeší klíčové sociální výzvy v oblasti zdraví, demografické změny a blahobytu.</a:t>
                      </a:r>
                      <a:endParaRPr lang="cs-CZ" sz="12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4" marR="6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947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476672"/>
            <a:ext cx="6429375" cy="1143000"/>
          </a:xfrm>
        </p:spPr>
        <p:txBody>
          <a:bodyPr/>
          <a:lstStyle/>
          <a:p>
            <a:r>
              <a:rPr lang="cs-CZ" altLang="cs-CZ" sz="3600" dirty="0" smtClean="0">
                <a:latin typeface="Arial" charset="0"/>
                <a:cs typeface="Arial" charset="0"/>
              </a:rPr>
              <a:t>Podporované aktivity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144152"/>
              </p:ext>
            </p:extLst>
          </p:nvPr>
        </p:nvGraphicFramePr>
        <p:xfrm>
          <a:off x="755576" y="1700808"/>
          <a:ext cx="7704137" cy="40325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704137"/>
              </a:tblGrid>
              <a:tr h="663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Prioritní osa 1: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Výzkum, technologický rozvoj a inovace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74" marR="6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89445">
                <a:tc>
                  <a:txBody>
                    <a:bodyPr/>
                    <a:lstStyle/>
                    <a:p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Specifický cíl 1.2:</a:t>
                      </a:r>
                    </a:p>
                    <a:p>
                      <a:r>
                        <a:rPr lang="cs-CZ" sz="12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Zlepšit realizaci politik a programů regionálního rozvoje, zejména programů Investice pro růst a zaměstnanost a případně programů Evropské územní spolupráce, které v regionálních inovačních řetězcích „inteligentní specializace“ a inovačních příležitostí podporují aktéry v zavádění inovací.</a:t>
                      </a:r>
                    </a:p>
                  </a:txBody>
                  <a:tcPr marL="68574" marR="6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797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</a:rPr>
                        <a:t>Podporované aktivity (příklady):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Výměna poznatků o používané praxi mezi regionální orgány, vysokými školami a inovačními agenturami, aby mohly být v každém partnerském regionu rozvíjeny zařízení a metody na podporu přenosu znalostí a posilování příležitostí k otevřeným inovacím mezi podnikatelskou a akademickou sférou v oblasti zelených technologií jak v rámci partnerských regionů, tak i mezi nimi.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Výměna poznatků o používané praxi při rozvoji a řízení klastrů zabývajících se biologickými obory mezi regionálními rozvojovými agenturami, přičemž výsledkem jsou akční plány na zakládání nových regionálních a přeshraničních klastrů prostřednictvím projektů v rámci příslušných regionálních programů Růst a zaměstnanost a přeshraničních programů EÚS.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Spolupráce mezi regionálními orgány a aktéry poskytujícími podporu podnikům z regionů se silnými obory v oblasti IKT / nových médií za účelem výměny poznatků o používané praxi a přípravy opatření na zvýšení podnikatelské spolupráce v rámci regionů i mezi nimi ve prospěch komercializace výsledků výzkumu a vývoje.</a:t>
                      </a:r>
                      <a:endParaRPr lang="cs-CZ" sz="12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4" marR="6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6871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476672"/>
            <a:ext cx="6429375" cy="1143000"/>
          </a:xfrm>
        </p:spPr>
        <p:txBody>
          <a:bodyPr/>
          <a:lstStyle/>
          <a:p>
            <a:r>
              <a:rPr lang="cs-CZ" altLang="cs-CZ" sz="3600" dirty="0" smtClean="0">
                <a:latin typeface="Arial" charset="0"/>
                <a:cs typeface="Arial" charset="0"/>
              </a:rPr>
              <a:t>Podporované aktivity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956153"/>
              </p:ext>
            </p:extLst>
          </p:nvPr>
        </p:nvGraphicFramePr>
        <p:xfrm>
          <a:off x="827584" y="1628800"/>
          <a:ext cx="7704137" cy="4248472"/>
        </p:xfrm>
        <a:graphic>
          <a:graphicData uri="http://schemas.openxmlformats.org/drawingml/2006/table">
            <a:tbl>
              <a:tblPr/>
              <a:tblGrid>
                <a:gridCol w="7704137"/>
              </a:tblGrid>
              <a:tr h="6867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Calibri" pitchFamily="34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alibri" pitchFamily="34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" charset="0"/>
                          <a:cs typeface="Times New Roman" pitchFamily="18" charset="0"/>
                        </a:rPr>
                        <a:t>Prioritní osa 2:</a:t>
                      </a: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" charset="0"/>
                          <a:cs typeface="Times New Roman" pitchFamily="18" charset="0"/>
                        </a:rPr>
                        <a:t>Konkurenceschopnost malých a středních podniků</a:t>
                      </a: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9444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Calibri" pitchFamily="34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alibri" pitchFamily="34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Specifický cíl 2.1: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Zlepšit realizaci politik a programů regionálního rozvoje, zejména programů Investice pro růst a zaměstnanost a případně programů Evropské územní spolupráce, které podporují MSP ve všech fázích jejich životního cyklu, aby se rozvíjely, rostly a byly aktivní na poli inovací.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61725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Calibri" pitchFamily="34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alibri" pitchFamily="34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Cambria" pitchFamily="18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Podporované aktivity (příklady):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Spolupráce mezi regionálními orgány a agenturami poskytujícími podporu podnikům za účelem výměny poznatků o uspořádání a správě prostředků na financování počátečního kapitálu na podporu MSP, přípravy takovýchto forem finanční podpory prostřednictvím programů Investice pro růst a zaměstnanost nebo jiných regionálních programů na podporu podnikání.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Výměna zkušeností mezi regionálními orgány a aktéry poskytujícími podporu podnikům v oblasti zvyšování informovanosti a budování podnikatelských kvalit mezi mladými lidmi a příprava akčních plánů na zavedení programů podpory mladým podnikatelům v jejich regionech.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Výměna poznatků o používané praxi v oblasti podpory internacionalizace a exportu u MSP mezi regionálními rozvojovými agenturami, přičemž výsledkem jsou akční plány na vytváření nových a zlepšování stávajících forem podpory internacionalizace MSP v jednotlivých regionech prostřednictvím projektu v rámci regionálního programu Růst a zaměstnanost nebo jiných regionálních programů.</a:t>
                      </a:r>
                      <a:endParaRPr lang="cs-CZ" sz="1200" b="0" kern="12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0960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7"/>
          <p:cNvSpPr txBox="1">
            <a:spLocks noChangeArrowheads="1"/>
          </p:cNvSpPr>
          <p:nvPr/>
        </p:nvSpPr>
        <p:spPr bwMode="auto">
          <a:xfrm>
            <a:off x="2627784" y="605631"/>
            <a:ext cx="6240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Calibri" pitchFamily="34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Calibri" pitchFamily="34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sng" dirty="0"/>
              <a:t>ČR v programu INTERREG IVC 2007-2013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91532118"/>
              </p:ext>
            </p:extLst>
          </p:nvPr>
        </p:nvGraphicFramePr>
        <p:xfrm>
          <a:off x="1115616" y="260648"/>
          <a:ext cx="7416824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0693565"/>
              </p:ext>
            </p:extLst>
          </p:nvPr>
        </p:nvGraphicFramePr>
        <p:xfrm>
          <a:off x="179512" y="2780928"/>
          <a:ext cx="4464495" cy="3487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7" name="Graf 6"/>
          <p:cNvGraphicFramePr/>
          <p:nvPr>
            <p:extLst>
              <p:ext uri="{D42A27DB-BD31-4B8C-83A1-F6EECF244321}">
                <p14:modId xmlns:p14="http://schemas.microsoft.com/office/powerpoint/2010/main" val="3648778030"/>
              </p:ext>
            </p:extLst>
          </p:nvPr>
        </p:nvGraphicFramePr>
        <p:xfrm>
          <a:off x="4052569" y="2780928"/>
          <a:ext cx="4568771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TextovéPole 8"/>
          <p:cNvSpPr txBox="1">
            <a:spLocks noChangeArrowheads="1"/>
          </p:cNvSpPr>
          <p:nvPr/>
        </p:nvSpPr>
        <p:spPr bwMode="auto">
          <a:xfrm>
            <a:off x="755576" y="6165304"/>
            <a:ext cx="7632848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700" dirty="0"/>
              <a:t>Celkem v programu schváleno 204 projektů ve čtyřech výzvách za 302 mil. €</a:t>
            </a:r>
          </a:p>
        </p:txBody>
      </p:sp>
    </p:spTree>
    <p:extLst>
      <p:ext uri="{BB962C8B-B14F-4D97-AF65-F5344CB8AC3E}">
        <p14:creationId xmlns:p14="http://schemas.microsoft.com/office/powerpoint/2010/main" val="178867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476672"/>
            <a:ext cx="6429375" cy="1143000"/>
          </a:xfrm>
        </p:spPr>
        <p:txBody>
          <a:bodyPr/>
          <a:lstStyle/>
          <a:p>
            <a:r>
              <a:rPr lang="cs-CZ" altLang="cs-CZ" sz="3600" dirty="0" smtClean="0">
                <a:latin typeface="Arial" charset="0"/>
                <a:cs typeface="Arial" charset="0"/>
              </a:rPr>
              <a:t>Podporované aktivity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890907"/>
              </p:ext>
            </p:extLst>
          </p:nvPr>
        </p:nvGraphicFramePr>
        <p:xfrm>
          <a:off x="827584" y="1700808"/>
          <a:ext cx="7632898" cy="41764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632898"/>
              </a:tblGrid>
              <a:tr h="750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"/>
                          <a:cs typeface="Times New Roman"/>
                        </a:rPr>
                        <a:t>Prioritní osa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"/>
                          <a:cs typeface="Times New Roman"/>
                        </a:rPr>
                        <a:t>3: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"/>
                          <a:cs typeface="Times New Roman"/>
                        </a:rPr>
                        <a:t>Nízkouhlíkové hospodářství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74" marR="68574" marT="0" marB="0">
                    <a:solidFill>
                      <a:srgbClr val="EED284"/>
                    </a:solidFill>
                  </a:tcPr>
                </a:tc>
              </a:tr>
              <a:tr h="9263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Specifický cíl 3.1:</a:t>
                      </a:r>
                      <a:endParaRPr lang="cs-CZ" sz="1200" dirty="0" smtClean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Zlepšit realizaci politik a programů regionálního rozvoje, zejména programů Investice pro růst a zaměstnanost a případně programů Evropské územní spolupráce, které se zabývají přechodem na nízkouhlíkové hospodářství.</a:t>
                      </a:r>
                      <a:endParaRPr lang="cs-CZ" sz="1200" b="0" i="1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74" marR="68574" marT="0" marB="0">
                    <a:solidFill>
                      <a:srgbClr val="EED284"/>
                    </a:solidFill>
                  </a:tcPr>
                </a:tc>
              </a:tr>
              <a:tr h="2499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</a:rPr>
                        <a:t>Podporované aktivity (příklady):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Výměna zkušeností a poznatků o správné praxi mezi regionálními a lokálními orgány s následným zpracováním akčních plánů na vytvoření regionálních struktur za účelem propagace a usnadnění lokální udržitelné výroby energie a distribučních systémů ve venkovských oblastech.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Výměna zkušeností mezi regionálními a městskými orgány o opatřeních v oblasti udržitelné dopravy s následným zpracováním akčních plánů, v nichž budou rozpracována opatření a investice za účelem většího využívání možností nízkouhlíkové dopravy, které budou financovány z programů Růst a zaměstnanost nebo z jiných regionálních programů.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Spolupráce mezi regiony a regionálními energetickými agenturami za účelem podporování a motivování podniků k investicím do opatření směřujících k efektivnímu využívání energie s následným zpracováním regionálních programů podpory snižování energetické náročnosti ve firmách.</a:t>
                      </a:r>
                      <a:endParaRPr lang="cs-CZ" sz="12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4" marR="68574" marT="0" marB="0">
                    <a:solidFill>
                      <a:srgbClr val="EED28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5736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476672"/>
            <a:ext cx="6429375" cy="1143000"/>
          </a:xfrm>
        </p:spPr>
        <p:txBody>
          <a:bodyPr/>
          <a:lstStyle/>
          <a:p>
            <a:r>
              <a:rPr lang="cs-CZ" altLang="cs-CZ" sz="3600" dirty="0" smtClean="0">
                <a:latin typeface="Arial" charset="0"/>
                <a:cs typeface="Arial" charset="0"/>
              </a:rPr>
              <a:t>Podporované aktivity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112808"/>
              </p:ext>
            </p:extLst>
          </p:nvPr>
        </p:nvGraphicFramePr>
        <p:xfrm>
          <a:off x="683568" y="1916832"/>
          <a:ext cx="7704137" cy="38884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704137"/>
              </a:tblGrid>
              <a:tr h="719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Prioritní osa 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effectLst/>
                        </a:rPr>
                        <a:t>4: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effectLst/>
                        </a:rPr>
                        <a:t>Životní prostředí a efektivní využívání zdrojů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74" marR="68574" marT="0" marB="0">
                    <a:solidFill>
                      <a:srgbClr val="94B868">
                        <a:alpha val="50000"/>
                      </a:srgbClr>
                    </a:solidFill>
                  </a:tcPr>
                </a:tc>
              </a:tr>
              <a:tr h="7425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</a:rPr>
                        <a:t>Specifický cíl 4.1: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0" i="1" dirty="0" smtClean="0">
                          <a:solidFill>
                            <a:schemeClr val="tx1"/>
                          </a:solidFill>
                          <a:effectLst/>
                        </a:rPr>
                        <a:t>Zlepšit realizaci politik a programů regionálního rozvoje, zejména programů Investice pro růst a zaměstnanost a případně programů Evropské územní spolupráce, v oblasti ochrany a rozvoje přírodního a kulturního dědictví</a:t>
                      </a: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cs-CZ" sz="12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74" marR="68574" marT="0" marB="0">
                    <a:solidFill>
                      <a:srgbClr val="94B868">
                        <a:alpha val="50000"/>
                      </a:srgbClr>
                    </a:solidFill>
                  </a:tcPr>
                </a:tc>
              </a:tr>
              <a:tr h="2426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</a:rPr>
                        <a:t>Podporované aktivity (příklady):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Výměna poznatků o používané praxi mezi regionální orgány a agenturami zabývajícími se ochranou přírody v urbanizovaných regionech o ochraně přírody za účelem přípravy a integrace regionální zelené infrastruktury v zónách pod tlakem urbanizace v rámci regionálních programů (Růst a zaměstnanost).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Výměna zkušeností a poznatků o metodách hodnocení zranitelnosti regionálních a přeshraničních ekosystémů mezi regionálními orgány a odbornými ústavy, určování zmírňujících opatření a plánování jejich aplikace prostřednictvím regionálních programů Růst a zaměstnanost a EÚS / přeshraničních programů spolupráce.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Výměna zkušeností a poznatků o modelech řízení pro regionální přírodní parky a lokality NATURA 2000 mezi regionálními orgány a správami parků za účelem přípravy zavedení nových modelů řízení a využívání regionálních parků.</a:t>
                      </a:r>
                      <a:endParaRPr lang="cs-CZ" sz="12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4" marR="68574" marT="0" marB="0">
                    <a:solidFill>
                      <a:srgbClr val="94B868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866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476672"/>
            <a:ext cx="6429375" cy="1143000"/>
          </a:xfrm>
        </p:spPr>
        <p:txBody>
          <a:bodyPr/>
          <a:lstStyle/>
          <a:p>
            <a:r>
              <a:rPr lang="cs-CZ" altLang="cs-CZ" sz="3600" dirty="0" smtClean="0">
                <a:latin typeface="Arial" charset="0"/>
                <a:cs typeface="Arial" charset="0"/>
              </a:rPr>
              <a:t>Podporované aktivity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587968"/>
              </p:ext>
            </p:extLst>
          </p:nvPr>
        </p:nvGraphicFramePr>
        <p:xfrm>
          <a:off x="755576" y="1628800"/>
          <a:ext cx="7704137" cy="432047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704137"/>
              </a:tblGrid>
              <a:tr h="683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Prioritní osa 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effectLst/>
                        </a:rPr>
                        <a:t>4: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effectLst/>
                        </a:rPr>
                        <a:t>Životní prostředí a efektivní využívání zdrojů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74" marR="68574" marT="0" marB="0">
                    <a:solidFill>
                      <a:srgbClr val="94B868">
                        <a:alpha val="49000"/>
                      </a:srgbClr>
                    </a:solidFill>
                  </a:tcPr>
                </a:tc>
              </a:tr>
              <a:tr h="946536">
                <a:tc>
                  <a:txBody>
                    <a:bodyPr/>
                    <a:lstStyle/>
                    <a:p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Specifický cíl 4.2:</a:t>
                      </a:r>
                    </a:p>
                    <a:p>
                      <a:r>
                        <a:rPr lang="cs-CZ" sz="12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Zlepšit realizaci politik a programů regionálního rozvoje, zejména programů Investice pro růst a zaměstnanost a případně programů Evropské územní spolupráce, zaměřených na zvýšení efektivity využívání zdrojů, ekologický růst, ekologické inovace a řízení dopadů na životní prostředí.</a:t>
                      </a:r>
                    </a:p>
                  </a:txBody>
                  <a:tcPr marL="68574" marR="68574" marT="0" marB="0">
                    <a:solidFill>
                      <a:srgbClr val="94B868">
                        <a:alpha val="49000"/>
                      </a:srgbClr>
                    </a:solidFill>
                  </a:tcPr>
                </a:tc>
              </a:tr>
              <a:tr h="26903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</a:rPr>
                        <a:t>Podporované aktivity (příklady):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Výměna zkušeností mezi regionálními aktéry poskytujícími podporu podnikům o podpůrných opatřeních a programech na podporu výrobních MSP za účelem posouzení využití zdrojů a představení pracovních procesů, při nichž jsou zdroje využívány efektivněji, a za účelem přípravy zavedení těchto nástrojů prostřednictvím regionálního programu Růst a zaměstnanost nebo jiného programu.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Výměna zkušeností mezi regionálními orgány a agenturami zabývajícími se odpadovým hospodářstvím o politikách a opatřeních na snížení množství odpadu a zvýšení četnosti recyklace v malých podnicích a domácnostech za účelem plánování implementace těchto opatření v rámci regionálních programů odpadového hospodářství.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Výměna poznatků o praktikách mezi regionálními a lokálními orgány o metodách monitorování, řízení a zlepšování kvality ovzduší v městských a urbanizovaných oblastech s následným zpracováním akčních plánů pro vytvoření programů monitorování kvality ovzduší a zmírňujících opatření prostřednictvím projektů v rámci jejich regionálních programů Růst a zaměstnanost.</a:t>
                      </a:r>
                      <a:endParaRPr lang="cs-CZ" sz="12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4" marR="68574" marT="0" marB="0">
                    <a:solidFill>
                      <a:srgbClr val="94B868">
                        <a:alpha val="49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96596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75856" y="404664"/>
            <a:ext cx="5313759" cy="1143000"/>
          </a:xfrm>
        </p:spPr>
        <p:txBody>
          <a:bodyPr/>
          <a:lstStyle/>
          <a:p>
            <a:r>
              <a:rPr lang="cs-CZ" altLang="cs-CZ" sz="3600" smtClean="0">
                <a:latin typeface="Arial" charset="0"/>
                <a:cs typeface="Arial" charset="0"/>
              </a:rPr>
              <a:t>Harmonogram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388843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cs-CZ" altLang="cs-CZ" sz="15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altLang="cs-CZ" sz="15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5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Probíhá schvalování programu na národních úrovních všech států – </a:t>
            </a:r>
            <a:r>
              <a:rPr lang="cs-CZ" altLang="cs-CZ" sz="15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od červen a 2014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altLang="cs-CZ" sz="15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altLang="cs-CZ" sz="15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5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Předložení programu ke schválení Evropské komisi – </a:t>
            </a:r>
            <a:r>
              <a:rPr lang="cs-CZ" altLang="cs-CZ" sz="15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konec října 2014 </a:t>
            </a:r>
            <a:r>
              <a:rPr lang="cs-CZ" altLang="cs-CZ" sz="15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(odhad)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altLang="cs-CZ" sz="15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altLang="cs-CZ" sz="15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5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Schválení programu Evropskou komisí – až </a:t>
            </a:r>
            <a:r>
              <a:rPr lang="cs-CZ" altLang="cs-CZ" sz="15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6 měsíců od jeho předložení - 1. čtvrtletí 2015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altLang="cs-CZ" sz="15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altLang="cs-CZ" sz="15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5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Příprava ostatních dokumentů programu – </a:t>
            </a:r>
            <a:r>
              <a:rPr lang="cs-CZ" altLang="cs-CZ" sz="15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do konce roku 2014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5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(balíček pro žadatele/příjemce, programový manuál, komunikační strategie, kontrola projektů</a:t>
            </a:r>
            <a:r>
              <a:rPr lang="cs-CZ" altLang="cs-CZ" sz="15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…)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altLang="cs-CZ" sz="15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altLang="cs-CZ" sz="15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15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Vyhlášení první výzvy – </a:t>
            </a:r>
            <a:r>
              <a:rPr lang="cs-CZ" altLang="cs-CZ" sz="15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1. čtvrtletí 2015 (únor 2014)</a:t>
            </a:r>
          </a:p>
        </p:txBody>
      </p:sp>
    </p:spTree>
    <p:extLst>
      <p:ext uri="{BB962C8B-B14F-4D97-AF65-F5344CB8AC3E}">
        <p14:creationId xmlns:p14="http://schemas.microsoft.com/office/powerpoint/2010/main" val="8433843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 txBox="1">
            <a:spLocks/>
          </p:cNvSpPr>
          <p:nvPr/>
        </p:nvSpPr>
        <p:spPr bwMode="auto">
          <a:xfrm>
            <a:off x="457200" y="1600200"/>
            <a:ext cx="775811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2500" lnSpcReduction="20000"/>
          </a:bodyPr>
          <a:lstStyle>
            <a:lvl1pPr marL="0" indent="0" algn="l" rtl="0" eaLnBrk="1" fontAlgn="base" hangingPunct="1">
              <a:spcBef>
                <a:spcPts val="1000"/>
              </a:spcBef>
              <a:spcAft>
                <a:spcPts val="1000"/>
              </a:spcAft>
              <a:buFontTx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altLang="cs-CZ" smtClean="0">
                <a:solidFill>
                  <a:schemeClr val="tx2"/>
                </a:solidFill>
                <a:latin typeface="Calibri" pitchFamily="34" charset="0"/>
                <a:cs typeface="Arial" charset="0"/>
              </a:rPr>
              <a:t>Děkuji za pozornost</a:t>
            </a:r>
            <a:r>
              <a:rPr lang="en-GB" altLang="cs-CZ" smtClean="0">
                <a:solidFill>
                  <a:schemeClr val="tx2"/>
                </a:solidFill>
                <a:latin typeface="Calibri" pitchFamily="34" charset="0"/>
                <a:cs typeface="Arial" charset="0"/>
              </a:rPr>
              <a:t>!</a:t>
            </a:r>
          </a:p>
          <a:p>
            <a:pPr algn="ctr"/>
            <a:endParaRPr lang="cs-CZ" altLang="cs-CZ" smtClean="0">
              <a:solidFill>
                <a:schemeClr val="tx2"/>
              </a:solidFill>
              <a:latin typeface="Calibri" pitchFamily="34" charset="0"/>
              <a:cs typeface="Arial" charset="0"/>
            </a:endParaRPr>
          </a:p>
          <a:p>
            <a:pPr algn="ctr"/>
            <a:r>
              <a:rPr lang="cs-CZ" altLang="cs-CZ" smtClean="0">
                <a:solidFill>
                  <a:schemeClr val="tx2"/>
                </a:solidFill>
                <a:latin typeface="Calibri" pitchFamily="34" charset="0"/>
                <a:cs typeface="Arial" charset="0"/>
              </a:rPr>
              <a:t>Pavel Lukeš</a:t>
            </a:r>
            <a:endParaRPr lang="en-GB" altLang="cs-CZ" smtClean="0">
              <a:solidFill>
                <a:schemeClr val="tx2"/>
              </a:solidFill>
              <a:latin typeface="Calibri" pitchFamily="34" charset="0"/>
              <a:cs typeface="Arial" charset="0"/>
            </a:endParaRPr>
          </a:p>
          <a:p>
            <a:pPr algn="ctr"/>
            <a:r>
              <a:rPr lang="cs-CZ" altLang="cs-CZ" sz="2400" smtClean="0">
                <a:solidFill>
                  <a:schemeClr val="tx2"/>
                </a:solidFill>
                <a:latin typeface="Calibri" pitchFamily="34" charset="0"/>
                <a:cs typeface="Arial" charset="0"/>
              </a:rPr>
              <a:t>Odbor evropské územní spolupráce</a:t>
            </a:r>
            <a:endParaRPr lang="en-GB" altLang="cs-CZ" sz="2400" smtClean="0">
              <a:solidFill>
                <a:schemeClr val="tx2"/>
              </a:solidFill>
              <a:latin typeface="Calibri" pitchFamily="34" charset="0"/>
              <a:cs typeface="Arial" charset="0"/>
            </a:endParaRPr>
          </a:p>
          <a:p>
            <a:pPr algn="ctr"/>
            <a:r>
              <a:rPr lang="cs-CZ" altLang="cs-CZ" sz="2400" smtClean="0">
                <a:solidFill>
                  <a:schemeClr val="tx2"/>
                </a:solidFill>
                <a:latin typeface="Calibri" pitchFamily="34" charset="0"/>
                <a:cs typeface="Arial" charset="0"/>
              </a:rPr>
              <a:t>Ministerstvo pro místní rozvoj</a:t>
            </a:r>
            <a:endParaRPr lang="en-GB" altLang="cs-CZ" sz="2400" smtClean="0">
              <a:solidFill>
                <a:schemeClr val="tx2"/>
              </a:solidFill>
              <a:latin typeface="Calibri" pitchFamily="34" charset="0"/>
              <a:cs typeface="Arial" charset="0"/>
            </a:endParaRPr>
          </a:p>
          <a:p>
            <a:pPr algn="ctr"/>
            <a:r>
              <a:rPr lang="en-GB" altLang="cs-CZ" sz="2400" smtClean="0">
                <a:solidFill>
                  <a:schemeClr val="tx2"/>
                </a:solidFill>
                <a:latin typeface="Calibri" pitchFamily="34" charset="0"/>
                <a:cs typeface="Arial" charset="0"/>
              </a:rPr>
              <a:t>E-mail: </a:t>
            </a:r>
            <a:r>
              <a:rPr lang="cs-CZ" altLang="cs-CZ" sz="2400" smtClean="0">
                <a:solidFill>
                  <a:schemeClr val="tx2"/>
                </a:solidFill>
                <a:latin typeface="Calibri" pitchFamily="34" charset="0"/>
                <a:cs typeface="Arial" charset="0"/>
                <a:hlinkClick r:id="rId2"/>
              </a:rPr>
              <a:t>pavel.lukes</a:t>
            </a:r>
            <a:r>
              <a:rPr lang="en-GB" altLang="cs-CZ" sz="2400" smtClean="0">
                <a:solidFill>
                  <a:schemeClr val="tx2"/>
                </a:solidFill>
                <a:latin typeface="Calibri" pitchFamily="34" charset="0"/>
                <a:cs typeface="Arial" charset="0"/>
                <a:hlinkClick r:id="rId2"/>
              </a:rPr>
              <a:t>@mmr.cz</a:t>
            </a:r>
            <a:endParaRPr lang="cs-CZ" altLang="cs-CZ" sz="2400" smtClean="0">
              <a:solidFill>
                <a:schemeClr val="tx2"/>
              </a:solidFill>
              <a:latin typeface="Calibri" pitchFamily="34" charset="0"/>
              <a:cs typeface="Arial" charset="0"/>
            </a:endParaRPr>
          </a:p>
          <a:p>
            <a:pPr algn="ctr"/>
            <a:r>
              <a:rPr lang="cs-CZ" altLang="cs-CZ" sz="2400" smtClean="0">
                <a:solidFill>
                  <a:schemeClr val="tx2"/>
                </a:solidFill>
                <a:latin typeface="Calibri" pitchFamily="34" charset="0"/>
                <a:cs typeface="Arial" charset="0"/>
                <a:hlinkClick r:id="rId3"/>
              </a:rPr>
              <a:t>www.strukturalni-fondy.cz</a:t>
            </a:r>
            <a:r>
              <a:rPr lang="cs-CZ" altLang="cs-CZ" sz="2400" smtClean="0">
                <a:solidFill>
                  <a:schemeClr val="tx2"/>
                </a:solidFill>
                <a:latin typeface="Calibri" pitchFamily="34" charset="0"/>
                <a:cs typeface="Arial" charset="0"/>
              </a:rPr>
              <a:t> </a:t>
            </a:r>
          </a:p>
          <a:p>
            <a:pPr algn="ctr"/>
            <a:r>
              <a:rPr lang="en-GB" altLang="cs-CZ" sz="2400" smtClean="0">
                <a:solidFill>
                  <a:schemeClr val="tx2"/>
                </a:solidFill>
                <a:latin typeface="Calibri" pitchFamily="34" charset="0"/>
                <a:cs typeface="Arial" charset="0"/>
                <a:hlinkClick r:id="rId4"/>
              </a:rPr>
              <a:t>www.interreg4c.eu</a:t>
            </a:r>
            <a:endParaRPr lang="cs-CZ" altLang="cs-CZ" sz="2400" smtClean="0">
              <a:solidFill>
                <a:schemeClr val="tx2"/>
              </a:solidFill>
              <a:latin typeface="Calibri" pitchFamily="34" charset="0"/>
              <a:cs typeface="Arial" charset="0"/>
            </a:endParaRPr>
          </a:p>
          <a:p>
            <a:pPr algn="ctr"/>
            <a:endParaRPr lang="en-GB" altLang="cs-CZ" sz="2400" smtClean="0">
              <a:solidFill>
                <a:schemeClr val="tx2"/>
              </a:solidFill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812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835696" y="548680"/>
            <a:ext cx="6429375" cy="1143000"/>
          </a:xfrm>
        </p:spPr>
        <p:txBody>
          <a:bodyPr/>
          <a:lstStyle/>
          <a:p>
            <a:pPr algn="ctr"/>
            <a:r>
              <a:rPr lang="cs-CZ" altLang="cs-CZ" sz="3600" dirty="0" smtClean="0">
                <a:latin typeface="Arial" charset="0"/>
                <a:cs typeface="Arial" charset="0"/>
              </a:rPr>
              <a:t>Nový název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7758113" cy="4525963"/>
          </a:xfrm>
        </p:spPr>
        <p:txBody>
          <a:bodyPr>
            <a:normAutofit/>
          </a:bodyPr>
          <a:lstStyle/>
          <a:p>
            <a:r>
              <a:rPr lang="cs-CZ" altLang="cs-CZ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2007-2013	</a:t>
            </a:r>
          </a:p>
          <a:p>
            <a:r>
              <a:rPr lang="cs-CZ" altLang="cs-CZ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Operační program meziregionální </a:t>
            </a:r>
            <a:r>
              <a:rPr lang="cs-CZ" altLang="cs-CZ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spolupráce INTERREG </a:t>
            </a:r>
            <a:r>
              <a:rPr lang="cs-CZ" altLang="cs-CZ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IVC</a:t>
            </a:r>
          </a:p>
          <a:p>
            <a:endParaRPr lang="cs-CZ" altLang="cs-CZ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r>
              <a:rPr lang="cs-CZ" altLang="cs-CZ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2014-2020</a:t>
            </a:r>
          </a:p>
          <a:p>
            <a:r>
              <a:rPr lang="cs-CZ" altLang="cs-CZ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Program meziregionální spolupráce </a:t>
            </a:r>
            <a:r>
              <a:rPr lang="cs-CZ" altLang="cs-CZ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INTERREG </a:t>
            </a:r>
            <a:r>
              <a:rPr lang="cs-CZ" altLang="cs-CZ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EUROPE</a:t>
            </a:r>
          </a:p>
        </p:txBody>
      </p:sp>
    </p:spTree>
    <p:extLst>
      <p:ext uri="{BB962C8B-B14F-4D97-AF65-F5344CB8AC3E}">
        <p14:creationId xmlns:p14="http://schemas.microsoft.com/office/powerpoint/2010/main" val="120769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627784" y="476672"/>
            <a:ext cx="6192688" cy="1143000"/>
          </a:xfrm>
        </p:spPr>
        <p:txBody>
          <a:bodyPr/>
          <a:lstStyle/>
          <a:p>
            <a:r>
              <a:rPr lang="cs-CZ" altLang="cs-CZ" sz="3600" dirty="0" smtClean="0">
                <a:latin typeface="Arial" charset="0"/>
                <a:cs typeface="Arial" charset="0"/>
              </a:rPr>
              <a:t>Rozšíření území programu</a:t>
            </a:r>
          </a:p>
        </p:txBody>
      </p:sp>
      <p:sp>
        <p:nvSpPr>
          <p:cNvPr id="5" name="TextovéPole 6"/>
          <p:cNvSpPr>
            <a:spLocks noGrp="1" noChangeArrowheads="1"/>
          </p:cNvSpPr>
          <p:nvPr>
            <p:ph idx="1"/>
          </p:nvPr>
        </p:nvSpPr>
        <p:spPr>
          <a:xfrm>
            <a:off x="251520" y="1792561"/>
            <a:ext cx="3384376" cy="4144724"/>
          </a:xfrm>
        </p:spPr>
        <p:txBody>
          <a:bodyPr wrap="square">
            <a:spAutoFit/>
          </a:bodyPr>
          <a:lstStyle/>
          <a:p>
            <a:r>
              <a:rPr lang="cs-CZ" altLang="cs-CZ" sz="2000" dirty="0" smtClean="0">
                <a:solidFill>
                  <a:schemeClr val="tx2"/>
                </a:solidFill>
              </a:rPr>
              <a:t>Programové území:</a:t>
            </a:r>
          </a:p>
          <a:p>
            <a:r>
              <a:rPr lang="cs-CZ" altLang="cs-CZ" sz="2000" dirty="0" smtClean="0">
                <a:solidFill>
                  <a:schemeClr val="tx2"/>
                </a:solidFill>
              </a:rPr>
              <a:t>EU 28 (+Chorvatsko)</a:t>
            </a:r>
          </a:p>
          <a:p>
            <a:r>
              <a:rPr lang="cs-CZ" altLang="cs-CZ" sz="2000" dirty="0" smtClean="0">
                <a:solidFill>
                  <a:schemeClr val="tx2"/>
                </a:solidFill>
              </a:rPr>
              <a:t>Norsko </a:t>
            </a:r>
          </a:p>
          <a:p>
            <a:r>
              <a:rPr lang="cs-CZ" altLang="cs-CZ" sz="2000" dirty="0" smtClean="0">
                <a:solidFill>
                  <a:schemeClr val="tx2"/>
                </a:solidFill>
              </a:rPr>
              <a:t>Švýcarsko</a:t>
            </a:r>
            <a:endParaRPr lang="cs-CZ" altLang="cs-CZ" sz="2000" dirty="0" smtClean="0">
              <a:solidFill>
                <a:schemeClr val="tx2"/>
              </a:solidFill>
            </a:endParaRPr>
          </a:p>
          <a:p>
            <a:r>
              <a:rPr lang="cs-CZ" altLang="cs-CZ" sz="2000" dirty="0" smtClean="0">
                <a:solidFill>
                  <a:schemeClr val="tx2"/>
                </a:solidFill>
              </a:rPr>
              <a:t>I nadále bude funkci řídícího orgánu vykonávat:</a:t>
            </a:r>
          </a:p>
          <a:p>
            <a:r>
              <a:rPr lang="cs-CZ" altLang="cs-CZ" sz="2000" dirty="0" smtClean="0">
                <a:solidFill>
                  <a:schemeClr val="tx2"/>
                </a:solidFill>
              </a:rPr>
              <a:t>Regionální rada regionu </a:t>
            </a:r>
            <a:r>
              <a:rPr lang="cs-CZ" altLang="cs-CZ" sz="2000" dirty="0" err="1" smtClean="0">
                <a:solidFill>
                  <a:schemeClr val="tx2"/>
                </a:solidFill>
              </a:rPr>
              <a:t>Nord</a:t>
            </a:r>
            <a:r>
              <a:rPr lang="cs-CZ" altLang="cs-CZ" sz="2000" dirty="0" smtClean="0">
                <a:solidFill>
                  <a:schemeClr val="tx2"/>
                </a:solidFill>
              </a:rPr>
              <a:t> Pas-de Calais se sídlem v Lille</a:t>
            </a:r>
          </a:p>
        </p:txBody>
      </p:sp>
      <p:pic>
        <p:nvPicPr>
          <p:cNvPr id="6" name="Obraz 5" descr="Nowy obraz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412776"/>
            <a:ext cx="5203825" cy="480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667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12715" y="476672"/>
            <a:ext cx="6429375" cy="1143000"/>
          </a:xfrm>
        </p:spPr>
        <p:txBody>
          <a:bodyPr/>
          <a:lstStyle/>
          <a:p>
            <a:r>
              <a:rPr lang="cs-CZ" altLang="cs-CZ" sz="3600" dirty="0" smtClean="0">
                <a:latin typeface="Arial" charset="0"/>
                <a:cs typeface="Arial" charset="0"/>
              </a:rPr>
              <a:t>Implementační struktura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1196753"/>
            <a:ext cx="7758112" cy="5328592"/>
          </a:xfrm>
        </p:spPr>
        <p:txBody>
          <a:bodyPr>
            <a:noAutofit/>
          </a:bodyPr>
          <a:lstStyle/>
          <a:p>
            <a:r>
              <a:rPr lang="cs-CZ" altLang="cs-CZ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ŘO </a:t>
            </a:r>
            <a:endParaRPr lang="cs-CZ" altLang="cs-CZ" sz="20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Regionální rada regionu </a:t>
            </a:r>
            <a:r>
              <a:rPr lang="cs-CZ" altLang="cs-CZ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Nord</a:t>
            </a:r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– Pas-de-Calais</a:t>
            </a:r>
          </a:p>
          <a:p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Se sídlem ve francouzském </a:t>
            </a:r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Lille</a:t>
            </a:r>
            <a:endParaRPr lang="cs-CZ" altLang="cs-CZ" sz="9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r>
              <a:rPr lang="cs-CZ" altLang="cs-CZ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Sekretariát</a:t>
            </a:r>
          </a:p>
          <a:p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Ve francouzském </a:t>
            </a:r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Lille</a:t>
            </a:r>
            <a:endParaRPr lang="cs-CZ" altLang="cs-CZ" sz="9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r>
              <a:rPr lang="cs-CZ" altLang="cs-CZ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Národním koordinátorem programu v ČR</a:t>
            </a:r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</a:p>
          <a:p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MMR, Odbor evropské územní </a:t>
            </a:r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spolupráce</a:t>
            </a:r>
            <a:endParaRPr lang="cs-CZ" altLang="cs-CZ" sz="20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r>
              <a:rPr lang="cs-CZ" altLang="cs-CZ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Kontrolou příjemců prvního stupně v ČR pověřeno</a:t>
            </a:r>
          </a:p>
          <a:p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Centrum pro regionální rozvoj (CRR)</a:t>
            </a:r>
          </a:p>
        </p:txBody>
      </p:sp>
    </p:spTree>
    <p:extLst>
      <p:ext uri="{BB962C8B-B14F-4D97-AF65-F5344CB8AC3E}">
        <p14:creationId xmlns:p14="http://schemas.microsoft.com/office/powerpoint/2010/main" val="359345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81128"/>
          </a:xfrm>
        </p:spPr>
        <p:txBody>
          <a:bodyPr>
            <a:normAutofit fontScale="62500" lnSpcReduction="20000"/>
          </a:bodyPr>
          <a:lstStyle/>
          <a:p>
            <a:r>
              <a:rPr lang="cs-CZ" altLang="cs-CZ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INTERREG IVC</a:t>
            </a:r>
          </a:p>
          <a:p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2007-2013            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	321 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mil.</a:t>
            </a:r>
          </a:p>
          <a:p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Technická asistence    	   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 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19 mil.</a:t>
            </a:r>
          </a:p>
          <a:p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Rozpočet na projekty         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	302 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mil</a:t>
            </a:r>
            <a:r>
              <a:rPr lang="cs-CZ" altLang="cs-CZ" sz="2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</a:p>
          <a:p>
            <a:endParaRPr lang="cs-CZ" altLang="cs-CZ" dirty="0" smtClean="0">
              <a:latin typeface="Arial" charset="0"/>
              <a:cs typeface="Arial" charset="0"/>
            </a:endParaRPr>
          </a:p>
          <a:p>
            <a:r>
              <a:rPr lang="cs-CZ" altLang="cs-CZ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INTERREG EUROPE</a:t>
            </a:r>
          </a:p>
          <a:p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2014 -2020        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	    	359 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mil. </a:t>
            </a:r>
          </a:p>
          <a:p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Technická asistence    	    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21,6 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mil.</a:t>
            </a:r>
          </a:p>
          <a:p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Rozpočet na projekty         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	322,1mil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</a:p>
          <a:p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Rozpočet na platformy       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	15,3 </a:t>
            </a:r>
            <a:r>
              <a:rPr lang="cs-CZ" altLang="cs-CZ" sz="2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mil</a:t>
            </a:r>
          </a:p>
        </p:txBody>
      </p:sp>
      <p:sp>
        <p:nvSpPr>
          <p:cNvPr id="3" name="Šipka doprava 2"/>
          <p:cNvSpPr/>
          <p:nvPr/>
        </p:nvSpPr>
        <p:spPr>
          <a:xfrm>
            <a:off x="2661742" y="2320926"/>
            <a:ext cx="863600" cy="1222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" name="Šipka doprava 3"/>
          <p:cNvSpPr/>
          <p:nvPr/>
        </p:nvSpPr>
        <p:spPr>
          <a:xfrm>
            <a:off x="2661742" y="4681538"/>
            <a:ext cx="863600" cy="1222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5" name="Picture 6" descr="C:\Program Files\Microsoft Office\MEDIA\CAGCAT10\j0222021.wm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436" y="1778925"/>
            <a:ext cx="1080120" cy="108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C:\Program Files\Microsoft Office\MEDIA\CAGCAT10\j0222021.wm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200656"/>
            <a:ext cx="1080120" cy="108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663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67744" y="476672"/>
            <a:ext cx="6429375" cy="1143000"/>
          </a:xfrm>
        </p:spPr>
        <p:txBody>
          <a:bodyPr/>
          <a:lstStyle/>
          <a:p>
            <a:pPr algn="ctr"/>
            <a:r>
              <a:rPr lang="cs-CZ" altLang="cs-CZ" sz="3600" dirty="0" smtClean="0">
                <a:latin typeface="Arial" charset="0"/>
                <a:cs typeface="Arial" charset="0"/>
              </a:rPr>
              <a:t>Cíle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556792"/>
            <a:ext cx="7758112" cy="4525963"/>
          </a:xfrm>
        </p:spPr>
        <p:txBody>
          <a:bodyPr/>
          <a:lstStyle/>
          <a:p>
            <a:pPr algn="just"/>
            <a:r>
              <a:rPr lang="cs-CZ" altLang="cs-CZ" sz="16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</a:t>
            </a:r>
          </a:p>
          <a:p>
            <a:pPr algn="just"/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Program </a:t>
            </a:r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bude přispívat k inteligentnímu, udržitelnému a všezahrnujícímu růstu v Evropě prostřednictvím podpory sdílení znalostí a přenosu dobré praxe mezi relevantními regionálními subjekty a tím přispívat ke zlepšení regionální/kohezní politiky.</a:t>
            </a:r>
          </a:p>
          <a:p>
            <a:pPr algn="just"/>
            <a:endParaRPr lang="cs-CZ" altLang="cs-CZ" sz="20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just"/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Zlepšovat </a:t>
            </a:r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implementaci politik a programů regionálního rozvoje, zejména programů </a:t>
            </a:r>
            <a:r>
              <a:rPr lang="cs-CZ" altLang="cs-CZ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v rámci cíle Investice pro růst a zaměstnanost</a:t>
            </a:r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a případně v rámci cíle Evropská územní spolupráce (EÚS) prostřednictvím výměny zkušeností a politických poznatků mezi aktéry regionálního významu</a:t>
            </a:r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  <a:endParaRPr lang="cs-CZ" altLang="cs-CZ" sz="20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just"/>
            <a:endParaRPr lang="cs-CZ" altLang="cs-CZ" sz="20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66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35696" y="476672"/>
            <a:ext cx="6429375" cy="1143000"/>
          </a:xfrm>
        </p:spPr>
        <p:txBody>
          <a:bodyPr/>
          <a:lstStyle/>
          <a:p>
            <a:pPr algn="ctr"/>
            <a:r>
              <a:rPr lang="cs-CZ" altLang="cs-CZ" sz="3600" dirty="0" smtClean="0">
                <a:latin typeface="Arial" charset="0"/>
                <a:cs typeface="Arial" charset="0"/>
              </a:rPr>
              <a:t>Typy projektů/aktivit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3178175" cy="4525963"/>
          </a:xfrm>
        </p:spPr>
        <p:txBody>
          <a:bodyPr>
            <a:noAutofit/>
          </a:bodyPr>
          <a:lstStyle/>
          <a:p>
            <a:r>
              <a:rPr lang="cs-CZ" altLang="cs-CZ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INTERREG IVC</a:t>
            </a:r>
          </a:p>
          <a:p>
            <a:endParaRPr lang="cs-CZ" altLang="cs-CZ" sz="12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r>
              <a:rPr lang="cs-CZ" altLang="cs-CZ" sz="1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Projekty:</a:t>
            </a:r>
          </a:p>
          <a:p>
            <a:r>
              <a:rPr lang="cs-CZ" altLang="cs-CZ" sz="1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Regionální </a:t>
            </a:r>
            <a:r>
              <a:rPr lang="cs-CZ" altLang="cs-CZ" sz="1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projekty</a:t>
            </a:r>
            <a:endParaRPr lang="cs-CZ" altLang="cs-CZ" sz="14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r>
              <a:rPr lang="cs-CZ" altLang="cs-CZ" sz="1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Kapitalizační </a:t>
            </a:r>
            <a:r>
              <a:rPr lang="cs-CZ" altLang="cs-CZ" sz="1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projekty</a:t>
            </a:r>
            <a:endParaRPr lang="cs-CZ" altLang="cs-CZ" sz="14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endParaRPr lang="cs-CZ" altLang="cs-CZ" sz="14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r>
              <a:rPr lang="cs-CZ" altLang="cs-CZ" sz="1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Miniprogram (</a:t>
            </a:r>
            <a:r>
              <a:rPr lang="cs-CZ" altLang="cs-CZ" sz="14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miniprojekty</a:t>
            </a:r>
            <a:r>
              <a:rPr lang="cs-CZ" altLang="cs-CZ" sz="1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)</a:t>
            </a:r>
          </a:p>
          <a:p>
            <a:endParaRPr lang="cs-CZ" altLang="cs-CZ" sz="14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r>
              <a:rPr lang="cs-CZ" altLang="cs-CZ" sz="1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Aktivity:</a:t>
            </a:r>
          </a:p>
          <a:p>
            <a:r>
              <a:rPr lang="cs-CZ" altLang="cs-CZ" sz="1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Kapitalizace na programové úrovni</a:t>
            </a:r>
          </a:p>
        </p:txBody>
      </p:sp>
      <p:sp>
        <p:nvSpPr>
          <p:cNvPr id="4" name="TextovéPole 5"/>
          <p:cNvSpPr txBox="1">
            <a:spLocks noChangeArrowheads="1"/>
          </p:cNvSpPr>
          <p:nvPr/>
        </p:nvSpPr>
        <p:spPr bwMode="auto">
          <a:xfrm>
            <a:off x="3995738" y="1628775"/>
            <a:ext cx="432117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Calibri" pitchFamily="34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Calibri" pitchFamily="34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dirty="0">
                <a:solidFill>
                  <a:schemeClr val="tx2"/>
                </a:solidFill>
              </a:rPr>
              <a:t>INTERREG</a:t>
            </a:r>
            <a:r>
              <a:rPr lang="cs-CZ" altLang="cs-CZ" sz="1800" dirty="0">
                <a:solidFill>
                  <a:schemeClr val="tx2"/>
                </a:solidFill>
              </a:rPr>
              <a:t> </a:t>
            </a:r>
            <a:r>
              <a:rPr lang="cs-CZ" altLang="cs-CZ" dirty="0">
                <a:solidFill>
                  <a:schemeClr val="tx2"/>
                </a:solidFill>
              </a:rPr>
              <a:t>EUROPE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dirty="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200" b="1" dirty="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200" b="1" dirty="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4631529" y="3061394"/>
            <a:ext cx="1871663" cy="700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Projekty</a:t>
            </a:r>
          </a:p>
          <a:p>
            <a:pPr algn="ctr"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Meziregionální spolupráce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4631531" y="5593257"/>
            <a:ext cx="1871663" cy="7000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Aktivity: </a:t>
            </a:r>
          </a:p>
          <a:p>
            <a:pPr algn="ctr">
              <a:defRPr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Platformy</a:t>
            </a:r>
          </a:p>
        </p:txBody>
      </p:sp>
      <p:sp>
        <p:nvSpPr>
          <p:cNvPr id="7" name="Symbol „Zákaz“ 6"/>
          <p:cNvSpPr/>
          <p:nvPr/>
        </p:nvSpPr>
        <p:spPr>
          <a:xfrm>
            <a:off x="4631531" y="4463008"/>
            <a:ext cx="431800" cy="46990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>
              <a:solidFill>
                <a:schemeClr val="tx1"/>
              </a:solidFill>
            </a:endParaRPr>
          </a:p>
        </p:txBody>
      </p:sp>
      <p:sp>
        <p:nvSpPr>
          <p:cNvPr id="8" name="Šipka doprava 7"/>
          <p:cNvSpPr/>
          <p:nvPr/>
        </p:nvSpPr>
        <p:spPr>
          <a:xfrm>
            <a:off x="2555875" y="3717032"/>
            <a:ext cx="1439862" cy="444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Šipka doprava 8"/>
          <p:cNvSpPr/>
          <p:nvPr/>
        </p:nvSpPr>
        <p:spPr>
          <a:xfrm>
            <a:off x="2555875" y="3061394"/>
            <a:ext cx="1439862" cy="444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Šipka doprava 9"/>
          <p:cNvSpPr/>
          <p:nvPr/>
        </p:nvSpPr>
        <p:spPr>
          <a:xfrm>
            <a:off x="2844280" y="4621509"/>
            <a:ext cx="129567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1" name="Šipka doprava 10"/>
          <p:cNvSpPr/>
          <p:nvPr/>
        </p:nvSpPr>
        <p:spPr>
          <a:xfrm>
            <a:off x="3492117" y="5964881"/>
            <a:ext cx="719435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884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476672"/>
            <a:ext cx="6429375" cy="1143000"/>
          </a:xfrm>
        </p:spPr>
        <p:txBody>
          <a:bodyPr/>
          <a:lstStyle/>
          <a:p>
            <a:pPr algn="ctr"/>
            <a:r>
              <a:rPr lang="cs-CZ" altLang="cs-CZ" sz="2700" dirty="0" smtClean="0">
                <a:latin typeface="Arial" charset="0"/>
                <a:cs typeface="Arial" charset="0"/>
              </a:rPr>
              <a:t>1. Projekty meziregionální spolupráce</a:t>
            </a:r>
          </a:p>
        </p:txBody>
      </p:sp>
      <p:sp>
        <p:nvSpPr>
          <p:cNvPr id="3" name="TextovéPole 4"/>
          <p:cNvSpPr txBox="1">
            <a:spLocks noChangeArrowheads="1"/>
          </p:cNvSpPr>
          <p:nvPr/>
        </p:nvSpPr>
        <p:spPr bwMode="auto">
          <a:xfrm>
            <a:off x="3491880" y="1047750"/>
            <a:ext cx="3743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Calibri" pitchFamily="34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Calibri" pitchFamily="34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solidFill>
                  <a:schemeClr val="tx2"/>
                </a:solidFill>
              </a:rPr>
              <a:t>výměna zkušeností = proces učení</a:t>
            </a:r>
          </a:p>
        </p:txBody>
      </p:sp>
      <p:pic>
        <p:nvPicPr>
          <p:cNvPr id="4" name="Picture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863" y="1836738"/>
            <a:ext cx="5357812" cy="3543300"/>
          </a:xfrm>
        </p:spPr>
      </p:pic>
      <p:sp>
        <p:nvSpPr>
          <p:cNvPr id="5" name="TextovéPole 5"/>
          <p:cNvSpPr txBox="1">
            <a:spLocks noChangeArrowheads="1"/>
          </p:cNvSpPr>
          <p:nvPr/>
        </p:nvSpPr>
        <p:spPr bwMode="auto">
          <a:xfrm>
            <a:off x="5867573" y="1628800"/>
            <a:ext cx="2735263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Calibri" pitchFamily="34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Calibri" pitchFamily="34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mbria" pitchFamily="18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dirty="0"/>
              <a:t>ad 1) proces učení na osobní úrovni, osoby přímo zapojené do projektu;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dirty="0"/>
              <a:t>ad 2) proces učení na úrovni instituce, osoby zapojené přímo do projektu předávají získané znalosti v rámci své instituce;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dirty="0"/>
              <a:t>ad 3) proces učení na úrovni regionu, znalosti získané z projektu jsou předávány subjektů zodpovědným za strategické/politické směřování regionu (ustavení </a:t>
            </a:r>
            <a:r>
              <a:rPr lang="cs-CZ" altLang="cs-CZ" sz="1400" b="1" dirty="0" err="1"/>
              <a:t>local</a:t>
            </a:r>
            <a:r>
              <a:rPr lang="cs-CZ" altLang="cs-CZ" sz="1400" b="1" dirty="0"/>
              <a:t> </a:t>
            </a:r>
            <a:r>
              <a:rPr lang="cs-CZ" altLang="cs-CZ" sz="1400" b="1" dirty="0" err="1"/>
              <a:t>stakeholder</a:t>
            </a:r>
            <a:r>
              <a:rPr lang="cs-CZ" altLang="cs-CZ" sz="1400" b="1" dirty="0"/>
              <a:t> </a:t>
            </a:r>
            <a:r>
              <a:rPr lang="cs-CZ" altLang="cs-CZ" sz="1400" b="1" dirty="0" err="1"/>
              <a:t>group</a:t>
            </a:r>
            <a:r>
              <a:rPr lang="cs-CZ" altLang="cs-CZ" sz="1400" dirty="0"/>
              <a:t>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dirty="0"/>
              <a:t>ad 4)  proces učení, kdy znalosti z projektu jsou předávány dále i mimo zapojené partnery/regiony</a:t>
            </a:r>
          </a:p>
        </p:txBody>
      </p:sp>
    </p:spTree>
    <p:extLst>
      <p:ext uri="{BB962C8B-B14F-4D97-AF65-F5344CB8AC3E}">
        <p14:creationId xmlns:p14="http://schemas.microsoft.com/office/powerpoint/2010/main" val="86599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act III">
  <a:themeElements>
    <a:clrScheme name="Úvodní list 2">
      <a:dk1>
        <a:srgbClr val="000000"/>
      </a:dk1>
      <a:lt1>
        <a:srgbClr val="FFFFFF"/>
      </a:lt1>
      <a:dk2>
        <a:srgbClr val="000099"/>
      </a:dk2>
      <a:lt2>
        <a:srgbClr val="EEECE1"/>
      </a:lt2>
      <a:accent1>
        <a:srgbClr val="000099"/>
      </a:accent1>
      <a:accent2>
        <a:srgbClr val="00AF3F"/>
      </a:accent2>
      <a:accent3>
        <a:srgbClr val="FFFFFF"/>
      </a:accent3>
      <a:accent4>
        <a:srgbClr val="000000"/>
      </a:accent4>
      <a:accent5>
        <a:srgbClr val="AAAACA"/>
      </a:accent5>
      <a:accent6>
        <a:srgbClr val="009E38"/>
      </a:accent6>
      <a:hlink>
        <a:srgbClr val="00AF3F"/>
      </a:hlink>
      <a:folHlink>
        <a:srgbClr val="868686"/>
      </a:folHlink>
    </a:clrScheme>
    <a:fontScheme name="1_Úvodní list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Úvodní list 1">
        <a:dk1>
          <a:srgbClr val="000000"/>
        </a:dk1>
        <a:lt1>
          <a:srgbClr val="FFFFFF"/>
        </a:lt1>
        <a:dk2>
          <a:srgbClr val="262626"/>
        </a:dk2>
        <a:lt2>
          <a:srgbClr val="EEECE1"/>
        </a:lt2>
        <a:accent1>
          <a:srgbClr val="000099"/>
        </a:accent1>
        <a:accent2>
          <a:srgbClr val="00AF3F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009E38"/>
        </a:accent6>
        <a:hlink>
          <a:srgbClr val="00AF3F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Úvodní list 2">
        <a:dk1>
          <a:srgbClr val="000000"/>
        </a:dk1>
        <a:lt1>
          <a:srgbClr val="FFFFFF"/>
        </a:lt1>
        <a:dk2>
          <a:srgbClr val="000099"/>
        </a:dk2>
        <a:lt2>
          <a:srgbClr val="EEECE1"/>
        </a:lt2>
        <a:accent1>
          <a:srgbClr val="000099"/>
        </a:accent1>
        <a:accent2>
          <a:srgbClr val="00AF3F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009E38"/>
        </a:accent6>
        <a:hlink>
          <a:srgbClr val="00AF3F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nitřní list s nadpisem 2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ppt/theme/themeOverride2.xml><?xml version="1.0" encoding="utf-8"?>
<a:themeOverride xmlns:a="http://schemas.openxmlformats.org/drawingml/2006/main">
  <a:clrScheme name="Vnitřní list bez nadpisu 2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ppt/theme/themeOverride3.xml><?xml version="1.0" encoding="utf-8"?>
<a:themeOverride xmlns:a="http://schemas.openxmlformats.org/drawingml/2006/main">
  <a:clrScheme name="Vnitřní list s odrážkami 1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ppt/theme/themeOverride4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Interact III</Template>
  <TotalTime>4686</TotalTime>
  <Words>1729</Words>
  <Application>Microsoft Office PowerPoint</Application>
  <PresentationFormat>Předvádění na obrazovce (4:3)</PresentationFormat>
  <Paragraphs>327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Interact III</vt:lpstr>
      <vt:lpstr>Prezentace aplikace PowerPoint</vt:lpstr>
      <vt:lpstr>Prezentace aplikace PowerPoint</vt:lpstr>
      <vt:lpstr>Nový název</vt:lpstr>
      <vt:lpstr>Rozšíření území programu</vt:lpstr>
      <vt:lpstr>Implementační struktura</vt:lpstr>
      <vt:lpstr>Prezentace aplikace PowerPoint</vt:lpstr>
      <vt:lpstr>Cíle programu</vt:lpstr>
      <vt:lpstr>Typy projektů/aktivit</vt:lpstr>
      <vt:lpstr>1. Projekty meziregionální spolupráce</vt:lpstr>
      <vt:lpstr>2. Projekty meziregionální spolupráce</vt:lpstr>
      <vt:lpstr>3. Projekty meziregionální spolupráce</vt:lpstr>
      <vt:lpstr>4. Projekty meziregionální spolupráce</vt:lpstr>
      <vt:lpstr>5. Projekty meziregionální spolupráce</vt:lpstr>
      <vt:lpstr>1. Platformy (Policy Learning Platforms)</vt:lpstr>
      <vt:lpstr>2. Platformy (Policy Learning Platforms)</vt:lpstr>
      <vt:lpstr>Priority programu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Harmonogram</vt:lpstr>
      <vt:lpstr>Prezentace aplikace PowerPoint</vt:lpstr>
    </vt:vector>
  </TitlesOfParts>
  <Company>MMR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 III</dc:title>
  <dc:creator>*</dc:creator>
  <cp:lastModifiedBy>P. Lukes</cp:lastModifiedBy>
  <cp:revision>333</cp:revision>
  <cp:lastPrinted>2012-11-20T11:29:07Z</cp:lastPrinted>
  <dcterms:created xsi:type="dcterms:W3CDTF">2012-11-21T12:13:20Z</dcterms:created>
  <dcterms:modified xsi:type="dcterms:W3CDTF">2014-09-29T08:44:36Z</dcterms:modified>
</cp:coreProperties>
</file>