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4201" r:id="rId2"/>
  </p:sldMasterIdLst>
  <p:notesMasterIdLst>
    <p:notesMasterId r:id="rId27"/>
  </p:notesMasterIdLst>
  <p:handoutMasterIdLst>
    <p:handoutMasterId r:id="rId28"/>
  </p:handoutMasterIdLst>
  <p:sldIdLst>
    <p:sldId id="262" r:id="rId3"/>
    <p:sldId id="436" r:id="rId4"/>
    <p:sldId id="454" r:id="rId5"/>
    <p:sldId id="449" r:id="rId6"/>
    <p:sldId id="446" r:id="rId7"/>
    <p:sldId id="450" r:id="rId8"/>
    <p:sldId id="451" r:id="rId9"/>
    <p:sldId id="453" r:id="rId10"/>
    <p:sldId id="452" r:id="rId11"/>
    <p:sldId id="447" r:id="rId12"/>
    <p:sldId id="455" r:id="rId13"/>
    <p:sldId id="387" r:id="rId14"/>
    <p:sldId id="435" r:id="rId15"/>
    <p:sldId id="439" r:id="rId16"/>
    <p:sldId id="442" r:id="rId17"/>
    <p:sldId id="443" r:id="rId18"/>
    <p:sldId id="444" r:id="rId19"/>
    <p:sldId id="445" r:id="rId20"/>
    <p:sldId id="404" r:id="rId21"/>
    <p:sldId id="406" r:id="rId22"/>
    <p:sldId id="413" r:id="rId23"/>
    <p:sldId id="431" r:id="rId24"/>
    <p:sldId id="426" r:id="rId25"/>
    <p:sldId id="429" r:id="rId26"/>
  </p:sldIdLst>
  <p:sldSz cx="9144000" cy="6858000" type="screen4x3"/>
  <p:notesSz cx="6797675" cy="9926638"/>
  <p:defaultTextStyle>
    <a:defPPr>
      <a:defRPr lang="da-DK"/>
    </a:defPPr>
    <a:lvl1pPr algn="l" rtl="0" eaLnBrk="0" fontAlgn="base" hangingPunct="0">
      <a:lnSpc>
        <a:spcPct val="90000"/>
      </a:lnSpc>
      <a:spcBef>
        <a:spcPct val="0"/>
      </a:spcBef>
      <a:spcAft>
        <a:spcPct val="0"/>
      </a:spcAft>
      <a:defRPr sz="4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0"/>
      </a:spcBef>
      <a:spcAft>
        <a:spcPct val="0"/>
      </a:spcAft>
      <a:defRPr sz="4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0"/>
      </a:spcBef>
      <a:spcAft>
        <a:spcPct val="0"/>
      </a:spcAft>
      <a:defRPr sz="4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0"/>
      </a:spcBef>
      <a:spcAft>
        <a:spcPct val="0"/>
      </a:spcAft>
      <a:defRPr sz="4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0"/>
      </a:spcBef>
      <a:spcAft>
        <a:spcPct val="0"/>
      </a:spcAft>
      <a:defRPr sz="4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CC00"/>
    <a:srgbClr val="FF3300"/>
    <a:srgbClr val="DDDDDD"/>
    <a:srgbClr val="192185"/>
    <a:srgbClr val="FFFFFF"/>
    <a:srgbClr val="408D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20506" autoAdjust="0"/>
    <p:restoredTop sz="87905" autoAdjust="0"/>
  </p:normalViewPr>
  <p:slideViewPr>
    <p:cSldViewPr>
      <p:cViewPr>
        <p:scale>
          <a:sx n="75" d="100"/>
          <a:sy n="75" d="100"/>
        </p:scale>
        <p:origin x="-78" y="-6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1134BD-BE9E-4CE9-A9B6-6B9FC6F2B522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875C4C8-6B68-42B1-A918-285DCA3870E2}">
      <dgm:prSet phldrT="[Text]" custT="1"/>
      <dgm:spPr>
        <a:gradFill rotWithShape="0">
          <a:gsLst>
            <a:gs pos="2000">
              <a:srgbClr val="FFC000"/>
            </a:gs>
            <a:gs pos="78000">
              <a:srgbClr val="FFFF00"/>
            </a:gs>
          </a:gsLst>
          <a:lin ang="5400000" scaled="0"/>
        </a:gradFill>
      </dgm:spPr>
      <dgm:t>
        <a:bodyPr/>
        <a:lstStyle/>
        <a:p>
          <a:r>
            <a:rPr lang="cs-CZ" sz="2500" baseline="0" dirty="0" smtClean="0">
              <a:solidFill>
                <a:schemeClr val="tx1"/>
              </a:solidFill>
            </a:rPr>
            <a:t>Prioritní osa 2</a:t>
          </a:r>
        </a:p>
        <a:p>
          <a:r>
            <a:rPr lang="cs-CZ" sz="2000" baseline="0" dirty="0" smtClean="0">
              <a:solidFill>
                <a:schemeClr val="tx1"/>
              </a:solidFill>
            </a:rPr>
            <a:t>Štíhlejší, efektivnější a účinnější</a:t>
          </a:r>
        </a:p>
        <a:p>
          <a:r>
            <a:rPr lang="cs-CZ" sz="2000" baseline="0" dirty="0" smtClean="0">
              <a:solidFill>
                <a:schemeClr val="tx1"/>
              </a:solidFill>
            </a:rPr>
            <a:t>implementační opatření</a:t>
          </a:r>
        </a:p>
        <a:p>
          <a:r>
            <a:rPr lang="cs-CZ" sz="2000" baseline="0" dirty="0" smtClean="0">
              <a:solidFill>
                <a:schemeClr val="tx1"/>
              </a:solidFill>
            </a:rPr>
            <a:t>a účinná pomoc při realizaci programu</a:t>
          </a:r>
        </a:p>
        <a:p>
          <a:r>
            <a:rPr lang="cs-CZ" sz="2000" baseline="0" dirty="0" smtClean="0">
              <a:solidFill>
                <a:schemeClr val="tx1"/>
              </a:solidFill>
            </a:rPr>
            <a:t>(Technická pomoc)</a:t>
          </a:r>
          <a:endParaRPr lang="cs-CZ" sz="2000" baseline="0" dirty="0">
            <a:solidFill>
              <a:schemeClr val="tx1"/>
            </a:solidFill>
          </a:endParaRPr>
        </a:p>
      </dgm:t>
    </dgm:pt>
    <dgm:pt modelId="{D36330DF-F2D5-4829-B28A-F76AC84BDA7E}" type="parTrans" cxnId="{6B481C62-BD02-460D-80C3-0EA4E9ECDAB1}">
      <dgm:prSet/>
      <dgm:spPr/>
      <dgm:t>
        <a:bodyPr/>
        <a:lstStyle/>
        <a:p>
          <a:endParaRPr lang="cs-CZ"/>
        </a:p>
      </dgm:t>
    </dgm:pt>
    <dgm:pt modelId="{FF16C3D9-7F9B-402E-89A7-1D9A4D1F5A22}" type="sibTrans" cxnId="{6B481C62-BD02-460D-80C3-0EA4E9ECDAB1}">
      <dgm:prSet/>
      <dgm:spPr/>
      <dgm:t>
        <a:bodyPr/>
        <a:lstStyle/>
        <a:p>
          <a:endParaRPr lang="cs-CZ"/>
        </a:p>
      </dgm:t>
    </dgm:pt>
    <dgm:pt modelId="{DDCCF939-ED53-4287-93BB-AE8D29921753}" type="pres">
      <dgm:prSet presAssocID="{751134BD-BE9E-4CE9-A9B6-6B9FC6F2B52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06749ED1-251A-4B16-9922-E1868D61BBFF}" type="pres">
      <dgm:prSet presAssocID="{E875C4C8-6B68-42B1-A918-285DCA3870E2}" presName="vertOne" presStyleCnt="0"/>
      <dgm:spPr/>
    </dgm:pt>
    <dgm:pt modelId="{39503BA7-8686-47D5-A744-5CF75067EB27}" type="pres">
      <dgm:prSet presAssocID="{E875C4C8-6B68-42B1-A918-285DCA3870E2}" presName="txOne" presStyleLbl="node0" presStyleIdx="0" presStyleCnt="1" custScaleY="72878" custLinFactNeighborX="-980" custLinFactNeighborY="1045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8CE92D5E-DD63-4704-9336-D74DEFBC7871}" type="pres">
      <dgm:prSet presAssocID="{E875C4C8-6B68-42B1-A918-285DCA3870E2}" presName="horzOne" presStyleCnt="0"/>
      <dgm:spPr/>
    </dgm:pt>
  </dgm:ptLst>
  <dgm:cxnLst>
    <dgm:cxn modelId="{9F41B670-86D4-4D0A-8F0C-2127D6C75821}" type="presOf" srcId="{751134BD-BE9E-4CE9-A9B6-6B9FC6F2B522}" destId="{DDCCF939-ED53-4287-93BB-AE8D29921753}" srcOrd="0" destOrd="0" presId="urn:microsoft.com/office/officeart/2005/8/layout/hierarchy4"/>
    <dgm:cxn modelId="{D32FCDD8-757B-4E4F-B577-F742673A5638}" type="presOf" srcId="{E875C4C8-6B68-42B1-A918-285DCA3870E2}" destId="{39503BA7-8686-47D5-A744-5CF75067EB27}" srcOrd="0" destOrd="0" presId="urn:microsoft.com/office/officeart/2005/8/layout/hierarchy4"/>
    <dgm:cxn modelId="{6B481C62-BD02-460D-80C3-0EA4E9ECDAB1}" srcId="{751134BD-BE9E-4CE9-A9B6-6B9FC6F2B522}" destId="{E875C4C8-6B68-42B1-A918-285DCA3870E2}" srcOrd="0" destOrd="0" parTransId="{D36330DF-F2D5-4829-B28A-F76AC84BDA7E}" sibTransId="{FF16C3D9-7F9B-402E-89A7-1D9A4D1F5A22}"/>
    <dgm:cxn modelId="{12BBE51C-4D84-42B4-87E1-7C18FC5C1180}" type="presParOf" srcId="{DDCCF939-ED53-4287-93BB-AE8D29921753}" destId="{06749ED1-251A-4B16-9922-E1868D61BBFF}" srcOrd="0" destOrd="0" presId="urn:microsoft.com/office/officeart/2005/8/layout/hierarchy4"/>
    <dgm:cxn modelId="{E74CCDFC-8716-4AA1-86ED-EB8CF352B3B5}" type="presParOf" srcId="{06749ED1-251A-4B16-9922-E1868D61BBFF}" destId="{39503BA7-8686-47D5-A744-5CF75067EB27}" srcOrd="0" destOrd="0" presId="urn:microsoft.com/office/officeart/2005/8/layout/hierarchy4"/>
    <dgm:cxn modelId="{10EDED34-C16E-4F72-87D7-840FF85B0CEE}" type="presParOf" srcId="{06749ED1-251A-4B16-9922-E1868D61BBFF}" destId="{8CE92D5E-DD63-4704-9336-D74DEFBC7871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503BA7-8686-47D5-A744-5CF75067EB27}">
      <dsp:nvSpPr>
        <dsp:cNvPr id="0" name=""/>
        <dsp:cNvSpPr/>
      </dsp:nvSpPr>
      <dsp:spPr>
        <a:xfrm>
          <a:off x="0" y="720080"/>
          <a:ext cx="7731504" cy="2185582"/>
        </a:xfrm>
        <a:prstGeom prst="roundRect">
          <a:avLst>
            <a:gd name="adj" fmla="val 10000"/>
          </a:avLst>
        </a:prstGeom>
        <a:gradFill rotWithShape="0">
          <a:gsLst>
            <a:gs pos="2000">
              <a:srgbClr val="FFC000"/>
            </a:gs>
            <a:gs pos="78000">
              <a:srgbClr val="FFFF00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baseline="0" dirty="0" smtClean="0">
              <a:solidFill>
                <a:schemeClr val="tx1"/>
              </a:solidFill>
            </a:rPr>
            <a:t>Prioritní osa 2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baseline="0" dirty="0" smtClean="0">
              <a:solidFill>
                <a:schemeClr val="tx1"/>
              </a:solidFill>
            </a:rPr>
            <a:t>Štíhlejší, efektivnější a účinnější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baseline="0" dirty="0" smtClean="0">
              <a:solidFill>
                <a:schemeClr val="tx1"/>
              </a:solidFill>
            </a:rPr>
            <a:t>implementační opatření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baseline="0" dirty="0" smtClean="0">
              <a:solidFill>
                <a:schemeClr val="tx1"/>
              </a:solidFill>
            </a:rPr>
            <a:t>a účinná pomoc při realizaci programu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baseline="0" dirty="0" smtClean="0">
              <a:solidFill>
                <a:schemeClr val="tx1"/>
              </a:solidFill>
            </a:rPr>
            <a:t>(Technická pomoc)</a:t>
          </a:r>
          <a:endParaRPr lang="cs-CZ" sz="2000" kern="1200" baseline="0" dirty="0">
            <a:solidFill>
              <a:schemeClr val="tx1"/>
            </a:solidFill>
          </a:endParaRPr>
        </a:p>
      </dsp:txBody>
      <dsp:txXfrm>
        <a:off x="64014" y="784094"/>
        <a:ext cx="7603476" cy="20575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588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-1588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CC4B5AA1-284C-4B37-8177-796324BD9BAD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318265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925513" y="-1588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-1588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11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smtClean="0"/>
              <a:t>Click to edit Master text styles</a:t>
            </a:r>
          </a:p>
          <a:p>
            <a:pPr lvl="1"/>
            <a:r>
              <a:rPr lang="da-DK" noProof="0" smtClean="0"/>
              <a:t>Second level</a:t>
            </a:r>
          </a:p>
          <a:p>
            <a:pPr lvl="2"/>
            <a:r>
              <a:rPr lang="da-DK" noProof="0" smtClean="0"/>
              <a:t>Third level</a:t>
            </a:r>
          </a:p>
          <a:p>
            <a:pPr lvl="3"/>
            <a:r>
              <a:rPr lang="da-DK" noProof="0" smtClean="0"/>
              <a:t>Fourth level</a:t>
            </a:r>
          </a:p>
          <a:p>
            <a:pPr lvl="4"/>
            <a:r>
              <a:rPr lang="da-DK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16D5B718-C08E-4A33-82EC-FCC36152B2A0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663570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29CE7C0-863D-4B7E-9BAD-38B0EEBAC627}" type="slidenum">
              <a:rPr lang="da-DK" altLang="cs-CZ" sz="1200" smtClean="0">
                <a:latin typeface="Times New Roman" pitchFamily="18" charset="0"/>
              </a:rPr>
              <a:pPr/>
              <a:t>1</a:t>
            </a:fld>
            <a:endParaRPr lang="da-DK" altLang="cs-CZ" sz="1200" smtClean="0"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s-CZ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16463"/>
            <a:ext cx="5438775" cy="44656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/>
          <a:p>
            <a:endParaRPr lang="cs-CZ" altLang="cs-CZ" smtClean="0"/>
          </a:p>
        </p:txBody>
      </p:sp>
      <p:sp>
        <p:nvSpPr>
          <p:cNvPr id="23556" name="Slide Number Placeholder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4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</a:pPr>
            <a:fld id="{F95768DD-945B-4A53-9B2E-5836E1E90634}" type="slidenum">
              <a:rPr lang="en-US" altLang="cs-CZ" sz="1200">
                <a:solidFill>
                  <a:srgbClr val="000000"/>
                </a:solidFill>
                <a:latin typeface="Arial" charset="0"/>
              </a:rPr>
              <a:pPr algn="r" eaLnBrk="1" hangingPunct="1">
                <a:lnSpc>
                  <a:spcPct val="100000"/>
                </a:lnSpc>
              </a:pPr>
              <a:t>23</a:t>
            </a:fld>
            <a:endParaRPr lang="en-US" altLang="cs-CZ" sz="120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16463"/>
            <a:ext cx="5438775" cy="44656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/>
          <a:p>
            <a:endParaRPr lang="cs-CZ" altLang="cs-CZ" smtClean="0"/>
          </a:p>
        </p:txBody>
      </p:sp>
      <p:sp>
        <p:nvSpPr>
          <p:cNvPr id="24580" name="Slide Number Placeholder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4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</a:pPr>
            <a:fld id="{1EA82EB2-C794-4CCF-AC32-DB81A44E7BC9}" type="slidenum">
              <a:rPr lang="en-US" altLang="cs-CZ" sz="1200">
                <a:solidFill>
                  <a:srgbClr val="000000"/>
                </a:solidFill>
                <a:latin typeface="Arial" charset="0"/>
              </a:rPr>
              <a:pPr algn="r" eaLnBrk="1" hangingPunct="1">
                <a:lnSpc>
                  <a:spcPct val="100000"/>
                </a:lnSpc>
              </a:pPr>
              <a:t>24</a:t>
            </a:fld>
            <a:endParaRPr lang="en-US" altLang="cs-CZ" sz="120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21"/>
          <p:cNvGraphicFramePr>
            <a:graphicFrameLocks noChangeAspect="1"/>
          </p:cNvGraphicFramePr>
          <p:nvPr userDrawn="1"/>
        </p:nvGraphicFramePr>
        <p:xfrm>
          <a:off x="142875" y="0"/>
          <a:ext cx="9001125" cy="2474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48" name="CorelDRAW" r:id="rId3" imgW="37542960" imgH="10225440" progId="CorelDRAW.Graphic.13">
                  <p:embed/>
                </p:oleObj>
              </mc:Choice>
              <mc:Fallback>
                <p:oleObj name="CorelDRAW" r:id="rId3" imgW="37542960" imgH="1022544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" y="0"/>
                        <a:ext cx="9001125" cy="2474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75"/>
          <p:cNvSpPr>
            <a:spLocks noChangeArrowheads="1"/>
          </p:cNvSpPr>
          <p:nvPr userDrawn="1"/>
        </p:nvSpPr>
        <p:spPr bwMode="auto">
          <a:xfrm>
            <a:off x="0" y="3417888"/>
            <a:ext cx="9144000" cy="3311525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4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endParaRPr lang="en-US" altLang="cs-CZ" smtClean="0"/>
          </a:p>
        </p:txBody>
      </p:sp>
      <p:sp>
        <p:nvSpPr>
          <p:cNvPr id="6" name="Rectangle 88"/>
          <p:cNvSpPr>
            <a:spLocks noChangeArrowheads="1"/>
          </p:cNvSpPr>
          <p:nvPr userDrawn="1"/>
        </p:nvSpPr>
        <p:spPr bwMode="auto">
          <a:xfrm>
            <a:off x="0" y="0"/>
            <a:ext cx="12700" cy="12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endParaRPr lang="en-US" altLang="cs-CZ" smtClean="0"/>
          </a:p>
        </p:txBody>
      </p:sp>
      <p:sp>
        <p:nvSpPr>
          <p:cNvPr id="7" name="Rectangle 89"/>
          <p:cNvSpPr>
            <a:spLocks noChangeArrowheads="1"/>
          </p:cNvSpPr>
          <p:nvPr userDrawn="1"/>
        </p:nvSpPr>
        <p:spPr bwMode="auto">
          <a:xfrm>
            <a:off x="0" y="0"/>
            <a:ext cx="12700" cy="12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endParaRPr lang="en-US" altLang="cs-CZ" smtClean="0"/>
          </a:p>
        </p:txBody>
      </p:sp>
      <p:sp>
        <p:nvSpPr>
          <p:cNvPr id="8" name="Rectangle 90"/>
          <p:cNvSpPr>
            <a:spLocks noChangeArrowheads="1"/>
          </p:cNvSpPr>
          <p:nvPr userDrawn="1"/>
        </p:nvSpPr>
        <p:spPr bwMode="auto">
          <a:xfrm>
            <a:off x="0" y="0"/>
            <a:ext cx="12700" cy="12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endParaRPr lang="en-US" altLang="cs-CZ" smtClean="0"/>
          </a:p>
        </p:txBody>
      </p:sp>
      <p:sp>
        <p:nvSpPr>
          <p:cNvPr id="9" name="Rectangle 91"/>
          <p:cNvSpPr>
            <a:spLocks noChangeArrowheads="1"/>
          </p:cNvSpPr>
          <p:nvPr userDrawn="1"/>
        </p:nvSpPr>
        <p:spPr bwMode="auto">
          <a:xfrm>
            <a:off x="0" y="0"/>
            <a:ext cx="12700" cy="12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endParaRPr lang="en-US" altLang="cs-CZ" smtClean="0"/>
          </a:p>
        </p:txBody>
      </p:sp>
      <p:sp>
        <p:nvSpPr>
          <p:cNvPr id="10" name="Rectangle 119"/>
          <p:cNvSpPr>
            <a:spLocks noChangeArrowheads="1"/>
          </p:cNvSpPr>
          <p:nvPr userDrawn="1"/>
        </p:nvSpPr>
        <p:spPr bwMode="auto">
          <a:xfrm>
            <a:off x="8816975" y="0"/>
            <a:ext cx="360363" cy="6858000"/>
          </a:xfrm>
          <a:prstGeom prst="rect">
            <a:avLst/>
          </a:prstGeom>
          <a:solidFill>
            <a:srgbClr val="1921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4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endParaRPr lang="en-US" altLang="cs-CZ" smtClean="0"/>
          </a:p>
        </p:txBody>
      </p:sp>
      <p:sp>
        <p:nvSpPr>
          <p:cNvPr id="11" name="Rectangle 120"/>
          <p:cNvSpPr>
            <a:spLocks noChangeArrowheads="1"/>
          </p:cNvSpPr>
          <p:nvPr userDrawn="1"/>
        </p:nvSpPr>
        <p:spPr bwMode="auto">
          <a:xfrm>
            <a:off x="0" y="0"/>
            <a:ext cx="360363" cy="6858000"/>
          </a:xfrm>
          <a:prstGeom prst="rect">
            <a:avLst/>
          </a:prstGeom>
          <a:solidFill>
            <a:srgbClr val="1921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4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defRPr/>
            </a:pPr>
            <a:r>
              <a:rPr lang="da-DK" altLang="cs-CZ" smtClean="0"/>
              <a:t> </a:t>
            </a:r>
          </a:p>
        </p:txBody>
      </p:sp>
      <p:graphicFrame>
        <p:nvGraphicFramePr>
          <p:cNvPr id="12" name="Base" hidden="1"/>
          <p:cNvGraphicFramePr>
            <a:graphicFrameLocks/>
          </p:cNvGraphicFramePr>
          <p:nvPr userDrawn="1"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49" r:id="rId5" imgW="0" imgH="0" progId="PowerPoint.Show.8">
                  <p:embed/>
                </p:oleObj>
              </mc:Choice>
              <mc:Fallback>
                <p:oleObj r:id="rId5" imgW="0" imgH="0" progId="PowerPoint.Show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5" descr="sentence_pptespon2013_t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6221413"/>
            <a:ext cx="5316538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81" name="Rectangle 85"/>
          <p:cNvSpPr>
            <a:spLocks noGrp="1" noChangeArrowheads="1"/>
          </p:cNvSpPr>
          <p:nvPr>
            <p:ph type="ctrTitle"/>
          </p:nvPr>
        </p:nvSpPr>
        <p:spPr>
          <a:xfrm>
            <a:off x="719138" y="2554288"/>
            <a:ext cx="7620000" cy="685800"/>
          </a:xfrm>
        </p:spPr>
        <p:txBody>
          <a:bodyPr/>
          <a:lstStyle>
            <a:lvl1pPr>
              <a:lnSpc>
                <a:spcPct val="80000"/>
              </a:lnSpc>
              <a:defRPr sz="2500"/>
            </a:lvl1pPr>
          </a:lstStyle>
          <a:p>
            <a:r>
              <a:rPr lang="da-DK"/>
              <a:t>Click to edit Master title style</a:t>
            </a:r>
          </a:p>
        </p:txBody>
      </p:sp>
      <p:sp>
        <p:nvSpPr>
          <p:cNvPr id="29782" name="Rectangle 86"/>
          <p:cNvSpPr>
            <a:spLocks noGrp="1" noChangeArrowheads="1"/>
          </p:cNvSpPr>
          <p:nvPr>
            <p:ph type="subTitle" idx="1"/>
          </p:nvPr>
        </p:nvSpPr>
        <p:spPr>
          <a:xfrm>
            <a:off x="719138" y="3525838"/>
            <a:ext cx="7620000" cy="685800"/>
          </a:xfrm>
        </p:spPr>
        <p:txBody>
          <a:bodyPr/>
          <a:lstStyle>
            <a:lvl1pPr marL="0" indent="0">
              <a:buFont typeface="Times" pitchFamily="18" charset="0"/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da-DK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34707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709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4625" y="898525"/>
            <a:ext cx="1933575" cy="58070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9138" y="898525"/>
            <a:ext cx="5653087" cy="5807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453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0085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0115067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19138" y="1654175"/>
            <a:ext cx="3792537" cy="5051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64075" y="1654175"/>
            <a:ext cx="3794125" cy="5051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399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6120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0546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9650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9353823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522352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7628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7127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24625" y="898525"/>
            <a:ext cx="1933575" cy="580707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719138" y="898525"/>
            <a:ext cx="5653087" cy="580707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178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9138" y="898525"/>
            <a:ext cx="7739062" cy="636588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719138" y="1654175"/>
            <a:ext cx="3792537" cy="505142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64075" y="1654175"/>
            <a:ext cx="3794125" cy="505142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758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2830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9138" y="1654175"/>
            <a:ext cx="3792537" cy="5051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4075" y="1654175"/>
            <a:ext cx="3794125" cy="5051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765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679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16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726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4580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1577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3.v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oleObject" Target="../embeddings/oleObject4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95"/>
          <p:cNvGraphicFramePr>
            <a:graphicFrameLocks noChangeAspect="1"/>
          </p:cNvGraphicFramePr>
          <p:nvPr userDrawn="1"/>
        </p:nvGraphicFramePr>
        <p:xfrm>
          <a:off x="0" y="0"/>
          <a:ext cx="9001125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" name="CorelDRAW" r:id="rId14" imgW="37542960" imgH="3557880" progId="CorelDRAW.Graphic.13">
                  <p:embed/>
                </p:oleObj>
              </mc:Choice>
              <mc:Fallback>
                <p:oleObj name="CorelDRAW" r:id="rId14" imgW="37542960" imgH="3557880" progId="CorelDRAW.Graphic.13">
                  <p:embed/>
                  <p:pic>
                    <p:nvPicPr>
                      <p:cNvPr id="0" name="Object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001125" cy="871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7"/>
          <p:cNvSpPr>
            <a:spLocks noChangeArrowheads="1"/>
          </p:cNvSpPr>
          <p:nvPr/>
        </p:nvSpPr>
        <p:spPr bwMode="auto">
          <a:xfrm>
            <a:off x="-12700" y="-12700"/>
            <a:ext cx="12700" cy="12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endParaRPr lang="en-US" altLang="cs-CZ" smtClean="0"/>
          </a:p>
        </p:txBody>
      </p:sp>
      <p:sp>
        <p:nvSpPr>
          <p:cNvPr id="1028" name="Rectangle 8"/>
          <p:cNvSpPr>
            <a:spLocks noChangeArrowheads="1"/>
          </p:cNvSpPr>
          <p:nvPr/>
        </p:nvSpPr>
        <p:spPr bwMode="auto">
          <a:xfrm>
            <a:off x="-12700" y="-12700"/>
            <a:ext cx="12700" cy="12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endParaRPr lang="en-US" altLang="cs-CZ" smtClean="0"/>
          </a:p>
        </p:txBody>
      </p:sp>
      <p:sp>
        <p:nvSpPr>
          <p:cNvPr id="1029" name="Rectangle 11"/>
          <p:cNvSpPr>
            <a:spLocks noChangeArrowheads="1"/>
          </p:cNvSpPr>
          <p:nvPr/>
        </p:nvSpPr>
        <p:spPr bwMode="auto">
          <a:xfrm>
            <a:off x="-12700" y="-12700"/>
            <a:ext cx="12700" cy="12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endParaRPr lang="en-US" altLang="cs-CZ" smtClean="0"/>
          </a:p>
        </p:txBody>
      </p:sp>
      <p:sp>
        <p:nvSpPr>
          <p:cNvPr id="1030" name="Rectangle 12"/>
          <p:cNvSpPr>
            <a:spLocks noChangeArrowheads="1"/>
          </p:cNvSpPr>
          <p:nvPr/>
        </p:nvSpPr>
        <p:spPr bwMode="auto">
          <a:xfrm>
            <a:off x="-12700" y="-12700"/>
            <a:ext cx="12700" cy="12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endParaRPr lang="en-US" altLang="cs-CZ" smtClean="0"/>
          </a:p>
        </p:txBody>
      </p:sp>
      <p:sp>
        <p:nvSpPr>
          <p:cNvPr id="1031" name="Rectangle 52"/>
          <p:cNvSpPr>
            <a:spLocks noChangeArrowheads="1"/>
          </p:cNvSpPr>
          <p:nvPr userDrawn="1"/>
        </p:nvSpPr>
        <p:spPr bwMode="auto">
          <a:xfrm>
            <a:off x="0" y="1546225"/>
            <a:ext cx="9144000" cy="51816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4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endParaRPr lang="en-US" altLang="cs-CZ" smtClean="0"/>
          </a:p>
        </p:txBody>
      </p:sp>
      <p:sp>
        <p:nvSpPr>
          <p:cNvPr id="1032" name="Rectangle 53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898525"/>
            <a:ext cx="7739062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cs-CZ" smtClean="0"/>
              <a:t>Click to edit Master title style</a:t>
            </a:r>
          </a:p>
        </p:txBody>
      </p:sp>
      <p:sp>
        <p:nvSpPr>
          <p:cNvPr id="1033" name="Rectangle 5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654175"/>
            <a:ext cx="7739062" cy="505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cs-CZ" smtClean="0"/>
              <a:t>Click to edit Master text styles</a:t>
            </a:r>
          </a:p>
          <a:p>
            <a:pPr lvl="1"/>
            <a:r>
              <a:rPr lang="da-DK" altLang="cs-CZ" smtClean="0"/>
              <a:t>Second level</a:t>
            </a:r>
          </a:p>
          <a:p>
            <a:pPr lvl="2"/>
            <a:r>
              <a:rPr lang="da-DK" altLang="cs-CZ" smtClean="0"/>
              <a:t>Third level</a:t>
            </a:r>
          </a:p>
          <a:p>
            <a:pPr lvl="3"/>
            <a:r>
              <a:rPr lang="da-DK" altLang="cs-CZ" smtClean="0"/>
              <a:t>Fourth level</a:t>
            </a:r>
          </a:p>
          <a:p>
            <a:pPr lvl="4"/>
            <a:r>
              <a:rPr lang="da-DK" altLang="cs-CZ" smtClean="0"/>
              <a:t>Fifth level</a:t>
            </a:r>
          </a:p>
        </p:txBody>
      </p:sp>
      <p:sp>
        <p:nvSpPr>
          <p:cNvPr id="1034" name="Rectangle 92"/>
          <p:cNvSpPr>
            <a:spLocks noChangeArrowheads="1"/>
          </p:cNvSpPr>
          <p:nvPr userDrawn="1"/>
        </p:nvSpPr>
        <p:spPr bwMode="auto">
          <a:xfrm>
            <a:off x="8783638" y="0"/>
            <a:ext cx="360362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4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endParaRPr lang="en-US" altLang="cs-CZ" smtClean="0"/>
          </a:p>
        </p:txBody>
      </p:sp>
      <p:sp>
        <p:nvSpPr>
          <p:cNvPr id="1035" name="Rectangle 93"/>
          <p:cNvSpPr>
            <a:spLocks noChangeArrowheads="1"/>
          </p:cNvSpPr>
          <p:nvPr userDrawn="1"/>
        </p:nvSpPr>
        <p:spPr bwMode="auto">
          <a:xfrm>
            <a:off x="0" y="0"/>
            <a:ext cx="360363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4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endParaRPr lang="en-US" altLang="cs-CZ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49" r:id="rId1"/>
    <p:sldLayoutId id="2147484628" r:id="rId2"/>
    <p:sldLayoutId id="2147484629" r:id="rId3"/>
    <p:sldLayoutId id="2147484630" r:id="rId4"/>
    <p:sldLayoutId id="2147484631" r:id="rId5"/>
    <p:sldLayoutId id="2147484632" r:id="rId6"/>
    <p:sldLayoutId id="2147484633" r:id="rId7"/>
    <p:sldLayoutId id="2147484634" r:id="rId8"/>
    <p:sldLayoutId id="2147484635" r:id="rId9"/>
    <p:sldLayoutId id="2147484636" r:id="rId10"/>
    <p:sldLayoutId id="214748463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Verdan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Verdan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Verdan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Verdan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Times" pitchFamily="18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62000" indent="-3048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219200" indent="-3048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76400" indent="-3048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133600" indent="-3048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90800" indent="-3048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3048000" indent="-3048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505200" indent="-3048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962400" indent="-3048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95"/>
          <p:cNvGraphicFramePr>
            <a:graphicFrameLocks noChangeAspect="1"/>
          </p:cNvGraphicFramePr>
          <p:nvPr userDrawn="1"/>
        </p:nvGraphicFramePr>
        <p:xfrm>
          <a:off x="0" y="0"/>
          <a:ext cx="9001125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" name="CorelDRAW" r:id="rId14" imgW="37542960" imgH="3557880" progId="">
                  <p:embed/>
                </p:oleObj>
              </mc:Choice>
              <mc:Fallback>
                <p:oleObj name="CorelDRAW" r:id="rId14" imgW="37542960" imgH="3557880" progId="">
                  <p:embed/>
                  <p:pic>
                    <p:nvPicPr>
                      <p:cNvPr id="0" name="Object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001125" cy="871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1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B3B3B3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" name="Rectangle 7"/>
          <p:cNvSpPr>
            <a:spLocks noChangeArrowheads="1"/>
          </p:cNvSpPr>
          <p:nvPr/>
        </p:nvSpPr>
        <p:spPr bwMode="auto">
          <a:xfrm>
            <a:off x="-12700" y="-12700"/>
            <a:ext cx="12700" cy="12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endParaRPr lang="en-US" altLang="cs-CZ" smtClean="0">
              <a:solidFill>
                <a:srgbClr val="000000"/>
              </a:solidFill>
            </a:endParaRPr>
          </a:p>
        </p:txBody>
      </p:sp>
      <p:sp>
        <p:nvSpPr>
          <p:cNvPr id="2052" name="Rectangle 8"/>
          <p:cNvSpPr>
            <a:spLocks noChangeArrowheads="1"/>
          </p:cNvSpPr>
          <p:nvPr/>
        </p:nvSpPr>
        <p:spPr bwMode="auto">
          <a:xfrm>
            <a:off x="-12700" y="-12700"/>
            <a:ext cx="12700" cy="12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endParaRPr lang="en-US" altLang="cs-CZ" smtClean="0">
              <a:solidFill>
                <a:srgbClr val="000000"/>
              </a:solidFill>
            </a:endParaRPr>
          </a:p>
        </p:txBody>
      </p:sp>
      <p:sp>
        <p:nvSpPr>
          <p:cNvPr id="2053" name="Rectangle 11"/>
          <p:cNvSpPr>
            <a:spLocks noChangeArrowheads="1"/>
          </p:cNvSpPr>
          <p:nvPr/>
        </p:nvSpPr>
        <p:spPr bwMode="auto">
          <a:xfrm>
            <a:off x="-12700" y="-12700"/>
            <a:ext cx="12700" cy="12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endParaRPr lang="en-US" altLang="cs-CZ" smtClean="0">
              <a:solidFill>
                <a:srgbClr val="000000"/>
              </a:solidFill>
            </a:endParaRPr>
          </a:p>
        </p:txBody>
      </p:sp>
      <p:sp>
        <p:nvSpPr>
          <p:cNvPr id="2054" name="Rectangle 12"/>
          <p:cNvSpPr>
            <a:spLocks noChangeArrowheads="1"/>
          </p:cNvSpPr>
          <p:nvPr/>
        </p:nvSpPr>
        <p:spPr bwMode="auto">
          <a:xfrm>
            <a:off x="-12700" y="-12700"/>
            <a:ext cx="12700" cy="12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endParaRPr lang="en-US" altLang="cs-CZ" smtClean="0">
              <a:solidFill>
                <a:srgbClr val="000000"/>
              </a:solidFill>
            </a:endParaRPr>
          </a:p>
        </p:txBody>
      </p:sp>
      <p:sp>
        <p:nvSpPr>
          <p:cNvPr id="2055" name="Rectangle 52"/>
          <p:cNvSpPr>
            <a:spLocks noChangeArrowheads="1"/>
          </p:cNvSpPr>
          <p:nvPr userDrawn="1"/>
        </p:nvSpPr>
        <p:spPr bwMode="auto">
          <a:xfrm>
            <a:off x="0" y="1546225"/>
            <a:ext cx="9144000" cy="51816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4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endParaRPr lang="en-US" altLang="cs-CZ" smtClean="0">
              <a:solidFill>
                <a:srgbClr val="000000"/>
              </a:solidFill>
            </a:endParaRPr>
          </a:p>
        </p:txBody>
      </p:sp>
      <p:sp>
        <p:nvSpPr>
          <p:cNvPr id="2056" name="Rectangle 53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898525"/>
            <a:ext cx="7739062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cs-CZ" smtClean="0"/>
              <a:t>Click to edit Master title style</a:t>
            </a:r>
          </a:p>
        </p:txBody>
      </p:sp>
      <p:sp>
        <p:nvSpPr>
          <p:cNvPr id="2057" name="Rectangle 5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654175"/>
            <a:ext cx="7739062" cy="505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cs-CZ" smtClean="0"/>
              <a:t>Click to edit Master text styles</a:t>
            </a:r>
          </a:p>
          <a:p>
            <a:pPr lvl="1"/>
            <a:r>
              <a:rPr lang="da-DK" altLang="cs-CZ" smtClean="0"/>
              <a:t>Second level</a:t>
            </a:r>
          </a:p>
          <a:p>
            <a:pPr lvl="2"/>
            <a:r>
              <a:rPr lang="da-DK" altLang="cs-CZ" smtClean="0"/>
              <a:t>Third level</a:t>
            </a:r>
          </a:p>
          <a:p>
            <a:pPr lvl="3"/>
            <a:r>
              <a:rPr lang="da-DK" altLang="cs-CZ" smtClean="0"/>
              <a:t>Fourth level</a:t>
            </a:r>
          </a:p>
          <a:p>
            <a:pPr lvl="4"/>
            <a:r>
              <a:rPr lang="da-DK" altLang="cs-CZ" smtClean="0"/>
              <a:t>Fifth level</a:t>
            </a:r>
          </a:p>
        </p:txBody>
      </p:sp>
      <p:sp>
        <p:nvSpPr>
          <p:cNvPr id="2058" name="Rectangle 92"/>
          <p:cNvSpPr>
            <a:spLocks noChangeArrowheads="1"/>
          </p:cNvSpPr>
          <p:nvPr userDrawn="1"/>
        </p:nvSpPr>
        <p:spPr bwMode="auto">
          <a:xfrm>
            <a:off x="8783638" y="0"/>
            <a:ext cx="360362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4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endParaRPr lang="en-US" altLang="cs-CZ" smtClean="0">
              <a:solidFill>
                <a:srgbClr val="000000"/>
              </a:solidFill>
            </a:endParaRPr>
          </a:p>
        </p:txBody>
      </p:sp>
      <p:sp>
        <p:nvSpPr>
          <p:cNvPr id="2059" name="Rectangle 93"/>
          <p:cNvSpPr>
            <a:spLocks noChangeArrowheads="1"/>
          </p:cNvSpPr>
          <p:nvPr userDrawn="1"/>
        </p:nvSpPr>
        <p:spPr bwMode="auto">
          <a:xfrm>
            <a:off x="0" y="0"/>
            <a:ext cx="360363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4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endParaRPr lang="en-US" altLang="cs-CZ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38" r:id="rId1"/>
    <p:sldLayoutId id="2147484639" r:id="rId2"/>
    <p:sldLayoutId id="2147484640" r:id="rId3"/>
    <p:sldLayoutId id="2147484641" r:id="rId4"/>
    <p:sldLayoutId id="2147484642" r:id="rId5"/>
    <p:sldLayoutId id="2147484643" r:id="rId6"/>
    <p:sldLayoutId id="2147484644" r:id="rId7"/>
    <p:sldLayoutId id="2147484645" r:id="rId8"/>
    <p:sldLayoutId id="2147484646" r:id="rId9"/>
    <p:sldLayoutId id="2147484647" r:id="rId10"/>
    <p:sldLayoutId id="214748464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Verdan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Verdan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Verdan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Verdan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Times" pitchFamily="18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62000" indent="-3048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219200" indent="-3048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76400" indent="-3048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133600" indent="-3048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90800" indent="-3048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3048000" indent="-3048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505200" indent="-3048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962400" indent="-3048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ur.cz/" TargetMode="External"/><Relationship Id="rId3" Type="http://schemas.openxmlformats.org/officeDocument/2006/relationships/image" Target="../media/image1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://www.espon.eu/main/" TargetMode="External"/><Relationship Id="rId5" Type="http://schemas.openxmlformats.org/officeDocument/2006/relationships/hyperlink" Target="http://www.strukturalni-fondy.cz/" TargetMode="External"/><Relationship Id="rId4" Type="http://schemas.openxmlformats.org/officeDocument/2006/relationships/hyperlink" Target="mailto:hromil@mmr.cz" TargetMode="External"/><Relationship Id="rId9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0213" y="2565400"/>
            <a:ext cx="8353425" cy="730250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altLang="cs-CZ" sz="2800" b="1" dirty="0" smtClean="0">
                <a:latin typeface="Tahoma" pitchFamily="34" charset="0"/>
                <a:cs typeface="Tahoma" pitchFamily="34" charset="0"/>
              </a:rPr>
              <a:t>OP ESPON</a:t>
            </a:r>
            <a:r>
              <a:rPr lang="en-GB" altLang="cs-CZ" sz="2800" b="1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en-GB" altLang="cs-CZ" sz="2800" b="1" dirty="0" smtClean="0">
                <a:latin typeface="Tahoma" pitchFamily="34" charset="0"/>
                <a:cs typeface="Tahoma" pitchFamily="34" charset="0"/>
              </a:rPr>
            </a:br>
            <a:r>
              <a:rPr lang="cs-CZ" altLang="cs-CZ" sz="2800" b="1" dirty="0" smtClean="0">
                <a:latin typeface="Tahoma" pitchFamily="34" charset="0"/>
                <a:cs typeface="Tahoma" pitchFamily="34" charset="0"/>
              </a:rPr>
              <a:t>Odborný seminář k EÚS</a:t>
            </a:r>
            <a:endParaRPr lang="da-DK" altLang="cs-CZ" sz="28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95288" y="2492375"/>
            <a:ext cx="83534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lnSpc>
                <a:spcPct val="100000"/>
              </a:lnSpc>
            </a:pPr>
            <a:endParaRPr lang="en-GB" altLang="cs-CZ" sz="3200">
              <a:latin typeface="Verdana" pitchFamily="34" charset="0"/>
            </a:endParaRPr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395288" y="3429000"/>
            <a:ext cx="8424862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>
              <a:defRPr sz="4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20000"/>
              </a:spcBef>
              <a:defRPr/>
            </a:pPr>
            <a:endParaRPr lang="en-GB" altLang="cs-CZ" sz="2800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algn="ctr">
              <a:spcBef>
                <a:spcPct val="20000"/>
              </a:spcBef>
              <a:defRPr/>
            </a:pPr>
            <a:r>
              <a:rPr lang="cs-CZ" altLang="cs-CZ" sz="2800" dirty="0" smtClean="0">
                <a:solidFill>
                  <a:srgbClr val="002060"/>
                </a:solidFill>
                <a:cs typeface="Tahoma" pitchFamily="34" charset="0"/>
              </a:rPr>
              <a:t>PS </a:t>
            </a:r>
            <a:r>
              <a:rPr lang="en-GB" altLang="cs-CZ" sz="2800" dirty="0" smtClean="0">
                <a:solidFill>
                  <a:srgbClr val="002060"/>
                </a:solidFill>
                <a:cs typeface="Tahoma" pitchFamily="34" charset="0"/>
              </a:rPr>
              <a:t>ESPON</a:t>
            </a:r>
            <a:r>
              <a:rPr lang="cs-CZ" altLang="cs-CZ" sz="2800" dirty="0" smtClean="0">
                <a:solidFill>
                  <a:srgbClr val="002060"/>
                </a:solidFill>
                <a:cs typeface="Tahoma" pitchFamily="34" charset="0"/>
              </a:rPr>
              <a:t> 2020</a:t>
            </a:r>
          </a:p>
          <a:p>
            <a:pPr algn="ctr">
              <a:spcBef>
                <a:spcPct val="20000"/>
              </a:spcBef>
              <a:defRPr/>
            </a:pPr>
            <a:r>
              <a:rPr lang="cs-CZ" altLang="cs-CZ" sz="2800" dirty="0">
                <a:solidFill>
                  <a:srgbClr val="002060"/>
                </a:solidFill>
                <a:cs typeface="Tahoma" pitchFamily="34" charset="0"/>
              </a:rPr>
              <a:t>v</a:t>
            </a:r>
            <a:r>
              <a:rPr lang="cs-CZ" altLang="cs-CZ" sz="2800" dirty="0" smtClean="0">
                <a:solidFill>
                  <a:srgbClr val="002060"/>
                </a:solidFill>
                <a:cs typeface="Tahoma" pitchFamily="34" charset="0"/>
              </a:rPr>
              <a:t>s.</a:t>
            </a:r>
            <a:endParaRPr lang="en-GB" altLang="cs-CZ" sz="2800" dirty="0" smtClean="0">
              <a:solidFill>
                <a:srgbClr val="002060"/>
              </a:solidFill>
              <a:cs typeface="Tahoma" pitchFamily="34" charset="0"/>
            </a:endParaRPr>
          </a:p>
          <a:p>
            <a:pPr algn="ctr">
              <a:spcBef>
                <a:spcPct val="20000"/>
              </a:spcBef>
              <a:defRPr/>
            </a:pPr>
            <a:r>
              <a:rPr lang="cs-CZ" altLang="cs-CZ" sz="2800" dirty="0" smtClean="0">
                <a:solidFill>
                  <a:srgbClr val="002060"/>
                </a:solidFill>
                <a:cs typeface="Tahoma" pitchFamily="34" charset="0"/>
              </a:rPr>
              <a:t>OP ESPON 2013</a:t>
            </a:r>
          </a:p>
          <a:p>
            <a:pPr algn="ctr">
              <a:spcBef>
                <a:spcPct val="20000"/>
              </a:spcBef>
              <a:defRPr/>
            </a:pPr>
            <a:endParaRPr lang="cs-CZ" altLang="cs-CZ" sz="2800" dirty="0" smtClean="0">
              <a:solidFill>
                <a:srgbClr val="002060"/>
              </a:solidFill>
              <a:latin typeface="Verdana" pitchFamily="34" charset="0"/>
            </a:endParaRPr>
          </a:p>
          <a:p>
            <a:pPr algn="ctr">
              <a:spcBef>
                <a:spcPct val="20000"/>
              </a:spcBef>
              <a:defRPr/>
            </a:pPr>
            <a:endParaRPr lang="en-GB" altLang="cs-CZ" sz="2800" dirty="0" smtClean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101" name="Rectangle 6"/>
          <p:cNvSpPr>
            <a:spLocks noChangeArrowheads="1"/>
          </p:cNvSpPr>
          <p:nvPr/>
        </p:nvSpPr>
        <p:spPr bwMode="auto">
          <a:xfrm>
            <a:off x="2713038" y="3214688"/>
            <a:ext cx="630237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en-US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2800" b="1" smtClean="0">
                <a:latin typeface="Tahoma" pitchFamily="34" charset="0"/>
                <a:cs typeface="Tahoma" pitchFamily="34" charset="0"/>
              </a:rPr>
              <a:t>Program spolupráce ESPON 2020</a:t>
            </a:r>
            <a:endParaRPr lang="cs-CZ" sz="2800" smtClean="0"/>
          </a:p>
        </p:txBody>
      </p:sp>
      <p:sp>
        <p:nvSpPr>
          <p:cNvPr id="5123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</a:pPr>
            <a:endParaRPr lang="cs-CZ" sz="2000" dirty="0" smtClean="0">
              <a:solidFill>
                <a:srgbClr val="192185"/>
              </a:solidFill>
              <a:latin typeface="+mj-lt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cs-CZ" altLang="cs-CZ" sz="2000" dirty="0" smtClean="0">
                <a:latin typeface="Tahoma" pitchFamily="34" charset="0"/>
                <a:cs typeface="Tahoma" pitchFamily="34" charset="0"/>
              </a:rPr>
              <a:t>Debata zahájena na MV v Bruselu 30. září 2010</a:t>
            </a:r>
          </a:p>
          <a:p>
            <a:pPr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cs-CZ" altLang="cs-CZ" sz="2000" dirty="0" smtClean="0">
                <a:latin typeface="Tahoma" pitchFamily="34" charset="0"/>
                <a:cs typeface="Tahoma" pitchFamily="34" charset="0"/>
              </a:rPr>
              <a:t>Společná pracovní skupina - Joint Working Group </a:t>
            </a:r>
          </a:p>
          <a:p>
            <a:pPr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</a:pPr>
            <a:endParaRPr lang="cs-CZ" altLang="cs-CZ" sz="2000" dirty="0" smtClean="0"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cs-CZ" altLang="cs-CZ" sz="2000" dirty="0" smtClean="0">
                <a:latin typeface="Tahoma" pitchFamily="34" charset="0"/>
                <a:cs typeface="Tahoma" pitchFamily="34" charset="0"/>
              </a:rPr>
              <a:t>Ex-ante hodnocení květen 2014, SEA není potřeba</a:t>
            </a:r>
          </a:p>
          <a:p>
            <a:pPr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cs-CZ" altLang="cs-CZ" sz="2000" dirty="0" smtClean="0">
                <a:latin typeface="Tahoma" pitchFamily="34" charset="0"/>
                <a:cs typeface="Tahoma" pitchFamily="34" charset="0"/>
              </a:rPr>
              <a:t>Veřejná konzultace – on-line dotazník, květen 2014</a:t>
            </a:r>
          </a:p>
          <a:p>
            <a:pPr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cs-CZ" altLang="cs-CZ" sz="2000" dirty="0" smtClean="0">
                <a:latin typeface="Tahoma" pitchFamily="34" charset="0"/>
                <a:cs typeface="Tahoma" pitchFamily="34" charset="0"/>
              </a:rPr>
              <a:t>Finální </a:t>
            </a:r>
            <a:r>
              <a:rPr lang="cs-CZ" altLang="cs-CZ" sz="2000" dirty="0">
                <a:latin typeface="Tahoma" pitchFamily="34" charset="0"/>
                <a:cs typeface="Tahoma" pitchFamily="34" charset="0"/>
              </a:rPr>
              <a:t>verze Programu spolupráce – květen/červen 2014</a:t>
            </a:r>
          </a:p>
          <a:p>
            <a:pPr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</a:pPr>
            <a:endParaRPr lang="cs-CZ" altLang="cs-CZ" sz="2000" dirty="0" smtClean="0"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cs-CZ" altLang="cs-CZ" sz="2000" dirty="0" smtClean="0"/>
              <a:t>Podpis </a:t>
            </a:r>
            <a:r>
              <a:rPr lang="cs-CZ" altLang="cs-CZ" sz="2000" dirty="0"/>
              <a:t>pre-agreementu za ČR– 23. června 2014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endParaRPr lang="cs-CZ" altLang="cs-CZ" sz="2000" dirty="0" smtClean="0"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</a:pPr>
            <a:endParaRPr lang="cs-CZ" altLang="cs-CZ" sz="2000" dirty="0" smtClean="0">
              <a:latin typeface="Tahoma" pitchFamily="34" charset="0"/>
              <a:cs typeface="Tahoma" pitchFamily="34" charset="0"/>
            </a:endParaRP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79808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Území programu a rozpočet</a:t>
            </a:r>
            <a:endParaRPr lang="cs-CZ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altLang="cs-CZ" b="1" dirty="0" smtClean="0">
              <a:latin typeface="Tahoma" pitchFamily="34" charset="0"/>
              <a:cs typeface="Tahoma" pitchFamily="34" charset="0"/>
            </a:endParaRPr>
          </a:p>
          <a:p>
            <a:r>
              <a:rPr lang="cs-CZ" altLang="cs-CZ" b="1" dirty="0" smtClean="0">
                <a:latin typeface="Tahoma" pitchFamily="34" charset="0"/>
                <a:cs typeface="Tahoma" pitchFamily="34" charset="0"/>
              </a:rPr>
              <a:t>Programové území </a:t>
            </a:r>
            <a:r>
              <a:rPr lang="cs-CZ" altLang="cs-CZ" dirty="0" smtClean="0">
                <a:latin typeface="Tahoma" pitchFamily="34" charset="0"/>
                <a:cs typeface="Tahoma" pitchFamily="34" charset="0"/>
              </a:rPr>
              <a:t>- 28 států EU + 4 partnerské státy - Švýcarsko</a:t>
            </a:r>
            <a:r>
              <a:rPr lang="cs-CZ" altLang="cs-CZ" dirty="0">
                <a:latin typeface="Tahoma" pitchFamily="34" charset="0"/>
                <a:cs typeface="Tahoma" pitchFamily="34" charset="0"/>
              </a:rPr>
              <a:t>, Norsko, Lichtenštejnsko a </a:t>
            </a:r>
            <a:r>
              <a:rPr lang="cs-CZ" altLang="cs-CZ" dirty="0" smtClean="0">
                <a:latin typeface="Tahoma" pitchFamily="34" charset="0"/>
                <a:cs typeface="Tahoma" pitchFamily="34" charset="0"/>
              </a:rPr>
              <a:t>Island</a:t>
            </a:r>
          </a:p>
          <a:p>
            <a:endParaRPr lang="cs-CZ" altLang="cs-CZ" dirty="0">
              <a:latin typeface="Tahoma" pitchFamily="34" charset="0"/>
              <a:cs typeface="Tahoma" pitchFamily="34" charset="0"/>
            </a:endParaRPr>
          </a:p>
          <a:p>
            <a:r>
              <a:rPr lang="cs-CZ" altLang="cs-CZ" b="1" dirty="0" smtClean="0">
                <a:latin typeface="Tahoma" pitchFamily="34" charset="0"/>
                <a:cs typeface="Tahoma" pitchFamily="34" charset="0"/>
              </a:rPr>
              <a:t>Řídící orgán </a:t>
            </a:r>
            <a:r>
              <a:rPr lang="cs-CZ" altLang="cs-CZ" dirty="0" smtClean="0">
                <a:latin typeface="Tahoma" pitchFamily="34" charset="0"/>
                <a:cs typeface="Tahoma" pitchFamily="34" charset="0"/>
              </a:rPr>
              <a:t>– lucemburské Ministerstvo udržitelného rozvoje a infrastruktury</a:t>
            </a:r>
          </a:p>
          <a:p>
            <a:endParaRPr lang="cs-CZ" altLang="cs-CZ" dirty="0">
              <a:latin typeface="Tahoma" pitchFamily="34" charset="0"/>
              <a:cs typeface="Tahoma" pitchFamily="34" charset="0"/>
            </a:endParaRPr>
          </a:p>
          <a:p>
            <a:r>
              <a:rPr lang="cs-CZ" altLang="cs-CZ" b="1" dirty="0" smtClean="0">
                <a:latin typeface="Tahoma" pitchFamily="34" charset="0"/>
                <a:cs typeface="Tahoma" pitchFamily="34" charset="0"/>
              </a:rPr>
              <a:t>Rozpočet</a:t>
            </a:r>
            <a:r>
              <a:rPr lang="cs-CZ" altLang="cs-CZ" dirty="0" smtClean="0">
                <a:latin typeface="Tahoma" pitchFamily="34" charset="0"/>
                <a:cs typeface="Tahoma" pitchFamily="34" charset="0"/>
              </a:rPr>
              <a:t> – 45 mil. Eur (z toho 2,9 mil. Eur – Priorita 2 – TA)</a:t>
            </a:r>
          </a:p>
          <a:p>
            <a:pPr marL="0" indent="0">
              <a:buNone/>
            </a:pPr>
            <a:endParaRPr lang="cs-CZ" altLang="cs-CZ" b="1" dirty="0">
              <a:latin typeface="Tahoma" pitchFamily="34" charset="0"/>
              <a:cs typeface="Tahoma" pitchFamily="34" charset="0"/>
            </a:endParaRPr>
          </a:p>
          <a:p>
            <a:endParaRPr lang="cs-CZ" dirty="0"/>
          </a:p>
        </p:txBody>
      </p:sp>
      <p:pic>
        <p:nvPicPr>
          <p:cNvPr id="7" name="Picture 9" descr="j04235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72200" y="4581128"/>
            <a:ext cx="1489075" cy="182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12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3568" y="981075"/>
            <a:ext cx="7739062" cy="441325"/>
          </a:xfrm>
        </p:spPr>
        <p:txBody>
          <a:bodyPr/>
          <a:lstStyle/>
          <a:p>
            <a:pPr marL="457200" indent="-457200" algn="ctr"/>
            <a:r>
              <a:rPr lang="cs-CZ" altLang="cs-CZ" sz="2800" b="1" dirty="0" smtClean="0">
                <a:latin typeface="Tahoma" pitchFamily="34" charset="0"/>
                <a:cs typeface="Tahoma" pitchFamily="34" charset="0"/>
              </a:rPr>
              <a:t>Zaměření a cíle programu</a:t>
            </a:r>
            <a:endParaRPr lang="lb-LU" altLang="cs-CZ" sz="28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557338"/>
            <a:ext cx="7993063" cy="5076825"/>
          </a:xfrm>
        </p:spPr>
        <p:txBody>
          <a:bodyPr/>
          <a:lstStyle/>
          <a:p>
            <a:pPr marL="0" indent="0">
              <a:buFont typeface="Times" pitchFamily="18" charset="0"/>
              <a:buNone/>
            </a:pPr>
            <a:endParaRPr lang="cs-CZ" altLang="cs-CZ" b="1" dirty="0" smtClean="0">
              <a:latin typeface="Tahoma" pitchFamily="34" charset="0"/>
              <a:cs typeface="Tahoma" pitchFamily="34" charset="0"/>
            </a:endParaRPr>
          </a:p>
          <a:p>
            <a:pPr marL="0" indent="0">
              <a:buFont typeface="Times" pitchFamily="18" charset="0"/>
              <a:buNone/>
            </a:pPr>
            <a:r>
              <a:rPr lang="cs-CZ" altLang="cs-CZ" b="1" dirty="0" smtClean="0">
                <a:latin typeface="Tahoma" pitchFamily="34" charset="0"/>
                <a:cs typeface="Tahoma" pitchFamily="34" charset="0"/>
              </a:rPr>
              <a:t>Zaměření programu:</a:t>
            </a:r>
          </a:p>
          <a:p>
            <a:r>
              <a:rPr lang="cs-CZ" altLang="cs-CZ" b="1" dirty="0" smtClean="0">
                <a:latin typeface="Tahoma" pitchFamily="34" charset="0"/>
                <a:cs typeface="Tahoma" pitchFamily="34" charset="0"/>
              </a:rPr>
              <a:t>Výzkumná činnost </a:t>
            </a:r>
            <a:r>
              <a:rPr lang="cs-CZ" altLang="cs-CZ" dirty="0" smtClean="0">
                <a:latin typeface="Tahoma" pitchFamily="34" charset="0"/>
                <a:cs typeface="Tahoma" pitchFamily="34" charset="0"/>
              </a:rPr>
              <a:t>v oblasti územního a regionální rozvoje </a:t>
            </a:r>
          </a:p>
          <a:p>
            <a:r>
              <a:rPr lang="cs-CZ" altLang="cs-CZ" b="1" dirty="0" smtClean="0">
                <a:latin typeface="Tahoma" pitchFamily="34" charset="0"/>
                <a:cs typeface="Tahoma" pitchFamily="34" charset="0"/>
              </a:rPr>
              <a:t>Cílené analýzy a rychlé reakce </a:t>
            </a:r>
            <a:r>
              <a:rPr lang="cs-CZ" altLang="cs-CZ" dirty="0" smtClean="0">
                <a:latin typeface="Tahoma" pitchFamily="34" charset="0"/>
                <a:cs typeface="Tahoma" pitchFamily="34" charset="0"/>
              </a:rPr>
              <a:t>na potřeby získat srovnatelná  data o území pro politiky na všech politických úrovních, tj. např. srovnatelné územní analýzy pro programy a strategie obcí a krajů i územní plány všech stupňů</a:t>
            </a:r>
          </a:p>
          <a:p>
            <a:r>
              <a:rPr lang="cs-CZ" altLang="cs-CZ" b="1" dirty="0" smtClean="0">
                <a:latin typeface="Tahoma" pitchFamily="34" charset="0"/>
                <a:cs typeface="Tahoma" pitchFamily="34" charset="0"/>
              </a:rPr>
              <a:t>Témata</a:t>
            </a:r>
            <a:r>
              <a:rPr lang="cs-CZ" altLang="cs-CZ" dirty="0" smtClean="0">
                <a:latin typeface="Tahoma" pitchFamily="34" charset="0"/>
                <a:cs typeface="Tahoma" pitchFamily="34" charset="0"/>
              </a:rPr>
              <a:t>: demografie, ekonomický potenciál, životní prostředí, energie, doprava, chudoba, města, venkov, trendy atd.</a:t>
            </a:r>
          </a:p>
          <a:p>
            <a:r>
              <a:rPr lang="cs-CZ" altLang="cs-CZ" b="1" dirty="0" smtClean="0">
                <a:latin typeface="Tahoma" pitchFamily="34" charset="0"/>
                <a:cs typeface="Tahoma" pitchFamily="34" charset="0"/>
              </a:rPr>
              <a:t>Tematický okruh č. 11 </a:t>
            </a:r>
            <a:r>
              <a:rPr lang="cs-CZ" altLang="cs-CZ" dirty="0" smtClean="0">
                <a:latin typeface="Tahoma" pitchFamily="34" charset="0"/>
                <a:cs typeface="Tahoma" pitchFamily="34" charset="0"/>
              </a:rPr>
              <a:t>– Institucionální kapacita a účinná veřejná správa</a:t>
            </a:r>
          </a:p>
          <a:p>
            <a:pPr marL="0" indent="0">
              <a:buFont typeface="Times" pitchFamily="18" charset="0"/>
              <a:buNone/>
            </a:pPr>
            <a:endParaRPr lang="cs-CZ" altLang="cs-CZ" b="1" dirty="0" smtClean="0">
              <a:latin typeface="Tahoma" pitchFamily="34" charset="0"/>
              <a:cs typeface="Tahoma" pitchFamily="34" charset="0"/>
            </a:endParaRPr>
          </a:p>
          <a:p>
            <a:pPr marL="0" indent="0">
              <a:buFont typeface="Times" pitchFamily="18" charset="0"/>
              <a:buNone/>
            </a:pPr>
            <a:r>
              <a:rPr lang="cs-CZ" altLang="cs-CZ" b="1" dirty="0" smtClean="0">
                <a:latin typeface="Tahoma" pitchFamily="34" charset="0"/>
                <a:cs typeface="Tahoma" pitchFamily="34" charset="0"/>
              </a:rPr>
              <a:t>Cíle programu:</a:t>
            </a:r>
          </a:p>
          <a:p>
            <a:r>
              <a:rPr lang="cs-CZ" altLang="cs-CZ" b="1" dirty="0" smtClean="0">
                <a:latin typeface="Tahoma" pitchFamily="34" charset="0"/>
                <a:cs typeface="Tahoma" pitchFamily="34" charset="0"/>
              </a:rPr>
              <a:t>Aplikovaný výzkum </a:t>
            </a:r>
            <a:r>
              <a:rPr lang="cs-CZ" altLang="cs-CZ" dirty="0" smtClean="0">
                <a:latin typeface="Tahoma" pitchFamily="34" charset="0"/>
                <a:cs typeface="Tahoma" pitchFamily="34" charset="0"/>
              </a:rPr>
              <a:t>územního rozvoje</a:t>
            </a:r>
          </a:p>
          <a:p>
            <a:r>
              <a:rPr lang="cs-CZ" altLang="cs-CZ" b="1" dirty="0" smtClean="0">
                <a:latin typeface="Tahoma" pitchFamily="34" charset="0"/>
                <a:cs typeface="Tahoma" pitchFamily="34" charset="0"/>
              </a:rPr>
              <a:t>Transfer znalostí </a:t>
            </a:r>
            <a:r>
              <a:rPr lang="cs-CZ" altLang="cs-CZ" dirty="0" smtClean="0">
                <a:latin typeface="Tahoma" pitchFamily="34" charset="0"/>
                <a:cs typeface="Tahoma" pitchFamily="34" charset="0"/>
              </a:rPr>
              <a:t>a podpora využívání vědeckých výstupů v praxi</a:t>
            </a:r>
          </a:p>
          <a:p>
            <a:r>
              <a:rPr lang="cs-CZ" altLang="cs-CZ" dirty="0" smtClean="0">
                <a:latin typeface="Tahoma" pitchFamily="34" charset="0"/>
                <a:cs typeface="Tahoma" pitchFamily="34" charset="0"/>
              </a:rPr>
              <a:t>Pravidelné sledování a zlepšování </a:t>
            </a:r>
            <a:r>
              <a:rPr lang="cs-CZ" altLang="cs-CZ" b="1" dirty="0" smtClean="0">
                <a:latin typeface="Tahoma" pitchFamily="34" charset="0"/>
                <a:cs typeface="Tahoma" pitchFamily="34" charset="0"/>
              </a:rPr>
              <a:t>nástrojů pro územní analýzy </a:t>
            </a:r>
            <a:r>
              <a:rPr lang="cs-CZ" altLang="cs-CZ" dirty="0" smtClean="0">
                <a:latin typeface="Tahoma" pitchFamily="34" charset="0"/>
                <a:cs typeface="Tahoma" pitchFamily="34" charset="0"/>
              </a:rPr>
              <a:t>a </a:t>
            </a:r>
            <a:r>
              <a:rPr lang="cs-CZ" altLang="cs-CZ" b="1" dirty="0" smtClean="0">
                <a:latin typeface="Tahoma" pitchFamily="34" charset="0"/>
                <a:cs typeface="Tahoma" pitchFamily="34" charset="0"/>
              </a:rPr>
              <a:t>mapy</a:t>
            </a:r>
          </a:p>
          <a:p>
            <a:r>
              <a:rPr lang="cs-CZ" altLang="cs-CZ" b="1" dirty="0" smtClean="0">
                <a:latin typeface="Tahoma" pitchFamily="34" charset="0"/>
                <a:cs typeface="Tahoma" pitchFamily="34" charset="0"/>
              </a:rPr>
              <a:t>Šíření povědomí o programu</a:t>
            </a:r>
            <a:r>
              <a:rPr lang="cs-CZ" altLang="cs-CZ" dirty="0" smtClean="0">
                <a:latin typeface="Tahoma" pitchFamily="34" charset="0"/>
                <a:cs typeface="Tahoma" pitchFamily="34" charset="0"/>
              </a:rPr>
              <a:t>, tj. srozumitelnější a snadnější komunikace, akce, semináře, zapojení médií, PR, kontaktní body atd.</a:t>
            </a:r>
          </a:p>
          <a:p>
            <a:pPr marL="0" indent="0">
              <a:buFont typeface="Times" pitchFamily="18" charset="0"/>
              <a:buNone/>
            </a:pPr>
            <a:r>
              <a:rPr lang="cs-CZ" altLang="cs-CZ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cs-CZ" altLang="cs-CZ" dirty="0" smtClean="0">
                <a:latin typeface="Tahoma" pitchFamily="34" charset="0"/>
                <a:cs typeface="Tahoma" pitchFamily="34" charset="0"/>
              </a:rPr>
            </a:br>
            <a:endParaRPr lang="cs-CZ" altLang="cs-CZ" dirty="0" smtClean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>
          <a:xfrm>
            <a:off x="719138" y="898525"/>
            <a:ext cx="7739062" cy="585788"/>
          </a:xfrm>
        </p:spPr>
        <p:txBody>
          <a:bodyPr/>
          <a:lstStyle/>
          <a:p>
            <a:pPr algn="ctr"/>
            <a:r>
              <a:rPr lang="cs-CZ" sz="2800" b="1" smtClean="0">
                <a:latin typeface="Tahoma" pitchFamily="34" charset="0"/>
                <a:cs typeface="Tahoma" pitchFamily="34" charset="0"/>
              </a:rPr>
              <a:t>Zaměření a cíle programu</a:t>
            </a:r>
          </a:p>
        </p:txBody>
      </p:sp>
      <p:grpSp>
        <p:nvGrpSpPr>
          <p:cNvPr id="8195" name="Skupina 24"/>
          <p:cNvGrpSpPr>
            <a:grpSpLocks/>
          </p:cNvGrpSpPr>
          <p:nvPr/>
        </p:nvGrpSpPr>
        <p:grpSpPr bwMode="auto">
          <a:xfrm>
            <a:off x="827088" y="1562100"/>
            <a:ext cx="7277100" cy="4675188"/>
            <a:chOff x="827584" y="1562447"/>
            <a:chExt cx="7277247" cy="4970424"/>
          </a:xfrm>
        </p:grpSpPr>
        <p:sp>
          <p:nvSpPr>
            <p:cNvPr id="26" name="Volný tvar 25"/>
            <p:cNvSpPr/>
            <p:nvPr/>
          </p:nvSpPr>
          <p:spPr>
            <a:xfrm>
              <a:off x="827584" y="1562447"/>
              <a:ext cx="7277247" cy="1491971"/>
            </a:xfrm>
            <a:custGeom>
              <a:avLst/>
              <a:gdLst>
                <a:gd name="connsiteX0" fmla="*/ 0 w 7191931"/>
                <a:gd name="connsiteY0" fmla="*/ 149240 h 1492398"/>
                <a:gd name="connsiteX1" fmla="*/ 149240 w 7191931"/>
                <a:gd name="connsiteY1" fmla="*/ 0 h 1492398"/>
                <a:gd name="connsiteX2" fmla="*/ 7042691 w 7191931"/>
                <a:gd name="connsiteY2" fmla="*/ 0 h 1492398"/>
                <a:gd name="connsiteX3" fmla="*/ 7191931 w 7191931"/>
                <a:gd name="connsiteY3" fmla="*/ 149240 h 1492398"/>
                <a:gd name="connsiteX4" fmla="*/ 7191931 w 7191931"/>
                <a:gd name="connsiteY4" fmla="*/ 1343158 h 1492398"/>
                <a:gd name="connsiteX5" fmla="*/ 7042691 w 7191931"/>
                <a:gd name="connsiteY5" fmla="*/ 1492398 h 1492398"/>
                <a:gd name="connsiteX6" fmla="*/ 149240 w 7191931"/>
                <a:gd name="connsiteY6" fmla="*/ 1492398 h 1492398"/>
                <a:gd name="connsiteX7" fmla="*/ 0 w 7191931"/>
                <a:gd name="connsiteY7" fmla="*/ 1343158 h 1492398"/>
                <a:gd name="connsiteX8" fmla="*/ 0 w 7191931"/>
                <a:gd name="connsiteY8" fmla="*/ 149240 h 1492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91931" h="1492398">
                  <a:moveTo>
                    <a:pt x="0" y="149240"/>
                  </a:moveTo>
                  <a:cubicBezTo>
                    <a:pt x="0" y="66817"/>
                    <a:pt x="66817" y="0"/>
                    <a:pt x="149240" y="0"/>
                  </a:cubicBezTo>
                  <a:lnTo>
                    <a:pt x="7042691" y="0"/>
                  </a:lnTo>
                  <a:cubicBezTo>
                    <a:pt x="7125114" y="0"/>
                    <a:pt x="7191931" y="66817"/>
                    <a:pt x="7191931" y="149240"/>
                  </a:cubicBezTo>
                  <a:lnTo>
                    <a:pt x="7191931" y="1343158"/>
                  </a:lnTo>
                  <a:cubicBezTo>
                    <a:pt x="7191931" y="1425581"/>
                    <a:pt x="7125114" y="1492398"/>
                    <a:pt x="7042691" y="1492398"/>
                  </a:cubicBezTo>
                  <a:lnTo>
                    <a:pt x="149240" y="1492398"/>
                  </a:lnTo>
                  <a:cubicBezTo>
                    <a:pt x="66817" y="1492398"/>
                    <a:pt x="0" y="1425581"/>
                    <a:pt x="0" y="1343158"/>
                  </a:cubicBezTo>
                  <a:lnTo>
                    <a:pt x="0" y="14924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77000">
                  <a:srgbClr val="FFC000"/>
                </a:gs>
              </a:gsLst>
              <a:lin ang="5400000" scaled="0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35151" tIns="135151" rIns="135151" bIns="135151" spcCol="1270" anchor="ctr"/>
            <a:lstStyle/>
            <a:p>
              <a:pPr algn="ctr" defTabSz="1066800">
                <a:spcAft>
                  <a:spcPct val="35000"/>
                </a:spcAft>
                <a:defRPr/>
              </a:pPr>
              <a:r>
                <a:rPr lang="cs-CZ" sz="2400" dirty="0">
                  <a:solidFill>
                    <a:schemeClr val="tx1"/>
                  </a:solidFill>
                  <a:latin typeface="Arial" pitchFamily="34" charset="0"/>
                </a:rPr>
                <a:t>Prioritní</a:t>
              </a:r>
              <a:r>
                <a:rPr lang="cs-CZ" sz="2420" dirty="0">
                  <a:solidFill>
                    <a:schemeClr val="tx1"/>
                  </a:solidFill>
                  <a:latin typeface="Arial" pitchFamily="34" charset="0"/>
                </a:rPr>
                <a:t> osa 1 </a:t>
              </a:r>
            </a:p>
            <a:p>
              <a:pPr algn="ctr" defTabSz="1066800">
                <a:spcAft>
                  <a:spcPct val="35000"/>
                </a:spcAft>
                <a:defRPr/>
              </a:pPr>
              <a:r>
                <a:rPr lang="cs-CZ" sz="2000" dirty="0">
                  <a:solidFill>
                    <a:schemeClr val="tx1"/>
                  </a:solidFill>
                  <a:latin typeface="Arial" pitchFamily="34" charset="0"/>
                </a:rPr>
                <a:t> Územně analytické podklady,</a:t>
              </a:r>
            </a:p>
            <a:p>
              <a:pPr algn="ctr" defTabSz="1066800">
                <a:spcAft>
                  <a:spcPct val="35000"/>
                </a:spcAft>
                <a:defRPr/>
              </a:pPr>
              <a:r>
                <a:rPr lang="cs-CZ" sz="2000" dirty="0">
                  <a:solidFill>
                    <a:schemeClr val="tx1"/>
                  </a:solidFill>
                  <a:latin typeface="Arial" pitchFamily="34" charset="0"/>
                </a:rPr>
                <a:t>přenos, pozorování, nástroje a informovanost</a:t>
              </a:r>
            </a:p>
          </p:txBody>
        </p:sp>
        <p:sp>
          <p:nvSpPr>
            <p:cNvPr id="27" name="Volný tvar 26"/>
            <p:cNvSpPr/>
            <p:nvPr/>
          </p:nvSpPr>
          <p:spPr>
            <a:xfrm>
              <a:off x="827584" y="3138805"/>
              <a:ext cx="3384618" cy="1637117"/>
            </a:xfrm>
            <a:custGeom>
              <a:avLst/>
              <a:gdLst>
                <a:gd name="connsiteX0" fmla="*/ 0 w 3528248"/>
                <a:gd name="connsiteY0" fmla="*/ 272966 h 1637766"/>
                <a:gd name="connsiteX1" fmla="*/ 272966 w 3528248"/>
                <a:gd name="connsiteY1" fmla="*/ 0 h 1637766"/>
                <a:gd name="connsiteX2" fmla="*/ 3255282 w 3528248"/>
                <a:gd name="connsiteY2" fmla="*/ 0 h 1637766"/>
                <a:gd name="connsiteX3" fmla="*/ 3528248 w 3528248"/>
                <a:gd name="connsiteY3" fmla="*/ 272966 h 1637766"/>
                <a:gd name="connsiteX4" fmla="*/ 3528248 w 3528248"/>
                <a:gd name="connsiteY4" fmla="*/ 1364800 h 1637766"/>
                <a:gd name="connsiteX5" fmla="*/ 3255282 w 3528248"/>
                <a:gd name="connsiteY5" fmla="*/ 1637766 h 1637766"/>
                <a:gd name="connsiteX6" fmla="*/ 272966 w 3528248"/>
                <a:gd name="connsiteY6" fmla="*/ 1637766 h 1637766"/>
                <a:gd name="connsiteX7" fmla="*/ 0 w 3528248"/>
                <a:gd name="connsiteY7" fmla="*/ 1364800 h 1637766"/>
                <a:gd name="connsiteX8" fmla="*/ 0 w 3528248"/>
                <a:gd name="connsiteY8" fmla="*/ 272966 h 1637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28248" h="1637766">
                  <a:moveTo>
                    <a:pt x="0" y="272966"/>
                  </a:moveTo>
                  <a:cubicBezTo>
                    <a:pt x="0" y="122211"/>
                    <a:pt x="122211" y="0"/>
                    <a:pt x="272966" y="0"/>
                  </a:cubicBezTo>
                  <a:lnTo>
                    <a:pt x="3255282" y="0"/>
                  </a:lnTo>
                  <a:cubicBezTo>
                    <a:pt x="3406037" y="0"/>
                    <a:pt x="3528248" y="122211"/>
                    <a:pt x="3528248" y="272966"/>
                  </a:cubicBezTo>
                  <a:lnTo>
                    <a:pt x="3528248" y="1364800"/>
                  </a:lnTo>
                  <a:cubicBezTo>
                    <a:pt x="3528248" y="1515555"/>
                    <a:pt x="3406037" y="1637766"/>
                    <a:pt x="3255282" y="1637766"/>
                  </a:cubicBezTo>
                  <a:lnTo>
                    <a:pt x="272966" y="1637766"/>
                  </a:lnTo>
                  <a:cubicBezTo>
                    <a:pt x="122211" y="1637766"/>
                    <a:pt x="0" y="1515555"/>
                    <a:pt x="0" y="1364800"/>
                  </a:cubicBezTo>
                  <a:lnTo>
                    <a:pt x="0" y="272966"/>
                  </a:lnTo>
                  <a:close/>
                </a:path>
              </a:pathLst>
            </a:custGeom>
            <a:gradFill>
              <a:gsLst>
                <a:gs pos="25000">
                  <a:srgbClr val="FFC000"/>
                </a:gs>
                <a:gs pos="82000">
                  <a:srgbClr val="FFFF00"/>
                </a:gs>
              </a:gsLst>
              <a:lin ang="5400000" scaled="0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56149" tIns="156149" rIns="156149" bIns="156149" spcCol="1270" anchor="ctr"/>
            <a:lstStyle/>
            <a:p>
              <a:pPr algn="ctr" defTabSz="889000">
                <a:spcAft>
                  <a:spcPct val="35000"/>
                </a:spcAft>
                <a:defRPr/>
              </a:pPr>
              <a:r>
                <a:rPr lang="cs-CZ" sz="2000" dirty="0">
                  <a:solidFill>
                    <a:schemeClr val="tx1"/>
                  </a:solidFill>
                </a:rPr>
                <a:t>Specifický cíl 1</a:t>
              </a:r>
              <a:endParaRPr lang="cs-CZ" sz="2420" dirty="0">
                <a:solidFill>
                  <a:schemeClr val="tx1"/>
                </a:solidFill>
              </a:endParaRPr>
            </a:p>
            <a:p>
              <a:pPr algn="ctr" defTabSz="889000">
                <a:spcAft>
                  <a:spcPct val="35000"/>
                </a:spcAft>
                <a:defRPr/>
              </a:pPr>
              <a:r>
                <a:rPr lang="cs-CZ" sz="1500" dirty="0">
                  <a:solidFill>
                    <a:schemeClr val="tx1"/>
                  </a:solidFill>
                </a:rPr>
                <a:t>Průběžná produkce evropských </a:t>
              </a:r>
            </a:p>
            <a:p>
              <a:pPr algn="ctr" defTabSz="889000">
                <a:spcAft>
                  <a:spcPct val="35000"/>
                </a:spcAft>
                <a:defRPr/>
              </a:pPr>
              <a:r>
                <a:rPr lang="cs-CZ" sz="1500" dirty="0">
                  <a:solidFill>
                    <a:schemeClr val="tx1"/>
                  </a:solidFill>
                </a:rPr>
                <a:t>územně analytických podkladů</a:t>
              </a:r>
            </a:p>
          </p:txBody>
        </p:sp>
        <p:sp>
          <p:nvSpPr>
            <p:cNvPr id="28" name="Volný tvar 27"/>
            <p:cNvSpPr/>
            <p:nvPr/>
          </p:nvSpPr>
          <p:spPr>
            <a:xfrm>
              <a:off x="827584" y="4895754"/>
              <a:ext cx="3433831" cy="1637117"/>
            </a:xfrm>
            <a:custGeom>
              <a:avLst/>
              <a:gdLst>
                <a:gd name="connsiteX0" fmla="*/ 0 w 3569411"/>
                <a:gd name="connsiteY0" fmla="*/ 272966 h 1637766"/>
                <a:gd name="connsiteX1" fmla="*/ 272966 w 3569411"/>
                <a:gd name="connsiteY1" fmla="*/ 0 h 1637766"/>
                <a:gd name="connsiteX2" fmla="*/ 3296445 w 3569411"/>
                <a:gd name="connsiteY2" fmla="*/ 0 h 1637766"/>
                <a:gd name="connsiteX3" fmla="*/ 3569411 w 3569411"/>
                <a:gd name="connsiteY3" fmla="*/ 272966 h 1637766"/>
                <a:gd name="connsiteX4" fmla="*/ 3569411 w 3569411"/>
                <a:gd name="connsiteY4" fmla="*/ 1364800 h 1637766"/>
                <a:gd name="connsiteX5" fmla="*/ 3296445 w 3569411"/>
                <a:gd name="connsiteY5" fmla="*/ 1637766 h 1637766"/>
                <a:gd name="connsiteX6" fmla="*/ 272966 w 3569411"/>
                <a:gd name="connsiteY6" fmla="*/ 1637766 h 1637766"/>
                <a:gd name="connsiteX7" fmla="*/ 0 w 3569411"/>
                <a:gd name="connsiteY7" fmla="*/ 1364800 h 1637766"/>
                <a:gd name="connsiteX8" fmla="*/ 0 w 3569411"/>
                <a:gd name="connsiteY8" fmla="*/ 272966 h 1637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69411" h="1637766">
                  <a:moveTo>
                    <a:pt x="0" y="272966"/>
                  </a:moveTo>
                  <a:cubicBezTo>
                    <a:pt x="0" y="122211"/>
                    <a:pt x="122211" y="0"/>
                    <a:pt x="272966" y="0"/>
                  </a:cubicBezTo>
                  <a:lnTo>
                    <a:pt x="3296445" y="0"/>
                  </a:lnTo>
                  <a:cubicBezTo>
                    <a:pt x="3447200" y="0"/>
                    <a:pt x="3569411" y="122211"/>
                    <a:pt x="3569411" y="272966"/>
                  </a:cubicBezTo>
                  <a:lnTo>
                    <a:pt x="3569411" y="1364800"/>
                  </a:lnTo>
                  <a:cubicBezTo>
                    <a:pt x="3569411" y="1515555"/>
                    <a:pt x="3447200" y="1637766"/>
                    <a:pt x="3296445" y="1637766"/>
                  </a:cubicBezTo>
                  <a:lnTo>
                    <a:pt x="272966" y="1637766"/>
                  </a:lnTo>
                  <a:cubicBezTo>
                    <a:pt x="122211" y="1637766"/>
                    <a:pt x="0" y="1515555"/>
                    <a:pt x="0" y="1364800"/>
                  </a:cubicBezTo>
                  <a:lnTo>
                    <a:pt x="0" y="272966"/>
                  </a:lnTo>
                  <a:close/>
                </a:path>
              </a:pathLst>
            </a:custGeom>
            <a:gradFill>
              <a:gsLst>
                <a:gs pos="15000">
                  <a:srgbClr val="FFFF00"/>
                </a:gs>
                <a:gs pos="100000">
                  <a:srgbClr val="92D050"/>
                </a:gs>
              </a:gsLst>
              <a:lin ang="5400000" scaled="0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56149" tIns="156149" rIns="156149" bIns="156149" spcCol="1270" anchor="ctr"/>
            <a:lstStyle/>
            <a:p>
              <a:pPr algn="ctr" defTabSz="889000">
                <a:spcAft>
                  <a:spcPct val="35000"/>
                </a:spcAft>
                <a:defRPr/>
              </a:pPr>
              <a:r>
                <a:rPr lang="cs-CZ" sz="2000" dirty="0">
                  <a:solidFill>
                    <a:schemeClr val="tx1"/>
                  </a:solidFill>
                </a:rPr>
                <a:t>Specifický cíl 2</a:t>
              </a:r>
            </a:p>
            <a:p>
              <a:pPr algn="ctr" defTabSz="889000">
                <a:spcAft>
                  <a:spcPct val="35000"/>
                </a:spcAft>
                <a:defRPr/>
              </a:pPr>
              <a:r>
                <a:rPr lang="cs-CZ" sz="1500" dirty="0">
                  <a:solidFill>
                    <a:schemeClr val="tx1"/>
                  </a:solidFill>
                </a:rPr>
                <a:t>Lepší přenos znalostí </a:t>
              </a:r>
            </a:p>
            <a:p>
              <a:pPr algn="ctr" defTabSz="889000">
                <a:spcAft>
                  <a:spcPct val="35000"/>
                </a:spcAft>
                <a:defRPr/>
              </a:pPr>
              <a:r>
                <a:rPr lang="cs-CZ" sz="1500" dirty="0">
                  <a:solidFill>
                    <a:schemeClr val="tx1"/>
                  </a:solidFill>
                </a:rPr>
                <a:t>a využití analytické podpory </a:t>
              </a:r>
            </a:p>
            <a:p>
              <a:pPr algn="ctr" defTabSz="889000">
                <a:spcAft>
                  <a:spcPct val="35000"/>
                </a:spcAft>
                <a:defRPr/>
              </a:pPr>
              <a:r>
                <a:rPr lang="cs-CZ" sz="1500" dirty="0">
                  <a:solidFill>
                    <a:schemeClr val="tx1"/>
                  </a:solidFill>
                </a:rPr>
                <a:t>uživatelů</a:t>
              </a:r>
            </a:p>
          </p:txBody>
        </p:sp>
        <p:sp>
          <p:nvSpPr>
            <p:cNvPr id="29" name="Volný tvar 28"/>
            <p:cNvSpPr/>
            <p:nvPr/>
          </p:nvSpPr>
          <p:spPr>
            <a:xfrm>
              <a:off x="4648773" y="3167498"/>
              <a:ext cx="3456058" cy="1638805"/>
            </a:xfrm>
            <a:custGeom>
              <a:avLst/>
              <a:gdLst>
                <a:gd name="connsiteX0" fmla="*/ 0 w 3667826"/>
                <a:gd name="connsiteY0" fmla="*/ 272966 h 1637766"/>
                <a:gd name="connsiteX1" fmla="*/ 272966 w 3667826"/>
                <a:gd name="connsiteY1" fmla="*/ 0 h 1637766"/>
                <a:gd name="connsiteX2" fmla="*/ 3394860 w 3667826"/>
                <a:gd name="connsiteY2" fmla="*/ 0 h 1637766"/>
                <a:gd name="connsiteX3" fmla="*/ 3667826 w 3667826"/>
                <a:gd name="connsiteY3" fmla="*/ 272966 h 1637766"/>
                <a:gd name="connsiteX4" fmla="*/ 3667826 w 3667826"/>
                <a:gd name="connsiteY4" fmla="*/ 1364800 h 1637766"/>
                <a:gd name="connsiteX5" fmla="*/ 3394860 w 3667826"/>
                <a:gd name="connsiteY5" fmla="*/ 1637766 h 1637766"/>
                <a:gd name="connsiteX6" fmla="*/ 272966 w 3667826"/>
                <a:gd name="connsiteY6" fmla="*/ 1637766 h 1637766"/>
                <a:gd name="connsiteX7" fmla="*/ 0 w 3667826"/>
                <a:gd name="connsiteY7" fmla="*/ 1364800 h 1637766"/>
                <a:gd name="connsiteX8" fmla="*/ 0 w 3667826"/>
                <a:gd name="connsiteY8" fmla="*/ 272966 h 1637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67826" h="1637766">
                  <a:moveTo>
                    <a:pt x="0" y="272966"/>
                  </a:moveTo>
                  <a:cubicBezTo>
                    <a:pt x="0" y="122211"/>
                    <a:pt x="122211" y="0"/>
                    <a:pt x="272966" y="0"/>
                  </a:cubicBezTo>
                  <a:lnTo>
                    <a:pt x="3394860" y="0"/>
                  </a:lnTo>
                  <a:cubicBezTo>
                    <a:pt x="3545615" y="0"/>
                    <a:pt x="3667826" y="122211"/>
                    <a:pt x="3667826" y="272966"/>
                  </a:cubicBezTo>
                  <a:lnTo>
                    <a:pt x="3667826" y="1364800"/>
                  </a:lnTo>
                  <a:cubicBezTo>
                    <a:pt x="3667826" y="1515555"/>
                    <a:pt x="3545615" y="1637766"/>
                    <a:pt x="3394860" y="1637766"/>
                  </a:cubicBezTo>
                  <a:lnTo>
                    <a:pt x="272966" y="1637766"/>
                  </a:lnTo>
                  <a:cubicBezTo>
                    <a:pt x="122211" y="1637766"/>
                    <a:pt x="0" y="1515555"/>
                    <a:pt x="0" y="1364800"/>
                  </a:cubicBezTo>
                  <a:lnTo>
                    <a:pt x="0" y="272966"/>
                  </a:lnTo>
                  <a:close/>
                </a:path>
              </a:pathLst>
            </a:custGeom>
            <a:gradFill>
              <a:gsLst>
                <a:gs pos="2000">
                  <a:srgbClr val="FFC000"/>
                </a:gs>
                <a:gs pos="78000">
                  <a:srgbClr val="FFFF00"/>
                </a:gs>
              </a:gsLst>
              <a:lin ang="5400000" scaled="0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56149" tIns="156149" rIns="156149" bIns="156149" spcCol="1270" anchor="ctr"/>
            <a:lstStyle/>
            <a:p>
              <a:pPr algn="ctr" defTabSz="889000">
                <a:spcAft>
                  <a:spcPct val="35000"/>
                </a:spcAft>
                <a:defRPr/>
              </a:pPr>
              <a:r>
                <a:rPr lang="cs-CZ" sz="2000" dirty="0">
                  <a:solidFill>
                    <a:schemeClr val="tx1"/>
                  </a:solidFill>
                  <a:latin typeface="Arial" pitchFamily="34" charset="0"/>
                </a:rPr>
                <a:t>Specifický cíl 3</a:t>
              </a:r>
            </a:p>
            <a:p>
              <a:pPr algn="ctr" defTabSz="889000">
                <a:spcAft>
                  <a:spcPct val="35000"/>
                </a:spcAft>
                <a:defRPr/>
              </a:pPr>
              <a:r>
                <a:rPr lang="cs-CZ" sz="1500" dirty="0">
                  <a:solidFill>
                    <a:schemeClr val="tx1"/>
                  </a:solidFill>
                </a:rPr>
                <a:t>Kvalitnější územní pozorování </a:t>
              </a:r>
            </a:p>
            <a:p>
              <a:pPr algn="ctr" defTabSz="889000">
                <a:spcAft>
                  <a:spcPct val="35000"/>
                </a:spcAft>
                <a:defRPr/>
              </a:pPr>
              <a:r>
                <a:rPr lang="cs-CZ" sz="1500" dirty="0">
                  <a:solidFill>
                    <a:schemeClr val="tx1"/>
                  </a:solidFill>
                </a:rPr>
                <a:t>a nástroje pro územní analýzu</a:t>
              </a:r>
            </a:p>
          </p:txBody>
        </p:sp>
        <p:sp>
          <p:nvSpPr>
            <p:cNvPr id="30" name="Volný tvar 29"/>
            <p:cNvSpPr/>
            <p:nvPr/>
          </p:nvSpPr>
          <p:spPr>
            <a:xfrm>
              <a:off x="4670999" y="4895754"/>
              <a:ext cx="3433832" cy="1637117"/>
            </a:xfrm>
            <a:custGeom>
              <a:avLst/>
              <a:gdLst>
                <a:gd name="connsiteX0" fmla="*/ 0 w 3640446"/>
                <a:gd name="connsiteY0" fmla="*/ 272966 h 1637766"/>
                <a:gd name="connsiteX1" fmla="*/ 272966 w 3640446"/>
                <a:gd name="connsiteY1" fmla="*/ 0 h 1637766"/>
                <a:gd name="connsiteX2" fmla="*/ 3367480 w 3640446"/>
                <a:gd name="connsiteY2" fmla="*/ 0 h 1637766"/>
                <a:gd name="connsiteX3" fmla="*/ 3640446 w 3640446"/>
                <a:gd name="connsiteY3" fmla="*/ 272966 h 1637766"/>
                <a:gd name="connsiteX4" fmla="*/ 3640446 w 3640446"/>
                <a:gd name="connsiteY4" fmla="*/ 1364800 h 1637766"/>
                <a:gd name="connsiteX5" fmla="*/ 3367480 w 3640446"/>
                <a:gd name="connsiteY5" fmla="*/ 1637766 h 1637766"/>
                <a:gd name="connsiteX6" fmla="*/ 272966 w 3640446"/>
                <a:gd name="connsiteY6" fmla="*/ 1637766 h 1637766"/>
                <a:gd name="connsiteX7" fmla="*/ 0 w 3640446"/>
                <a:gd name="connsiteY7" fmla="*/ 1364800 h 1637766"/>
                <a:gd name="connsiteX8" fmla="*/ 0 w 3640446"/>
                <a:gd name="connsiteY8" fmla="*/ 272966 h 1637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40446" h="1637766">
                  <a:moveTo>
                    <a:pt x="0" y="272966"/>
                  </a:moveTo>
                  <a:cubicBezTo>
                    <a:pt x="0" y="122211"/>
                    <a:pt x="122211" y="0"/>
                    <a:pt x="272966" y="0"/>
                  </a:cubicBezTo>
                  <a:lnTo>
                    <a:pt x="3367480" y="0"/>
                  </a:lnTo>
                  <a:cubicBezTo>
                    <a:pt x="3518235" y="0"/>
                    <a:pt x="3640446" y="122211"/>
                    <a:pt x="3640446" y="272966"/>
                  </a:cubicBezTo>
                  <a:lnTo>
                    <a:pt x="3640446" y="1364800"/>
                  </a:lnTo>
                  <a:cubicBezTo>
                    <a:pt x="3640446" y="1515555"/>
                    <a:pt x="3518235" y="1637766"/>
                    <a:pt x="3367480" y="1637766"/>
                  </a:cubicBezTo>
                  <a:lnTo>
                    <a:pt x="272966" y="1637766"/>
                  </a:lnTo>
                  <a:cubicBezTo>
                    <a:pt x="122211" y="1637766"/>
                    <a:pt x="0" y="1515555"/>
                    <a:pt x="0" y="1364800"/>
                  </a:cubicBezTo>
                  <a:lnTo>
                    <a:pt x="0" y="272966"/>
                  </a:lnTo>
                  <a:close/>
                </a:path>
              </a:pathLst>
            </a:custGeom>
            <a:gradFill>
              <a:gsLst>
                <a:gs pos="15000">
                  <a:srgbClr val="FFFF00"/>
                </a:gs>
                <a:gs pos="82000">
                  <a:srgbClr val="92D050"/>
                </a:gs>
              </a:gsLst>
              <a:lin ang="5400000" scaled="0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56149" tIns="156149" rIns="156149" bIns="156149" spcCol="1270" anchor="ctr"/>
            <a:lstStyle/>
            <a:p>
              <a:pPr algn="ctr" defTabSz="889000">
                <a:spcAft>
                  <a:spcPct val="35000"/>
                </a:spcAft>
                <a:defRPr/>
              </a:pPr>
              <a:r>
                <a:rPr lang="cs-CZ" sz="2000" dirty="0">
                  <a:solidFill>
                    <a:schemeClr val="tx1"/>
                  </a:solidFill>
                </a:rPr>
                <a:t>Oblast podpory 4</a:t>
              </a:r>
            </a:p>
            <a:p>
              <a:pPr algn="ctr" defTabSz="889000">
                <a:spcAft>
                  <a:spcPct val="35000"/>
                </a:spcAft>
                <a:defRPr/>
              </a:pPr>
              <a:r>
                <a:rPr lang="cs-CZ" sz="1500" dirty="0">
                  <a:solidFill>
                    <a:schemeClr val="tx1"/>
                  </a:solidFill>
                </a:rPr>
                <a:t>Širší informovanost a využívání územně analytických podkladů</a:t>
              </a:r>
            </a:p>
          </p:txBody>
        </p:sp>
      </p:grpSp>
      <p:sp>
        <p:nvSpPr>
          <p:cNvPr id="8196" name="Ovál 3"/>
          <p:cNvSpPr>
            <a:spLocks noChangeArrowheads="1"/>
          </p:cNvSpPr>
          <p:nvPr/>
        </p:nvSpPr>
        <p:spPr bwMode="auto">
          <a:xfrm>
            <a:off x="1116013" y="2349500"/>
            <a:ext cx="2930525" cy="9144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075" tIns="46037" rIns="92075" bIns="46037" anchor="ctr"/>
          <a:lstStyle/>
          <a:p>
            <a:endParaRPr lang="cs-CZ"/>
          </a:p>
        </p:txBody>
      </p:sp>
      <p:sp>
        <p:nvSpPr>
          <p:cNvPr id="8197" name="Ovál 4"/>
          <p:cNvSpPr>
            <a:spLocks noChangeArrowheads="1"/>
          </p:cNvSpPr>
          <p:nvPr/>
        </p:nvSpPr>
        <p:spPr bwMode="auto">
          <a:xfrm>
            <a:off x="827088" y="2205038"/>
            <a:ext cx="6624637" cy="9144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075" tIns="46037" rIns="92075" bIns="46037" anchor="ctr"/>
          <a:lstStyle/>
          <a:p>
            <a:endParaRPr lang="cs-CZ"/>
          </a:p>
        </p:txBody>
      </p:sp>
      <p:sp>
        <p:nvSpPr>
          <p:cNvPr id="8198" name="Ovál 5"/>
          <p:cNvSpPr>
            <a:spLocks noChangeArrowheads="1"/>
          </p:cNvSpPr>
          <p:nvPr/>
        </p:nvSpPr>
        <p:spPr bwMode="auto">
          <a:xfrm>
            <a:off x="827088" y="2205038"/>
            <a:ext cx="7345362" cy="9144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075" tIns="46037" rIns="92075" bIns="46037" anchor="ctr"/>
          <a:lstStyle/>
          <a:p>
            <a:endParaRPr lang="cs-CZ"/>
          </a:p>
        </p:txBody>
      </p:sp>
      <p:sp>
        <p:nvSpPr>
          <p:cNvPr id="8199" name="Ovál 7"/>
          <p:cNvSpPr>
            <a:spLocks noChangeArrowheads="1"/>
          </p:cNvSpPr>
          <p:nvPr/>
        </p:nvSpPr>
        <p:spPr bwMode="auto">
          <a:xfrm>
            <a:off x="1258888" y="2349500"/>
            <a:ext cx="6192837" cy="9144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075" tIns="46037" rIns="92075" bIns="46037" anchor="ctr"/>
          <a:lstStyle/>
          <a:p>
            <a:endParaRPr lang="cs-CZ" sz="1800">
              <a:latin typeface="Arial" charset="0"/>
              <a:cs typeface="Arial" charset="0"/>
            </a:endParaRPr>
          </a:p>
        </p:txBody>
      </p:sp>
      <p:sp>
        <p:nvSpPr>
          <p:cNvPr id="8200" name="Ovál 8"/>
          <p:cNvSpPr>
            <a:spLocks noChangeArrowheads="1"/>
          </p:cNvSpPr>
          <p:nvPr/>
        </p:nvSpPr>
        <p:spPr bwMode="auto">
          <a:xfrm>
            <a:off x="1258888" y="2492375"/>
            <a:ext cx="6408737" cy="9144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075" tIns="46037" rIns="92075" bIns="46037" anchor="ctr"/>
          <a:lstStyle/>
          <a:p>
            <a:endParaRPr lang="cs-CZ"/>
          </a:p>
        </p:txBody>
      </p:sp>
      <p:sp>
        <p:nvSpPr>
          <p:cNvPr id="8201" name="Ovál 9"/>
          <p:cNvSpPr>
            <a:spLocks noChangeArrowheads="1"/>
          </p:cNvSpPr>
          <p:nvPr/>
        </p:nvSpPr>
        <p:spPr bwMode="auto">
          <a:xfrm>
            <a:off x="1403350" y="1628775"/>
            <a:ext cx="6337300" cy="14906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075" tIns="46037" rIns="92075" bIns="46037" anchor="ctr"/>
          <a:lstStyle/>
          <a:p>
            <a:endParaRPr lang="cs-CZ"/>
          </a:p>
        </p:txBody>
      </p:sp>
      <p:sp>
        <p:nvSpPr>
          <p:cNvPr id="8202" name="Ovál 10"/>
          <p:cNvSpPr>
            <a:spLocks noChangeArrowheads="1"/>
          </p:cNvSpPr>
          <p:nvPr/>
        </p:nvSpPr>
        <p:spPr bwMode="auto">
          <a:xfrm>
            <a:off x="1716088" y="2662238"/>
            <a:ext cx="6096000" cy="9144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075" tIns="46037" rIns="92075" bIns="46037" anchor="ctr"/>
          <a:lstStyle/>
          <a:p>
            <a:endParaRPr lang="cs-CZ"/>
          </a:p>
        </p:txBody>
      </p:sp>
      <p:cxnSp>
        <p:nvCxnSpPr>
          <p:cNvPr id="8203" name="Přímá spojnice 12"/>
          <p:cNvCxnSpPr>
            <a:cxnSpLocks noChangeShapeType="1"/>
          </p:cNvCxnSpPr>
          <p:nvPr/>
        </p:nvCxnSpPr>
        <p:spPr bwMode="auto">
          <a:xfrm>
            <a:off x="3708400" y="340677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cxnSp>
        <p:nvCxnSpPr>
          <p:cNvPr id="8204" name="Přímá spojnice 15"/>
          <p:cNvCxnSpPr>
            <a:cxnSpLocks noChangeShapeType="1"/>
          </p:cNvCxnSpPr>
          <p:nvPr/>
        </p:nvCxnSpPr>
        <p:spPr bwMode="auto">
          <a:xfrm>
            <a:off x="2916238" y="2949575"/>
            <a:ext cx="769937" cy="7715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sp>
        <p:nvSpPr>
          <p:cNvPr id="8205" name="Šipka doprava 18"/>
          <p:cNvSpPr>
            <a:spLocks noChangeArrowheads="1"/>
          </p:cNvSpPr>
          <p:nvPr/>
        </p:nvSpPr>
        <p:spPr bwMode="auto">
          <a:xfrm>
            <a:off x="1716088" y="2806700"/>
            <a:ext cx="979487" cy="484188"/>
          </a:xfrm>
          <a:prstGeom prst="rightArrow">
            <a:avLst>
              <a:gd name="adj1" fmla="val 50000"/>
              <a:gd name="adj2" fmla="val 50105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075" tIns="46037" rIns="92075" bIns="46037" anchor="ctr"/>
          <a:lstStyle/>
          <a:p>
            <a:endParaRPr lang="cs-CZ"/>
          </a:p>
        </p:txBody>
      </p:sp>
      <p:sp>
        <p:nvSpPr>
          <p:cNvPr id="8206" name="Obdélník 19"/>
          <p:cNvSpPr>
            <a:spLocks noChangeArrowheads="1"/>
          </p:cNvSpPr>
          <p:nvPr/>
        </p:nvSpPr>
        <p:spPr bwMode="auto">
          <a:xfrm>
            <a:off x="1403350" y="23495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075" tIns="46037" rIns="92075" bIns="46037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b="1" smtClean="0">
                <a:latin typeface="Tahoma" pitchFamily="34" charset="0"/>
                <a:cs typeface="Tahoma" pitchFamily="34" charset="0"/>
              </a:rPr>
              <a:t>Zaměření a cíle programu</a:t>
            </a:r>
            <a:endParaRPr lang="cs-CZ" sz="2800" smtClean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</p:nvPr>
        </p:nvGraphicFramePr>
        <p:xfrm>
          <a:off x="755576" y="1628800"/>
          <a:ext cx="7739062" cy="29989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>
          <a:xfrm>
            <a:off x="684213" y="908050"/>
            <a:ext cx="7739062" cy="636588"/>
          </a:xfrm>
        </p:spPr>
        <p:txBody>
          <a:bodyPr/>
          <a:lstStyle/>
          <a:p>
            <a:pPr algn="ctr"/>
            <a:r>
              <a:rPr lang="cs-CZ" sz="2800" b="1" smtClean="0">
                <a:latin typeface="Tahoma" pitchFamily="34" charset="0"/>
                <a:cs typeface="Tahoma" pitchFamily="34" charset="0"/>
              </a:rPr>
              <a:t>Prioritní osy</a:t>
            </a:r>
          </a:p>
        </p:txBody>
      </p:sp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buFont typeface="Times" pitchFamily="18" charset="0"/>
              <a:buNone/>
            </a:pPr>
            <a:r>
              <a:rPr lang="cs-CZ" b="1" dirty="0" smtClean="0">
                <a:solidFill>
                  <a:srgbClr val="000000"/>
                </a:solidFill>
              </a:rPr>
              <a:t>PO</a:t>
            </a:r>
            <a:r>
              <a:rPr lang="en-GB" b="1" dirty="0" smtClean="0">
                <a:solidFill>
                  <a:srgbClr val="000000"/>
                </a:solidFill>
              </a:rPr>
              <a:t>1: </a:t>
            </a:r>
            <a:r>
              <a:rPr lang="cs-CZ" b="1" dirty="0" smtClean="0">
                <a:solidFill>
                  <a:srgbClr val="000000"/>
                </a:solidFill>
              </a:rPr>
              <a:t>Územně analytické podklady</a:t>
            </a:r>
            <a:r>
              <a:rPr lang="en-GB" b="1" dirty="0" smtClean="0">
                <a:solidFill>
                  <a:srgbClr val="000000"/>
                </a:solidFill>
              </a:rPr>
              <a:t>, </a:t>
            </a:r>
            <a:r>
              <a:rPr lang="cs-CZ" b="1" dirty="0" smtClean="0">
                <a:solidFill>
                  <a:srgbClr val="000000"/>
                </a:solidFill>
              </a:rPr>
              <a:t>přenos, pozorování, nástroje                    a informovanost                                                                               </a:t>
            </a:r>
            <a:r>
              <a:rPr lang="cs-CZ" dirty="0" smtClean="0">
                <a:solidFill>
                  <a:srgbClr val="000000"/>
                </a:solidFill>
              </a:rPr>
              <a:t>(jediná operace/jediný příjemce  - ESÚS)</a:t>
            </a:r>
          </a:p>
          <a:p>
            <a:pPr marL="0" indent="0">
              <a:spcAft>
                <a:spcPts val="600"/>
              </a:spcAft>
              <a:buFont typeface="Times" pitchFamily="18" charset="0"/>
              <a:buNone/>
            </a:pPr>
            <a:r>
              <a:rPr lang="cs-CZ" b="1" dirty="0" smtClean="0"/>
              <a:t>Specifický cíl 1: Průběžná produkce evropských územně analytických podkladů</a:t>
            </a:r>
          </a:p>
          <a:p>
            <a:pPr>
              <a:spcAft>
                <a:spcPct val="35000"/>
              </a:spcAft>
              <a:buFont typeface="Verdana" pitchFamily="34" charset="0"/>
              <a:buChar char="­"/>
            </a:pPr>
            <a:r>
              <a:rPr lang="cs-CZ" b="1" i="1" dirty="0" smtClean="0"/>
              <a:t>aplikovaný územní výzkum </a:t>
            </a:r>
            <a:r>
              <a:rPr lang="cs-CZ" dirty="0" smtClean="0"/>
              <a:t>– srovnatelné informace a územně analytické podklady o územních potenciálech a problémech evropského území, aplikovaný výzkum napříč obory s využitím stávající tematické analýzy, studie územních dopadů politik EU</a:t>
            </a:r>
          </a:p>
          <a:p>
            <a:pPr>
              <a:spcAft>
                <a:spcPct val="35000"/>
              </a:spcAft>
              <a:buFont typeface="Verdana" pitchFamily="34" charset="0"/>
              <a:buChar char="­"/>
            </a:pPr>
            <a:r>
              <a:rPr lang="cs-CZ" b="1" i="1" dirty="0" smtClean="0"/>
              <a:t>očekávané výsledky </a:t>
            </a:r>
            <a:r>
              <a:rPr lang="cs-CZ" dirty="0" smtClean="0"/>
              <a:t>– lepší pochopení střednědobých a dlouhodobých územních trendů, budoucích perspektiv pro Evropu prostřednictvím prognóz a územních scénářů a před legislativní posuzování dopadů  návrhů politik EU</a:t>
            </a:r>
          </a:p>
          <a:p>
            <a:pPr>
              <a:spcAft>
                <a:spcPct val="35000"/>
              </a:spcAft>
              <a:buFont typeface="Verdana" pitchFamily="34" charset="0"/>
              <a:buChar char="­"/>
            </a:pPr>
            <a:r>
              <a:rPr lang="cs-CZ" b="1" i="1" dirty="0" smtClean="0"/>
              <a:t>cílové skupiny</a:t>
            </a:r>
            <a:r>
              <a:rPr lang="cs-CZ" b="1" dirty="0" smtClean="0"/>
              <a:t> </a:t>
            </a:r>
            <a:r>
              <a:rPr lang="cs-CZ" dirty="0" smtClean="0"/>
              <a:t>– tvůrci politik a praktici na evropské i národní úrovni; úřady implementující programy financované z ESIF; úředníci zabývající se tvorbou politik, projektanti na regionálních či místních úřadech, organizace  a akademická obec EU v oblasti územního výzkumu…</a:t>
            </a:r>
          </a:p>
          <a:p>
            <a:pPr>
              <a:spcAft>
                <a:spcPct val="35000"/>
              </a:spcAft>
              <a:buFont typeface="Verdana" pitchFamily="34" charset="0"/>
              <a:buChar char="­"/>
            </a:pPr>
            <a:r>
              <a:rPr lang="cs-CZ" b="1" dirty="0" smtClean="0"/>
              <a:t>asistence týmů pro podporu projektů </a:t>
            </a:r>
            <a:r>
              <a:rPr lang="cs-CZ" dirty="0" smtClean="0"/>
              <a:t>(PST)</a:t>
            </a:r>
          </a:p>
          <a:p>
            <a:pPr marL="0" indent="0">
              <a:spcAft>
                <a:spcPct val="35000"/>
              </a:spcAft>
              <a:buFont typeface="Times" pitchFamily="18" charset="0"/>
              <a:buNone/>
            </a:pPr>
            <a:endParaRPr lang="cs-CZ" b="1" dirty="0" smtClean="0"/>
          </a:p>
          <a:p>
            <a:pPr marL="0" indent="0">
              <a:spcAft>
                <a:spcPct val="35000"/>
              </a:spcAft>
              <a:buFont typeface="Times" pitchFamily="18" charset="0"/>
              <a:buNone/>
            </a:pPr>
            <a:endParaRPr lang="cs-CZ" b="1" dirty="0" smtClean="0"/>
          </a:p>
          <a:p>
            <a:pPr marL="0" indent="0">
              <a:spcAft>
                <a:spcPts val="600"/>
              </a:spcAft>
            </a:pPr>
            <a:endParaRPr lang="cs-CZ" dirty="0" smtClean="0">
              <a:solidFill>
                <a:srgbClr val="000000"/>
              </a:solidFill>
            </a:endParaRPr>
          </a:p>
          <a:p>
            <a:pPr marL="0" indent="0">
              <a:spcAft>
                <a:spcPts val="600"/>
              </a:spcAft>
              <a:buFont typeface="Times" pitchFamily="18" charset="0"/>
              <a:buNone/>
            </a:pPr>
            <a:endParaRPr lang="cs-CZ" b="1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b="1" smtClean="0">
                <a:latin typeface="Tahoma" pitchFamily="34" charset="0"/>
                <a:cs typeface="Tahoma" pitchFamily="34" charset="0"/>
              </a:rPr>
              <a:t>Prioritní osy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b="1" dirty="0" smtClean="0"/>
              <a:t>Specifický cíl 2: Lepší přenos znalostí a využití analytické podpory uživatelů</a:t>
            </a:r>
          </a:p>
          <a:p>
            <a:pPr>
              <a:buFontTx/>
              <a:buChar char="-"/>
              <a:defRPr/>
            </a:pPr>
            <a:r>
              <a:rPr lang="cs-CZ" b="1" i="1" dirty="0"/>
              <a:t>c</a:t>
            </a:r>
            <a:r>
              <a:rPr lang="cs-CZ" b="1" i="1" dirty="0" smtClean="0"/>
              <a:t>ílené analýzy </a:t>
            </a:r>
            <a:r>
              <a:rPr lang="cs-CZ" dirty="0" smtClean="0"/>
              <a:t>pro seskupení národních orgánů, regionů a měst na základě poptávky zainteresovaných stran – (</a:t>
            </a:r>
            <a:r>
              <a:rPr lang="cs-CZ" dirty="0"/>
              <a:t>v</a:t>
            </a:r>
            <a:r>
              <a:rPr lang="cs-CZ" dirty="0" smtClean="0"/>
              <a:t>ýzva k vyjádření zájmu – součást každého druhého Working Plan, výzva k předkládání návrhů – výběr realizátora);</a:t>
            </a:r>
          </a:p>
          <a:p>
            <a:pPr>
              <a:buFontTx/>
              <a:buChar char="-"/>
              <a:defRPr/>
            </a:pPr>
            <a:r>
              <a:rPr lang="cs-CZ" dirty="0" smtClean="0"/>
              <a:t>dále </a:t>
            </a:r>
            <a:r>
              <a:rPr lang="cs-CZ" b="1" i="1" dirty="0" smtClean="0"/>
              <a:t>zprávy a balíčky o územně analytických podkladech</a:t>
            </a:r>
            <a:r>
              <a:rPr lang="cs-CZ" b="1" dirty="0" smtClean="0"/>
              <a:t> </a:t>
            </a:r>
            <a:r>
              <a:rPr lang="cs-CZ" dirty="0" smtClean="0"/>
              <a:t>pro EÚS         a ESIF programy a makroregiony, </a:t>
            </a:r>
            <a:r>
              <a:rPr lang="cs-CZ" i="1" dirty="0" smtClean="0"/>
              <a:t>rychlé krátké zprávy </a:t>
            </a:r>
            <a:r>
              <a:rPr lang="cs-CZ" dirty="0" smtClean="0"/>
              <a:t>a pracovní výstupy o územní dynamice, dopadech, výhledech ovlivňujících území, regiony a města</a:t>
            </a:r>
          </a:p>
          <a:p>
            <a:pPr>
              <a:buFontTx/>
              <a:buChar char="-"/>
              <a:defRPr/>
            </a:pPr>
            <a:r>
              <a:rPr lang="cs-CZ" b="1" i="1" dirty="0"/>
              <a:t>o</a:t>
            </a:r>
            <a:r>
              <a:rPr lang="cs-CZ" b="1" i="1" dirty="0" smtClean="0"/>
              <a:t>čekávané výsledky </a:t>
            </a:r>
            <a:r>
              <a:rPr lang="cs-CZ" dirty="0" smtClean="0"/>
              <a:t>– širší využití územně analytických podkladů doplněním evropské perspektivy do politik na národní, regionální         a místní úrovni pro různé účely; lepší integrace územní dimenze do realizace programů ESIF a přípravy programů po r. 2020; větší zastoupení evropských územních analýz a faktů v evropské politické debatě; lepší využití výsledků výzkumu a analýz v odpovídajících územních, městských a sektorových politikách na všech úrovních;</a:t>
            </a:r>
          </a:p>
          <a:p>
            <a:pPr>
              <a:buFontTx/>
              <a:buChar char="-"/>
              <a:defRPr/>
            </a:pPr>
            <a:r>
              <a:rPr lang="cs-CZ" b="1" i="1" dirty="0"/>
              <a:t>c</a:t>
            </a:r>
            <a:r>
              <a:rPr lang="cs-CZ" b="1" i="1" dirty="0" smtClean="0"/>
              <a:t>ílové skupiny</a:t>
            </a:r>
            <a:r>
              <a:rPr lang="cs-CZ" i="1" dirty="0" smtClean="0"/>
              <a:t> </a:t>
            </a:r>
            <a:r>
              <a:rPr lang="cs-CZ" dirty="0" smtClean="0"/>
              <a:t>– tvůrci politik a praktici na všech úrovních, úřady zajišťující implementaci programů financovaných z ESIF</a:t>
            </a:r>
          </a:p>
          <a:p>
            <a:pPr>
              <a:buFontTx/>
              <a:buChar char="-"/>
              <a:defRPr/>
            </a:pPr>
            <a:endParaRPr lang="cs-CZ" dirty="0" smtClean="0"/>
          </a:p>
          <a:p>
            <a:pPr>
              <a:buFontTx/>
              <a:buChar char="-"/>
              <a:defRPr/>
            </a:pPr>
            <a:endParaRPr lang="cs-CZ" dirty="0" smtClean="0"/>
          </a:p>
          <a:p>
            <a:pPr marL="0" indent="0">
              <a:buFont typeface="Times" pitchFamily="18" charset="0"/>
              <a:buNone/>
              <a:defRPr/>
            </a:pP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b="1" dirty="0" smtClean="0">
                <a:latin typeface="Tahoma" pitchFamily="34" charset="0"/>
                <a:cs typeface="Tahoma" pitchFamily="34" charset="0"/>
              </a:rPr>
              <a:t>Prioritní osy</a:t>
            </a:r>
            <a:endParaRPr lang="cs-CZ" sz="2800" dirty="0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b="1" dirty="0" smtClean="0"/>
              <a:t>Specifický cíl 3: Kvalitnější územní pozorování a nástroje pro územní analýzu</a:t>
            </a:r>
          </a:p>
          <a:p>
            <a:pPr>
              <a:buFontTx/>
              <a:buChar char="-"/>
              <a:defRPr/>
            </a:pPr>
            <a:r>
              <a:rPr lang="cs-CZ" b="1" i="1" dirty="0" smtClean="0"/>
              <a:t>pozorování, monitorování území</a:t>
            </a:r>
            <a:r>
              <a:rPr lang="cs-CZ" dirty="0" smtClean="0"/>
              <a:t>, struktur, trendů a dynamiky              v různých typech evropských území, </a:t>
            </a:r>
            <a:r>
              <a:rPr lang="cs-CZ" b="1" i="1" dirty="0" smtClean="0"/>
              <a:t>vývoj analytických nástrojů </a:t>
            </a:r>
            <a:r>
              <a:rPr lang="cs-CZ" dirty="0" smtClean="0"/>
              <a:t>(revize nástrojů, uživatelská podpora) </a:t>
            </a:r>
          </a:p>
          <a:p>
            <a:pPr>
              <a:buFontTx/>
              <a:buChar char="-"/>
              <a:defRPr/>
            </a:pPr>
            <a:r>
              <a:rPr lang="cs-CZ" b="1" i="1" dirty="0">
                <a:solidFill>
                  <a:srgbClr val="000000"/>
                </a:solidFill>
              </a:rPr>
              <a:t>o</a:t>
            </a:r>
            <a:r>
              <a:rPr lang="cs-CZ" b="1" i="1" dirty="0" smtClean="0">
                <a:solidFill>
                  <a:srgbClr val="000000"/>
                </a:solidFill>
              </a:rPr>
              <a:t>čekávané výsledky </a:t>
            </a:r>
            <a:r>
              <a:rPr lang="cs-CZ" dirty="0" smtClean="0">
                <a:solidFill>
                  <a:srgbClr val="000000"/>
                </a:solidFill>
              </a:rPr>
              <a:t>- lepší </a:t>
            </a:r>
            <a:r>
              <a:rPr lang="cs-CZ" dirty="0">
                <a:solidFill>
                  <a:srgbClr val="000000"/>
                </a:solidFill>
              </a:rPr>
              <a:t>územní pozorování realizace politik </a:t>
            </a:r>
            <a:r>
              <a:rPr lang="cs-CZ" dirty="0" smtClean="0">
                <a:solidFill>
                  <a:srgbClr val="000000"/>
                </a:solidFill>
              </a:rPr>
              <a:t>            a pravidelné zprávy založené </a:t>
            </a:r>
            <a:r>
              <a:rPr lang="cs-CZ" dirty="0">
                <a:solidFill>
                  <a:srgbClr val="000000"/>
                </a:solidFill>
              </a:rPr>
              <a:t>na evropském monitorovacím </a:t>
            </a:r>
            <a:r>
              <a:rPr lang="cs-CZ" dirty="0" smtClean="0">
                <a:solidFill>
                  <a:srgbClr val="000000"/>
                </a:solidFill>
              </a:rPr>
              <a:t>systému; větší </a:t>
            </a:r>
            <a:r>
              <a:rPr lang="cs-CZ" dirty="0">
                <a:solidFill>
                  <a:srgbClr val="000000"/>
                </a:solidFill>
              </a:rPr>
              <a:t>využívání územní dimenze na všech </a:t>
            </a:r>
            <a:r>
              <a:rPr lang="cs-CZ" dirty="0" smtClean="0">
                <a:solidFill>
                  <a:srgbClr val="000000"/>
                </a:solidFill>
              </a:rPr>
              <a:t>úrovních, </a:t>
            </a:r>
            <a:r>
              <a:rPr lang="cs-CZ" dirty="0">
                <a:solidFill>
                  <a:srgbClr val="000000"/>
                </a:solidFill>
              </a:rPr>
              <a:t>včetně </a:t>
            </a:r>
            <a:r>
              <a:rPr lang="cs-CZ" dirty="0" smtClean="0">
                <a:solidFill>
                  <a:srgbClr val="000000"/>
                </a:solidFill>
              </a:rPr>
              <a:t>makroregionálních </a:t>
            </a:r>
            <a:r>
              <a:rPr lang="cs-CZ" dirty="0">
                <a:solidFill>
                  <a:srgbClr val="000000"/>
                </a:solidFill>
              </a:rPr>
              <a:t>a územních monitorovacích systémů </a:t>
            </a:r>
            <a:r>
              <a:rPr lang="cs-CZ" dirty="0" smtClean="0">
                <a:solidFill>
                  <a:srgbClr val="000000"/>
                </a:solidFill>
              </a:rPr>
              <a:t>pro makroregiony </a:t>
            </a:r>
            <a:r>
              <a:rPr lang="cs-CZ" dirty="0">
                <a:solidFill>
                  <a:srgbClr val="000000"/>
                </a:solidFill>
              </a:rPr>
              <a:t>a </a:t>
            </a:r>
            <a:r>
              <a:rPr lang="cs-CZ" dirty="0" smtClean="0">
                <a:solidFill>
                  <a:srgbClr val="000000"/>
                </a:solidFill>
              </a:rPr>
              <a:t>nadnárodní území; lepší </a:t>
            </a:r>
            <a:r>
              <a:rPr lang="cs-CZ" dirty="0">
                <a:solidFill>
                  <a:srgbClr val="000000"/>
                </a:solidFill>
              </a:rPr>
              <a:t>a užitečnější soubor nástrojů územních analýz a posuzování územních dopadů poskytující lepší podporu a školení uživatelů na všech </a:t>
            </a:r>
            <a:r>
              <a:rPr lang="cs-CZ" dirty="0" smtClean="0">
                <a:solidFill>
                  <a:srgbClr val="000000"/>
                </a:solidFill>
              </a:rPr>
              <a:t>úrovních;</a:t>
            </a:r>
          </a:p>
          <a:p>
            <a:pPr>
              <a:buFontTx/>
              <a:buChar char="-"/>
              <a:defRPr/>
            </a:pPr>
            <a:r>
              <a:rPr lang="cs-CZ" b="1" i="1" dirty="0">
                <a:solidFill>
                  <a:srgbClr val="000000"/>
                </a:solidFill>
              </a:rPr>
              <a:t>c</a:t>
            </a:r>
            <a:r>
              <a:rPr lang="cs-CZ" b="1" i="1" dirty="0" smtClean="0">
                <a:solidFill>
                  <a:srgbClr val="000000"/>
                </a:solidFill>
              </a:rPr>
              <a:t>ílové skupiny </a:t>
            </a:r>
            <a:r>
              <a:rPr lang="cs-CZ" dirty="0" smtClean="0">
                <a:solidFill>
                  <a:srgbClr val="000000"/>
                </a:solidFill>
              </a:rPr>
              <a:t>– </a:t>
            </a:r>
            <a:r>
              <a:rPr lang="cs-CZ" dirty="0" smtClean="0"/>
              <a:t>tvůrci politik a praktici na všech úrovních, úřady zajišťující implementaci programů financovaných z ESIF; dále i jiné relevantní cílové skupiny včetně širší veřejnosti</a:t>
            </a:r>
          </a:p>
          <a:p>
            <a:pPr marL="0" indent="0">
              <a:buNone/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310651"/>
            <a:ext cx="1080000" cy="1176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b="1" smtClean="0">
                <a:latin typeface="Tahoma" pitchFamily="34" charset="0"/>
                <a:cs typeface="Tahoma" pitchFamily="34" charset="0"/>
              </a:rPr>
              <a:t>Prioritní osy</a:t>
            </a:r>
            <a:endParaRPr lang="cs-CZ" sz="2800" smtClean="0"/>
          </a:p>
        </p:txBody>
      </p:sp>
      <p:sp>
        <p:nvSpPr>
          <p:cNvPr id="1331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Specifický cíl 4: Širší informovanost a využívání územně analytických podkladů</a:t>
            </a:r>
          </a:p>
          <a:p>
            <a:pPr>
              <a:buFontTx/>
              <a:buChar char="-"/>
            </a:pPr>
            <a:r>
              <a:rPr lang="cs-CZ" b="1" i="1" dirty="0" smtClean="0">
                <a:solidFill>
                  <a:srgbClr val="000000"/>
                </a:solidFill>
              </a:rPr>
              <a:t>široká informovanost</a:t>
            </a:r>
            <a:r>
              <a:rPr lang="cs-CZ" i="1" dirty="0" smtClean="0">
                <a:solidFill>
                  <a:srgbClr val="000000"/>
                </a:solidFill>
              </a:rPr>
              <a:t> </a:t>
            </a:r>
            <a:r>
              <a:rPr lang="cs-CZ" dirty="0" smtClean="0">
                <a:solidFill>
                  <a:srgbClr val="000000"/>
                </a:solidFill>
              </a:rPr>
              <a:t>potenciálních uživatelů evropských územně analytických pokladů  a </a:t>
            </a:r>
            <a:r>
              <a:rPr lang="cs-CZ" b="1" i="1" dirty="0" smtClean="0">
                <a:solidFill>
                  <a:srgbClr val="000000"/>
                </a:solidFill>
              </a:rPr>
              <a:t>podněcování zájmu</a:t>
            </a:r>
            <a:r>
              <a:rPr lang="cs-CZ" b="1" dirty="0" smtClean="0">
                <a:solidFill>
                  <a:srgbClr val="000000"/>
                </a:solidFill>
              </a:rPr>
              <a:t> </a:t>
            </a:r>
            <a:r>
              <a:rPr lang="cs-CZ" dirty="0" smtClean="0">
                <a:solidFill>
                  <a:srgbClr val="000000"/>
                </a:solidFill>
              </a:rPr>
              <a:t>o využívání evropských  územních perspektiv na všech úrovních přípravy politiky; tj. semináře, konference, workshopy, akce kontaktních míst, účast v debatách, publikace, překlady aj.;</a:t>
            </a:r>
          </a:p>
          <a:p>
            <a:pPr>
              <a:buFontTx/>
              <a:buChar char="-"/>
            </a:pPr>
            <a:r>
              <a:rPr lang="cs-CZ" b="1" i="1" dirty="0" smtClean="0">
                <a:solidFill>
                  <a:srgbClr val="000000"/>
                </a:solidFill>
              </a:rPr>
              <a:t>očekávané výsledky </a:t>
            </a:r>
            <a:r>
              <a:rPr lang="cs-CZ" dirty="0" smtClean="0">
                <a:solidFill>
                  <a:srgbClr val="000000"/>
                </a:solidFill>
              </a:rPr>
              <a:t>- rozšíření evropských územně analytických podkladů širší skupině potenciálních uživatelů; větší dopad a zapojení územních analýz a argumentů do politických debat na evropské, nadnárodní a národní úrovni; lepší využívání územních analýz založené na srozumitelné komunikaci pro jasně definované cílové skupiny; silná podpora sítě kontaktních míst programu ESPON s cílem oslovit a zapojit tvůrce politik, praktiky, stakeholdry, výzkumníky, experty a veřejnost;</a:t>
            </a:r>
          </a:p>
          <a:p>
            <a:pPr>
              <a:buFontTx/>
              <a:buChar char="-"/>
            </a:pPr>
            <a:r>
              <a:rPr lang="cs-CZ" b="1" i="1" dirty="0" smtClean="0">
                <a:solidFill>
                  <a:srgbClr val="000000"/>
                </a:solidFill>
              </a:rPr>
              <a:t>cílové skupiny </a:t>
            </a:r>
            <a:r>
              <a:rPr lang="cs-CZ" dirty="0" smtClean="0">
                <a:solidFill>
                  <a:srgbClr val="000000"/>
                </a:solidFill>
              </a:rPr>
              <a:t>– velmi široká skupina – tvůrci politik, praktici, stakeholdeři na všech úrovních, vědecko-výzkumní pracovníci, studenti, odborníci, veřejnost, soukromý sektor.</a:t>
            </a:r>
          </a:p>
          <a:p>
            <a:pPr>
              <a:buFont typeface="Arial" charset="0"/>
              <a:buChar char="•"/>
            </a:pPr>
            <a:r>
              <a:rPr lang="cs-CZ" b="1" dirty="0" smtClean="0">
                <a:solidFill>
                  <a:srgbClr val="000000"/>
                </a:solidFill>
              </a:rPr>
              <a:t>Prioritní osa 2: Technická pomoc</a:t>
            </a:r>
          </a:p>
          <a:p>
            <a:pPr>
              <a:buFontTx/>
              <a:buChar char="-"/>
            </a:pPr>
            <a:endParaRPr lang="cs-CZ" dirty="0" smtClean="0">
              <a:solidFill>
                <a:srgbClr val="000000"/>
              </a:solidFill>
            </a:endParaRPr>
          </a:p>
          <a:p>
            <a:pPr>
              <a:buFontTx/>
              <a:buChar char="-"/>
            </a:pPr>
            <a:endParaRPr lang="cs-CZ" dirty="0" smtClean="0">
              <a:solidFill>
                <a:srgbClr val="000000"/>
              </a:solidFill>
            </a:endParaRPr>
          </a:p>
          <a:p>
            <a:pPr>
              <a:buFontTx/>
              <a:buChar char="-"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1"/>
          <p:cNvSpPr>
            <a:spLocks noGrp="1"/>
          </p:cNvSpPr>
          <p:nvPr>
            <p:ph type="title"/>
          </p:nvPr>
        </p:nvSpPr>
        <p:spPr>
          <a:xfrm>
            <a:off x="468313" y="981075"/>
            <a:ext cx="8207375" cy="503238"/>
          </a:xfrm>
        </p:spPr>
        <p:txBody>
          <a:bodyPr/>
          <a:lstStyle/>
          <a:p>
            <a:pPr algn="ctr"/>
            <a:r>
              <a:rPr lang="cs-CZ" altLang="cs-CZ" sz="2800" b="1" smtClean="0">
                <a:latin typeface="Tahoma" pitchFamily="34" charset="0"/>
                <a:cs typeface="Tahoma" pitchFamily="34" charset="0"/>
              </a:rPr>
              <a:t>Změny v programu</a:t>
            </a:r>
            <a:r>
              <a:rPr lang="en-GB" altLang="cs-CZ" sz="2800" b="1" smtClean="0">
                <a:latin typeface="Tahoma" pitchFamily="34" charset="0"/>
                <a:cs typeface="Tahoma" pitchFamily="34" charset="0"/>
              </a:rPr>
              <a:t> </a:t>
            </a:r>
            <a:endParaRPr lang="lb-LU" altLang="cs-CZ" sz="2800" b="1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4339" name="Espace réservé du contenu 2"/>
          <p:cNvSpPr>
            <a:spLocks noGrp="1"/>
          </p:cNvSpPr>
          <p:nvPr>
            <p:ph idx="1"/>
          </p:nvPr>
        </p:nvSpPr>
        <p:spPr>
          <a:xfrm>
            <a:off x="684213" y="1773238"/>
            <a:ext cx="7775575" cy="4608512"/>
          </a:xfrm>
        </p:spPr>
        <p:txBody>
          <a:bodyPr/>
          <a:lstStyle/>
          <a:p>
            <a:pPr marL="0" indent="0" algn="just">
              <a:spcBef>
                <a:spcPts val="600"/>
              </a:spcBef>
              <a:buFont typeface="Times" pitchFamily="18" charset="0"/>
              <a:buNone/>
            </a:pPr>
            <a:endParaRPr lang="cs-CZ" altLang="cs-CZ" b="1" dirty="0" smtClean="0">
              <a:ea typeface="Verdana" pitchFamily="34" charset="0"/>
              <a:cs typeface="Verdana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cs-CZ" altLang="cs-CZ" b="1" dirty="0" smtClean="0">
                <a:ea typeface="Verdana" pitchFamily="34" charset="0"/>
                <a:cs typeface="Verdana" pitchFamily="34" charset="0"/>
              </a:rPr>
              <a:t>ESÚS </a:t>
            </a:r>
            <a:r>
              <a:rPr lang="cs-CZ" altLang="cs-CZ" dirty="0" smtClean="0">
                <a:ea typeface="Verdana" pitchFamily="34" charset="0"/>
                <a:cs typeface="Verdana" pitchFamily="34" charset="0"/>
              </a:rPr>
              <a:t>(EGTC) jako jediný příjemce, jediná operace</a:t>
            </a:r>
          </a:p>
          <a:p>
            <a:pPr marL="360000" indent="0" algn="just">
              <a:spcBef>
                <a:spcPts val="600"/>
              </a:spcBef>
              <a:buFont typeface="Times" pitchFamily="18" charset="0"/>
              <a:buNone/>
            </a:pPr>
            <a:r>
              <a:rPr lang="cs-CZ" altLang="cs-CZ" dirty="0" smtClean="0">
                <a:ea typeface="Verdana" pitchFamily="34" charset="0"/>
                <a:cs typeface="Verdana" pitchFamily="34" charset="0"/>
              </a:rPr>
              <a:t>Návrh operace, Víceleté a Roční pracovní plány, dále rozpracované do Specifikací aktivit (včetně popisu tzv. Scoping notes s výběrovými kritérii pro větší akce) – schvaluje MV</a:t>
            </a:r>
          </a:p>
          <a:p>
            <a:pPr marL="360000" indent="0">
              <a:buFont typeface="Times" pitchFamily="18" charset="0"/>
              <a:buNone/>
            </a:pPr>
            <a:r>
              <a:rPr lang="cs-CZ" altLang="cs-CZ" dirty="0" smtClean="0">
                <a:ea typeface="Verdana" pitchFamily="34" charset="0"/>
                <a:cs typeface="Verdana" pitchFamily="34" charset="0"/>
              </a:rPr>
              <a:t>Nařízení a Statut ESÚS – omezený počet členů ESÚS (LU+3 regiony BE), otevřené členství, Shromáždění ESÚS (Assembly) jako výkonný orgán, každý stát 3 hlasy, ředitel a zaměstnanci (celkem 19 lidí)</a:t>
            </a:r>
          </a:p>
          <a:p>
            <a:pPr marL="0" indent="0">
              <a:buFont typeface="Times" pitchFamily="18" charset="0"/>
              <a:buNone/>
            </a:pPr>
            <a:r>
              <a:rPr lang="cs-CZ" altLang="cs-CZ" dirty="0" smtClean="0">
                <a:ea typeface="Verdana" pitchFamily="34" charset="0"/>
                <a:cs typeface="Verdana" pitchFamily="34" charset="0"/>
              </a:rPr>
              <a:t> </a:t>
            </a:r>
          </a:p>
          <a:p>
            <a:r>
              <a:rPr lang="cs-CZ" altLang="cs-CZ" b="1" dirty="0" smtClean="0">
                <a:ea typeface="Verdana" pitchFamily="34" charset="0"/>
                <a:cs typeface="Verdana" pitchFamily="34" charset="0"/>
              </a:rPr>
              <a:t>Smlouva o poskytnutí grantu </a:t>
            </a:r>
            <a:r>
              <a:rPr lang="cs-CZ" altLang="cs-CZ" dirty="0" smtClean="0">
                <a:ea typeface="Verdana" pitchFamily="34" charset="0"/>
                <a:cs typeface="Verdana" pitchFamily="34" charset="0"/>
              </a:rPr>
              <a:t>mezi ŘO a ESÚS </a:t>
            </a:r>
          </a:p>
          <a:p>
            <a:pPr marL="0" indent="0"/>
            <a:endParaRPr lang="cs-CZ" altLang="cs-CZ" dirty="0" smtClean="0">
              <a:ea typeface="Verdana" pitchFamily="34" charset="0"/>
              <a:cs typeface="Verdana" pitchFamily="34" charset="0"/>
            </a:endParaRPr>
          </a:p>
          <a:p>
            <a:r>
              <a:rPr lang="cs-CZ" altLang="cs-CZ" b="1" dirty="0" smtClean="0">
                <a:cs typeface="Tahoma" pitchFamily="34" charset="0"/>
              </a:rPr>
              <a:t>Veřejné zakázky </a:t>
            </a:r>
            <a:r>
              <a:rPr lang="cs-CZ" altLang="cs-CZ" dirty="0" smtClean="0">
                <a:cs typeface="Tahoma" pitchFamily="34" charset="0"/>
              </a:rPr>
              <a:t>na služby podle lucemburského práva, redukce administrativní zátěže na úrovni projektových partnerů</a:t>
            </a:r>
            <a:endParaRPr lang="cs-CZ" altLang="cs-CZ" dirty="0" smtClean="0">
              <a:ea typeface="Verdana" pitchFamily="34" charset="0"/>
              <a:cs typeface="Verdana" pitchFamily="34" charset="0"/>
            </a:endParaRPr>
          </a:p>
          <a:p>
            <a:pPr marL="0" indent="0"/>
            <a:endParaRPr lang="cs-CZ" altLang="cs-CZ" dirty="0" smtClean="0">
              <a:ea typeface="Verdana" pitchFamily="34" charset="0"/>
              <a:cs typeface="Verdana" pitchFamily="34" charset="0"/>
            </a:endParaRPr>
          </a:p>
          <a:p>
            <a:r>
              <a:rPr lang="cs-CZ" altLang="cs-CZ" b="1" dirty="0" smtClean="0">
                <a:ea typeface="Verdana" pitchFamily="34" charset="0"/>
                <a:cs typeface="Verdana" pitchFamily="34" charset="0"/>
              </a:rPr>
              <a:t>Kontrola prvního stupně </a:t>
            </a:r>
            <a:r>
              <a:rPr lang="cs-CZ" altLang="cs-CZ" dirty="0" smtClean="0">
                <a:ea typeface="Verdana" pitchFamily="34" charset="0"/>
                <a:cs typeface="Verdana" pitchFamily="34" charset="0"/>
              </a:rPr>
              <a:t>na úrovni operace – Ministerstvo financí LU, ředitelství finanční kontroly (na národní úrovni FLC odpadá) </a:t>
            </a:r>
          </a:p>
          <a:p>
            <a:pPr marL="457200" lvl="1" indent="0">
              <a:spcAft>
                <a:spcPts val="1200"/>
              </a:spcAft>
              <a:buFontTx/>
              <a:buNone/>
            </a:pPr>
            <a:endParaRPr lang="cs-CZ" altLang="cs-CZ" sz="2000" dirty="0" smtClean="0"/>
          </a:p>
          <a:p>
            <a:pPr marL="0" indent="0">
              <a:spcAft>
                <a:spcPts val="1200"/>
              </a:spcAft>
              <a:buFont typeface="Verdana" pitchFamily="34" charset="0"/>
              <a:buChar char="−"/>
            </a:pPr>
            <a:endParaRPr lang="en-GB" altLang="cs-CZ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3"/>
          <p:cNvSpPr>
            <a:spLocks noGrp="1"/>
          </p:cNvSpPr>
          <p:nvPr>
            <p:ph type="title"/>
          </p:nvPr>
        </p:nvSpPr>
        <p:spPr>
          <a:xfrm>
            <a:off x="611560" y="908720"/>
            <a:ext cx="7739062" cy="636588"/>
          </a:xfrm>
        </p:spPr>
        <p:txBody>
          <a:bodyPr/>
          <a:lstStyle/>
          <a:p>
            <a:pPr algn="ctr"/>
            <a:r>
              <a:rPr lang="cs-CZ" altLang="cs-CZ" sz="2800" b="1" dirty="0" smtClean="0">
                <a:latin typeface="Tahoma" pitchFamily="34" charset="0"/>
                <a:cs typeface="Tahoma" pitchFamily="34" charset="0"/>
              </a:rPr>
              <a:t>Program ESPON </a:t>
            </a:r>
            <a:endParaRPr lang="cs-CZ" sz="2800" dirty="0" smtClean="0"/>
          </a:p>
        </p:txBody>
      </p:sp>
      <p:sp>
        <p:nvSpPr>
          <p:cNvPr id="5123" name="Zástupný symbol pro obsah 4"/>
          <p:cNvSpPr>
            <a:spLocks noGrp="1"/>
          </p:cNvSpPr>
          <p:nvPr>
            <p:ph idx="1"/>
          </p:nvPr>
        </p:nvSpPr>
        <p:spPr>
          <a:xfrm>
            <a:off x="683568" y="1806575"/>
            <a:ext cx="7739062" cy="5051425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</a:pPr>
            <a:endParaRPr lang="cs-CZ" altLang="cs-CZ" sz="2000" dirty="0" smtClean="0">
              <a:latin typeface="Tahoma" pitchFamily="34" charset="0"/>
              <a:cs typeface="Tahoma" pitchFamily="34" charset="0"/>
            </a:endParaRPr>
          </a:p>
          <a:p>
            <a:pPr marL="0" indent="0" algn="ctr">
              <a:spcBef>
                <a:spcPct val="0"/>
              </a:spcBef>
              <a:spcAft>
                <a:spcPts val="600"/>
              </a:spcAft>
              <a:buNone/>
            </a:pPr>
            <a:r>
              <a:rPr lang="cs-CZ" altLang="cs-CZ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ESPON 2006 </a:t>
            </a:r>
          </a:p>
          <a:p>
            <a:pPr marL="0" indent="0" algn="ctr">
              <a:spcBef>
                <a:spcPct val="0"/>
              </a:spcBef>
              <a:spcAft>
                <a:spcPts val="600"/>
              </a:spcAft>
              <a:buNone/>
            </a:pPr>
            <a:r>
              <a:rPr lang="cs-CZ" altLang="cs-CZ" sz="2000" kern="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European Spatial Planning Observation Network</a:t>
            </a:r>
          </a:p>
          <a:p>
            <a:pPr marL="0" indent="0" algn="ctr">
              <a:spcBef>
                <a:spcPct val="0"/>
              </a:spcBef>
              <a:spcAft>
                <a:spcPts val="600"/>
              </a:spcAft>
              <a:buNone/>
            </a:pPr>
            <a:r>
              <a:rPr lang="cs-CZ" altLang="cs-CZ" sz="2000" kern="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(Evropská monitorovací síť územního plánování)  </a:t>
            </a:r>
          </a:p>
          <a:p>
            <a:pPr marL="0" indent="0" algn="ctr">
              <a:spcBef>
                <a:spcPct val="0"/>
              </a:spcBef>
              <a:spcAft>
                <a:spcPts val="600"/>
              </a:spcAft>
              <a:buNone/>
            </a:pPr>
            <a:endParaRPr lang="cs-CZ" altLang="cs-CZ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ctr">
              <a:spcBef>
                <a:spcPct val="0"/>
              </a:spcBef>
              <a:spcAft>
                <a:spcPts val="600"/>
              </a:spcAft>
              <a:buNone/>
            </a:pPr>
            <a:r>
              <a:rPr lang="cs-CZ" altLang="cs-CZ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ESPON 2013 </a:t>
            </a:r>
          </a:p>
          <a:p>
            <a:pPr marL="0" indent="0" algn="ctr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European Observation Network </a:t>
            </a:r>
            <a:endParaRPr lang="cs-CZ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ctr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for Territorial</a:t>
            </a:r>
            <a:r>
              <a:rPr lang="cs-CZ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Development and Cohesion</a:t>
            </a:r>
            <a:endParaRPr lang="cs-CZ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ctr">
              <a:spcBef>
                <a:spcPct val="0"/>
              </a:spcBef>
              <a:spcAft>
                <a:spcPts val="600"/>
              </a:spcAft>
              <a:buNone/>
            </a:pPr>
            <a:r>
              <a:rPr lang="cs-CZ" altLang="cs-CZ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(Evropská monitorovací síť pro územní plánování a soudržnost)</a:t>
            </a:r>
          </a:p>
          <a:p>
            <a:pPr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</a:pPr>
            <a:endParaRPr lang="cs-CZ" altLang="cs-CZ" sz="2000" dirty="0" smtClean="0"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</a:pPr>
            <a:endParaRPr lang="cs-CZ" altLang="cs-CZ" sz="2000" dirty="0" smtClean="0">
              <a:latin typeface="Tahoma" pitchFamily="34" charset="0"/>
              <a:cs typeface="Tahoma" pitchFamily="34" charset="0"/>
            </a:endParaRPr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1"/>
          <p:cNvSpPr>
            <a:spLocks noGrp="1"/>
          </p:cNvSpPr>
          <p:nvPr>
            <p:ph type="title"/>
          </p:nvPr>
        </p:nvSpPr>
        <p:spPr>
          <a:xfrm>
            <a:off x="468313" y="981075"/>
            <a:ext cx="8207375" cy="503238"/>
          </a:xfrm>
        </p:spPr>
        <p:txBody>
          <a:bodyPr/>
          <a:lstStyle/>
          <a:p>
            <a:pPr algn="ctr"/>
            <a:r>
              <a:rPr lang="cs-CZ" altLang="cs-CZ" sz="2800" b="1" smtClean="0">
                <a:latin typeface="Tahoma" pitchFamily="34" charset="0"/>
                <a:cs typeface="Tahoma" pitchFamily="34" charset="0"/>
              </a:rPr>
              <a:t>Změny v programu</a:t>
            </a:r>
            <a:endParaRPr lang="lb-LU" altLang="cs-CZ" sz="2800" b="1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5363" name="Espace réservé du contenu 2"/>
          <p:cNvSpPr>
            <a:spLocks noGrp="1"/>
          </p:cNvSpPr>
          <p:nvPr>
            <p:ph idx="1"/>
          </p:nvPr>
        </p:nvSpPr>
        <p:spPr>
          <a:xfrm>
            <a:off x="827088" y="1700213"/>
            <a:ext cx="7489825" cy="5005387"/>
          </a:xfrm>
        </p:spPr>
        <p:txBody>
          <a:bodyPr/>
          <a:lstStyle/>
          <a:p>
            <a:pPr algn="just">
              <a:spcBef>
                <a:spcPts val="600"/>
              </a:spcBef>
              <a:buFont typeface="Arial" charset="0"/>
              <a:buChar char="•"/>
              <a:defRPr/>
            </a:pPr>
            <a:r>
              <a:rPr lang="cs-CZ" altLang="cs-CZ" b="1" dirty="0" smtClean="0">
                <a:latin typeface="+mj-lt"/>
                <a:cs typeface="Tahoma" pitchFamily="34" charset="0"/>
              </a:rPr>
              <a:t>Řídící orgán/sekretariát </a:t>
            </a:r>
            <a:r>
              <a:rPr lang="cs-CZ" altLang="cs-CZ" dirty="0" smtClean="0">
                <a:latin typeface="+mj-lt"/>
                <a:cs typeface="Tahoma" pitchFamily="34" charset="0"/>
              </a:rPr>
              <a:t>– </a:t>
            </a:r>
            <a:r>
              <a:rPr lang="cs-CZ" altLang="cs-CZ" dirty="0" smtClean="0">
                <a:latin typeface="+mj-lt"/>
                <a:ea typeface="Verdana" pitchFamily="34" charset="0"/>
                <a:cs typeface="Verdana" pitchFamily="34" charset="0"/>
              </a:rPr>
              <a:t>lucemburské Ministerstvo vnitra </a:t>
            </a:r>
          </a:p>
          <a:p>
            <a:pPr marL="0" indent="0" algn="just">
              <a:spcBef>
                <a:spcPts val="600"/>
              </a:spcBef>
              <a:buFont typeface="Times" pitchFamily="18" charset="0"/>
              <a:buNone/>
              <a:defRPr/>
            </a:pPr>
            <a:r>
              <a:rPr lang="cs-CZ" altLang="cs-CZ" dirty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cs-CZ" altLang="cs-CZ" dirty="0" smtClean="0">
                <a:latin typeface="+mj-lt"/>
                <a:ea typeface="Verdana" pitchFamily="34" charset="0"/>
                <a:cs typeface="Verdana" pitchFamily="34" charset="0"/>
              </a:rPr>
              <a:t>   a územního rozvoje</a:t>
            </a:r>
          </a:p>
          <a:p>
            <a:pPr marL="0" indent="0" algn="just">
              <a:spcBef>
                <a:spcPts val="600"/>
              </a:spcBef>
              <a:buFont typeface="Times" pitchFamily="18" charset="0"/>
              <a:buNone/>
              <a:defRPr/>
            </a:pPr>
            <a:endParaRPr lang="cs-CZ" altLang="cs-CZ" dirty="0" smtClean="0">
              <a:latin typeface="+mj-lt"/>
              <a:cs typeface="Tahoma" pitchFamily="34" charset="0"/>
            </a:endParaRPr>
          </a:p>
          <a:p>
            <a:pPr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cs-CZ" altLang="cs-CZ" b="1" dirty="0" smtClean="0">
                <a:latin typeface="+mj-lt"/>
                <a:cs typeface="Tahoma" pitchFamily="34" charset="0"/>
              </a:rPr>
              <a:t>Smlouva mezi Lucemburskem a členskými, partnerskými státy </a:t>
            </a:r>
            <a:r>
              <a:rPr lang="cs-CZ" altLang="cs-CZ" dirty="0" smtClean="0">
                <a:latin typeface="+mj-lt"/>
                <a:cs typeface="Tahoma" pitchFamily="34" charset="0"/>
              </a:rPr>
              <a:t>o implementaci a nastavení </a:t>
            </a:r>
            <a:r>
              <a:rPr lang="cs-CZ" altLang="cs-CZ" smtClean="0">
                <a:latin typeface="+mj-lt"/>
                <a:cs typeface="Tahoma" pitchFamily="34" charset="0"/>
              </a:rPr>
              <a:t>řídícího a </a:t>
            </a:r>
            <a:r>
              <a:rPr lang="cs-CZ" altLang="cs-CZ" dirty="0" smtClean="0">
                <a:latin typeface="+mj-lt"/>
                <a:cs typeface="Tahoma" pitchFamily="34" charset="0"/>
              </a:rPr>
              <a:t>kontrolního systému PS ESPON 2020</a:t>
            </a:r>
          </a:p>
          <a:p>
            <a:pPr marL="0" indent="0">
              <a:spcBef>
                <a:spcPts val="600"/>
              </a:spcBef>
              <a:buFont typeface="Times" pitchFamily="18" charset="0"/>
              <a:buNone/>
              <a:defRPr/>
            </a:pPr>
            <a:r>
              <a:rPr lang="cs-CZ" altLang="cs-CZ" dirty="0" smtClean="0">
                <a:latin typeface="+mj-lt"/>
                <a:cs typeface="Tahoma" pitchFamily="34" charset="0"/>
              </a:rPr>
              <a:t> </a:t>
            </a:r>
          </a:p>
          <a:p>
            <a:pPr>
              <a:spcBef>
                <a:spcPts val="600"/>
              </a:spcBef>
              <a:buFont typeface="Arial" charset="0"/>
              <a:buChar char="•"/>
              <a:defRPr/>
            </a:pPr>
            <a:r>
              <a:rPr lang="cs-CZ" altLang="cs-CZ" b="1" dirty="0" smtClean="0">
                <a:latin typeface="+mj-lt"/>
                <a:cs typeface="Tahoma" pitchFamily="34" charset="0"/>
              </a:rPr>
              <a:t>Finanční odpovědnost</a:t>
            </a:r>
          </a:p>
          <a:p>
            <a:pPr marL="684000" lvl="1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cs-CZ" altLang="cs-CZ" dirty="0" smtClean="0">
                <a:latin typeface="+mj-lt"/>
                <a:cs typeface="Tahoma" pitchFamily="34" charset="0"/>
              </a:rPr>
              <a:t>Mechanismus sdílené odpovědnosti států ESPON zahrnující maximálně 2 % nezpůsobilých výdajů – rizikový fond</a:t>
            </a:r>
          </a:p>
          <a:p>
            <a:pPr marL="684000" lvl="1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cs-CZ" altLang="cs-CZ" dirty="0" smtClean="0">
                <a:latin typeface="+mj-lt"/>
                <a:cs typeface="Tahoma" pitchFamily="34" charset="0"/>
              </a:rPr>
              <a:t>Překročení limitu nad 2 % hrazeno Lucemburskem</a:t>
            </a:r>
          </a:p>
          <a:p>
            <a:pPr marL="684000" lvl="1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cs-CZ" altLang="cs-CZ" dirty="0" smtClean="0">
                <a:latin typeface="+mj-lt"/>
                <a:cs typeface="Tahoma" pitchFamily="34" charset="0"/>
              </a:rPr>
              <a:t>MV v roli řídícího výboru průběžné sledování hospodaření ESÚS</a:t>
            </a:r>
          </a:p>
          <a:p>
            <a:pPr marL="684000" lvl="1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cs-CZ" altLang="cs-CZ" dirty="0" smtClean="0">
                <a:latin typeface="+mj-lt"/>
                <a:cs typeface="Tahoma" pitchFamily="34" charset="0"/>
              </a:rPr>
              <a:t>Konzultační výbor – kontrola hospodaření ESÚS nad 1 %</a:t>
            </a:r>
          </a:p>
          <a:p>
            <a:pPr lvl="1">
              <a:spcBef>
                <a:spcPts val="600"/>
              </a:spcBef>
              <a:buFont typeface="Wingdings" pitchFamily="2" charset="2"/>
              <a:buChar char="Ø"/>
              <a:defRPr/>
            </a:pPr>
            <a:endParaRPr lang="cs-CZ" altLang="cs-CZ" dirty="0" smtClean="0">
              <a:latin typeface="+mj-lt"/>
            </a:endParaRPr>
          </a:p>
          <a:p>
            <a:pPr algn="just">
              <a:buFont typeface="Arial" charset="0"/>
              <a:buChar char="•"/>
              <a:defRPr/>
            </a:pPr>
            <a:endParaRPr lang="cs-CZ" altLang="cs-CZ" sz="2000" dirty="0" smtClean="0">
              <a:latin typeface="Tahoma" pitchFamily="34" charset="0"/>
              <a:cs typeface="Tahoma" pitchFamily="34" charset="0"/>
            </a:endParaRPr>
          </a:p>
          <a:p>
            <a:pPr algn="just">
              <a:buFont typeface="Arial" charset="0"/>
              <a:buChar char="•"/>
              <a:defRPr/>
            </a:pPr>
            <a:endParaRPr lang="cs-CZ" altLang="cs-CZ" sz="2000" dirty="0" smtClean="0">
              <a:latin typeface="Tahoma" pitchFamily="34" charset="0"/>
              <a:cs typeface="Tahoma" pitchFamily="34" charset="0"/>
            </a:endParaRPr>
          </a:p>
          <a:p>
            <a:pPr algn="just">
              <a:buFont typeface="Times" pitchFamily="18" charset="0"/>
              <a:buNone/>
              <a:defRPr/>
            </a:pPr>
            <a:endParaRPr lang="cs-CZ" altLang="cs-CZ" sz="2000" dirty="0" smtClean="0">
              <a:latin typeface="Tahoma" pitchFamily="34" charset="0"/>
              <a:cs typeface="Tahoma" pitchFamily="34" charset="0"/>
            </a:endParaRPr>
          </a:p>
          <a:p>
            <a:pPr algn="just">
              <a:buFont typeface="Times" pitchFamily="18" charset="0"/>
              <a:buNone/>
              <a:defRPr/>
            </a:pPr>
            <a:endParaRPr lang="lb-LU" altLang="cs-CZ" sz="2000" dirty="0" smtClean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1"/>
          <p:cNvSpPr>
            <a:spLocks noGrp="1"/>
          </p:cNvSpPr>
          <p:nvPr>
            <p:ph type="title"/>
          </p:nvPr>
        </p:nvSpPr>
        <p:spPr>
          <a:xfrm>
            <a:off x="684213" y="981075"/>
            <a:ext cx="7739062" cy="441325"/>
          </a:xfrm>
        </p:spPr>
        <p:txBody>
          <a:bodyPr/>
          <a:lstStyle/>
          <a:p>
            <a:pPr algn="ctr"/>
            <a:r>
              <a:rPr lang="cs-CZ" altLang="cs-CZ" sz="2800" b="1" smtClean="0">
                <a:latin typeface="Tahoma" pitchFamily="34" charset="0"/>
                <a:cs typeface="Tahoma" pitchFamily="34" charset="0"/>
              </a:rPr>
              <a:t>Změny v programu</a:t>
            </a:r>
            <a:endParaRPr lang="lb-LU" altLang="cs-CZ" sz="2800" b="1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7411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Times" pitchFamily="18" charset="0"/>
              <a:buNone/>
            </a:pPr>
            <a:endParaRPr lang="cs-CZ" altLang="cs-CZ" b="1" dirty="0" smtClean="0">
              <a:latin typeface="+mj-lt"/>
              <a:cs typeface="Tahoma" pitchFamily="34" charset="0"/>
            </a:endParaRPr>
          </a:p>
          <a:p>
            <a:pPr marL="0" indent="0">
              <a:buFont typeface="Times" pitchFamily="18" charset="0"/>
              <a:buNone/>
            </a:pPr>
            <a:r>
              <a:rPr lang="cs-CZ" altLang="cs-CZ" b="1" dirty="0" smtClean="0">
                <a:latin typeface="+mj-lt"/>
                <a:cs typeface="Tahoma" pitchFamily="34" charset="0"/>
              </a:rPr>
              <a:t>Kontaktní místo </a:t>
            </a:r>
            <a:r>
              <a:rPr lang="cs-CZ" altLang="cs-CZ" dirty="0" smtClean="0">
                <a:latin typeface="+mj-lt"/>
                <a:cs typeface="Tahoma" pitchFamily="34" charset="0"/>
              </a:rPr>
              <a:t>(ECP – ESPON Contact Point)</a:t>
            </a:r>
          </a:p>
          <a:p>
            <a:pPr marL="0" indent="0">
              <a:buFont typeface="Times" pitchFamily="18" charset="0"/>
              <a:buNone/>
            </a:pPr>
            <a:endParaRPr lang="cs-CZ" altLang="cs-CZ" dirty="0" smtClean="0">
              <a:latin typeface="+mj-lt"/>
              <a:cs typeface="Tahoma" pitchFamily="34" charset="0"/>
            </a:endParaRPr>
          </a:p>
          <a:p>
            <a:r>
              <a:rPr lang="cs-CZ" altLang="cs-CZ" b="1" dirty="0" smtClean="0">
                <a:latin typeface="+mj-lt"/>
                <a:cs typeface="Tahoma" pitchFamily="34" charset="0"/>
              </a:rPr>
              <a:t>Jak</a:t>
            </a:r>
            <a:r>
              <a:rPr lang="cs-CZ" altLang="cs-CZ" dirty="0" smtClean="0">
                <a:latin typeface="+mj-lt"/>
                <a:cs typeface="Tahoma" pitchFamily="34" charset="0"/>
              </a:rPr>
              <a:t>: Jmenovaný subjekt + podpůrné činnosti formou veřejné zakázky na služby (kapitalizace a informovanost)</a:t>
            </a:r>
          </a:p>
          <a:p>
            <a:r>
              <a:rPr lang="cs-CZ" altLang="cs-CZ" b="1" dirty="0" smtClean="0">
                <a:latin typeface="+mj-lt"/>
                <a:cs typeface="Tahoma" pitchFamily="34" charset="0"/>
              </a:rPr>
              <a:t>Kdo</a:t>
            </a:r>
            <a:r>
              <a:rPr lang="cs-CZ" altLang="cs-CZ" dirty="0" smtClean="0">
                <a:latin typeface="+mj-lt"/>
                <a:cs typeface="Tahoma" pitchFamily="34" charset="0"/>
              </a:rPr>
              <a:t>: Výzkumná instituce s bližším napojením na politické dění </a:t>
            </a:r>
          </a:p>
          <a:p>
            <a:r>
              <a:rPr lang="cs-CZ" altLang="cs-CZ" b="1" dirty="0" smtClean="0">
                <a:latin typeface="+mj-lt"/>
                <a:cs typeface="Tahoma" pitchFamily="34" charset="0"/>
              </a:rPr>
              <a:t>Aktivity</a:t>
            </a:r>
            <a:r>
              <a:rPr lang="cs-CZ" altLang="cs-CZ" dirty="0" smtClean="0">
                <a:latin typeface="+mj-lt"/>
                <a:cs typeface="Tahoma" pitchFamily="34" charset="0"/>
              </a:rPr>
              <a:t>: </a:t>
            </a:r>
          </a:p>
          <a:p>
            <a:pPr marL="720000">
              <a:buFont typeface="Tahoma" pitchFamily="34" charset="0"/>
              <a:buChar char="−"/>
            </a:pPr>
            <a:r>
              <a:rPr lang="cs-CZ" altLang="cs-CZ" dirty="0" smtClean="0">
                <a:latin typeface="+mj-lt"/>
                <a:cs typeface="Tahoma" pitchFamily="34" charset="0"/>
              </a:rPr>
              <a:t>kapitalizace na mezinárodní a národní úrovni;</a:t>
            </a:r>
          </a:p>
          <a:p>
            <a:pPr marL="720000">
              <a:buFont typeface="Tahoma" pitchFamily="34" charset="0"/>
              <a:buChar char="−"/>
            </a:pPr>
            <a:r>
              <a:rPr lang="cs-CZ" altLang="cs-CZ" dirty="0" smtClean="0">
                <a:latin typeface="+mj-lt"/>
                <a:cs typeface="Tahoma" pitchFamily="34" charset="0"/>
              </a:rPr>
              <a:t>šíření povědomí o výstupech programu (Oblast podpory 4);</a:t>
            </a:r>
          </a:p>
          <a:p>
            <a:pPr marL="720000">
              <a:buFont typeface="Tahoma" pitchFamily="34" charset="0"/>
              <a:buChar char="−"/>
            </a:pPr>
            <a:r>
              <a:rPr lang="cs-CZ" altLang="cs-CZ" dirty="0" smtClean="0">
                <a:latin typeface="+mj-lt"/>
                <a:cs typeface="Tahoma" pitchFamily="34" charset="0"/>
              </a:rPr>
              <a:t>kontrola správnosti výzkumných zpráv – „blunder check“; </a:t>
            </a:r>
          </a:p>
          <a:p>
            <a:pPr marL="720000">
              <a:buFont typeface="Tahoma" pitchFamily="34" charset="0"/>
              <a:buChar char="−"/>
            </a:pPr>
            <a:r>
              <a:rPr lang="cs-CZ" altLang="cs-CZ" dirty="0" smtClean="0">
                <a:latin typeface="+mj-lt"/>
                <a:cs typeface="Tahoma" pitchFamily="34" charset="0"/>
              </a:rPr>
              <a:t>šíření výzev k podávání nabídek</a:t>
            </a:r>
          </a:p>
          <a:p>
            <a:pPr marL="0" indent="0">
              <a:buFont typeface="Arial" charset="0"/>
              <a:buChar char="•"/>
            </a:pPr>
            <a:endParaRPr lang="cs-CZ" altLang="cs-CZ" b="1" dirty="0" smtClean="0">
              <a:latin typeface="+mj-lt"/>
              <a:cs typeface="Tahoma" pitchFamily="34" charset="0"/>
            </a:endParaRPr>
          </a:p>
          <a:p>
            <a:pPr marL="0" indent="0">
              <a:buFont typeface="Arial" charset="0"/>
              <a:buChar char="•"/>
            </a:pPr>
            <a:r>
              <a:rPr lang="cs-CZ" altLang="cs-CZ" b="1" dirty="0" smtClean="0">
                <a:latin typeface="+mj-lt"/>
                <a:cs typeface="Tahoma" pitchFamily="34" charset="0"/>
              </a:rPr>
              <a:t>Síť </a:t>
            </a:r>
            <a:r>
              <a:rPr lang="cs-CZ" altLang="cs-CZ" b="1" dirty="0">
                <a:latin typeface="+mj-lt"/>
                <a:cs typeface="Tahoma" pitchFamily="34" charset="0"/>
              </a:rPr>
              <a:t>kontaktních míst </a:t>
            </a:r>
            <a:r>
              <a:rPr lang="cs-CZ" altLang="cs-CZ" dirty="0">
                <a:latin typeface="+mj-lt"/>
                <a:cs typeface="Tahoma" pitchFamily="34" charset="0"/>
              </a:rPr>
              <a:t>– koordinace informačních činností, kapitalizace, sjednocení kvality činnosti ECP v jednotlivých státech</a:t>
            </a:r>
          </a:p>
          <a:p>
            <a:pPr marL="0" indent="0">
              <a:buFont typeface="Arial" charset="0"/>
              <a:buChar char="•"/>
            </a:pPr>
            <a:endParaRPr lang="cs-CZ" altLang="cs-CZ" dirty="0" smtClean="0">
              <a:latin typeface="+mj-lt"/>
            </a:endParaRPr>
          </a:p>
          <a:p>
            <a:pPr marL="0" indent="0">
              <a:buFont typeface="Arial" charset="0"/>
              <a:buChar char="•"/>
            </a:pPr>
            <a:endParaRPr lang="lb-LU" altLang="cs-CZ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re 1"/>
          <p:cNvSpPr>
            <a:spLocks noGrp="1"/>
          </p:cNvSpPr>
          <p:nvPr>
            <p:ph type="title"/>
          </p:nvPr>
        </p:nvSpPr>
        <p:spPr>
          <a:xfrm>
            <a:off x="684213" y="981075"/>
            <a:ext cx="7739062" cy="441325"/>
          </a:xfrm>
        </p:spPr>
        <p:txBody>
          <a:bodyPr/>
          <a:lstStyle/>
          <a:p>
            <a:pPr algn="ctr"/>
            <a:r>
              <a:rPr lang="cs-CZ" altLang="cs-CZ" sz="2800" b="1" dirty="0" smtClean="0">
                <a:latin typeface="Tahoma" pitchFamily="34" charset="0"/>
                <a:cs typeface="Tahoma" pitchFamily="34" charset="0"/>
              </a:rPr>
              <a:t>Harmonogram 2014</a:t>
            </a:r>
            <a:endParaRPr lang="lb-LU" altLang="cs-CZ" sz="28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endParaRPr lang="cs-CZ" altLang="cs-CZ" sz="2000" dirty="0" smtClean="0"/>
          </a:p>
          <a:p>
            <a:pPr marL="0" indent="0">
              <a:buNone/>
              <a:defRPr/>
            </a:pPr>
            <a:endParaRPr lang="cs-CZ" altLang="cs-CZ" sz="2000" dirty="0" smtClean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altLang="cs-CZ" dirty="0" smtClean="0"/>
              <a:t>podpis </a:t>
            </a:r>
            <a:r>
              <a:rPr lang="cs-CZ" altLang="cs-CZ" b="1" dirty="0"/>
              <a:t>p</a:t>
            </a:r>
            <a:r>
              <a:rPr lang="cs-CZ" altLang="cs-CZ" b="1" dirty="0" smtClean="0"/>
              <a:t>re-agreementu</a:t>
            </a:r>
            <a:r>
              <a:rPr lang="cs-CZ" altLang="cs-CZ" dirty="0" smtClean="0"/>
              <a:t> za ČR– 23. června 2014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altLang="cs-CZ" b="1" dirty="0" smtClean="0"/>
              <a:t>předložení</a:t>
            </a:r>
            <a:r>
              <a:rPr lang="cs-CZ" altLang="cs-CZ" dirty="0" smtClean="0"/>
              <a:t> PS ESPON 2020 </a:t>
            </a:r>
            <a:r>
              <a:rPr lang="cs-CZ" altLang="cs-CZ" b="1" dirty="0" smtClean="0"/>
              <a:t>Evropské komisi </a:t>
            </a:r>
            <a:r>
              <a:rPr lang="cs-CZ" altLang="cs-CZ" dirty="0" smtClean="0"/>
              <a:t>– říjen 2014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altLang="cs-CZ" b="1" dirty="0" smtClean="0"/>
              <a:t>ustavení </a:t>
            </a:r>
            <a:r>
              <a:rPr lang="cs-CZ" altLang="cs-CZ" b="1" dirty="0"/>
              <a:t>ESÚS </a:t>
            </a:r>
            <a:r>
              <a:rPr lang="cs-CZ" altLang="cs-CZ" dirty="0"/>
              <a:t>– listopad/prosinec 2014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altLang="cs-CZ" b="1" dirty="0" smtClean="0"/>
              <a:t>podpis mezinárodní dohody mezi ŘO a členskými a partnerskými státy </a:t>
            </a:r>
            <a:r>
              <a:rPr lang="cs-CZ" altLang="cs-CZ" dirty="0" smtClean="0"/>
              <a:t>– 1. čtvrtletí 2015 (po podpisu Programu spolupráce EK)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altLang="cs-CZ" b="1" dirty="0"/>
              <a:t>p</a:t>
            </a:r>
            <a:r>
              <a:rPr lang="cs-CZ" altLang="cs-CZ" b="1" dirty="0" smtClean="0"/>
              <a:t>rvní výběrová řízení </a:t>
            </a:r>
            <a:r>
              <a:rPr lang="cs-CZ" altLang="cs-CZ" dirty="0" smtClean="0"/>
              <a:t>– 2. čtvrtletí 2014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cs-CZ" altLang="cs-CZ" sz="2000" dirty="0" smtClean="0"/>
          </a:p>
          <a:p>
            <a:pPr marL="0" indent="0">
              <a:buFont typeface="Arial" charset="0"/>
              <a:buChar char="•"/>
              <a:defRPr/>
            </a:pPr>
            <a:endParaRPr lang="lb-LU" altLang="cs-CZ" sz="2000" dirty="0" smtClean="0"/>
          </a:p>
        </p:txBody>
      </p:sp>
      <p:pic>
        <p:nvPicPr>
          <p:cNvPr id="30729" name="Picture 9" descr="http://profgary.co.za/wp-content/uploads/2013/04/Start-Up-Busines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293096"/>
            <a:ext cx="1971802" cy="1970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2" descr="PowerPoint p22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Placeholder 2"/>
          <p:cNvSpPr>
            <a:spLocks noGrp="1"/>
          </p:cNvSpPr>
          <p:nvPr/>
        </p:nvSpPr>
        <p:spPr bwMode="auto">
          <a:xfrm>
            <a:off x="457200" y="838200"/>
            <a:ext cx="82296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42900" indent="-342900" algn="ctr" defTabSz="457200" eaLnBrk="1" hangingPunct="1">
              <a:lnSpc>
                <a:spcPct val="100000"/>
              </a:lnSpc>
              <a:buFont typeface="Arial" charset="0"/>
              <a:buNone/>
            </a:pPr>
            <a:r>
              <a:rPr lang="cs-CZ" altLang="cs-CZ" sz="2400">
                <a:solidFill>
                  <a:srgbClr val="002060"/>
                </a:solidFill>
                <a:latin typeface="Verdana" pitchFamily="34" charset="0"/>
                <a:ea typeface="ＭＳ Ｐゴシック" pitchFamily="34" charset="-128"/>
              </a:rPr>
              <a:t> </a:t>
            </a:r>
            <a:endParaRPr lang="en-GB" altLang="cs-CZ" sz="2400">
              <a:solidFill>
                <a:srgbClr val="002060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9460" name="TextBox 13"/>
          <p:cNvSpPr txBox="1">
            <a:spLocks noChangeArrowheads="1"/>
          </p:cNvSpPr>
          <p:nvPr/>
        </p:nvSpPr>
        <p:spPr bwMode="auto">
          <a:xfrm>
            <a:off x="611188" y="1484313"/>
            <a:ext cx="7621587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endParaRPr lang="en-GB" altLang="cs-CZ" sz="20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2400" b="1" smtClean="0">
                <a:latin typeface="Tahoma" pitchFamily="34" charset="0"/>
                <a:cs typeface="Tahoma" pitchFamily="34" charset="0"/>
              </a:rPr>
              <a:t>Kontakt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719138" y="1654175"/>
            <a:ext cx="7669212" cy="5051425"/>
          </a:xfrm>
        </p:spPr>
        <p:txBody>
          <a:bodyPr/>
          <a:lstStyle/>
          <a:p>
            <a:pPr marL="0" indent="0">
              <a:buFont typeface="Times" pitchFamily="18" charset="0"/>
              <a:buNone/>
            </a:pPr>
            <a:r>
              <a:rPr lang="cs-CZ" altLang="cs-CZ" sz="18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cs-CZ" altLang="cs-CZ" sz="1600" b="1" dirty="0" smtClean="0">
                <a:latin typeface="Tahoma" pitchFamily="34" charset="0"/>
                <a:cs typeface="Tahoma" pitchFamily="34" charset="0"/>
              </a:rPr>
              <a:t>Ministerstvo pro místní rozvoj ČR           Ústav územního rozvoje</a:t>
            </a:r>
            <a:r>
              <a:rPr lang="cs-CZ" altLang="cs-CZ" sz="1800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cs-CZ" altLang="cs-CZ" sz="1800" dirty="0" smtClean="0">
                <a:latin typeface="Tahoma" pitchFamily="34" charset="0"/>
                <a:cs typeface="Tahoma" pitchFamily="34" charset="0"/>
              </a:rPr>
            </a:br>
            <a:endParaRPr lang="cs-CZ" altLang="cs-CZ" sz="1800" dirty="0" smtClean="0">
              <a:latin typeface="Tahoma" pitchFamily="34" charset="0"/>
              <a:cs typeface="Tahoma" pitchFamily="34" charset="0"/>
            </a:endParaRPr>
          </a:p>
          <a:p>
            <a:pPr marL="0" indent="0">
              <a:buFont typeface="Times" pitchFamily="18" charset="0"/>
              <a:buNone/>
            </a:pPr>
            <a:r>
              <a:rPr lang="cs-CZ" altLang="cs-CZ" sz="1800" dirty="0" smtClean="0">
                <a:latin typeface="Tahoma" pitchFamily="34" charset="0"/>
                <a:cs typeface="Tahoma" pitchFamily="34" charset="0"/>
              </a:rPr>
              <a:t>  </a:t>
            </a:r>
            <a:r>
              <a:rPr lang="cs-CZ" altLang="cs-CZ" sz="1600" dirty="0" smtClean="0">
                <a:latin typeface="Tahoma" pitchFamily="34" charset="0"/>
                <a:cs typeface="Tahoma" pitchFamily="34" charset="0"/>
              </a:rPr>
              <a:t>Mgr. Milada Hroňková		        Ing. </a:t>
            </a:r>
            <a:r>
              <a:rPr lang="cs-CZ" altLang="cs-CZ" sz="1600" dirty="0">
                <a:latin typeface="Tahoma" pitchFamily="34" charset="0"/>
                <a:cs typeface="Tahoma" pitchFamily="34" charset="0"/>
              </a:rPr>
              <a:t>a</a:t>
            </a:r>
            <a:r>
              <a:rPr lang="cs-CZ" altLang="cs-CZ" sz="1600" dirty="0" smtClean="0">
                <a:latin typeface="Tahoma" pitchFamily="34" charset="0"/>
                <a:cs typeface="Tahoma" pitchFamily="34" charset="0"/>
              </a:rPr>
              <a:t>rch. Lubor Fridrich</a:t>
            </a:r>
          </a:p>
          <a:p>
            <a:pPr marL="0" indent="0">
              <a:buFont typeface="Times" pitchFamily="18" charset="0"/>
              <a:buNone/>
            </a:pPr>
            <a:r>
              <a:rPr lang="cs-CZ" altLang="cs-CZ" sz="1600" dirty="0" smtClean="0">
                <a:latin typeface="Tahoma" pitchFamily="34" charset="0"/>
                <a:cs typeface="Tahoma" pitchFamily="34" charset="0"/>
              </a:rPr>
              <a:t>  Odbor evropské územní spolupráce</a:t>
            </a:r>
          </a:p>
          <a:p>
            <a:pPr marL="0" indent="0">
              <a:buFont typeface="Times" pitchFamily="18" charset="0"/>
              <a:buNone/>
            </a:pPr>
            <a:r>
              <a:rPr lang="cs-CZ" altLang="cs-CZ" sz="1600" dirty="0" smtClean="0">
                <a:latin typeface="Tahoma" pitchFamily="34" charset="0"/>
                <a:cs typeface="Tahoma" pitchFamily="34" charset="0"/>
              </a:rPr>
              <a:t>  Na Příkopě 3-5 			        Jakubské nám. 3 </a:t>
            </a:r>
          </a:p>
          <a:p>
            <a:pPr marL="0" indent="0">
              <a:buFont typeface="Times" pitchFamily="18" charset="0"/>
              <a:buNone/>
            </a:pPr>
            <a:r>
              <a:rPr lang="cs-CZ" altLang="cs-CZ" sz="1600" dirty="0" smtClean="0">
                <a:latin typeface="Tahoma" pitchFamily="34" charset="0"/>
                <a:cs typeface="Tahoma" pitchFamily="34" charset="0"/>
              </a:rPr>
              <a:t>  110 15 Praha 1			        658 34 Brno	</a:t>
            </a:r>
            <a:br>
              <a:rPr lang="cs-CZ" altLang="cs-CZ" sz="1600" dirty="0" smtClean="0">
                <a:latin typeface="Tahoma" pitchFamily="34" charset="0"/>
                <a:cs typeface="Tahoma" pitchFamily="34" charset="0"/>
              </a:rPr>
            </a:br>
            <a:endParaRPr lang="cs-CZ" altLang="cs-CZ" sz="1600" dirty="0" smtClean="0">
              <a:latin typeface="Tahoma" pitchFamily="34" charset="0"/>
              <a:cs typeface="Tahoma" pitchFamily="34" charset="0"/>
            </a:endParaRPr>
          </a:p>
          <a:p>
            <a:pPr marL="0" indent="0">
              <a:buFont typeface="Times" pitchFamily="18" charset="0"/>
              <a:buNone/>
            </a:pPr>
            <a:r>
              <a:rPr lang="cs-CZ" altLang="cs-CZ" sz="1600" dirty="0" smtClean="0">
                <a:latin typeface="Tahoma" pitchFamily="34" charset="0"/>
                <a:cs typeface="Tahoma" pitchFamily="34" charset="0"/>
              </a:rPr>
              <a:t>  Tel.: +420 234 154 010		        Tel.: +420 542 423 121</a:t>
            </a:r>
          </a:p>
          <a:p>
            <a:pPr marL="0" indent="0">
              <a:buFont typeface="Times" pitchFamily="18" charset="0"/>
              <a:buNone/>
            </a:pPr>
            <a:r>
              <a:rPr lang="cs-CZ" altLang="cs-CZ" sz="1600" dirty="0" smtClean="0">
                <a:latin typeface="Tahoma" pitchFamily="34" charset="0"/>
                <a:cs typeface="Tahoma" pitchFamily="34" charset="0"/>
              </a:rPr>
              <a:t>  E-mail: </a:t>
            </a:r>
            <a:r>
              <a:rPr lang="cs-CZ" altLang="cs-CZ" sz="1600" dirty="0" smtClean="0">
                <a:latin typeface="Tahoma" pitchFamily="34" charset="0"/>
                <a:cs typeface="Tahoma" pitchFamily="34" charset="0"/>
                <a:hlinkClick r:id="rId4"/>
              </a:rPr>
              <a:t>hromil@mmr.cz</a:t>
            </a:r>
            <a:r>
              <a:rPr lang="cs-CZ" altLang="cs-CZ" sz="1600" dirty="0" smtClean="0">
                <a:latin typeface="Tahoma" pitchFamily="34" charset="0"/>
                <a:cs typeface="Tahoma" pitchFamily="34" charset="0"/>
              </a:rPr>
              <a:t>		        E-mail: fridrich@uur.cz	</a:t>
            </a:r>
            <a:endParaRPr lang="cs-CZ" altLang="cs-CZ" sz="1600" dirty="0" smtClean="0">
              <a:latin typeface="Tahoma" pitchFamily="34" charset="0"/>
              <a:cs typeface="Tahoma" pitchFamily="34" charset="0"/>
            </a:endParaRPr>
          </a:p>
          <a:p>
            <a:pPr marL="0" indent="0">
              <a:buFont typeface="Times" pitchFamily="18" charset="0"/>
              <a:buNone/>
            </a:pPr>
            <a:endParaRPr lang="cs-CZ" altLang="cs-CZ" sz="1600" dirty="0" smtClean="0">
              <a:solidFill>
                <a:srgbClr val="FF66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9463" name="Text Box 8"/>
          <p:cNvSpPr txBox="1">
            <a:spLocks noChangeArrowheads="1"/>
          </p:cNvSpPr>
          <p:nvPr/>
        </p:nvSpPr>
        <p:spPr bwMode="auto">
          <a:xfrm>
            <a:off x="3131840" y="4941888"/>
            <a:ext cx="338437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4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</a:pPr>
            <a:r>
              <a:rPr lang="cs-CZ" altLang="cs-CZ" sz="1800" u="sng" dirty="0">
                <a:solidFill>
                  <a:srgbClr val="996633"/>
                </a:solidFill>
                <a:cs typeface="Tahoma" pitchFamily="34" charset="0"/>
                <a:hlinkClick r:id="rId5"/>
              </a:rPr>
              <a:t>www.strukturalni-fondy.cz</a:t>
            </a:r>
            <a:endParaRPr lang="cs-CZ" altLang="cs-CZ" sz="1800" u="sng" dirty="0">
              <a:solidFill>
                <a:srgbClr val="996633"/>
              </a:solidFill>
              <a:cs typeface="Tahoma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</a:pPr>
            <a:r>
              <a:rPr lang="cs-CZ" altLang="cs-CZ" sz="1800" u="sng" dirty="0">
                <a:solidFill>
                  <a:srgbClr val="FF4A4A"/>
                </a:solidFill>
                <a:cs typeface="Tahoma" pitchFamily="34" charset="0"/>
                <a:hlinkClick r:id="rId6"/>
              </a:rPr>
              <a:t>www.espon.eu</a:t>
            </a:r>
            <a:endParaRPr lang="cs-CZ" altLang="cs-CZ" sz="1800" u="sng" dirty="0">
              <a:solidFill>
                <a:srgbClr val="FF4A4A"/>
              </a:solidFill>
              <a:cs typeface="Tahoma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</a:pPr>
            <a:endParaRPr lang="cs-CZ" altLang="cs-CZ" sz="1800" u="sng" dirty="0">
              <a:solidFill>
                <a:srgbClr val="996633"/>
              </a:solidFill>
              <a:latin typeface="Verdana" pitchFamily="34" charset="0"/>
            </a:endParaRPr>
          </a:p>
        </p:txBody>
      </p:sp>
      <p:pic>
        <p:nvPicPr>
          <p:cNvPr id="8" name="obrázek 1" descr="mmr_barevne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1644" y="4998561"/>
            <a:ext cx="2159635" cy="467995"/>
          </a:xfrm>
          <a:prstGeom prst="rect">
            <a:avLst/>
          </a:prstGeom>
          <a:noFill/>
        </p:spPr>
      </p:pic>
      <p:pic>
        <p:nvPicPr>
          <p:cNvPr id="28674" name="Picture 2" descr="Ústav územního rozvoje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991101"/>
            <a:ext cx="10572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 lIns="91440" tIns="45720" rIns="91440" bIns="45720" anchor="ctr"/>
          <a:lstStyle/>
          <a:p>
            <a:pPr eaLnBrk="1" hangingPunct="1"/>
            <a:endParaRPr lang="cs-CZ" altLang="cs-CZ" smtClean="0"/>
          </a:p>
        </p:txBody>
      </p:sp>
      <p:sp>
        <p:nvSpPr>
          <p:cNvPr id="20483" name="Subtitle 2"/>
          <p:cNvSpPr>
            <a:spLocks noGrp="1"/>
          </p:cNvSpPr>
          <p:nvPr>
            <p:ph type="subTitle" idx="4294967295"/>
          </p:nvPr>
        </p:nvSpPr>
        <p:spPr>
          <a:xfrm>
            <a:off x="1579563" y="4205288"/>
            <a:ext cx="6018212" cy="1955800"/>
          </a:xfrm>
        </p:spPr>
        <p:txBody>
          <a:bodyPr lIns="91440" tIns="45720" rIns="91440" bIns="45720"/>
          <a:lstStyle/>
          <a:p>
            <a:pPr marL="0" indent="0" algn="ctr" eaLnBrk="1" hangingPunct="1">
              <a:buFont typeface="Times" pitchFamily="18" charset="0"/>
              <a:buNone/>
            </a:pPr>
            <a:endParaRPr lang="cs-CZ" altLang="cs-CZ" smtClean="0">
              <a:solidFill>
                <a:srgbClr val="898989"/>
              </a:solidFill>
            </a:endParaRPr>
          </a:p>
        </p:txBody>
      </p:sp>
      <p:pic>
        <p:nvPicPr>
          <p:cNvPr id="20484" name="Picture 3" descr="PowerPoint p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 Placeholder 1"/>
          <p:cNvSpPr>
            <a:spLocks noGrp="1"/>
          </p:cNvSpPr>
          <p:nvPr/>
        </p:nvSpPr>
        <p:spPr bwMode="auto">
          <a:xfrm>
            <a:off x="250825" y="3644900"/>
            <a:ext cx="86423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defTabSz="457200" eaLnBrk="1" hangingPunct="1">
              <a:lnSpc>
                <a:spcPct val="100000"/>
              </a:lnSpc>
              <a:spcBef>
                <a:spcPts val="1200"/>
              </a:spcBef>
              <a:buFont typeface="Arial" charset="0"/>
              <a:buNone/>
            </a:pPr>
            <a:endParaRPr lang="en-GB" altLang="cs-CZ" sz="1800">
              <a:solidFill>
                <a:srgbClr val="002060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20486" name="Text Placeholder 2"/>
          <p:cNvSpPr>
            <a:spLocks noGrp="1"/>
          </p:cNvSpPr>
          <p:nvPr/>
        </p:nvSpPr>
        <p:spPr bwMode="auto">
          <a:xfrm>
            <a:off x="250825" y="2276475"/>
            <a:ext cx="86423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342900" indent="-342900" algn="ctr" defTabSz="457200" eaLnBrk="1" hangingPunct="1">
              <a:lnSpc>
                <a:spcPct val="100000"/>
              </a:lnSpc>
            </a:pPr>
            <a:r>
              <a:rPr lang="cs-CZ" altLang="cs-CZ" sz="2800" b="1">
                <a:solidFill>
                  <a:srgbClr val="000000"/>
                </a:solidFill>
                <a:latin typeface="Verdana" pitchFamily="34" charset="0"/>
              </a:rPr>
              <a:t>Děkujeme za pozornost</a:t>
            </a:r>
            <a:endParaRPr lang="en-GB" altLang="cs-CZ" sz="2800" b="1">
              <a:solidFill>
                <a:srgbClr val="00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2800" b="1" dirty="0" smtClean="0">
                <a:latin typeface="Tahoma" pitchFamily="34" charset="0"/>
                <a:cs typeface="Tahoma" pitchFamily="34" charset="0"/>
              </a:rPr>
              <a:t>Výchozí cíl programu ESPON</a:t>
            </a:r>
            <a:endParaRPr lang="cs-CZ" sz="2800" dirty="0" smtClean="0"/>
          </a:p>
        </p:txBody>
      </p:sp>
      <p:sp>
        <p:nvSpPr>
          <p:cNvPr id="5123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</a:pPr>
            <a:endParaRPr lang="cs-CZ" altLang="cs-CZ" sz="2000" dirty="0" smtClean="0"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</a:pPr>
            <a:endParaRPr lang="cs-CZ" altLang="cs-CZ" sz="2000" dirty="0" smtClean="0">
              <a:latin typeface="Tahoma" pitchFamily="34" charset="0"/>
              <a:cs typeface="Tahoma" pitchFamily="34" charset="0"/>
            </a:endParaRP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cs-CZ" altLang="cs-CZ" sz="2000" dirty="0" smtClean="0">
                <a:latin typeface="Tahoma" pitchFamily="34" charset="0"/>
                <a:cs typeface="Tahoma" pitchFamily="34" charset="0"/>
              </a:rPr>
              <a:t>„Podporovat rozvoj politiky ve vztahu k územní soudržnosti 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cs-CZ" altLang="cs-CZ" sz="2000" dirty="0" smtClean="0">
                <a:latin typeface="Tahoma" pitchFamily="34" charset="0"/>
                <a:cs typeface="Tahoma" pitchFamily="34" charset="0"/>
              </a:rPr>
              <a:t>a harmonickému rozvoji evropského území poskytováním 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cs-CZ" altLang="cs-CZ" sz="2000" dirty="0" smtClean="0">
                <a:latin typeface="Tahoma" pitchFamily="34" charset="0"/>
                <a:cs typeface="Tahoma" pitchFamily="34" charset="0"/>
              </a:rPr>
              <a:t>srovnatelných informací, důkazů, analýz a scénářů k dynamickým 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cs-CZ" altLang="cs-CZ" sz="2000" dirty="0" smtClean="0">
                <a:latin typeface="Tahoma" pitchFamily="34" charset="0"/>
                <a:cs typeface="Tahoma" pitchFamily="34" charset="0"/>
              </a:rPr>
              <a:t>územním jevům. Odhalováním územního kapitálu a potenciálu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cs-CZ" altLang="cs-CZ" sz="2000" dirty="0" smtClean="0">
                <a:latin typeface="Tahoma" pitchFamily="34" charset="0"/>
                <a:cs typeface="Tahoma" pitchFamily="34" charset="0"/>
              </a:rPr>
              <a:t>pro rozvoj regionů a větších území přispívat k evropské 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cs-CZ" altLang="cs-CZ" sz="2000" dirty="0" smtClean="0">
                <a:latin typeface="Tahoma" pitchFamily="34" charset="0"/>
                <a:cs typeface="Tahoma" pitchFamily="34" charset="0"/>
              </a:rPr>
              <a:t>konkurenceschopnosti, územní spolupráci a udržitelnému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cs-CZ" altLang="cs-CZ" sz="2000" dirty="0" smtClean="0">
                <a:latin typeface="Tahoma" pitchFamily="34" charset="0"/>
                <a:cs typeface="Tahoma" pitchFamily="34" charset="0"/>
              </a:rPr>
              <a:t>a vyváženému rozvoji.“ </a:t>
            </a:r>
          </a:p>
          <a:p>
            <a:endParaRPr lang="cs-CZ" dirty="0" smtClean="0"/>
          </a:p>
        </p:txBody>
      </p:sp>
      <p:pic>
        <p:nvPicPr>
          <p:cNvPr id="4" name="Picture 4" descr="MP900433057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60233" y="5013176"/>
            <a:ext cx="1347675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35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3"/>
          <p:cNvSpPr>
            <a:spLocks noGrp="1"/>
          </p:cNvSpPr>
          <p:nvPr>
            <p:ph type="title"/>
          </p:nvPr>
        </p:nvSpPr>
        <p:spPr>
          <a:xfrm>
            <a:off x="611560" y="908720"/>
            <a:ext cx="7739062" cy="636588"/>
          </a:xfrm>
        </p:spPr>
        <p:txBody>
          <a:bodyPr/>
          <a:lstStyle/>
          <a:p>
            <a:pPr algn="ctr"/>
            <a:r>
              <a:rPr lang="cs-CZ" altLang="cs-CZ" sz="2800" b="1" dirty="0" smtClean="0">
                <a:latin typeface="Tahoma" pitchFamily="34" charset="0"/>
                <a:cs typeface="Tahoma" pitchFamily="34" charset="0"/>
              </a:rPr>
              <a:t>Program ESPON </a:t>
            </a:r>
            <a:endParaRPr lang="cs-CZ" sz="2800" dirty="0" smtClean="0"/>
          </a:p>
        </p:txBody>
      </p:sp>
      <p:sp>
        <p:nvSpPr>
          <p:cNvPr id="5123" name="Zástupný symbol pro obsah 4"/>
          <p:cNvSpPr>
            <a:spLocks noGrp="1"/>
          </p:cNvSpPr>
          <p:nvPr>
            <p:ph idx="1"/>
          </p:nvPr>
        </p:nvSpPr>
        <p:spPr>
          <a:xfrm>
            <a:off x="683568" y="1806575"/>
            <a:ext cx="7739062" cy="5051425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</a:pPr>
            <a:endParaRPr lang="cs-CZ" altLang="cs-CZ" sz="2000" dirty="0" smtClean="0">
              <a:latin typeface="Tahoma" pitchFamily="34" charset="0"/>
              <a:cs typeface="Tahoma" pitchFamily="34" charset="0"/>
            </a:endParaRP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cs-CZ" altLang="cs-CZ" sz="2000" dirty="0" smtClean="0">
                <a:latin typeface="Tahoma" pitchFamily="34" charset="0"/>
                <a:cs typeface="Tahoma" pitchFamily="34" charset="0"/>
              </a:rPr>
              <a:t>2002: zahájení Operačního programu ESPON 2006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cs-CZ" altLang="cs-CZ" sz="2000" dirty="0" smtClean="0">
                <a:latin typeface="Tahoma" pitchFamily="34" charset="0"/>
                <a:cs typeface="Tahoma" pitchFamily="34" charset="0"/>
              </a:rPr>
              <a:t>2007: zahájení Operačního programu ESPON 2013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cs-CZ" altLang="cs-CZ" sz="2000" dirty="0" smtClean="0">
                <a:latin typeface="Tahoma" pitchFamily="34" charset="0"/>
                <a:cs typeface="Tahoma" pitchFamily="34" charset="0"/>
              </a:rPr>
              <a:t>2014: zahájení Programu spolupráce ESPON 2020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endParaRPr lang="cs-CZ" altLang="cs-CZ" sz="2000" dirty="0">
              <a:latin typeface="Tahoma" pitchFamily="34" charset="0"/>
              <a:cs typeface="Tahoma" pitchFamily="34" charset="0"/>
            </a:endParaRP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cs-CZ" altLang="cs-CZ" sz="2000" dirty="0" smtClean="0">
                <a:latin typeface="Tahoma" pitchFamily="34" charset="0"/>
                <a:cs typeface="Tahoma" pitchFamily="34" charset="0"/>
              </a:rPr>
              <a:t>Partneři programu: 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cs-CZ" altLang="cs-CZ" sz="2000" dirty="0" smtClean="0">
                <a:latin typeface="Tahoma" pitchFamily="34" charset="0"/>
                <a:cs typeface="Tahoma" pitchFamily="34" charset="0"/>
              </a:rPr>
              <a:t>Státy EU, Švýcarsko, Norsko, Lichtenštejnsko a Island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endParaRPr lang="cs-CZ" altLang="cs-CZ" sz="2000" dirty="0">
              <a:latin typeface="Tahoma" pitchFamily="34" charset="0"/>
              <a:cs typeface="Tahoma" pitchFamily="34" charset="0"/>
            </a:endParaRP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cs-CZ" altLang="cs-CZ" sz="2000" dirty="0" smtClean="0">
                <a:latin typeface="Tahoma" pitchFamily="34" charset="0"/>
                <a:cs typeface="Tahoma" pitchFamily="34" charset="0"/>
              </a:rPr>
              <a:t>Česká republika účastníkem od roku 2004   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59827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2800" b="1" dirty="0" smtClean="0">
                <a:latin typeface="Tahoma" pitchFamily="34" charset="0"/>
                <a:cs typeface="Tahoma" pitchFamily="34" charset="0"/>
              </a:rPr>
              <a:t> Projekty ESPON 2006 a ESPON 2013</a:t>
            </a:r>
            <a:endParaRPr lang="cs-CZ" sz="2800" dirty="0" smtClean="0"/>
          </a:p>
        </p:txBody>
      </p:sp>
      <p:sp>
        <p:nvSpPr>
          <p:cNvPr id="5123" name="Zástupný symbol pro obsah 4"/>
          <p:cNvSpPr>
            <a:spLocks noGrp="1"/>
          </p:cNvSpPr>
          <p:nvPr>
            <p:ph idx="1"/>
          </p:nvPr>
        </p:nvSpPr>
        <p:spPr>
          <a:xfrm>
            <a:off x="755576" y="1654175"/>
            <a:ext cx="7739062" cy="5051425"/>
          </a:xfrm>
        </p:spPr>
        <p:txBody>
          <a:bodyPr/>
          <a:lstStyle/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cs-CZ" sz="2000" b="1" dirty="0" smtClean="0">
                <a:latin typeface="Tahoma" pitchFamily="34" charset="0"/>
                <a:cs typeface="Tahoma" pitchFamily="34" charset="0"/>
              </a:rPr>
              <a:t>ESPON 2006</a:t>
            </a:r>
            <a:r>
              <a:rPr lang="cs-CZ" sz="2000" dirty="0" smtClean="0">
                <a:latin typeface="Tahoma" pitchFamily="34" charset="0"/>
                <a:cs typeface="Tahoma" pitchFamily="34" charset="0"/>
              </a:rPr>
              <a:t>	Priorita 1: Tematické projekty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cs-CZ" sz="2000" dirty="0" smtClean="0">
                <a:latin typeface="Tahoma" pitchFamily="34" charset="0"/>
                <a:cs typeface="Tahoma" pitchFamily="34" charset="0"/>
              </a:rPr>
              <a:t>		Priorita 2: Projekty dopadů politik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cs-CZ" sz="2000" dirty="0" smtClean="0">
                <a:latin typeface="Tahoma" pitchFamily="34" charset="0"/>
                <a:cs typeface="Tahoma" pitchFamily="34" charset="0"/>
              </a:rPr>
              <a:t>		Priorita 3: Koordinující projekty napříč tématy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cs-CZ" sz="2000" dirty="0" smtClean="0">
                <a:latin typeface="Tahoma" pitchFamily="34" charset="0"/>
                <a:cs typeface="Tahoma" pitchFamily="34" charset="0"/>
              </a:rPr>
              <a:t>		Priorita 4: Vědecké informace a tvorba sítí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cs-CZ" sz="2000" dirty="0" smtClean="0">
                <a:latin typeface="Tahoma" pitchFamily="34" charset="0"/>
                <a:cs typeface="Tahoma" pitchFamily="34" charset="0"/>
              </a:rPr>
              <a:t>		Studie a projekty vědecké podpory 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endParaRPr lang="cs-CZ" sz="2000" b="1" dirty="0" smtClean="0">
              <a:latin typeface="Tahoma" pitchFamily="34" charset="0"/>
              <a:cs typeface="Tahoma" pitchFamily="34" charset="0"/>
            </a:endParaRP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cs-CZ" sz="2000" b="1" dirty="0" smtClean="0">
                <a:latin typeface="Tahoma" pitchFamily="34" charset="0"/>
                <a:cs typeface="Tahoma" pitchFamily="34" charset="0"/>
              </a:rPr>
              <a:t>ESPON 2013	</a:t>
            </a:r>
            <a:r>
              <a:rPr lang="cs-CZ" sz="2000" dirty="0" smtClean="0">
                <a:latin typeface="Tahoma" pitchFamily="34" charset="0"/>
                <a:cs typeface="Tahoma" pitchFamily="34" charset="0"/>
              </a:rPr>
              <a:t>Priorita 1: Aplikovaný výzkum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cs-CZ" sz="2000" dirty="0">
                <a:latin typeface="Tahoma" pitchFamily="34" charset="0"/>
                <a:cs typeface="Tahoma" pitchFamily="34" charset="0"/>
              </a:rPr>
              <a:t>	</a:t>
            </a:r>
            <a:r>
              <a:rPr lang="cs-CZ" sz="2000" dirty="0" smtClean="0">
                <a:latin typeface="Tahoma" pitchFamily="34" charset="0"/>
                <a:cs typeface="Tahoma" pitchFamily="34" charset="0"/>
              </a:rPr>
              <a:t>	Priorita 2: Cílená analýza založená na požadavku 			    uživatele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cs-CZ" sz="2000" dirty="0">
                <a:latin typeface="Tahoma" pitchFamily="34" charset="0"/>
                <a:cs typeface="Tahoma" pitchFamily="34" charset="0"/>
              </a:rPr>
              <a:t>	</a:t>
            </a:r>
            <a:r>
              <a:rPr lang="cs-CZ" sz="2000" dirty="0" smtClean="0">
                <a:latin typeface="Tahoma" pitchFamily="34" charset="0"/>
                <a:cs typeface="Tahoma" pitchFamily="34" charset="0"/>
              </a:rPr>
              <a:t>	Priorita 3: Vědecká platforma a nástroje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cs-CZ" sz="2000" dirty="0">
                <a:latin typeface="Tahoma" pitchFamily="34" charset="0"/>
                <a:cs typeface="Tahoma" pitchFamily="34" charset="0"/>
              </a:rPr>
              <a:t>	</a:t>
            </a:r>
            <a:r>
              <a:rPr lang="cs-CZ" sz="2000" dirty="0" smtClean="0">
                <a:latin typeface="Tahoma" pitchFamily="34" charset="0"/>
                <a:cs typeface="Tahoma" pitchFamily="34" charset="0"/>
              </a:rPr>
              <a:t>	Priorita 4: Nadnárodní síťové aktivity 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19224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2800" b="1" dirty="0" smtClean="0">
                <a:latin typeface="Tahoma" pitchFamily="34" charset="0"/>
                <a:cs typeface="Tahoma" pitchFamily="34" charset="0"/>
              </a:rPr>
              <a:t>Česká účast v projektech OP ESPON 2013</a:t>
            </a:r>
            <a:endParaRPr lang="cs-CZ" sz="2800" dirty="0" smtClean="0"/>
          </a:p>
        </p:txBody>
      </p:sp>
      <p:sp>
        <p:nvSpPr>
          <p:cNvPr id="5123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endParaRPr lang="cs-CZ" altLang="cs-CZ" sz="2000" b="1" dirty="0" smtClean="0">
              <a:latin typeface="Tahoma" pitchFamily="34" charset="0"/>
              <a:cs typeface="Tahoma" pitchFamily="34" charset="0"/>
            </a:endParaRP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cs-CZ" altLang="cs-CZ" sz="2000" b="1" dirty="0" smtClean="0">
                <a:latin typeface="Tahoma" pitchFamily="34" charset="0"/>
                <a:cs typeface="Tahoma" pitchFamily="34" charset="0"/>
              </a:rPr>
              <a:t>Priorita 1 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cs-CZ" altLang="cs-CZ" sz="2000" b="1" dirty="0" smtClean="0">
                <a:latin typeface="Tahoma" pitchFamily="34" charset="0"/>
                <a:cs typeface="Tahoma" pitchFamily="34" charset="0"/>
              </a:rPr>
              <a:t>APLIKOVANÝ VÝZKUM</a:t>
            </a:r>
            <a:endParaRPr lang="cs-CZ" altLang="cs-CZ" sz="2000" b="1" dirty="0">
              <a:latin typeface="Tahoma" pitchFamily="34" charset="0"/>
              <a:cs typeface="Tahoma" pitchFamily="34" charset="0"/>
            </a:endParaRP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endParaRPr lang="cs-CZ" altLang="cs-CZ" sz="2000" dirty="0" smtClean="0">
              <a:latin typeface="Tahoma" pitchFamily="34" charset="0"/>
              <a:cs typeface="Tahoma" pitchFamily="34" charset="0"/>
            </a:endParaRP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cs-CZ" altLang="cs-CZ" sz="2000" dirty="0" smtClean="0">
                <a:latin typeface="Tahoma" pitchFamily="34" charset="0"/>
                <a:cs typeface="Tahoma" pitchFamily="34" charset="0"/>
              </a:rPr>
              <a:t>TRACC – Dopravní dostupnost na regionální/místní úrovni                  	  a vzorce v Evropě 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cs-CZ" altLang="cs-CZ" sz="2000" dirty="0" smtClean="0">
                <a:latin typeface="Tahoma" pitchFamily="34" charset="0"/>
                <a:cs typeface="Tahoma" pitchFamily="34" charset="0"/>
              </a:rPr>
              <a:t>             </a:t>
            </a:r>
            <a:r>
              <a:rPr lang="cs-CZ" sz="20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Katedra </a:t>
            </a:r>
            <a:r>
              <a:rPr lang="cs-CZ" sz="2000" i="1" dirty="0">
                <a:latin typeface="Tahoma" pitchFamily="34" charset="0"/>
                <a:ea typeface="Tahoma" pitchFamily="34" charset="0"/>
                <a:cs typeface="Tahoma" pitchFamily="34" charset="0"/>
              </a:rPr>
              <a:t>sociální geografie a regionálního rozvoje </a:t>
            </a:r>
            <a:r>
              <a:rPr lang="cs-CZ" sz="20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PřF UK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cs-CZ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TOWN – Malá a středně velká města   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cs-CZ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   </a:t>
            </a:r>
            <a:r>
              <a:rPr lang="cs-CZ" sz="20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Katedra </a:t>
            </a:r>
            <a:r>
              <a:rPr lang="cs-CZ" sz="2000" i="1" dirty="0">
                <a:latin typeface="Tahoma" pitchFamily="34" charset="0"/>
                <a:ea typeface="Tahoma" pitchFamily="34" charset="0"/>
                <a:cs typeface="Tahoma" pitchFamily="34" charset="0"/>
              </a:rPr>
              <a:t>sociální geografie a regionálního rozvoje  PřF UK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endParaRPr lang="cs-CZ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endParaRPr lang="cs-CZ" sz="2000" i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cs-CZ" altLang="cs-CZ" sz="2000" i="1" dirty="0" smtClean="0">
                <a:latin typeface="Tahoma" pitchFamily="34" charset="0"/>
                <a:cs typeface="Tahoma" pitchFamily="34" charset="0"/>
              </a:rPr>
              <a:t>                        </a:t>
            </a:r>
            <a:endParaRPr lang="cs-CZ" sz="2000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66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2800" b="1" dirty="0" smtClean="0">
                <a:latin typeface="Tahoma" pitchFamily="34" charset="0"/>
                <a:cs typeface="Tahoma" pitchFamily="34" charset="0"/>
              </a:rPr>
              <a:t>Česká účast v projektech OP ESPON 2013</a:t>
            </a:r>
            <a:endParaRPr lang="cs-CZ" sz="2800" dirty="0" smtClean="0"/>
          </a:p>
        </p:txBody>
      </p:sp>
      <p:sp>
        <p:nvSpPr>
          <p:cNvPr id="5123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cs-CZ" altLang="cs-CZ" sz="2000" b="1" dirty="0" smtClean="0">
                <a:latin typeface="Tahoma" pitchFamily="34" charset="0"/>
                <a:cs typeface="Tahoma" pitchFamily="34" charset="0"/>
              </a:rPr>
              <a:t>Priorita 2 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cs-CZ" altLang="cs-CZ" sz="2000" b="1" dirty="0" smtClean="0">
                <a:latin typeface="Tahoma" pitchFamily="34" charset="0"/>
                <a:cs typeface="Tahoma" pitchFamily="34" charset="0"/>
              </a:rPr>
              <a:t>CÍLENÁ ANALÝZA</a:t>
            </a:r>
            <a:endParaRPr lang="cs-CZ" altLang="cs-CZ" sz="2000" b="1" dirty="0">
              <a:latin typeface="Tahoma" pitchFamily="34" charset="0"/>
              <a:cs typeface="Tahoma" pitchFamily="34" charset="0"/>
            </a:endParaRP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cs-CZ" altLang="cs-CZ" sz="2000" dirty="0" smtClean="0">
                <a:latin typeface="Tahoma" pitchFamily="34" charset="0"/>
                <a:cs typeface="Tahoma" pitchFamily="34" charset="0"/>
              </a:rPr>
              <a:t>POLYCE – Metropolizace a polycentrický rozvoj ve střední Evropě 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cs-CZ" altLang="cs-CZ" sz="2000" dirty="0" smtClean="0">
                <a:latin typeface="Tahoma" pitchFamily="34" charset="0"/>
                <a:cs typeface="Tahoma" pitchFamily="34" charset="0"/>
              </a:rPr>
              <a:t>	</a:t>
            </a:r>
            <a:r>
              <a:rPr lang="cs-CZ" altLang="cs-CZ" sz="2000" i="1" dirty="0" smtClean="0">
                <a:latin typeface="Tahoma" pitchFamily="34" charset="0"/>
                <a:cs typeface="Tahoma" pitchFamily="34" charset="0"/>
              </a:rPr>
              <a:t>   Projektoví partneři:                                                    	   Ústav prostorového plánování FA ČVUT;                 	 	   </a:t>
            </a:r>
            <a:r>
              <a:rPr lang="cs-CZ" sz="20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Katedra sociální geografie a regionálního </a:t>
            </a:r>
            <a:r>
              <a:rPr lang="cs-CZ" sz="2000" i="1" dirty="0">
                <a:latin typeface="Tahoma" pitchFamily="34" charset="0"/>
                <a:ea typeface="Tahoma" pitchFamily="34" charset="0"/>
                <a:cs typeface="Tahoma" pitchFamily="34" charset="0"/>
              </a:rPr>
              <a:t>rozvoje  PřF </a:t>
            </a:r>
            <a:r>
              <a:rPr lang="cs-CZ" sz="20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UK 	   Stakeholder  (zainteresovaný subjekt ) navrhující téma: 	   Útvar rozvoje hlavního města Prahy</a:t>
            </a:r>
            <a:endParaRPr lang="cs-CZ" sz="2000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cs-CZ" altLang="cs-CZ" sz="2000" i="1" dirty="0" smtClean="0">
                <a:latin typeface="Tahoma" pitchFamily="34" charset="0"/>
                <a:cs typeface="Tahoma" pitchFamily="34" charset="0"/>
              </a:rPr>
              <a:t>                        </a:t>
            </a:r>
            <a:endParaRPr lang="cs-CZ" sz="2000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221088"/>
            <a:ext cx="1831500" cy="19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253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2800" b="1" dirty="0" smtClean="0">
                <a:latin typeface="Tahoma" pitchFamily="34" charset="0"/>
                <a:cs typeface="Tahoma" pitchFamily="34" charset="0"/>
              </a:rPr>
              <a:t>Česká účast v projektech OP ESPON 2013</a:t>
            </a:r>
            <a:endParaRPr lang="cs-CZ" sz="2800" dirty="0" smtClean="0"/>
          </a:p>
        </p:txBody>
      </p:sp>
      <p:sp>
        <p:nvSpPr>
          <p:cNvPr id="5123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cs-CZ" altLang="cs-CZ" sz="2000" b="1" dirty="0" smtClean="0">
                <a:latin typeface="Tahoma" pitchFamily="34" charset="0"/>
                <a:cs typeface="Tahoma" pitchFamily="34" charset="0"/>
              </a:rPr>
              <a:t>Priorita 3 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cs-CZ" altLang="cs-CZ" sz="2000" b="1" dirty="0" smtClean="0">
                <a:latin typeface="Tahoma" pitchFamily="34" charset="0"/>
                <a:cs typeface="Tahoma" pitchFamily="34" charset="0"/>
              </a:rPr>
              <a:t>VĚDECKÁ PLATFORMA A NÁSTROJE</a:t>
            </a:r>
            <a:endParaRPr lang="cs-CZ" altLang="cs-CZ" sz="2000" b="1" dirty="0">
              <a:latin typeface="Tahoma" pitchFamily="34" charset="0"/>
              <a:cs typeface="Tahoma" pitchFamily="34" charset="0"/>
            </a:endParaRP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endParaRPr lang="cs-CZ" altLang="cs-CZ" sz="2000" dirty="0" smtClean="0">
              <a:latin typeface="Tahoma" pitchFamily="34" charset="0"/>
              <a:cs typeface="Tahoma" pitchFamily="34" charset="0"/>
            </a:endParaRP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endParaRPr lang="cs-CZ" altLang="cs-CZ" sz="2000" dirty="0" smtClean="0">
              <a:latin typeface="Tahoma" pitchFamily="34" charset="0"/>
              <a:cs typeface="Tahoma" pitchFamily="34" charset="0"/>
            </a:endParaRP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cs-CZ" altLang="cs-CZ" sz="2000" dirty="0" smtClean="0">
                <a:latin typeface="Tahoma" pitchFamily="34" charset="0"/>
                <a:cs typeface="Tahoma" pitchFamily="34" charset="0"/>
              </a:rPr>
              <a:t>ETMS </a:t>
            </a:r>
            <a:r>
              <a:rPr lang="cs-CZ" altLang="cs-CZ" sz="2000" dirty="0">
                <a:latin typeface="Tahoma" pitchFamily="34" charset="0"/>
                <a:cs typeface="Tahoma" pitchFamily="34" charset="0"/>
              </a:rPr>
              <a:t>– </a:t>
            </a:r>
            <a:r>
              <a:rPr lang="cs-CZ" altLang="cs-CZ" sz="2000" dirty="0" smtClean="0">
                <a:latin typeface="Tahoma" pitchFamily="34" charset="0"/>
                <a:cs typeface="Tahoma" pitchFamily="34" charset="0"/>
              </a:rPr>
              <a:t>Územní monitorovací systém EU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cs-CZ" altLang="cs-CZ" sz="2000" dirty="0" smtClean="0">
                <a:latin typeface="Tahoma" pitchFamily="34" charset="0"/>
                <a:cs typeface="Tahoma" pitchFamily="34" charset="0"/>
              </a:rPr>
              <a:t>           </a:t>
            </a:r>
            <a:r>
              <a:rPr lang="cs-CZ" altLang="cs-CZ" sz="2000" i="1" dirty="0" smtClean="0">
                <a:latin typeface="Tahoma" pitchFamily="34" charset="0"/>
                <a:cs typeface="Tahoma" pitchFamily="34" charset="0"/>
              </a:rPr>
              <a:t>GISAT s.r.o., Praha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cs-CZ" altLang="cs-CZ" sz="2000" i="1" dirty="0" smtClean="0">
                <a:latin typeface="Tahoma" pitchFamily="34" charset="0"/>
                <a:cs typeface="Tahoma" pitchFamily="34" charset="0"/>
              </a:rPr>
              <a:t>                        </a:t>
            </a:r>
            <a:endParaRPr lang="cs-CZ" sz="2000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1748" name="Picture 4" descr="http://www.gisat.cz/images/upload/90c14_sentinel-1-fu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365104"/>
            <a:ext cx="2358202" cy="16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74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2800" b="1" dirty="0" smtClean="0">
                <a:latin typeface="Tahoma" pitchFamily="34" charset="0"/>
                <a:cs typeface="Tahoma" pitchFamily="34" charset="0"/>
              </a:rPr>
              <a:t>Česká účast v projektech OP ESPON 2013</a:t>
            </a:r>
            <a:endParaRPr lang="cs-CZ" sz="2800" dirty="0" smtClean="0"/>
          </a:p>
        </p:txBody>
      </p:sp>
      <p:sp>
        <p:nvSpPr>
          <p:cNvPr id="5123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cs-CZ" altLang="cs-CZ" sz="2000" b="1" dirty="0" smtClean="0">
                <a:latin typeface="Tahoma" pitchFamily="34" charset="0"/>
                <a:cs typeface="Tahoma" pitchFamily="34" charset="0"/>
              </a:rPr>
              <a:t>Priorita 4 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cs-CZ" altLang="cs-CZ" sz="2000" b="1" dirty="0" smtClean="0">
                <a:latin typeface="Tahoma" pitchFamily="34" charset="0"/>
                <a:cs typeface="Tahoma" pitchFamily="34" charset="0"/>
              </a:rPr>
              <a:t>NADNÁRODNÍ SÍŤOVÉ AKTIVITY</a:t>
            </a:r>
            <a:endParaRPr lang="cs-CZ" altLang="cs-CZ" sz="2000" b="1" dirty="0">
              <a:latin typeface="Tahoma" pitchFamily="34" charset="0"/>
              <a:cs typeface="Tahoma" pitchFamily="34" charset="0"/>
            </a:endParaRP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endParaRPr lang="cs-CZ" altLang="cs-CZ" sz="2000" dirty="0" smtClean="0">
              <a:latin typeface="Tahoma" pitchFamily="34" charset="0"/>
              <a:cs typeface="Tahoma" pitchFamily="34" charset="0"/>
            </a:endParaRP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endParaRPr lang="cs-CZ" altLang="cs-CZ" sz="2000" dirty="0" smtClean="0">
              <a:latin typeface="Tahoma" pitchFamily="34" charset="0"/>
              <a:cs typeface="Tahoma" pitchFamily="34" charset="0"/>
            </a:endParaRP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cs-CZ" altLang="cs-CZ" sz="2000" dirty="0" smtClean="0">
                <a:latin typeface="Tahoma" pitchFamily="34" charset="0"/>
                <a:cs typeface="Tahoma" pitchFamily="34" charset="0"/>
              </a:rPr>
              <a:t>ESPONTrain </a:t>
            </a:r>
            <a:r>
              <a:rPr lang="cs-CZ" altLang="cs-CZ" sz="2000" dirty="0">
                <a:latin typeface="Tahoma" pitchFamily="34" charset="0"/>
                <a:cs typeface="Tahoma" pitchFamily="34" charset="0"/>
              </a:rPr>
              <a:t>– </a:t>
            </a:r>
            <a:r>
              <a:rPr lang="cs-CZ" altLang="cs-CZ" sz="2000" dirty="0" smtClean="0">
                <a:latin typeface="Tahoma" pitchFamily="34" charset="0"/>
                <a:cs typeface="Tahoma" pitchFamily="34" charset="0"/>
              </a:rPr>
              <a:t>Tvorba nadnárodního školícího programu k podpoře 	         zájmu o znalosti programu ESPON 2013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cs-CZ" altLang="cs-CZ" sz="2000" dirty="0" smtClean="0">
                <a:latin typeface="Tahoma" pitchFamily="34" charset="0"/>
                <a:cs typeface="Tahoma" pitchFamily="34" charset="0"/>
              </a:rPr>
              <a:t>                    </a:t>
            </a:r>
            <a:r>
              <a:rPr lang="cs-CZ" altLang="cs-CZ" sz="2000" i="1" dirty="0" smtClean="0">
                <a:latin typeface="Tahoma" pitchFamily="34" charset="0"/>
                <a:cs typeface="Tahoma" pitchFamily="34" charset="0"/>
              </a:rPr>
              <a:t>Ústav územního rozvoje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cs-CZ" altLang="cs-CZ" sz="2000" i="1" dirty="0" smtClean="0">
                <a:latin typeface="Tahoma" pitchFamily="34" charset="0"/>
                <a:cs typeface="Tahoma" pitchFamily="34" charset="0"/>
              </a:rPr>
              <a:t>                        </a:t>
            </a:r>
            <a:endParaRPr lang="cs-CZ" sz="2000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3 - Εικόνα" descr="Graphic15_copy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7380" y="4869160"/>
            <a:ext cx="20955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242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2">
  <a:themeElements>
    <a:clrScheme name="">
      <a:dk1>
        <a:srgbClr val="000000"/>
      </a:dk1>
      <a:lt1>
        <a:srgbClr val="FFFFFF"/>
      </a:lt1>
      <a:dk2>
        <a:srgbClr val="000000"/>
      </a:dk2>
      <a:lt2>
        <a:srgbClr val="B3B3B3"/>
      </a:lt2>
      <a:accent1>
        <a:srgbClr val="D10000"/>
      </a:accent1>
      <a:accent2>
        <a:srgbClr val="08007D"/>
      </a:accent2>
      <a:accent3>
        <a:srgbClr val="FFFFFF"/>
      </a:accent3>
      <a:accent4>
        <a:srgbClr val="000000"/>
      </a:accent4>
      <a:accent5>
        <a:srgbClr val="E5AAAA"/>
      </a:accent5>
      <a:accent6>
        <a:srgbClr val="060071"/>
      </a:accent6>
      <a:hlink>
        <a:srgbClr val="007F19"/>
      </a:hlink>
      <a:folHlink>
        <a:srgbClr val="D9D9D9"/>
      </a:folHlink>
    </a:clrScheme>
    <a:fontScheme name="Presentation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7" rIns="92075" bIns="46037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7" rIns="92075" bIns="46037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Presentation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2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0000"/>
        </a:accent1>
        <a:accent2>
          <a:srgbClr val="990000"/>
        </a:accent2>
        <a:accent3>
          <a:srgbClr val="FFFFFF"/>
        </a:accent3>
        <a:accent4>
          <a:srgbClr val="000000"/>
        </a:accent4>
        <a:accent5>
          <a:srgbClr val="E2AAAA"/>
        </a:accent5>
        <a:accent6>
          <a:srgbClr val="8A0000"/>
        </a:accent6>
        <a:hlink>
          <a:srgbClr val="80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2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C0A01"/>
        </a:accent1>
        <a:accent2>
          <a:srgbClr val="960101"/>
        </a:accent2>
        <a:accent3>
          <a:srgbClr val="FFFFFF"/>
        </a:accent3>
        <a:accent4>
          <a:srgbClr val="000000"/>
        </a:accent4>
        <a:accent5>
          <a:srgbClr val="EBAAAA"/>
        </a:accent5>
        <a:accent6>
          <a:srgbClr val="870101"/>
        </a:accent6>
        <a:hlink>
          <a:srgbClr val="5A0101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resentation2">
  <a:themeElements>
    <a:clrScheme name="">
      <a:dk1>
        <a:srgbClr val="000000"/>
      </a:dk1>
      <a:lt1>
        <a:srgbClr val="FFFFFF"/>
      </a:lt1>
      <a:dk2>
        <a:srgbClr val="000000"/>
      </a:dk2>
      <a:lt2>
        <a:srgbClr val="B3B3B3"/>
      </a:lt2>
      <a:accent1>
        <a:srgbClr val="D10000"/>
      </a:accent1>
      <a:accent2>
        <a:srgbClr val="08007D"/>
      </a:accent2>
      <a:accent3>
        <a:srgbClr val="FFFFFF"/>
      </a:accent3>
      <a:accent4>
        <a:srgbClr val="000000"/>
      </a:accent4>
      <a:accent5>
        <a:srgbClr val="E5AAAA"/>
      </a:accent5>
      <a:accent6>
        <a:srgbClr val="060071"/>
      </a:accent6>
      <a:hlink>
        <a:srgbClr val="007F19"/>
      </a:hlink>
      <a:folHlink>
        <a:srgbClr val="D9D9D9"/>
      </a:folHlink>
    </a:clrScheme>
    <a:fontScheme name="Presentation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7" rIns="92075" bIns="46037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7" rIns="92075" bIns="46037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Presentation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2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0000"/>
        </a:accent1>
        <a:accent2>
          <a:srgbClr val="990000"/>
        </a:accent2>
        <a:accent3>
          <a:srgbClr val="FFFFFF"/>
        </a:accent3>
        <a:accent4>
          <a:srgbClr val="000000"/>
        </a:accent4>
        <a:accent5>
          <a:srgbClr val="E2AAAA"/>
        </a:accent5>
        <a:accent6>
          <a:srgbClr val="8A0000"/>
        </a:accent6>
        <a:hlink>
          <a:srgbClr val="80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2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C0A01"/>
        </a:accent1>
        <a:accent2>
          <a:srgbClr val="960101"/>
        </a:accent2>
        <a:accent3>
          <a:srgbClr val="FFFFFF"/>
        </a:accent3>
        <a:accent4>
          <a:srgbClr val="000000"/>
        </a:accent4>
        <a:accent5>
          <a:srgbClr val="EBAAAA"/>
        </a:accent5>
        <a:accent6>
          <a:srgbClr val="870101"/>
        </a:accent6>
        <a:hlink>
          <a:srgbClr val="5A0101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 8:Applications (Mac OS 9):Microsoft Office 2001:Templates:My Templates:Presentation2.pot</Template>
  <TotalTime>11375</TotalTime>
  <Words>1533</Words>
  <Application>Microsoft Office PowerPoint</Application>
  <PresentationFormat>Předvádění na obrazovce (4:3)</PresentationFormat>
  <Paragraphs>225</Paragraphs>
  <Slides>24</Slides>
  <Notes>3</Notes>
  <HiddenSlides>0</HiddenSlides>
  <MMClips>0</MMClips>
  <ScaleCrop>false</ScaleCrop>
  <HeadingPairs>
    <vt:vector size="6" baseType="variant">
      <vt:variant>
        <vt:lpstr>Motiv</vt:lpstr>
      </vt:variant>
      <vt:variant>
        <vt:i4>2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24</vt:i4>
      </vt:variant>
    </vt:vector>
  </HeadingPairs>
  <TitlesOfParts>
    <vt:vector size="28" baseType="lpstr">
      <vt:lpstr>Presentation2</vt:lpstr>
      <vt:lpstr>1_Presentation2</vt:lpstr>
      <vt:lpstr>CorelDRAW</vt:lpstr>
      <vt:lpstr>Prezentace aplikace Microsoft PowerPoint 97–2003</vt:lpstr>
      <vt:lpstr>OP ESPON Odborný seminář k EÚS</vt:lpstr>
      <vt:lpstr>Program ESPON </vt:lpstr>
      <vt:lpstr>Výchozí cíl programu ESPON</vt:lpstr>
      <vt:lpstr>Program ESPON </vt:lpstr>
      <vt:lpstr> Projekty ESPON 2006 a ESPON 2013</vt:lpstr>
      <vt:lpstr>Česká účast v projektech OP ESPON 2013</vt:lpstr>
      <vt:lpstr>Česká účast v projektech OP ESPON 2013</vt:lpstr>
      <vt:lpstr>Česká účast v projektech OP ESPON 2013</vt:lpstr>
      <vt:lpstr>Česká účast v projektech OP ESPON 2013</vt:lpstr>
      <vt:lpstr>Program spolupráce ESPON 2020</vt:lpstr>
      <vt:lpstr>Území programu a rozpočet</vt:lpstr>
      <vt:lpstr>Zaměření a cíle programu</vt:lpstr>
      <vt:lpstr>Zaměření a cíle programu</vt:lpstr>
      <vt:lpstr>Zaměření a cíle programu</vt:lpstr>
      <vt:lpstr>Prioritní osy</vt:lpstr>
      <vt:lpstr>Prioritní osy</vt:lpstr>
      <vt:lpstr>Prioritní osy</vt:lpstr>
      <vt:lpstr>Prioritní osy</vt:lpstr>
      <vt:lpstr>Změny v programu </vt:lpstr>
      <vt:lpstr>Změny v programu</vt:lpstr>
      <vt:lpstr>Změny v programu</vt:lpstr>
      <vt:lpstr>Harmonogram 2014</vt:lpstr>
      <vt:lpstr>Kontakt</vt:lpstr>
      <vt:lpstr>Prezentace aplikace PowerPoint</vt:lpstr>
    </vt:vector>
  </TitlesOfParts>
  <Company>Kühnel Grafisk Design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</dc:title>
  <dc:creator>User</dc:creator>
  <cp:lastModifiedBy>*</cp:lastModifiedBy>
  <cp:revision>584</cp:revision>
  <cp:lastPrinted>2013-04-30T11:39:31Z</cp:lastPrinted>
  <dcterms:created xsi:type="dcterms:W3CDTF">2004-04-01T13:41:39Z</dcterms:created>
  <dcterms:modified xsi:type="dcterms:W3CDTF">2014-10-02T14:15:23Z</dcterms:modified>
</cp:coreProperties>
</file>