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5"/>
  </p:notesMasterIdLst>
  <p:handoutMasterIdLst>
    <p:handoutMasterId r:id="rId26"/>
  </p:handoutMasterIdLst>
  <p:sldIdLst>
    <p:sldId id="256" r:id="rId3"/>
    <p:sldId id="257" r:id="rId4"/>
    <p:sldId id="262" r:id="rId5"/>
    <p:sldId id="280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9" r:id="rId20"/>
    <p:sldId id="282" r:id="rId21"/>
    <p:sldId id="281" r:id="rId22"/>
    <p:sldId id="283" r:id="rId23"/>
    <p:sldId id="261" r:id="rId24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lapértelmezett szakasz" id="{D2595BF6-6D43-49E2-9F74-8EA8E00C1A4D}">
          <p14:sldIdLst/>
        </p14:section>
        <p14:section name="Title" id="{661B0744-E1AC-4300-89C6-254DA6AABD6D}">
          <p14:sldIdLst>
            <p14:sldId id="256"/>
          </p14:sldIdLst>
        </p14:section>
        <p14:section name="Subtitle" id="{D070F3F6-229B-4E9C-A46B-56F8F5CB6902}">
          <p14:sldIdLst>
            <p14:sldId id="257"/>
            <p14:sldId id="262"/>
            <p14:sldId id="280"/>
            <p14:sldId id="264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9"/>
            <p14:sldId id="282"/>
            <p14:sldId id="281"/>
            <p14:sldId id="283"/>
          </p14:sldIdLst>
        </p14:section>
        <p14:section name="Inner page" id="{EB31CABC-5144-4090-88C0-E46CD3C8CB27}">
          <p14:sldIdLst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365F91"/>
    <a:srgbClr val="1F497D"/>
    <a:srgbClr val="365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849" autoAdjust="0"/>
  </p:normalViewPr>
  <p:slideViewPr>
    <p:cSldViewPr>
      <p:cViewPr varScale="1">
        <p:scale>
          <a:sx n="76" d="100"/>
          <a:sy n="76" d="100"/>
        </p:scale>
        <p:origin x="-84" y="-1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92950-F049-4AC9-B051-08BD735782A6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0C4A6-081F-4450-8DDB-675EBC9A13B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74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396DC-199C-4C22-9B6F-250150F1E4F2}" type="datetimeFigureOut">
              <a:rPr lang="cs-CZ" smtClean="0"/>
              <a:pPr/>
              <a:t>15.2.2017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480EB-B14C-4B5A-A6EE-62801B101F9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4441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2017.02.15.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1038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2017.02.15.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158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2017.02.15.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00968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464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91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121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222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93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2026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3912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53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2017.02.15.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03957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3440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3742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501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2017.02.15.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39272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2017.02.15.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0547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2017.02.15.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5385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2017.02.15.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9313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2017.02.15.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886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2017.02.15.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3181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BE71-8626-4196-A2F3-F2EB7A7FF7C1}" type="datetimeFigureOut">
              <a:rPr lang="hu-HU" smtClean="0"/>
              <a:pPr/>
              <a:t>2017.02.15.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6227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6BE71-8626-4196-A2F3-F2EB7A7FF7C1}" type="datetimeFigureOut">
              <a:rPr lang="hu-HU" smtClean="0"/>
              <a:pPr/>
              <a:t>2017.02.15.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3873F-9E4F-45A3-A41E-2975023FDBE4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3908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6BE71-8626-4196-A2F3-F2EB7A7FF7C1}" type="datetimeFigureOut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2017.02.15.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3873F-9E4F-45A3-A41E-2975023FDBE4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783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ec.europa.eu/budget/contracts_grants/info_contracts/inforeuro/inforeuro_en.cf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taceeu.cz/cs/Fondy-EU/2014-2020/Operacni-programy/OP-nadnarodni-spoluprace-Danube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lukpav@mmr.cz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rreg-danube.eu/calls/calls-for-proposals/second-call-for-proposals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interreg-danube.eu/relevant-documents/programme-main-documents" TargetMode="External"/><Relationship Id="rId4" Type="http://schemas.openxmlformats.org/officeDocument/2006/relationships/hyperlink" Target="http://www.interreg-danube.eu/relevant-documents/documents-for-project-implementatio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taceeu.cz/cs/Fondy-EU/2014-2020/Operacni-programy/OP-nadnarodni-spoluprace-Danube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1772817"/>
            <a:ext cx="6550496" cy="1656184"/>
          </a:xfrm>
        </p:spPr>
        <p:txBody>
          <a:bodyPr anchor="t">
            <a:normAutofit fontScale="90000"/>
          </a:bodyPr>
          <a:lstStyle/>
          <a:p>
            <a:pPr algn="l"/>
            <a:r>
              <a:rPr lang="cs-CZ" sz="4000" dirty="0" err="1" smtClean="0">
                <a:solidFill>
                  <a:schemeClr val="bg1"/>
                </a:solidFill>
                <a:latin typeface="Cambria" panose="02040503050406030204" pitchFamily="18" charset="0"/>
              </a:rPr>
              <a:t>Interreg</a:t>
            </a:r>
            <a:r>
              <a:rPr lang="cs-CZ" sz="4000" dirty="0" smtClean="0">
                <a:solidFill>
                  <a:schemeClr val="bg1"/>
                </a:solidFill>
                <a:latin typeface="Cambria" panose="02040503050406030204" pitchFamily="18" charset="0"/>
              </a:rPr>
              <a:t> DANUBE</a:t>
            </a:r>
            <a:br>
              <a:rPr lang="cs-CZ" sz="4000" dirty="0" smtClean="0">
                <a:solidFill>
                  <a:schemeClr val="bg1"/>
                </a:solidFill>
                <a:latin typeface="Cambria" panose="02040503050406030204" pitchFamily="18" charset="0"/>
              </a:rPr>
            </a:br>
            <a:r>
              <a:rPr lang="cs-CZ" altLang="cs-CZ" sz="4000" dirty="0"/>
              <a:t>Program nadnárodní </a:t>
            </a:r>
            <a:r>
              <a:rPr lang="cs-CZ" altLang="cs-CZ" sz="4000" dirty="0" smtClean="0"/>
              <a:t>spolupráce</a:t>
            </a:r>
            <a:br>
              <a:rPr lang="cs-CZ" altLang="cs-CZ" sz="4000" dirty="0" smtClean="0"/>
            </a:br>
            <a:r>
              <a:rPr lang="cs-CZ" altLang="cs-CZ" sz="4000" dirty="0" smtClean="0"/>
              <a:t>ZPŮSOBILOST VÝDAJŮ</a:t>
            </a:r>
            <a:r>
              <a:rPr lang="cs-CZ" altLang="cs-CZ" sz="4000" dirty="0"/>
              <a:t/>
            </a:r>
            <a:br>
              <a:rPr lang="cs-CZ" altLang="cs-CZ" sz="4000" dirty="0"/>
            </a:br>
            <a:endParaRPr lang="en-US" sz="4000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5589240"/>
            <a:ext cx="3960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i="1" dirty="0" err="1" smtClean="0">
                <a:solidFill>
                  <a:schemeClr val="bg1"/>
                </a:solidFill>
                <a:latin typeface="Cambria" pitchFamily="18" charset="0"/>
              </a:rPr>
              <a:t>Info</a:t>
            </a:r>
            <a:r>
              <a:rPr lang="cs-CZ" sz="1200" b="1" i="1" dirty="0" smtClean="0">
                <a:solidFill>
                  <a:schemeClr val="bg1"/>
                </a:solidFill>
                <a:latin typeface="Cambria" pitchFamily="18" charset="0"/>
              </a:rPr>
              <a:t> den, Praha, 22.února 2017</a:t>
            </a:r>
            <a:endParaRPr lang="en-US" sz="1200" dirty="0">
              <a:solidFill>
                <a:schemeClr val="bg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11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Náklady na zaměstnance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1607804"/>
            <a:ext cx="82089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Metody vykazování mzdových výdajů: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Na základě skutečných výdajů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Plný úvazek na projekt (bez </a:t>
            </a:r>
            <a:r>
              <a:rPr 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timesheet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)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b)    Částečný úvazek  na projekt</a:t>
            </a:r>
          </a:p>
          <a:p>
            <a:pPr marL="457200" indent="-457200">
              <a:buFont typeface="+mj-lt"/>
              <a:buAutoNum type="alphaLcParenR"/>
            </a:pPr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	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- 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částečný úvazek s pevně stanoveným procentním podílem 	odpracované doby za měsíc (bez </a:t>
            </a:r>
            <a:r>
              <a:rPr lang="cs-CZ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timesheet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)</a:t>
            </a:r>
          </a:p>
          <a:p>
            <a:endParaRPr lang="cs-CZ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dirty="0">
                <a:solidFill>
                  <a:srgbClr val="1F497D"/>
                </a:solidFill>
                <a:latin typeface="Cambria" panose="02040503050406030204" pitchFamily="18" charset="0"/>
              </a:rPr>
              <a:t>	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- částečný úvazek s pružným počtem odpracovaných hodin za měsíc 	(</a:t>
            </a:r>
            <a:r>
              <a:rPr lang="cs-CZ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timesheet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)</a:t>
            </a:r>
          </a:p>
          <a:p>
            <a:endParaRPr lang="cs-CZ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dirty="0">
                <a:solidFill>
                  <a:srgbClr val="1F497D"/>
                </a:solidFill>
                <a:latin typeface="Cambria" panose="02040503050406030204" pitchFamily="18" charset="0"/>
              </a:rPr>
              <a:t>	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- částečný úvazek se stanovenou hodinovou sazbou  (</a:t>
            </a:r>
            <a:r>
              <a:rPr lang="cs-CZ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timesheet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)</a:t>
            </a:r>
          </a:p>
          <a:p>
            <a:pPr marL="457200" indent="-457200">
              <a:buFont typeface="+mj-lt"/>
              <a:buAutoNum type="alphaLcParenR"/>
            </a:pPr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63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Kancelářské a administrativní výdaje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465792"/>
            <a:ext cx="833849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Metody vykazování kancelářských a mzdových výdajů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Paušální sazba 15% z mzdových výdajů</a:t>
            </a: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nájem </a:t>
            </a:r>
            <a:r>
              <a:rPr lang="cs-CZ" sz="1600" dirty="0">
                <a:solidFill>
                  <a:schemeClr val="tx2"/>
                </a:solidFill>
              </a:rPr>
              <a:t>kancelářských prostorů;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pojištění </a:t>
            </a:r>
            <a:r>
              <a:rPr lang="cs-CZ" sz="1600" dirty="0">
                <a:solidFill>
                  <a:schemeClr val="tx2"/>
                </a:solidFill>
              </a:rPr>
              <a:t>a daně související s budovami, v nichž se nacházejí zaměstnanci, a s vybavením kanceláře (např. pojištění proti požáru, krádeži);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služby </a:t>
            </a:r>
            <a:r>
              <a:rPr lang="cs-CZ" sz="1600" dirty="0">
                <a:solidFill>
                  <a:schemeClr val="tx2"/>
                </a:solidFill>
              </a:rPr>
              <a:t>(např. elektřina, topení, voda</a:t>
            </a:r>
            <a:r>
              <a:rPr lang="cs-CZ" sz="1600" dirty="0" smtClean="0">
                <a:solidFill>
                  <a:schemeClr val="tx2"/>
                </a:solidFill>
              </a:rPr>
              <a:t>);</a:t>
            </a: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kancelářské </a:t>
            </a:r>
            <a:r>
              <a:rPr lang="cs-CZ" sz="1600" dirty="0">
                <a:solidFill>
                  <a:schemeClr val="tx2"/>
                </a:solidFill>
              </a:rPr>
              <a:t>potřeby;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všeobecné </a:t>
            </a:r>
            <a:r>
              <a:rPr lang="cs-CZ" sz="1600" dirty="0">
                <a:solidFill>
                  <a:schemeClr val="tx2"/>
                </a:solidFill>
              </a:rPr>
              <a:t>účetnictví zajišťované uvnitř organizace, která je příjemcem;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archivy</a:t>
            </a:r>
            <a:r>
              <a:rPr lang="cs-CZ" sz="1600" dirty="0">
                <a:solidFill>
                  <a:schemeClr val="tx2"/>
                </a:solidFill>
              </a:rPr>
              <a:t>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údržba</a:t>
            </a:r>
            <a:r>
              <a:rPr lang="cs-CZ" sz="1600" dirty="0">
                <a:solidFill>
                  <a:schemeClr val="tx2"/>
                </a:solidFill>
              </a:rPr>
              <a:t>, úklid a opravy;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bezpečnost</a:t>
            </a:r>
            <a:r>
              <a:rPr lang="cs-CZ" sz="1600" dirty="0">
                <a:solidFill>
                  <a:schemeClr val="tx2"/>
                </a:solidFill>
              </a:rPr>
              <a:t>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systémy </a:t>
            </a:r>
            <a:r>
              <a:rPr lang="cs-CZ" sz="1600" dirty="0">
                <a:solidFill>
                  <a:schemeClr val="tx2"/>
                </a:solidFill>
              </a:rPr>
              <a:t>informačních technologií;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komunikace </a:t>
            </a:r>
            <a:r>
              <a:rPr lang="cs-CZ" sz="1600" dirty="0">
                <a:solidFill>
                  <a:schemeClr val="tx2"/>
                </a:solidFill>
              </a:rPr>
              <a:t>(např. telefon, fax, internet, poštovní služby, vizitky);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bankovní </a:t>
            </a:r>
            <a:r>
              <a:rPr lang="cs-CZ" sz="1600" dirty="0">
                <a:solidFill>
                  <a:schemeClr val="tx2"/>
                </a:solidFill>
              </a:rPr>
              <a:t>poplatky za otevření a správu účtu nebo účtů, jestliže provádění operace vyžaduje otevření zvláštního účtu; </a:t>
            </a:r>
            <a:endParaRPr lang="cs-CZ" sz="16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600" dirty="0" smtClean="0">
                <a:solidFill>
                  <a:schemeClr val="tx2"/>
                </a:solidFill>
              </a:rPr>
              <a:t>poplatky </a:t>
            </a:r>
            <a:r>
              <a:rPr lang="cs-CZ" sz="1600" dirty="0">
                <a:solidFill>
                  <a:schemeClr val="tx2"/>
                </a:solidFill>
              </a:rPr>
              <a:t>za nadnárodní finanční transakce. </a:t>
            </a:r>
            <a:endParaRPr lang="cs-CZ" sz="1600" dirty="0" smtClean="0">
              <a:solidFill>
                <a:schemeClr val="tx2"/>
              </a:solidFill>
            </a:endParaRPr>
          </a:p>
          <a:p>
            <a:endParaRPr lang="cs-CZ" sz="1600" dirty="0" smtClean="0">
              <a:solidFill>
                <a:schemeClr val="tx2"/>
              </a:solidFill>
            </a:endParaRPr>
          </a:p>
          <a:p>
            <a:r>
              <a:rPr lang="cs-CZ" b="1" dirty="0" smtClean="0">
                <a:solidFill>
                  <a:schemeClr val="tx2"/>
                </a:solidFill>
                <a:latin typeface="Cambria" panose="02040503050406030204" pitchFamily="18" charset="0"/>
              </a:rPr>
              <a:t>Není možné vykazovat jako přímé výdaje v jiných rozpočtových položkách!!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602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Cestovné a ubytování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465792"/>
            <a:ext cx="833849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Způsobilými výdaji jsou: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 na cestování (např. jízdenky, palivo, cestovní pojištění..) 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 na stravu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 na ubytování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 na víza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Denní příspěvky</a:t>
            </a:r>
          </a:p>
          <a:p>
            <a:pPr marL="457200" indent="-457200">
              <a:buFont typeface="+mj-lt"/>
              <a:buAutoNum type="alphaLcParenR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Výdaje, uvedené v bodech a) až d), které jsou součástí denního příspěvku není možné uhradit samostatně. </a:t>
            </a:r>
          </a:p>
          <a:p>
            <a:pPr marL="342900" indent="-342900">
              <a:buFontTx/>
              <a:buChar char="-"/>
            </a:pPr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b="1" dirty="0" smtClean="0">
                <a:solidFill>
                  <a:srgbClr val="1F497D"/>
                </a:solidFill>
                <a:latin typeface="Cambria" panose="02040503050406030204" pitchFamily="18" charset="0"/>
              </a:rPr>
              <a:t>Pouze pro zaměstnance projektového příjemce!!</a:t>
            </a:r>
          </a:p>
        </p:txBody>
      </p:sp>
    </p:spTree>
    <p:extLst>
      <p:ext uri="{BB962C8B-B14F-4D97-AF65-F5344CB8AC3E}">
        <p14:creationId xmlns:p14="http://schemas.microsoft.com/office/powerpoint/2010/main" val="388091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Externí odborné poradenství a služby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465792"/>
            <a:ext cx="833849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Způsobilými výdaji jsou: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studie </a:t>
            </a:r>
            <a:r>
              <a:rPr lang="cs-CZ" sz="1400" dirty="0">
                <a:solidFill>
                  <a:schemeClr val="tx2"/>
                </a:solidFill>
              </a:rPr>
              <a:t>nebo </a:t>
            </a:r>
            <a:r>
              <a:rPr lang="cs-CZ" sz="1400" dirty="0" smtClean="0">
                <a:solidFill>
                  <a:schemeClr val="tx2"/>
                </a:solidFill>
              </a:rPr>
              <a:t>analýzy (např</a:t>
            </a:r>
            <a:r>
              <a:rPr lang="cs-CZ" sz="1400" dirty="0">
                <a:solidFill>
                  <a:schemeClr val="tx2"/>
                </a:solidFill>
              </a:rPr>
              <a:t>. hodnocení, strategie, koncepční poznámky, konstrukční výkresy, příručky);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odborná </a:t>
            </a:r>
            <a:r>
              <a:rPr lang="cs-CZ" sz="1400" dirty="0">
                <a:solidFill>
                  <a:schemeClr val="tx2"/>
                </a:solidFill>
              </a:rPr>
              <a:t>příprava; </a:t>
            </a: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překlady</a:t>
            </a:r>
            <a:r>
              <a:rPr lang="cs-CZ" sz="1400" dirty="0">
                <a:solidFill>
                  <a:schemeClr val="tx2"/>
                </a:solidFill>
              </a:rPr>
              <a:t>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vývoj</a:t>
            </a:r>
            <a:r>
              <a:rPr lang="cs-CZ" sz="1400" dirty="0">
                <a:solidFill>
                  <a:schemeClr val="tx2"/>
                </a:solidFill>
              </a:rPr>
              <a:t>, úpravy a aktualizace systémů informačních technologií a internetových stránek;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podpora</a:t>
            </a:r>
            <a:r>
              <a:rPr lang="cs-CZ" sz="1400" dirty="0">
                <a:solidFill>
                  <a:schemeClr val="tx2"/>
                </a:solidFill>
              </a:rPr>
              <a:t>, komunikace, propagace nebo informování související s operací nebo programem spolupráce jako takovým;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finanční </a:t>
            </a:r>
            <a:r>
              <a:rPr lang="cs-CZ" sz="1400" dirty="0">
                <a:solidFill>
                  <a:schemeClr val="tx2"/>
                </a:solidFill>
              </a:rPr>
              <a:t>řízení;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služby </a:t>
            </a:r>
            <a:r>
              <a:rPr lang="cs-CZ" sz="1400" dirty="0">
                <a:solidFill>
                  <a:schemeClr val="tx2"/>
                </a:solidFill>
              </a:rPr>
              <a:t>související s pořádáním </a:t>
            </a:r>
            <a:r>
              <a:rPr lang="cs-CZ" sz="1400" dirty="0" smtClean="0">
                <a:solidFill>
                  <a:schemeClr val="tx2"/>
                </a:solidFill>
              </a:rPr>
              <a:t>akcí </a:t>
            </a:r>
            <a:r>
              <a:rPr lang="cs-CZ" sz="1400" dirty="0">
                <a:solidFill>
                  <a:schemeClr val="tx2"/>
                </a:solidFill>
              </a:rPr>
              <a:t>nebo zasedání (včetně nájmu, stravování nebo tlumočení);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účast </a:t>
            </a:r>
            <a:r>
              <a:rPr lang="cs-CZ" sz="1400" dirty="0">
                <a:solidFill>
                  <a:schemeClr val="tx2"/>
                </a:solidFill>
              </a:rPr>
              <a:t>na </a:t>
            </a:r>
            <a:r>
              <a:rPr lang="cs-CZ" sz="1400" dirty="0" smtClean="0">
                <a:solidFill>
                  <a:schemeClr val="tx2"/>
                </a:solidFill>
              </a:rPr>
              <a:t>akcích(např</a:t>
            </a:r>
            <a:r>
              <a:rPr lang="cs-CZ" sz="1400" dirty="0">
                <a:solidFill>
                  <a:schemeClr val="tx2"/>
                </a:solidFill>
              </a:rPr>
              <a:t>. registrační poplatky);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právní </a:t>
            </a:r>
            <a:r>
              <a:rPr lang="cs-CZ" sz="1400" dirty="0">
                <a:solidFill>
                  <a:schemeClr val="tx2"/>
                </a:solidFill>
              </a:rPr>
              <a:t>poradenství a notářské služby, technické a finanční odborné poradenství, jiné poradenské a účetní služby;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práva </a:t>
            </a:r>
            <a:r>
              <a:rPr lang="cs-CZ" sz="1400" dirty="0">
                <a:solidFill>
                  <a:schemeClr val="tx2"/>
                </a:solidFill>
              </a:rPr>
              <a:t>duševního vlastnictví;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ověření </a:t>
            </a:r>
            <a:r>
              <a:rPr lang="cs-CZ" sz="1400" dirty="0">
                <a:solidFill>
                  <a:schemeClr val="tx2"/>
                </a:solidFill>
              </a:rPr>
              <a:t>podle čl. 125 odst. 4 písm. a) nařízení (EU) č. 1303/2013 a čl. 23 odst. 4 nařízení (EU) č. 1299/2013;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poskytnutí </a:t>
            </a:r>
            <a:r>
              <a:rPr lang="cs-CZ" sz="1400" dirty="0">
                <a:solidFill>
                  <a:schemeClr val="tx2"/>
                </a:solidFill>
              </a:rPr>
              <a:t>záruk bankou nebo jinou finanční institucí, pokud to vyžadují unijní nebo vnitrostátní právní předpisy nebo programový dokument přijatý monitorovacím výborem;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cestování </a:t>
            </a:r>
            <a:r>
              <a:rPr lang="cs-CZ" sz="1400" dirty="0">
                <a:solidFill>
                  <a:schemeClr val="tx2"/>
                </a:solidFill>
              </a:rPr>
              <a:t>a ubytování externích odborníků, přednášejících, osob předsedajících zasedáním a poskytovatelů služeb; </a:t>
            </a:r>
            <a:endParaRPr lang="cs-CZ" sz="1400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sz="1400" dirty="0" smtClean="0">
                <a:solidFill>
                  <a:schemeClr val="tx2"/>
                </a:solidFill>
              </a:rPr>
              <a:t>jiné </a:t>
            </a:r>
            <a:r>
              <a:rPr lang="cs-CZ" sz="1400" dirty="0">
                <a:solidFill>
                  <a:schemeClr val="tx2"/>
                </a:solidFill>
              </a:rPr>
              <a:t>specifické odborné poradenství a služby potřebné pro operace</a:t>
            </a:r>
            <a:r>
              <a:rPr lang="cs-CZ" sz="1400" dirty="0" smtClean="0">
                <a:solidFill>
                  <a:schemeClr val="tx2"/>
                </a:solidFill>
              </a:rPr>
              <a:t>.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Externí odborné poradenství a služby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465792"/>
            <a:ext cx="833849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dirty="0" smtClean="0">
              <a:solidFill>
                <a:schemeClr val="tx2"/>
              </a:solidFill>
            </a:endParaRPr>
          </a:p>
          <a:p>
            <a:r>
              <a:rPr lang="cs-CZ" sz="2000" dirty="0" smtClean="0">
                <a:solidFill>
                  <a:schemeClr val="tx2"/>
                </a:solidFill>
              </a:rPr>
              <a:t>Výdaje </a:t>
            </a:r>
            <a:r>
              <a:rPr lang="cs-CZ" sz="2000" dirty="0">
                <a:solidFill>
                  <a:schemeClr val="tx2"/>
                </a:solidFill>
              </a:rPr>
              <a:t>v této položce musí prokázat jasnou vazbu na projekt a být nezbytné pro jeho řádnou realizaci.</a:t>
            </a:r>
            <a:r>
              <a:rPr lang="cs-CZ" sz="2000" dirty="0"/>
              <a:t> </a:t>
            </a:r>
            <a:endParaRPr lang="cs-CZ" sz="2000" dirty="0" smtClean="0"/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Výběr externích služeb a musí být v souladu s pravidly pro zadávání veřejných zakázek stanovených na úrovni EU, státu a programu.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b="1" dirty="0" smtClean="0">
                <a:solidFill>
                  <a:srgbClr val="1F497D"/>
                </a:solidFill>
                <a:latin typeface="Cambria" panose="02040503050406030204" pitchFamily="18" charset="0"/>
              </a:rPr>
              <a:t>Všechny služby nebo zboží, které příjemce pořizuje přesahující hodnotu 5000 EUR bez DPH  do stropu nastaveného na národní úrovni musí příjemce prokázat obdržení min. 3 nabídek.</a:t>
            </a:r>
          </a:p>
          <a:p>
            <a:endParaRPr lang="cs-CZ" sz="2000" b="1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b="1" dirty="0" smtClean="0">
                <a:solidFill>
                  <a:srgbClr val="1F497D"/>
                </a:solidFill>
                <a:latin typeface="Cambria" panose="02040503050406030204" pitchFamily="18" charset="0"/>
              </a:rPr>
              <a:t>Viz. Pokyny pro příjemce ke kontrole</a:t>
            </a:r>
            <a:endParaRPr lang="cs-CZ" sz="2000" b="1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37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Vybavení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465792"/>
            <a:ext cx="833849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Jedná se o koupi, pronájem nebo leasing vybavení příjemce: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kancelářské </a:t>
            </a:r>
            <a:r>
              <a:rPr lang="cs-CZ" dirty="0">
                <a:solidFill>
                  <a:schemeClr val="tx2"/>
                </a:solidFill>
              </a:rPr>
              <a:t>vybavení;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hardware </a:t>
            </a:r>
            <a:r>
              <a:rPr lang="cs-CZ" dirty="0">
                <a:solidFill>
                  <a:schemeClr val="tx2"/>
                </a:solidFill>
              </a:rPr>
              <a:t>a software informačních technologií;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nábytek </a:t>
            </a:r>
            <a:r>
              <a:rPr lang="cs-CZ" dirty="0">
                <a:solidFill>
                  <a:schemeClr val="tx2"/>
                </a:solidFill>
              </a:rPr>
              <a:t>a vybavení;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laboratorní </a:t>
            </a:r>
            <a:r>
              <a:rPr lang="cs-CZ" dirty="0">
                <a:solidFill>
                  <a:schemeClr val="tx2"/>
                </a:solidFill>
              </a:rPr>
              <a:t>vybavení;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stroje </a:t>
            </a:r>
            <a:r>
              <a:rPr lang="cs-CZ" dirty="0">
                <a:solidFill>
                  <a:schemeClr val="tx2"/>
                </a:solidFill>
              </a:rPr>
              <a:t>a přístroje;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nástroje </a:t>
            </a:r>
            <a:r>
              <a:rPr lang="cs-CZ" dirty="0">
                <a:solidFill>
                  <a:schemeClr val="tx2"/>
                </a:solidFill>
              </a:rPr>
              <a:t>nebo zařízení;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vozidla</a:t>
            </a:r>
            <a:r>
              <a:rPr lang="cs-CZ" dirty="0">
                <a:solidFill>
                  <a:schemeClr val="tx2"/>
                </a:solidFill>
              </a:rPr>
              <a:t>; 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indent="-457200"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jiné </a:t>
            </a:r>
            <a:r>
              <a:rPr lang="cs-CZ" dirty="0">
                <a:solidFill>
                  <a:schemeClr val="tx2"/>
                </a:solidFill>
              </a:rPr>
              <a:t>specifické vybavení potřebné pro operace</a:t>
            </a:r>
            <a:r>
              <a:rPr lang="cs-CZ" dirty="0" smtClean="0">
                <a:solidFill>
                  <a:schemeClr val="tx2"/>
                </a:solidFill>
              </a:rPr>
              <a:t>.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chemeClr val="tx2"/>
                </a:solidFill>
              </a:rPr>
              <a:t>Výdaje </a:t>
            </a:r>
            <a:r>
              <a:rPr lang="cs-CZ" dirty="0">
                <a:solidFill>
                  <a:schemeClr val="tx2"/>
                </a:solidFill>
              </a:rPr>
              <a:t>v této položce musí prokázat jasnou vazbu na projekt a být nezbytné pro jeho řádnou realizaci</a:t>
            </a:r>
            <a:r>
              <a:rPr lang="cs-CZ" dirty="0" smtClean="0">
                <a:solidFill>
                  <a:schemeClr val="tx2"/>
                </a:solidFill>
              </a:rPr>
              <a:t>. Uvedené v projektové žádosti. </a:t>
            </a:r>
          </a:p>
          <a:p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Při nákupu vybavení je třeba dodržet podmínky veřejné soutěže (zákon č. 134/2016 Sb. o zadávání veřejných zakázek, pravidla programu a národní pravidla) </a:t>
            </a:r>
            <a:endParaRPr lang="cs-CZ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/>
              <a:t> </a:t>
            </a:r>
            <a:endParaRPr lang="cs-CZ" sz="2000" dirty="0"/>
          </a:p>
          <a:p>
            <a:endParaRPr lang="cs-CZ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34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Infrastruktura a práce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1465792"/>
            <a:ext cx="833849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Nejedná se o investiční program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Pouze investice malého charakteru s prokázaným nadnárodním charakterem jsou způsobilé – musí být uvedeny v projektové žádosti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Nadnárodní charakter =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Nadnárodní fyzická nebo funkční vazba přesahující národní hranice (např. dopravní koridory)</a:t>
            </a:r>
          </a:p>
          <a:p>
            <a:pPr marL="342900" indent="-342900">
              <a:buFontTx/>
              <a:buChar char="-"/>
            </a:pPr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Přenositelné  praktické řešení v jedné oblasti, které je společně analyzováno a přeneseno pro testování do min. dalších dvou států (např. informační centra pro turisty informující o přírodním dědictví dunajského regionu)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/>
              <a:t> </a:t>
            </a:r>
            <a:endParaRPr lang="cs-CZ" sz="2000" dirty="0"/>
          </a:p>
          <a:p>
            <a:endParaRPr lang="cs-CZ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52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Veřejné zakázky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79512" y="1465792"/>
            <a:ext cx="871296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Při pořizování zboží nebo služeb musí všichni příjemci dodržovat pravidla týkající se veřejných zakázek:</a:t>
            </a:r>
          </a:p>
          <a:p>
            <a:endParaRPr lang="cs-CZ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1F497D"/>
                </a:solidFill>
                <a:latin typeface="Cambria" panose="02040503050406030204" pitchFamily="18" charset="0"/>
              </a:rPr>
              <a:t>EU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 – zvláště směrnici č. 2014/24 o zadávání veřejných zakázek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1F497D"/>
                </a:solidFill>
                <a:latin typeface="Cambria" panose="02040503050406030204" pitchFamily="18" charset="0"/>
              </a:rPr>
              <a:t>Národní 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– zákon veřejných zakázkách č.</a:t>
            </a:r>
            <a:r>
              <a:rPr lang="cs-CZ" altLang="cs-CZ" dirty="0">
                <a:solidFill>
                  <a:srgbClr val="1F497D"/>
                </a:solidFill>
                <a:latin typeface="Cambria" panose="02040503050406030204" pitchFamily="18" charset="0"/>
              </a:rPr>
              <a:t> 137/2006 Sb</a:t>
            </a:r>
            <a:r>
              <a:rPr lang="cs-CZ" alt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.</a:t>
            </a:r>
          </a:p>
          <a:p>
            <a:r>
              <a:rPr lang="cs-CZ" altLang="cs-CZ" sz="1600" dirty="0">
                <a:solidFill>
                  <a:srgbClr val="1F497D"/>
                </a:solidFill>
                <a:latin typeface="Cambria" panose="02040503050406030204" pitchFamily="18" charset="0"/>
              </a:rPr>
              <a:t>(pro všechny zakázky </a:t>
            </a:r>
            <a:r>
              <a:rPr lang="cs-CZ" altLang="cs-CZ" sz="16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vyhlášené </a:t>
            </a:r>
            <a:r>
              <a:rPr lang="cs-CZ" altLang="cs-CZ" sz="1600" dirty="0">
                <a:solidFill>
                  <a:srgbClr val="1F497D"/>
                </a:solidFill>
                <a:latin typeface="Cambria" panose="02040503050406030204" pitchFamily="18" charset="0"/>
              </a:rPr>
              <a:t>do 30.9. 2016</a:t>
            </a:r>
            <a:r>
              <a:rPr lang="cs-CZ" altLang="cs-CZ" sz="16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)</a:t>
            </a:r>
          </a:p>
          <a:p>
            <a:endParaRPr lang="cs-CZ" altLang="cs-CZ" sz="16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r>
              <a:rPr lang="cs-CZ" b="1" dirty="0">
                <a:solidFill>
                  <a:srgbClr val="1F497D"/>
                </a:solidFill>
                <a:latin typeface="Cambria" panose="02040503050406030204" pitchFamily="18" charset="0"/>
              </a:rPr>
              <a:t>Národní </a:t>
            </a:r>
            <a:r>
              <a:rPr lang="cs-CZ" dirty="0">
                <a:solidFill>
                  <a:srgbClr val="1F497D"/>
                </a:solidFill>
                <a:latin typeface="Cambria" panose="02040503050406030204" pitchFamily="18" charset="0"/>
              </a:rPr>
              <a:t>– 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zákon o zadávání veřejných zakázek č. 134/2016 Sb. </a:t>
            </a:r>
          </a:p>
          <a:p>
            <a:r>
              <a:rPr lang="cs-CZ" altLang="cs-CZ" sz="1600" dirty="0">
                <a:solidFill>
                  <a:srgbClr val="1F497D"/>
                </a:solidFill>
                <a:latin typeface="Cambria" panose="02040503050406030204" pitchFamily="18" charset="0"/>
              </a:rPr>
              <a:t>(pro všechny zakázky </a:t>
            </a:r>
            <a:r>
              <a:rPr lang="cs-CZ" altLang="cs-CZ" sz="16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vyhlášené od 1. 10. 2016)</a:t>
            </a:r>
            <a:endParaRPr lang="cs-CZ" altLang="cs-CZ" sz="16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altLang="cs-CZ" dirty="0">
                <a:solidFill>
                  <a:srgbClr val="1F497D"/>
                </a:solidFill>
                <a:latin typeface="Cambria" panose="02040503050406030204" pitchFamily="18" charset="0"/>
              </a:rPr>
              <a:t/>
            </a:r>
            <a:br>
              <a:rPr lang="cs-CZ" altLang="cs-CZ" dirty="0">
                <a:solidFill>
                  <a:srgbClr val="1F497D"/>
                </a:solidFill>
                <a:latin typeface="Cambria" panose="02040503050406030204" pitchFamily="18" charset="0"/>
              </a:rPr>
            </a:br>
            <a:r>
              <a:rPr lang="cs-CZ" alt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- Metodický </a:t>
            </a:r>
            <a:r>
              <a:rPr lang="cs-CZ" altLang="cs-CZ" dirty="0">
                <a:solidFill>
                  <a:srgbClr val="1F497D"/>
                </a:solidFill>
                <a:latin typeface="Cambria" panose="02040503050406030204" pitchFamily="18" charset="0"/>
              </a:rPr>
              <a:t>pokyn pro zadávání zakázek pro programové období </a:t>
            </a:r>
            <a:r>
              <a:rPr lang="cs-CZ" alt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2014-2020</a:t>
            </a:r>
            <a:r>
              <a:rPr lang="cs-CZ" altLang="cs-CZ" dirty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r>
              <a:rPr lang="cs-CZ" alt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(vydaný MMR)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cs-CZ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Programu – od 5000 EUR bez DPH do limitu na národní úrovni je třeba vždy získat min. 3 nabídky (pravidlo </a:t>
            </a:r>
            <a:r>
              <a:rPr lang="cs-CZ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bid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r>
              <a:rPr lang="cs-CZ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at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r>
              <a:rPr lang="cs-CZ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three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1F497D"/>
                </a:solidFill>
                <a:latin typeface="Cambria" panose="02040503050406030204" pitchFamily="18" charset="0"/>
              </a:rPr>
              <a:t>Interní</a:t>
            </a:r>
            <a:r>
              <a:rPr lang="cs-CZ" dirty="0" smtClean="0">
                <a:solidFill>
                  <a:srgbClr val="1F497D"/>
                </a:solidFill>
                <a:latin typeface="Cambria" panose="02040503050406030204" pitchFamily="18" charset="0"/>
              </a:rPr>
              <a:t> – interní pravidla příjemce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/>
              <a:t> </a:t>
            </a:r>
            <a:endParaRPr lang="cs-CZ" sz="2000" dirty="0"/>
          </a:p>
          <a:p>
            <a:endParaRPr lang="cs-CZ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4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Kurz EUR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2281400"/>
            <a:ext cx="83384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 vzniklé v jiné měně než EUR budou převedeny na EUR měsíčním směnným kurzem zveřejněný EK v měsíci, kdy byly výdaje předloženy kontrolorů k ověření. (Jedná se vždy o první předložení dokumentů). 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Měsíční směnný kurz EK:</a:t>
            </a:r>
          </a:p>
          <a:p>
            <a:r>
              <a:rPr lang="en-GB" sz="2000" u="sng" dirty="0">
                <a:hlinkClick r:id="rId3"/>
              </a:rPr>
              <a:t>http://ec.europa.eu/budget/contracts_grants/info_contracts/inforeuro/inforeuro_en.cfm</a:t>
            </a: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/>
              <a:t> </a:t>
            </a:r>
            <a:endParaRPr lang="cs-CZ" sz="2000" dirty="0"/>
          </a:p>
          <a:p>
            <a:endParaRPr lang="cs-CZ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55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Další pravidla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2281400"/>
            <a:ext cx="833849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Všechny aktivity v projektu si musí každý </a:t>
            </a:r>
            <a:r>
              <a:rPr lang="cs-CZ" sz="2000" b="1" dirty="0" smtClean="0">
                <a:solidFill>
                  <a:srgbClr val="1F497D"/>
                </a:solidFill>
                <a:latin typeface="Cambria" panose="02040503050406030204" pitchFamily="18" charset="0"/>
              </a:rPr>
              <a:t>příjemce předfinancovat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. U programu jsou </a:t>
            </a:r>
            <a:r>
              <a:rPr 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odkontrolované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výdaje propláceny ex-post.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Nutná dostatečná finanční rezerva.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Spolufinancování – 85% ERDF + 15% příjemce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MMR </a:t>
            </a:r>
            <a:r>
              <a:rPr lang="cs-CZ" sz="2000" b="1" dirty="0" smtClean="0">
                <a:solidFill>
                  <a:srgbClr val="1F497D"/>
                </a:solidFill>
                <a:latin typeface="Cambria" panose="02040503050406030204" pitchFamily="18" charset="0"/>
              </a:rPr>
              <a:t>neposkytuje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dotace na </a:t>
            </a:r>
            <a:r>
              <a:rPr 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spolufinacování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zbylých 15% v projektu. Každý příjemce si musí zajistit financování zbylých 15% sám.</a:t>
            </a: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/>
              <a:t> </a:t>
            </a:r>
            <a:endParaRPr lang="cs-CZ" sz="2000" dirty="0"/>
          </a:p>
          <a:p>
            <a:endParaRPr lang="cs-CZ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19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1520" y="2132856"/>
            <a:ext cx="8712968" cy="2880320"/>
          </a:xfrm>
        </p:spPr>
        <p:txBody>
          <a:bodyPr anchor="t">
            <a:normAutofit/>
          </a:bodyPr>
          <a:lstStyle/>
          <a:p>
            <a:pPr lvl="1" algn="l" eaLnBrk="1" hangingPunct="1"/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1. Legislativa a dokumenty</a:t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2. Obecná pravidla způsobilosti</a:t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3. Způsobilost podle rozpočtových položek</a:t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4. Veřejné zakázky, veřejná podpora, kurz EUR</a:t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endParaRPr lang="cs-CZ" altLang="cs-CZ" sz="2000" kern="1200" dirty="0">
              <a:solidFill>
                <a:srgbClr val="1F497D"/>
              </a:solidFill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Způsobilost výdajů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70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KONTROLA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23528" y="1536174"/>
            <a:ext cx="84969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Úkolem </a:t>
            </a:r>
            <a:r>
              <a:rPr 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kontrolora je:</a:t>
            </a:r>
          </a:p>
          <a:p>
            <a:r>
              <a:rPr 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	</a:t>
            </a:r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algn="just"/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„</a:t>
            </a:r>
            <a:r>
              <a:rPr 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Ověřit, že spolufinancované produkty a služby byly dodány a že výdaje, jež příjemci vykázali, byly skutečně zaplaceny a že je dodržen soulad s platnými právními předpisy, programem a jsou splněny podmínky podpory operace.“ </a:t>
            </a:r>
          </a:p>
        </p:txBody>
      </p:sp>
    </p:spTree>
    <p:extLst>
      <p:ext uri="{BB962C8B-B14F-4D97-AF65-F5344CB8AC3E}">
        <p14:creationId xmlns:p14="http://schemas.microsoft.com/office/powerpoint/2010/main" val="352316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KONTROLA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23528" y="1536174"/>
            <a:ext cx="849694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>
                <a:solidFill>
                  <a:srgbClr val="1F497D"/>
                </a:solidFill>
                <a:latin typeface="Cambria" panose="02040503050406030204" pitchFamily="18" charset="0"/>
              </a:rPr>
              <a:t>KONTOLOR:</a:t>
            </a:r>
          </a:p>
          <a:p>
            <a:pPr>
              <a:lnSpc>
                <a:spcPct val="80000"/>
              </a:lnSpc>
            </a:pP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Na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základě rozhodnutí ministryně pro místní rozvoj č. 142/2015 je kontrolou výdajů u programů Evropská územní spolupráce (tedy i </a:t>
            </a:r>
            <a:r>
              <a:rPr lang="cs-CZ" altLang="cs-CZ" sz="2000" dirty="0" err="1">
                <a:solidFill>
                  <a:srgbClr val="1F497D"/>
                </a:solidFill>
                <a:latin typeface="Cambria" panose="02040503050406030204" pitchFamily="18" charset="0"/>
              </a:rPr>
              <a:t>Interreg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DANUBE)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pověřeno </a:t>
            </a:r>
            <a:r>
              <a:rPr lang="cs-CZ" altLang="cs-CZ" sz="2000" b="1" dirty="0">
                <a:solidFill>
                  <a:srgbClr val="1F497D"/>
                </a:solidFill>
                <a:latin typeface="Cambria" panose="02040503050406030204" pitchFamily="18" charset="0"/>
              </a:rPr>
              <a:t>Centrum pro regionální rozvoj České republiky (Centrum)</a:t>
            </a:r>
          </a:p>
          <a:p>
            <a:pPr>
              <a:lnSpc>
                <a:spcPct val="80000"/>
              </a:lnSpc>
            </a:pPr>
            <a:endParaRPr lang="cs-CZ" alt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>
              <a:lnSpc>
                <a:spcPct val="80000"/>
              </a:lnSpc>
            </a:pPr>
            <a:endParaRPr lang="cs-CZ" alt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Výkon kontroly je pro české příjemce </a:t>
            </a:r>
            <a:r>
              <a:rPr lang="cs-CZ" altLang="cs-CZ" sz="2000" b="1" dirty="0">
                <a:solidFill>
                  <a:srgbClr val="1F497D"/>
                </a:solidFill>
                <a:latin typeface="Cambria" panose="02040503050406030204" pitchFamily="18" charset="0"/>
              </a:rPr>
              <a:t>bezplatný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!!  </a:t>
            </a:r>
          </a:p>
          <a:p>
            <a:pPr>
              <a:lnSpc>
                <a:spcPct val="80000"/>
              </a:lnSpc>
            </a:pPr>
            <a:endParaRPr lang="cs-CZ" alt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>
              <a:lnSpc>
                <a:spcPct val="80000"/>
              </a:lnSpc>
            </a:pPr>
            <a:endParaRPr lang="cs-CZ" alt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000" b="1" dirty="0">
                <a:solidFill>
                  <a:srgbClr val="1F497D"/>
                </a:solidFill>
                <a:latin typeface="Cambria" panose="02040503050406030204" pitchFamily="18" charset="0"/>
              </a:rPr>
              <a:t>Časový </a:t>
            </a:r>
            <a:r>
              <a:rPr lang="cs-CZ" altLang="cs-CZ" sz="2000" b="1" dirty="0">
                <a:solidFill>
                  <a:srgbClr val="1F497D"/>
                </a:solidFill>
                <a:latin typeface="Cambria" panose="02040503050406030204" pitchFamily="18" charset="0"/>
              </a:rPr>
              <a:t>harmonogram kontroly</a:t>
            </a:r>
          </a:p>
          <a:p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CZ partneři předkládají výdaje ke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kontrole a zprávu o průběhu projektu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zpravidla </a:t>
            </a:r>
            <a:r>
              <a:rPr lang="cs-CZ" altLang="cs-CZ" sz="2000" b="1" dirty="0">
                <a:solidFill>
                  <a:srgbClr val="1F497D"/>
                </a:solidFill>
                <a:latin typeface="Cambria" panose="02040503050406030204" pitchFamily="18" charset="0"/>
              </a:rPr>
              <a:t>každých 6 </a:t>
            </a:r>
            <a:r>
              <a:rPr lang="cs-CZ" altLang="cs-CZ" sz="2000" b="1" dirty="0" smtClean="0">
                <a:solidFill>
                  <a:srgbClr val="1F497D"/>
                </a:solidFill>
                <a:latin typeface="Cambria" panose="02040503050406030204" pitchFamily="18" charset="0"/>
              </a:rPr>
              <a:t>měsíců</a:t>
            </a:r>
          </a:p>
          <a:p>
            <a:endParaRPr lang="cs-CZ" altLang="cs-CZ" sz="2000" b="1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Bezpodmínečně nutné je znát programovou dokumentaci (</a:t>
            </a:r>
            <a:r>
              <a:rPr lang="cs-CZ" alt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Implementation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r>
              <a:rPr lang="cs-CZ" alt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manual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, </a:t>
            </a:r>
            <a:r>
              <a:rPr lang="cs-CZ" alt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Control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r>
              <a:rPr lang="cs-CZ" alt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Guidelines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) a </a:t>
            </a:r>
            <a:r>
              <a:rPr lang="cs-CZ" altLang="cs-CZ" sz="2000" b="1" dirty="0" smtClean="0">
                <a:solidFill>
                  <a:srgbClr val="1F497D"/>
                </a:solidFill>
                <a:latin typeface="Cambria" panose="02040503050406030204" pitchFamily="18" charset="0"/>
              </a:rPr>
              <a:t>Pokyny pro příjemce ke kontrole</a:t>
            </a:r>
          </a:p>
          <a:p>
            <a:r>
              <a:rPr lang="cs-CZ" altLang="cs-CZ" sz="1400" dirty="0">
                <a:solidFill>
                  <a:srgbClr val="1F497D"/>
                </a:solidFill>
                <a:latin typeface="Cambria" panose="02040503050406030204" pitchFamily="18" charset="0"/>
                <a:hlinkClick r:id="rId3"/>
              </a:rPr>
              <a:t>http://</a:t>
            </a:r>
            <a:r>
              <a:rPr lang="cs-CZ" altLang="cs-CZ" sz="1400" dirty="0" smtClean="0">
                <a:solidFill>
                  <a:srgbClr val="1F497D"/>
                </a:solidFill>
                <a:latin typeface="Cambria" panose="02040503050406030204" pitchFamily="18" charset="0"/>
                <a:hlinkClick r:id="rId3"/>
              </a:rPr>
              <a:t>www.dotaceeu.cz/cs/Fondy-EU/2014-2020/Operacni-programy/OP-nadnarodni-spoluprace-Danube</a:t>
            </a:r>
            <a:r>
              <a:rPr lang="cs-CZ" altLang="cs-CZ" sz="14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endParaRPr lang="cs-CZ" altLang="cs-CZ" sz="14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80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2733" y="1988840"/>
            <a:ext cx="5184576" cy="361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lnSpc>
                <a:spcPct val="60000"/>
              </a:lnSpc>
              <a:spcBef>
                <a:spcPts val="600"/>
              </a:spcBef>
            </a:pPr>
            <a:r>
              <a:rPr lang="cs-CZ" altLang="cs-CZ" sz="2200" b="1" dirty="0" smtClean="0">
                <a:solidFill>
                  <a:srgbClr val="1F497D"/>
                </a:solidFill>
                <a:latin typeface="Cambria" panose="02040503050406030204" pitchFamily="18" charset="0"/>
              </a:rPr>
              <a:t>Pavel Lukeš</a:t>
            </a:r>
            <a:endParaRPr lang="cs-CZ" altLang="cs-CZ" sz="2200" b="1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R="0">
              <a:lnSpc>
                <a:spcPct val="60000"/>
              </a:lnSpc>
              <a:spcBef>
                <a:spcPts val="600"/>
              </a:spcBef>
            </a:pPr>
            <a:endParaRPr lang="cs-CZ" altLang="cs-CZ" sz="22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R="0">
              <a:lnSpc>
                <a:spcPct val="60000"/>
              </a:lnSpc>
              <a:spcBef>
                <a:spcPts val="600"/>
              </a:spcBef>
            </a:pPr>
            <a:r>
              <a:rPr lang="cs-CZ" alt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Ministerstvo pro místní rozvoj</a:t>
            </a:r>
          </a:p>
          <a:p>
            <a:pPr marR="0">
              <a:lnSpc>
                <a:spcPct val="60000"/>
              </a:lnSpc>
              <a:spcBef>
                <a:spcPts val="600"/>
              </a:spcBef>
            </a:pPr>
            <a:r>
              <a:rPr lang="cs-CZ" alt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51, Odbor Evropské územní spolupráce.</a:t>
            </a:r>
          </a:p>
          <a:p>
            <a:pPr marR="0">
              <a:lnSpc>
                <a:spcPct val="60000"/>
              </a:lnSpc>
              <a:spcBef>
                <a:spcPts val="600"/>
              </a:spcBef>
            </a:pPr>
            <a:r>
              <a:rPr lang="cs-CZ" alt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Staroměstské nám. 6</a:t>
            </a:r>
          </a:p>
          <a:p>
            <a:pPr marR="0">
              <a:lnSpc>
                <a:spcPct val="60000"/>
              </a:lnSpc>
              <a:spcBef>
                <a:spcPts val="600"/>
              </a:spcBef>
            </a:pPr>
            <a:r>
              <a:rPr lang="cs-CZ" alt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110 15 </a:t>
            </a:r>
            <a:r>
              <a:rPr lang="cs-CZ" altLang="cs-CZ" sz="22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Praha</a:t>
            </a:r>
          </a:p>
          <a:p>
            <a:pPr marR="0">
              <a:lnSpc>
                <a:spcPct val="60000"/>
              </a:lnSpc>
              <a:spcBef>
                <a:spcPts val="600"/>
              </a:spcBef>
            </a:pPr>
            <a:endParaRPr lang="cs-CZ" altLang="cs-CZ" sz="22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kancelář: Letenská 119/3</a:t>
            </a:r>
          </a:p>
          <a:p>
            <a:r>
              <a:rPr 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tel: +420 224 862 </a:t>
            </a:r>
            <a:r>
              <a:rPr lang="cs-CZ" sz="22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331</a:t>
            </a:r>
            <a:endParaRPr lang="cs-CZ" sz="22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mob: +420 731 628 </a:t>
            </a:r>
            <a:r>
              <a:rPr lang="cs-CZ" sz="22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149</a:t>
            </a:r>
            <a:endParaRPr lang="cs-CZ" sz="22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200" dirty="0">
                <a:solidFill>
                  <a:srgbClr val="1F497D"/>
                </a:solidFill>
                <a:latin typeface="Cambria" panose="02040503050406030204" pitchFamily="18" charset="0"/>
              </a:rPr>
              <a:t>e-mail: </a:t>
            </a:r>
            <a:r>
              <a:rPr lang="cs-CZ" sz="2200" dirty="0" smtClean="0">
                <a:solidFill>
                  <a:srgbClr val="1F497D"/>
                </a:solidFill>
                <a:latin typeface="Cambria" panose="02040503050406030204" pitchFamily="18" charset="0"/>
                <a:hlinkClick r:id="rId3"/>
              </a:rPr>
              <a:t>lukpav@mmr.cz</a:t>
            </a:r>
            <a:r>
              <a:rPr lang="cs-CZ" sz="22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endParaRPr lang="cs-CZ" sz="22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R="0">
              <a:lnSpc>
                <a:spcPct val="60000"/>
              </a:lnSpc>
              <a:spcBef>
                <a:spcPts val="600"/>
              </a:spcBef>
            </a:pPr>
            <a:endParaRPr lang="en-US" sz="22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98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9512" y="1556792"/>
            <a:ext cx="8712968" cy="4968552"/>
          </a:xfrm>
        </p:spPr>
        <p:txBody>
          <a:bodyPr anchor="t">
            <a:normAutofit/>
          </a:bodyPr>
          <a:lstStyle/>
          <a:p>
            <a:pPr lvl="1" algn="l" eaLnBrk="1" hangingPunct="1"/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1. Nařízení EU zvláště:		</a:t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č. 1303/2013 – tzv. obecné nařízení</a:t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č. 1299/2013 – nařízení o Evropské územní spolupráci</a:t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č. 1301/2013 – nařízení o ERDF</a:t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č. 481/2014 – nařízení o způsobilosti výdajů</a:t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2. Programové dokumenty</a:t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14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  <a:hlinkClick r:id="rId3"/>
              </a:rPr>
              <a:t>http://www.interreg-danube.eu/calls/calls-for-proposals/second-call-for-proposals</a:t>
            </a:r>
            <a:r>
              <a:rPr lang="cs-CZ" altLang="cs-CZ" sz="14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</a:t>
            </a:r>
            <a:br>
              <a:rPr lang="cs-CZ" altLang="cs-CZ" sz="14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14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  <a:hlinkClick r:id="rId4"/>
              </a:rPr>
              <a:t>http://www.interreg-danube.eu/relevant-documents/documents-for-project-implementation</a:t>
            </a:r>
            <a:r>
              <a:rPr lang="cs-CZ" altLang="cs-CZ" sz="14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</a:t>
            </a:r>
            <a:br>
              <a:rPr lang="cs-CZ" altLang="cs-CZ" sz="14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14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  <a:hlinkClick r:id="rId5"/>
              </a:rPr>
              <a:t>http://www.interreg-danube.eu/relevant-documents/programme-main-documents</a:t>
            </a:r>
            <a:r>
              <a:rPr lang="cs-CZ" altLang="cs-CZ" sz="14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</a:t>
            </a:r>
            <a:br>
              <a:rPr lang="cs-CZ" altLang="cs-CZ" sz="14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- Program nadnárodní spolupráce </a:t>
            </a:r>
            <a:r>
              <a:rPr lang="cs-CZ" altLang="cs-CZ" kern="1200" dirty="0" err="1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Interreg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DANUBE</a:t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- </a:t>
            </a:r>
            <a:r>
              <a:rPr lang="cs-CZ" altLang="cs-CZ" kern="1200" dirty="0" err="1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Applicants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</a:t>
            </a:r>
            <a:r>
              <a:rPr lang="cs-CZ" altLang="cs-CZ" kern="1200" dirty="0" err="1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Manual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– část 3</a:t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		- </a:t>
            </a:r>
            <a:r>
              <a:rPr lang="cs-CZ" altLang="cs-CZ" kern="1200" dirty="0" err="1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Implementation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</a:t>
            </a:r>
            <a:r>
              <a:rPr lang="cs-CZ" altLang="cs-CZ" kern="1200" dirty="0" err="1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Manual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	- Danube </a:t>
            </a:r>
            <a:r>
              <a:rPr lang="cs-CZ" altLang="cs-CZ" kern="1200" dirty="0" err="1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Control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</a:t>
            </a:r>
            <a:r>
              <a:rPr lang="cs-CZ" altLang="cs-CZ" kern="1200" dirty="0" err="1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Guidelines</a:t>
            </a: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</a:t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endParaRPr lang="cs-CZ" altLang="cs-CZ" sz="2000" kern="1200" dirty="0">
              <a:solidFill>
                <a:srgbClr val="1F497D"/>
              </a:solidFill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Legislativa a dokumenty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61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9512" y="1556792"/>
            <a:ext cx="8712968" cy="4968552"/>
          </a:xfrm>
        </p:spPr>
        <p:txBody>
          <a:bodyPr anchor="t">
            <a:normAutofit fontScale="90000"/>
          </a:bodyPr>
          <a:lstStyle/>
          <a:p>
            <a:pPr marL="0" algn="l">
              <a:spcBef>
                <a:spcPts val="0"/>
              </a:spcBef>
              <a:spcAft>
                <a:spcPts val="0"/>
              </a:spcAft>
            </a:pP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3. Národní dokumenty </a:t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16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  <a:hlinkClick r:id="rId3"/>
              </a:rPr>
              <a:t>http://</a:t>
            </a:r>
            <a:r>
              <a:rPr lang="cs-CZ" altLang="cs-CZ" sz="16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  <a:hlinkClick r:id="rId3"/>
              </a:rPr>
              <a:t>www.dotaceeu.cz/cs/Fondy-EU/2014-2020/Operacni-programy/OP-nadnarodni-spoluprace-Danube</a:t>
            </a:r>
            <a:r>
              <a:rPr lang="cs-CZ" altLang="cs-CZ" sz="16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- Pokyny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pro příjemce ke kontrole (včetně příloh) !!!</a:t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- zákon </a:t>
            </a:r>
            <a:r>
              <a:rPr 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o veřejných zakázkách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č. 137/2006 Sb. v aktuálním znění </a:t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 </a:t>
            </a:r>
            <a:r>
              <a:rPr lang="cs-CZ" altLang="cs-CZ" sz="16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(</a:t>
            </a:r>
            <a:r>
              <a:rPr lang="cs-CZ" altLang="cs-CZ" sz="16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pro všechny zakázky vyhlášeno do 30.9. 2016)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- 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zákona </a:t>
            </a:r>
            <a:r>
              <a:rPr 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č. 134/2016 Sb.,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o zadávání veřejných zakázek</a:t>
            </a:r>
            <a:r>
              <a:rPr 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 </a:t>
            </a:r>
            <a:r>
              <a:rPr lang="cs-CZ" sz="16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(</a:t>
            </a:r>
            <a:r>
              <a:rPr lang="cs-CZ" sz="16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pro všechny zakázky vyhlášené od 1.10. 2016)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</a:t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-    Metodický pokyn pro zadávání zakázek pro programové období 2014-2020</a:t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Hierarchie pravidel  - </a:t>
            </a:r>
            <a:r>
              <a:rPr lang="cs-CZ" altLang="cs-CZ" sz="2000" dirty="0" err="1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Eu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> nařízení  -        Pravidla programu          Národní pravidla</a:t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  <a:t/>
            </a:r>
            <a:br>
              <a:rPr lang="cs-CZ" altLang="cs-CZ" sz="2000" kern="1200" dirty="0" smtClean="0">
                <a:solidFill>
                  <a:srgbClr val="1F497D"/>
                </a:solidFill>
                <a:latin typeface="Cambria" panose="02040503050406030204" pitchFamily="18" charset="0"/>
                <a:ea typeface="+mn-ea"/>
                <a:cs typeface="+mn-cs"/>
              </a:rPr>
            </a:br>
            <a:endParaRPr lang="cs-CZ" altLang="cs-CZ" sz="2000" kern="1200" dirty="0">
              <a:solidFill>
                <a:srgbClr val="1F497D"/>
              </a:solidFill>
              <a:latin typeface="Cambria" panose="02040503050406030204" pitchFamily="18" charset="0"/>
              <a:ea typeface="+mn-ea"/>
              <a:cs typeface="+mn-cs"/>
            </a:endParaRPr>
          </a:p>
        </p:txBody>
      </p:sp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Legislativa a dokumenty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3719344" y="5517232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5999184" y="5531414"/>
            <a:ext cx="216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08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Obecná pravidla způsobilosti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1484784"/>
            <a:ext cx="82809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Všechny způsobilé výdaje: </a:t>
            </a:r>
            <a:endParaRPr lang="cs-CZ" alt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alt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musí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souviset s přípravou a implementací projektu schváleného MV a být nezbytné pro naplnění schválených projektových 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aktivit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musí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být v souladu s principy hospodárnosti, účelnosti a 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efektivnosti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musí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být vykazovány jako skutečné výdaje s výjimkami výdajů vykazované paušálem a 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jednorázovou částkou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musí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být uhrazeny příjemcem uvedeným v projektové žádosti a během trvání </a:t>
            </a: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projektu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nesmí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být již financovány jinými finančními nástroji</a:t>
            </a:r>
            <a:b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</a:b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musí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být podloženy fakturami nebo jinými obdobnými dokumenty, které prokáží souvislost s projektem a projektovým partnerem, s výjimkou výdajů vykazovaných paušálem a  jednorázovou částkou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jsou </a:t>
            </a:r>
            <a:r>
              <a:rPr lang="cs-CZ" alt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v souladu s pravidly EU, programovými  a národními pravidly</a:t>
            </a: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50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Obecná pravidla způsobilosti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55576" y="1700808"/>
            <a:ext cx="777686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1F497D"/>
                </a:solidFill>
                <a:latin typeface="Cambria" panose="02040503050406030204" pitchFamily="18" charset="0"/>
              </a:rPr>
              <a:t>Nezpůsobilé 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výdaje: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Pokuty, finanční postihy a výdaje spojené s právními spory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 na dary, kromě těch nepřevyšující hodnotu 50 EUR/dar spojené s propagací a publicitou projektu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 spojené s kolísáním směnných kurzů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Dlužní úroky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Pořízení budov nebo pozemků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DPH v případě, že příjemce má nárok na jeho odpočet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In-</a:t>
            </a:r>
            <a:r>
              <a:rPr 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kind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</a:t>
            </a:r>
            <a:r>
              <a:rPr lang="cs-CZ" sz="2000" dirty="0" err="1" smtClean="0">
                <a:solidFill>
                  <a:srgbClr val="1F497D"/>
                </a:solidFill>
                <a:latin typeface="Cambria" panose="02040503050406030204" pitchFamily="18" charset="0"/>
              </a:rPr>
              <a:t>contribution</a:t>
            </a: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 (např. neplacená práce)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Sdílené výdaje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Použité vybavení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13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Způsobilost pro rozpočtových položek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70942" y="2132856"/>
            <a:ext cx="77768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Rozpočtové položky</a:t>
            </a: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Náklady na zaměstnance</a:t>
            </a: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Kancelářské a administrativní výdaje</a:t>
            </a: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Cestovné a ubytování</a:t>
            </a: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Externí odborné poradenství a služby</a:t>
            </a: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Vybavení</a:t>
            </a: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Infrastruktura a práce</a:t>
            </a:r>
          </a:p>
          <a:p>
            <a:pPr marL="457200" indent="-457200">
              <a:buAutoNum type="arabicPeriod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94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Náklady na zaměstnance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1607804"/>
            <a:ext cx="82089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Náklady na zaměstnance pouze pro zaměstnance projektového příjemce uvedeného ve schválené projektového žádosti  a pracující na projektu.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Výdaje: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Mzda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Ostatní odvody a náhrady,  které zaměstnavatel hradí za zaměstnance (např. soc. a zdravotní pojištění)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Ad-hoc navyšování mezd na projekt není způsobilé!!</a:t>
            </a: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29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 txBox="1">
            <a:spLocks/>
          </p:cNvSpPr>
          <p:nvPr/>
        </p:nvSpPr>
        <p:spPr>
          <a:xfrm>
            <a:off x="3419872" y="764704"/>
            <a:ext cx="5011824" cy="5760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000" dirty="0" smtClean="0">
                <a:solidFill>
                  <a:schemeClr val="accent1">
                    <a:lumMod val="75000"/>
                  </a:schemeClr>
                </a:solidFill>
                <a:latin typeface="Cambria" panose="02040503050406030204" pitchFamily="18" charset="0"/>
              </a:rPr>
              <a:t>Náklady na zaměstnance</a:t>
            </a:r>
            <a:endParaRPr lang="hu-HU" sz="3000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1607804"/>
            <a:ext cx="8208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Metody vykazování mzdových výdajů:</a:t>
            </a:r>
          </a:p>
          <a:p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Na základě skutečných výdajů</a:t>
            </a:r>
          </a:p>
          <a:p>
            <a:pPr marL="457200" indent="-457200">
              <a:buAutoNum type="arabicPeriod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pPr marL="457200" indent="-457200">
              <a:buAutoNum type="arabicPeriod"/>
            </a:pPr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Na základě paušální sazby 20% z ostatních přímých výdajů (cestovné a ubytování, externí služby, vybavení a infrastruktura a práce)</a:t>
            </a:r>
          </a:p>
          <a:p>
            <a:pPr marL="457200" indent="-457200">
              <a:buAutoNum type="arabicPeriod"/>
            </a:pP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endParaRPr lang="cs-CZ" sz="2000" dirty="0" smtClean="0">
              <a:solidFill>
                <a:srgbClr val="1F497D"/>
              </a:solidFill>
              <a:latin typeface="Cambria" panose="02040503050406030204" pitchFamily="18" charset="0"/>
            </a:endParaRPr>
          </a:p>
          <a:p>
            <a:r>
              <a:rPr lang="cs-CZ" sz="2000" dirty="0" smtClean="0">
                <a:solidFill>
                  <a:srgbClr val="1F497D"/>
                </a:solidFill>
                <a:latin typeface="Cambria" panose="02040503050406030204" pitchFamily="18" charset="0"/>
              </a:rPr>
              <a:t>Každý projektový partner si již v projektové  žádosti musí vybrat metodu vykazování (metodu 1 nebo 2). Metoda nemůže být během realizace projektu měněna a použije se pro všechny zaměstnance partnera v projektu. </a:t>
            </a:r>
            <a:endParaRPr lang="cs-CZ" sz="2000" dirty="0">
              <a:solidFill>
                <a:srgbClr val="1F497D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1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3358</TotalTime>
  <Words>1272</Words>
  <Application>Microsoft Office PowerPoint</Application>
  <PresentationFormat>Předvádění na obrazovce (4:3)</PresentationFormat>
  <Paragraphs>220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Office-téma</vt:lpstr>
      <vt:lpstr>1_Office-téma</vt:lpstr>
      <vt:lpstr>Interreg DANUBE Program nadnárodní spolupráce ZPŮSOBILOST VÝDAJŮ </vt:lpstr>
      <vt:lpstr>1. Legislativa a dokumenty  2. Obecná pravidla způsobilosti  3. Způsobilost podle rozpočtových položek  4. Veřejné zakázky, veřejná podpora, kurz EUR </vt:lpstr>
      <vt:lpstr>1. Nařízení EU zvláště:     č. 1303/2013 – tzv. obecné nařízení   č. 1299/2013 – nařízení o Evropské územní spolupráci   č. 1301/2013 – nařízení o ERDF   č. 481/2014 – nařízení o způsobilosti výdajů   2. Programové dokumenty http://www.interreg-danube.eu/calls/calls-for-proposals/second-call-for-proposals  http://www.interreg-danube.eu/relevant-documents/documents-for-project-implementation  http://www.interreg-danube.eu/relevant-documents/programme-main-documents     - Program nadnárodní spolupráce Interreg DANUBE   - Applicants Manual – část 3    - Implementation Manual   - Danube Control Guidelines   </vt:lpstr>
      <vt:lpstr>3. Národní dokumenty  http://www.dotaceeu.cz/cs/Fondy-EU/2014-2020/Operacni-programy/OP-nadnarodni-spoluprace-Danube   - Pokyny pro příjemce ke kontrole (včetně příloh) !!!  - zákon o veřejných zakázkách č. 137/2006 Sb. v aktuálním znění    (pro všechny zakázky vyhlášeno do 30.9. 2016)  - zákona č. 134/2016 Sb., o zadávání veřejných zakázek   (pro všechny zakázky vyhlášené od 1.10. 2016)    -    Metodický pokyn pro zadávání zakázek pro programové období 2014-2020   Hierarchie pravidel  - Eu nařízení  -        Pravidla programu          Národní pravidla 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  (Cambria 36-40)</dc:title>
  <dc:creator>Gábor Eszter</dc:creator>
  <cp:lastModifiedBy>Pavel Lukeš</cp:lastModifiedBy>
  <cp:revision>191</cp:revision>
  <cp:lastPrinted>2015-09-15T15:10:10Z</cp:lastPrinted>
  <dcterms:created xsi:type="dcterms:W3CDTF">2015-08-11T09:15:14Z</dcterms:created>
  <dcterms:modified xsi:type="dcterms:W3CDTF">2017-02-15T11:59:13Z</dcterms:modified>
</cp:coreProperties>
</file>