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90" r:id="rId3"/>
    <p:sldMasterId id="2147483695" r:id="rId4"/>
    <p:sldMasterId id="2147483700" r:id="rId5"/>
  </p:sldMasterIdLst>
  <p:notesMasterIdLst>
    <p:notesMasterId r:id="rId29"/>
  </p:notesMasterIdLst>
  <p:handoutMasterIdLst>
    <p:handoutMasterId r:id="rId30"/>
  </p:handoutMasterIdLst>
  <p:sldIdLst>
    <p:sldId id="332" r:id="rId6"/>
    <p:sldId id="355" r:id="rId7"/>
    <p:sldId id="350" r:id="rId8"/>
    <p:sldId id="330" r:id="rId9"/>
    <p:sldId id="351" r:id="rId10"/>
    <p:sldId id="375" r:id="rId11"/>
    <p:sldId id="371" r:id="rId12"/>
    <p:sldId id="353" r:id="rId13"/>
    <p:sldId id="354" r:id="rId14"/>
    <p:sldId id="356" r:id="rId15"/>
    <p:sldId id="357" r:id="rId16"/>
    <p:sldId id="358" r:id="rId17"/>
    <p:sldId id="370" r:id="rId18"/>
    <p:sldId id="376" r:id="rId19"/>
    <p:sldId id="374" r:id="rId20"/>
    <p:sldId id="359" r:id="rId21"/>
    <p:sldId id="361" r:id="rId22"/>
    <p:sldId id="362" r:id="rId23"/>
    <p:sldId id="363" r:id="rId24"/>
    <p:sldId id="372" r:id="rId25"/>
    <p:sldId id="364" r:id="rId26"/>
    <p:sldId id="367" r:id="rId27"/>
    <p:sldId id="368" r:id="rId2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Polaskova" initials="PP" lastIdx="6" clrIdx="0">
    <p:extLst/>
  </p:cmAuthor>
  <p:cmAuthor id="2" name="Elena FERRARIO" initials="EF" lastIdx="4" clrIdx="1">
    <p:extLst/>
  </p:cmAuthor>
  <p:cmAuthor id="3" name="Marie Guitton" initials="MG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666C98"/>
    <a:srgbClr val="556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46" autoAdjust="0"/>
    <p:restoredTop sz="86410" autoAdjust="0"/>
  </p:normalViewPr>
  <p:slideViewPr>
    <p:cSldViewPr>
      <p:cViewPr varScale="1">
        <p:scale>
          <a:sx n="64" d="100"/>
          <a:sy n="64" d="100"/>
        </p:scale>
        <p:origin x="-108" y="-10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420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guitton\Desktop\working_docs\Stats_2nd_ca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guitton\Desktop\working_docs\Stats_2nd_cal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guitton\Desktop\working_docs\Stats_2nd_ca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  <a:sp3d>
              <a:contourClr>
                <a:schemeClr val="tx2">
                  <a:lumMod val="40000"/>
                  <a:lumOff val="6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Sheet1!$A$4:$A$34</c:f>
              <c:strCache>
                <c:ptCount val="31"/>
                <c:pt idx="0">
                  <c:v>Italy</c:v>
                </c:pt>
                <c:pt idx="1">
                  <c:v>Spain</c:v>
                </c:pt>
                <c:pt idx="2">
                  <c:v>United Kingdom</c:v>
                </c:pt>
                <c:pt idx="3">
                  <c:v>Hungary</c:v>
                </c:pt>
                <c:pt idx="4">
                  <c:v>Poland</c:v>
                </c:pt>
                <c:pt idx="5">
                  <c:v>Romania</c:v>
                </c:pt>
                <c:pt idx="6">
                  <c:v>Finland</c:v>
                </c:pt>
                <c:pt idx="7">
                  <c:v>Portugal</c:v>
                </c:pt>
                <c:pt idx="8">
                  <c:v>France</c:v>
                </c:pt>
                <c:pt idx="9">
                  <c:v>Germany</c:v>
                </c:pt>
                <c:pt idx="10">
                  <c:v>Slovenia</c:v>
                </c:pt>
                <c:pt idx="11">
                  <c:v>Netherlands</c:v>
                </c:pt>
                <c:pt idx="12">
                  <c:v>Greece</c:v>
                </c:pt>
                <c:pt idx="13">
                  <c:v>Sweden</c:v>
                </c:pt>
                <c:pt idx="14">
                  <c:v>Belgium</c:v>
                </c:pt>
                <c:pt idx="15">
                  <c:v>Bulgaria</c:v>
                </c:pt>
                <c:pt idx="16">
                  <c:v>Czech Republic</c:v>
                </c:pt>
                <c:pt idx="17">
                  <c:v>Latvia</c:v>
                </c:pt>
                <c:pt idx="18">
                  <c:v>Lithuania</c:v>
                </c:pt>
                <c:pt idx="19">
                  <c:v>Ireland</c:v>
                </c:pt>
                <c:pt idx="20">
                  <c:v>Denmark</c:v>
                </c:pt>
                <c:pt idx="21">
                  <c:v>Estonia</c:v>
                </c:pt>
                <c:pt idx="22">
                  <c:v>Austria</c:v>
                </c:pt>
                <c:pt idx="23">
                  <c:v>Norway</c:v>
                </c:pt>
                <c:pt idx="24">
                  <c:v>Croatia</c:v>
                </c:pt>
                <c:pt idx="25">
                  <c:v>Slovakia</c:v>
                </c:pt>
                <c:pt idx="26">
                  <c:v>Cyprus</c:v>
                </c:pt>
                <c:pt idx="27">
                  <c:v>Malta</c:v>
                </c:pt>
                <c:pt idx="28">
                  <c:v>Switzerland</c:v>
                </c:pt>
                <c:pt idx="29">
                  <c:v>Luxembourg</c:v>
                </c:pt>
                <c:pt idx="30">
                  <c:v>other</c:v>
                </c:pt>
              </c:strCache>
            </c:strRef>
          </c:cat>
          <c:val>
            <c:numRef>
              <c:f>Sheet1!$B$4:$B$34</c:f>
              <c:numCache>
                <c:formatCode>General</c:formatCode>
                <c:ptCount val="31"/>
                <c:pt idx="0">
                  <c:v>67</c:v>
                </c:pt>
                <c:pt idx="1">
                  <c:v>65</c:v>
                </c:pt>
                <c:pt idx="2">
                  <c:v>32</c:v>
                </c:pt>
                <c:pt idx="3">
                  <c:v>31</c:v>
                </c:pt>
                <c:pt idx="4">
                  <c:v>29</c:v>
                </c:pt>
                <c:pt idx="5">
                  <c:v>27</c:v>
                </c:pt>
                <c:pt idx="6">
                  <c:v>26</c:v>
                </c:pt>
                <c:pt idx="7">
                  <c:v>26</c:v>
                </c:pt>
                <c:pt idx="8">
                  <c:v>23</c:v>
                </c:pt>
                <c:pt idx="9">
                  <c:v>22</c:v>
                </c:pt>
                <c:pt idx="10">
                  <c:v>22</c:v>
                </c:pt>
                <c:pt idx="11">
                  <c:v>21</c:v>
                </c:pt>
                <c:pt idx="12">
                  <c:v>20</c:v>
                </c:pt>
                <c:pt idx="13">
                  <c:v>19</c:v>
                </c:pt>
                <c:pt idx="14">
                  <c:v>17</c:v>
                </c:pt>
                <c:pt idx="15">
                  <c:v>13</c:v>
                </c:pt>
                <c:pt idx="16">
                  <c:v>12</c:v>
                </c:pt>
                <c:pt idx="17">
                  <c:v>12</c:v>
                </c:pt>
                <c:pt idx="18">
                  <c:v>11</c:v>
                </c:pt>
                <c:pt idx="19">
                  <c:v>10</c:v>
                </c:pt>
                <c:pt idx="20">
                  <c:v>8</c:v>
                </c:pt>
                <c:pt idx="21">
                  <c:v>8</c:v>
                </c:pt>
                <c:pt idx="22">
                  <c:v>5</c:v>
                </c:pt>
                <c:pt idx="23">
                  <c:v>5</c:v>
                </c:pt>
                <c:pt idx="24">
                  <c:v>4</c:v>
                </c:pt>
                <c:pt idx="25">
                  <c:v>3</c:v>
                </c:pt>
                <c:pt idx="26">
                  <c:v>2</c:v>
                </c:pt>
                <c:pt idx="27">
                  <c:v>2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7A-43A1-A77F-6A527D808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567168"/>
        <c:axId val="146568704"/>
        <c:axId val="0"/>
      </c:bar3DChart>
      <c:catAx>
        <c:axId val="1465671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384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6568704"/>
        <c:crosses val="autoZero"/>
        <c:auto val="1"/>
        <c:lblAlgn val="ctr"/>
        <c:lblOffset val="100"/>
        <c:noMultiLvlLbl val="0"/>
      </c:catAx>
      <c:valAx>
        <c:axId val="146568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656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dirty="0" smtClean="0"/>
              <a:t>Důvod</a:t>
            </a:r>
            <a:r>
              <a:rPr lang="cs-CZ" sz="2000" baseline="0" dirty="0" smtClean="0"/>
              <a:t> nezpůsobilosti žádostí</a:t>
            </a:r>
            <a:endParaRPr lang="en-GB" sz="2000" dirty="0"/>
          </a:p>
        </c:rich>
      </c:tx>
      <c:layout>
        <c:manualLayout>
          <c:xMode val="edge"/>
          <c:yMode val="edge"/>
          <c:x val="0.23414610291617477"/>
          <c:y val="2.009544261512765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8483550136941305E-2"/>
          <c:y val="0.22308382401955337"/>
          <c:w val="0.47949915287190309"/>
          <c:h val="0.667343423194524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Criterion 1: Respect of deadline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Sheet2!$C$3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Sheet2!$B$4</c:f>
              <c:strCache>
                <c:ptCount val="1"/>
                <c:pt idx="0">
                  <c:v>Criterion 2: Completeness of the application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0CB05B9-0720-4AB8-A7EC-1E320E89B450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38.9 %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Sheet2!$C$4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2"/>
          <c:order val="2"/>
          <c:tx>
            <c:strRef>
              <c:f>Sheet2!$B$5</c:f>
              <c:strCache>
                <c:ptCount val="1"/>
                <c:pt idx="0">
                  <c:v>Criterion 3: Correctness of the application form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C8CEC037-52F5-43D9-9E76-10AE0E26B091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2.8 %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Sheet2!$C$5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Sheet2!$B$6</c:f>
              <c:strCache>
                <c:ptCount val="1"/>
                <c:pt idx="0">
                  <c:v>Criterion 4: Correctness of the partner declaration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55160161-FF65-4209-8B63-40FFB7FBF288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34.7 %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Sheet2!$C$6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4"/>
          <c:order val="4"/>
          <c:tx>
            <c:strRef>
              <c:f>Sheet2!$B$7</c:f>
              <c:strCache>
                <c:ptCount val="1"/>
                <c:pt idx="0">
                  <c:v>Criterion 5: Correctness of the support letter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49C26C5-D140-406B-9771-BB3FED825974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20.8 %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Sheet2!$C$7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5"/>
          <c:order val="5"/>
          <c:tx>
            <c:strRef>
              <c:f>Sheet2!$B$8</c:f>
              <c:strCache>
                <c:ptCount val="1"/>
                <c:pt idx="0">
                  <c:v>Criterion 6: Geographical coverage 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Sheet2!$C$8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Sheet2!$B$9</c:f>
              <c:strCache>
                <c:ptCount val="1"/>
                <c:pt idx="0">
                  <c:v>Criterion 7: Focus on Structural Funds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A1CF4B3A-F2F6-4180-BC5D-ED585503C26A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2.8 %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Sheet2!$C$9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764352"/>
        <c:axId val="147749888"/>
      </c:barChart>
      <c:valAx>
        <c:axId val="147749888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b="1"/>
                  <a:t>Number of projects</a:t>
                </a:r>
              </a:p>
            </c:rich>
          </c:tx>
          <c:layout>
            <c:manualLayout>
              <c:xMode val="edge"/>
              <c:yMode val="edge"/>
              <c:x val="1.1562362636035611E-2"/>
              <c:y val="0.2784624172193428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7764352"/>
        <c:crosses val="max"/>
        <c:crossBetween val="between"/>
      </c:valAx>
      <c:catAx>
        <c:axId val="1477643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b="1"/>
                  <a:t>Criteria</a:t>
                </a:r>
              </a:p>
            </c:rich>
          </c:tx>
          <c:layout>
            <c:manualLayout>
              <c:xMode val="edge"/>
              <c:yMode val="edge"/>
              <c:x val="0.27530760471058774"/>
              <c:y val="0.9240422561744347"/>
            </c:manualLayout>
          </c:layout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crossAx val="147749888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186301059141576"/>
          <c:y val="0.2348052994111765"/>
          <c:w val="0.40832395937488425"/>
          <c:h val="0.604034629227243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992813216044667E-2"/>
          <c:y val="0.11928345620643882"/>
          <c:w val="0.52028608042086966"/>
          <c:h val="0.7597142261397935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Sheet1!$B$30:$B$35</c:f>
              <c:strCache>
                <c:ptCount val="6"/>
                <c:pt idx="0">
                  <c:v>1.1 Innovation infrastructure</c:v>
                </c:pt>
                <c:pt idx="1">
                  <c:v>1.2 Innovation delivery</c:v>
                </c:pt>
                <c:pt idx="2">
                  <c:v>3.1 SMEs competitiveness</c:v>
                </c:pt>
                <c:pt idx="3">
                  <c:v>4.1 Low-carbon economy</c:v>
                </c:pt>
                <c:pt idx="4">
                  <c:v>6.1 Natural and cultural heritage</c:v>
                </c:pt>
                <c:pt idx="5">
                  <c:v>6.2 Resource efficiency</c:v>
                </c:pt>
              </c:strCache>
            </c:strRef>
          </c:cat>
          <c:val>
            <c:numRef>
              <c:f>Sheet1!$C$30:$C$35</c:f>
              <c:numCache>
                <c:formatCode>General</c:formatCode>
                <c:ptCount val="6"/>
                <c:pt idx="0">
                  <c:v>9</c:v>
                </c:pt>
                <c:pt idx="1">
                  <c:v>37</c:v>
                </c:pt>
                <c:pt idx="2">
                  <c:v>52</c:v>
                </c:pt>
                <c:pt idx="3">
                  <c:v>40</c:v>
                </c:pt>
                <c:pt idx="4">
                  <c:v>45</c:v>
                </c:pt>
                <c:pt idx="5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7254986876640424"/>
          <c:y val="8.2752989209682132E-2"/>
          <c:w val="0.41045581802274722"/>
          <c:h val="0.889469233012540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Sheet1!$B$30:$B$35</c:f>
              <c:strCache>
                <c:ptCount val="6"/>
                <c:pt idx="0">
                  <c:v>1.1 Innovation infrastructure</c:v>
                </c:pt>
                <c:pt idx="1">
                  <c:v>1.2 Innovation delivery</c:v>
                </c:pt>
                <c:pt idx="2">
                  <c:v>3.1 SMEs competitiveness</c:v>
                </c:pt>
                <c:pt idx="3">
                  <c:v>4.1 Low-carbon economy</c:v>
                </c:pt>
                <c:pt idx="4">
                  <c:v>6.1 Natural and cultural heritage</c:v>
                </c:pt>
                <c:pt idx="5">
                  <c:v>6.2 Resource efficiency</c:v>
                </c:pt>
              </c:strCache>
            </c:strRef>
          </c:cat>
          <c:val>
            <c:numRef>
              <c:f>Sheet1!$F$30:$F$35</c:f>
              <c:numCache>
                <c:formatCode>General</c:formatCode>
                <c:ptCount val="6"/>
                <c:pt idx="0">
                  <c:v>4</c:v>
                </c:pt>
                <c:pt idx="1">
                  <c:v>15</c:v>
                </c:pt>
                <c:pt idx="2">
                  <c:v>15</c:v>
                </c:pt>
                <c:pt idx="3">
                  <c:v>16</c:v>
                </c:pt>
                <c:pt idx="4">
                  <c:v>9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/>
      <dgm:t>
        <a:bodyPr/>
        <a:lstStyle/>
        <a:p>
          <a:r>
            <a:rPr lang="en-GB" dirty="0"/>
            <a:t>261</a:t>
          </a:r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/>
      <dgm:t>
        <a:bodyPr/>
        <a:lstStyle/>
        <a:p>
          <a:r>
            <a:rPr lang="cs-CZ" sz="1200" dirty="0" smtClean="0"/>
            <a:t>Předloženo</a:t>
          </a:r>
          <a:endParaRPr lang="en-GB" sz="1200" dirty="0"/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4A6C19FE-9F7C-4771-AF06-CEB3263A5DA3}">
      <dgm:prSet phldrT="[Text]"/>
      <dgm:spPr/>
      <dgm:t>
        <a:bodyPr/>
        <a:lstStyle/>
        <a:p>
          <a:r>
            <a:rPr lang="en-GB" dirty="0"/>
            <a:t>67</a:t>
          </a:r>
        </a:p>
      </dgm:t>
    </dgm:pt>
    <dgm:pt modelId="{515FCB03-6373-4536-A3AF-482E4B5CDCCD}" type="parTrans" cxnId="{B1FC3BDF-5CB9-4DA3-8383-DD48FA34283F}">
      <dgm:prSet/>
      <dgm:spPr/>
      <dgm:t>
        <a:bodyPr/>
        <a:lstStyle/>
        <a:p>
          <a:endParaRPr lang="en-GB"/>
        </a:p>
      </dgm:t>
    </dgm:pt>
    <dgm:pt modelId="{4D2F69D8-1759-4483-ADA1-67698F1E704D}" type="sibTrans" cxnId="{B1FC3BDF-5CB9-4DA3-8383-DD48FA34283F}">
      <dgm:prSet/>
      <dgm:spPr/>
      <dgm:t>
        <a:bodyPr/>
        <a:lstStyle/>
        <a:p>
          <a:endParaRPr lang="en-GB"/>
        </a:p>
      </dgm:t>
    </dgm:pt>
    <dgm:pt modelId="{E00135B4-6F6F-4742-9F5E-762C20A7EB62}">
      <dgm:prSet phldrT="[Text]" custT="1"/>
      <dgm:spPr/>
      <dgm:t>
        <a:bodyPr/>
        <a:lstStyle/>
        <a:p>
          <a:r>
            <a:rPr lang="cs-CZ" sz="1200" dirty="0" smtClean="0"/>
            <a:t>Doporučeno pro operativní hodnocení</a:t>
          </a:r>
          <a:endParaRPr lang="en-GB" sz="1200" dirty="0"/>
        </a:p>
      </dgm:t>
    </dgm:pt>
    <dgm:pt modelId="{0E38D997-B5C3-4EA7-AF57-5A086D27C1CD}" type="parTrans" cxnId="{C8A7616D-65D7-4085-934D-AFD32EA18260}">
      <dgm:prSet/>
      <dgm:spPr/>
      <dgm:t>
        <a:bodyPr/>
        <a:lstStyle/>
        <a:p>
          <a:endParaRPr lang="en-GB"/>
        </a:p>
      </dgm:t>
    </dgm:pt>
    <dgm:pt modelId="{583920AC-2408-42DD-87FC-16CAD941AB8B}" type="sibTrans" cxnId="{C8A7616D-65D7-4085-934D-AFD32EA18260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/>
      <dgm:t>
        <a:bodyPr/>
        <a:lstStyle/>
        <a:p>
          <a:r>
            <a:rPr lang="en-GB" dirty="0"/>
            <a:t>64</a:t>
          </a:r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/>
      <dgm:t>
        <a:bodyPr/>
        <a:lstStyle/>
        <a:p>
          <a:r>
            <a:rPr lang="cs-CZ" sz="1200" dirty="0" smtClean="0"/>
            <a:t>Schváleno</a:t>
          </a:r>
          <a:endParaRPr lang="en-GB" sz="1200" dirty="0"/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/>
      <dgm:t>
        <a:bodyPr/>
        <a:lstStyle/>
        <a:p>
          <a:r>
            <a:rPr lang="en-GB"/>
            <a:t>175</a:t>
          </a:r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/>
      <dgm:t>
        <a:bodyPr/>
        <a:lstStyle/>
        <a:p>
          <a:r>
            <a:rPr lang="cs-CZ" sz="1200" dirty="0" smtClean="0"/>
            <a:t>Způsobilé</a:t>
          </a:r>
          <a:endParaRPr lang="en-GB" sz="1200" dirty="0"/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3"/>
      <dgm:spPr/>
    </dgm:pt>
    <dgm:pt modelId="{34385EE4-A1A6-404B-81EF-D3A4FC0D8C89}" type="pres">
      <dgm:prSet presAssocID="{AEA44B1C-DD47-4C6F-9CF2-70100352CB34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4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3"/>
      <dgm:spPr/>
    </dgm:pt>
    <dgm:pt modelId="{5F2CF504-E557-476F-911D-8D8B8D3622BF}" type="pres">
      <dgm:prSet presAssocID="{6F2C53CA-C10C-4C8F-9C3E-C356E461F900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4" custScaleX="308971" custLinFactX="4685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9CF0687D-D8A9-4CD4-B147-3531B5275997}" type="pres">
      <dgm:prSet presAssocID="{4A6C19FE-9F7C-4771-AF06-CEB3263A5DA3}" presName="composite" presStyleCnt="0"/>
      <dgm:spPr/>
    </dgm:pt>
    <dgm:pt modelId="{4ECDC491-0C3C-441F-AF2F-5351E6EC239B}" type="pres">
      <dgm:prSet presAssocID="{4A6C19FE-9F7C-4771-AF06-CEB3263A5DA3}" presName="bentUpArrow1" presStyleLbl="alignImgPlace1" presStyleIdx="2" presStyleCnt="3"/>
      <dgm:spPr/>
    </dgm:pt>
    <dgm:pt modelId="{37FA427D-8FAB-4A25-A189-302D2B037C34}" type="pres">
      <dgm:prSet presAssocID="{4A6C19FE-9F7C-4771-AF06-CEB3263A5DA3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E03AD5-9E81-4722-9F7B-717C4D6E6E76}" type="pres">
      <dgm:prSet presAssocID="{4A6C19FE-9F7C-4771-AF06-CEB3263A5DA3}" presName="ChildText" presStyleLbl="revTx" presStyleIdx="2" presStyleCnt="4" custScaleX="345549" custLinFactX="30009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EDC26-4425-4DB7-9DDF-9366EC2E1F47}" type="pres">
      <dgm:prSet presAssocID="{4D2F69D8-1759-4483-ADA1-67698F1E704D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3" presStyleCnt="4" custScaleX="261694" custLinFactY="11807" custLinFactNeighborX="1188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FE4456B-0FD7-492C-85D3-438DD8E01BBC}" type="presOf" srcId="{AF2811D9-4A3A-44C7-B478-34CF5C3C7249}" destId="{8EC1F5FD-4C92-44B4-8643-40AF36BBE520}" srcOrd="0" destOrd="0" presId="urn:microsoft.com/office/officeart/2005/8/layout/StepDownProcess"/>
    <dgm:cxn modelId="{EB3C51FE-BEA0-4EE6-A713-0A98894818C3}" type="presOf" srcId="{6F2C53CA-C10C-4C8F-9C3E-C356E461F900}" destId="{5F2CF504-E557-476F-911D-8D8B8D3622BF}" srcOrd="0" destOrd="0" presId="urn:microsoft.com/office/officeart/2005/8/layout/StepDownProcess"/>
    <dgm:cxn modelId="{1248A86D-30A5-4E5E-A1CD-C6541B7C8BD7}" type="presOf" srcId="{7411D8E3-9513-4105-BEDA-DE703BE23921}" destId="{4523959E-61B1-4DB6-93E0-ED4AF7385743}" srcOrd="0" destOrd="0" presId="urn:microsoft.com/office/officeart/2005/8/layout/StepDownProcess"/>
    <dgm:cxn modelId="{8EB8FB85-CD1E-4E08-8395-4F1F62417E6C}" type="presOf" srcId="{AEA44B1C-DD47-4C6F-9CF2-70100352CB34}" destId="{34385EE4-A1A6-404B-81EF-D3A4FC0D8C89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3" destOrd="0" parTransId="{CA597496-06CE-4730-B95F-2BAB0C7CC0EB}" sibTransId="{8082E8A6-5BE3-4D0D-B74B-79A8EC71FA90}"/>
    <dgm:cxn modelId="{EF962EAB-4A86-445A-BD5A-28A73B96469D}" type="presOf" srcId="{4A341265-8093-463A-9D6C-8195BB5321A6}" destId="{288E516F-A578-4CF2-9E94-C4DBAF8EFDA8}" srcOrd="0" destOrd="0" presId="urn:microsoft.com/office/officeart/2005/8/layout/StepDownProcess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8A7616D-65D7-4085-934D-AFD32EA18260}" srcId="{4A6C19FE-9F7C-4771-AF06-CEB3263A5DA3}" destId="{E00135B4-6F6F-4742-9F5E-762C20A7EB62}" srcOrd="0" destOrd="0" parTransId="{0E38D997-B5C3-4EA7-AF57-5A086D27C1CD}" sibTransId="{583920AC-2408-42DD-87FC-16CAD941AB8B}"/>
    <dgm:cxn modelId="{132CBE1E-89C4-48F0-9D33-8815C59DF9D5}" type="presOf" srcId="{4A6C19FE-9F7C-4771-AF06-CEB3263A5DA3}" destId="{37FA427D-8FAB-4A25-A189-302D2B037C34}" srcOrd="0" destOrd="0" presId="urn:microsoft.com/office/officeart/2005/8/layout/StepDownProcess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C6BA0C9E-B8BB-4362-A724-90BB63972373}" type="presOf" srcId="{E00135B4-6F6F-4742-9F5E-762C20A7EB62}" destId="{A7E03AD5-9E81-4722-9F7B-717C4D6E6E76}" srcOrd="0" destOrd="0" presId="urn:microsoft.com/office/officeart/2005/8/layout/StepDownProcess"/>
    <dgm:cxn modelId="{BC1222ED-9435-434F-AF19-FF4541A5C300}" type="presOf" srcId="{12EA63E1-EA35-4D5D-9957-0FDA75205B32}" destId="{09DFF623-2D78-4831-A722-1052B2112EF3}" srcOrd="0" destOrd="0" presId="urn:microsoft.com/office/officeart/2005/8/layout/StepDownProcess"/>
    <dgm:cxn modelId="{CD042F6F-C766-4479-9C7C-AAFC040837E1}" type="presOf" srcId="{EE313EA6-FB7B-4AB1-862C-C43B71682571}" destId="{57D730D7-B82A-4D97-8CDA-2C30747A8601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B1FC3BDF-5CB9-4DA3-8383-DD48FA34283F}" srcId="{12EA63E1-EA35-4D5D-9957-0FDA75205B32}" destId="{4A6C19FE-9F7C-4771-AF06-CEB3263A5DA3}" srcOrd="2" destOrd="0" parTransId="{515FCB03-6373-4536-A3AF-482E4B5CDCCD}" sibTransId="{4D2F69D8-1759-4483-ADA1-67698F1E704D}"/>
    <dgm:cxn modelId="{A69F2881-8C55-4CFA-B3FA-35979189C499}" type="presParOf" srcId="{09DFF623-2D78-4831-A722-1052B2112EF3}" destId="{DB8B3D68-99D2-4151-9D17-75BD486FCFC6}" srcOrd="0" destOrd="0" presId="urn:microsoft.com/office/officeart/2005/8/layout/StepDownProcess"/>
    <dgm:cxn modelId="{B846F88D-5EB4-48E9-ACE4-443B6DDA336C}" type="presParOf" srcId="{DB8B3D68-99D2-4151-9D17-75BD486FCFC6}" destId="{5F75AB49-ADC6-4087-A082-03BDF96E293F}" srcOrd="0" destOrd="0" presId="urn:microsoft.com/office/officeart/2005/8/layout/StepDownProcess"/>
    <dgm:cxn modelId="{A15610A7-1884-48A6-9677-CC3194A2B733}" type="presParOf" srcId="{DB8B3D68-99D2-4151-9D17-75BD486FCFC6}" destId="{34385EE4-A1A6-404B-81EF-D3A4FC0D8C89}" srcOrd="1" destOrd="0" presId="urn:microsoft.com/office/officeart/2005/8/layout/StepDownProcess"/>
    <dgm:cxn modelId="{5035687A-B8F4-4D71-8E97-A544E855647A}" type="presParOf" srcId="{DB8B3D68-99D2-4151-9D17-75BD486FCFC6}" destId="{288E516F-A578-4CF2-9E94-C4DBAF8EFDA8}" srcOrd="2" destOrd="0" presId="urn:microsoft.com/office/officeart/2005/8/layout/StepDownProcess"/>
    <dgm:cxn modelId="{7EE393D4-1737-447B-89FA-4401C4914813}" type="presParOf" srcId="{09DFF623-2D78-4831-A722-1052B2112EF3}" destId="{32D3DA7D-24B9-4880-8A45-0B44485C5E69}" srcOrd="1" destOrd="0" presId="urn:microsoft.com/office/officeart/2005/8/layout/StepDownProcess"/>
    <dgm:cxn modelId="{F960567B-9DF9-425E-93FC-76413F990B35}" type="presParOf" srcId="{09DFF623-2D78-4831-A722-1052B2112EF3}" destId="{837C0E5E-11CC-48F4-8DF8-C0359C753D59}" srcOrd="2" destOrd="0" presId="urn:microsoft.com/office/officeart/2005/8/layout/StepDownProcess"/>
    <dgm:cxn modelId="{C747167E-142D-4A7A-9512-3E6F348045E7}" type="presParOf" srcId="{837C0E5E-11CC-48F4-8DF8-C0359C753D59}" destId="{6BE3B32E-E2D4-4E8D-9FF6-457E5916C1B6}" srcOrd="0" destOrd="0" presId="urn:microsoft.com/office/officeart/2005/8/layout/StepDownProcess"/>
    <dgm:cxn modelId="{C0504ADE-4FB9-4849-8D30-77456D513FE2}" type="presParOf" srcId="{837C0E5E-11CC-48F4-8DF8-C0359C753D59}" destId="{5F2CF504-E557-476F-911D-8D8B8D3622BF}" srcOrd="1" destOrd="0" presId="urn:microsoft.com/office/officeart/2005/8/layout/StepDownProcess"/>
    <dgm:cxn modelId="{AC330C33-B7E6-4095-BC41-9D5820BD8CA4}" type="presParOf" srcId="{837C0E5E-11CC-48F4-8DF8-C0359C753D59}" destId="{4523959E-61B1-4DB6-93E0-ED4AF7385743}" srcOrd="2" destOrd="0" presId="urn:microsoft.com/office/officeart/2005/8/layout/StepDownProcess"/>
    <dgm:cxn modelId="{9CACF36C-05E3-462E-8D3B-76622A14F8FD}" type="presParOf" srcId="{09DFF623-2D78-4831-A722-1052B2112EF3}" destId="{254F544B-7E9B-410B-992D-0DD44E4CED67}" srcOrd="3" destOrd="0" presId="urn:microsoft.com/office/officeart/2005/8/layout/StepDownProcess"/>
    <dgm:cxn modelId="{52597F12-8020-4E0F-A7D3-3BD52B7B480D}" type="presParOf" srcId="{09DFF623-2D78-4831-A722-1052B2112EF3}" destId="{9CF0687D-D8A9-4CD4-B147-3531B5275997}" srcOrd="4" destOrd="0" presId="urn:microsoft.com/office/officeart/2005/8/layout/StepDownProcess"/>
    <dgm:cxn modelId="{73863060-C020-470B-8B74-243A04B61467}" type="presParOf" srcId="{9CF0687D-D8A9-4CD4-B147-3531B5275997}" destId="{4ECDC491-0C3C-441F-AF2F-5351E6EC239B}" srcOrd="0" destOrd="0" presId="urn:microsoft.com/office/officeart/2005/8/layout/StepDownProcess"/>
    <dgm:cxn modelId="{C933A133-38E9-4B64-9CAE-018BE7CEE265}" type="presParOf" srcId="{9CF0687D-D8A9-4CD4-B147-3531B5275997}" destId="{37FA427D-8FAB-4A25-A189-302D2B037C34}" srcOrd="1" destOrd="0" presId="urn:microsoft.com/office/officeart/2005/8/layout/StepDownProcess"/>
    <dgm:cxn modelId="{8CDA0061-2430-4A14-8CA8-204C63D8C5DD}" type="presParOf" srcId="{9CF0687D-D8A9-4CD4-B147-3531B5275997}" destId="{A7E03AD5-9E81-4722-9F7B-717C4D6E6E76}" srcOrd="2" destOrd="0" presId="urn:microsoft.com/office/officeart/2005/8/layout/StepDownProcess"/>
    <dgm:cxn modelId="{11724543-08BB-4E1B-AACF-C302B34E84BF}" type="presParOf" srcId="{09DFF623-2D78-4831-A722-1052B2112EF3}" destId="{CAAEDC26-4425-4DB7-9DDF-9366EC2E1F47}" srcOrd="5" destOrd="0" presId="urn:microsoft.com/office/officeart/2005/8/layout/StepDownProcess"/>
    <dgm:cxn modelId="{A1796FAD-D4A3-46C9-912B-7AD4C6233C76}" type="presParOf" srcId="{09DFF623-2D78-4831-A722-1052B2112EF3}" destId="{631DAF26-C08A-4E7E-8766-FD74BA2A437F}" srcOrd="6" destOrd="0" presId="urn:microsoft.com/office/officeart/2005/8/layout/StepDownProcess"/>
    <dgm:cxn modelId="{80496294-A940-45C3-AA99-856B8BB4CFA4}" type="presParOf" srcId="{631DAF26-C08A-4E7E-8766-FD74BA2A437F}" destId="{8EC1F5FD-4C92-44B4-8643-40AF36BBE520}" srcOrd="0" destOrd="0" presId="urn:microsoft.com/office/officeart/2005/8/layout/StepDownProcess"/>
    <dgm:cxn modelId="{DC640E03-FA20-4039-AF6B-E07CF45FA768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/>
      <dgm:t>
        <a:bodyPr/>
        <a:lstStyle/>
        <a:p>
          <a:r>
            <a:rPr lang="cs-CZ" dirty="0" smtClean="0"/>
            <a:t>4</a:t>
          </a:r>
          <a:r>
            <a:rPr lang="en-GB" dirty="0" smtClean="0"/>
            <a:t>1</a:t>
          </a:r>
          <a:endParaRPr lang="en-GB" dirty="0"/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/>
      <dgm:t>
        <a:bodyPr/>
        <a:lstStyle/>
        <a:p>
          <a:r>
            <a:rPr lang="cs-CZ" sz="1200" dirty="0" smtClean="0"/>
            <a:t>Předloženo (7 CZ LP)</a:t>
          </a:r>
          <a:endParaRPr lang="en-GB" sz="1200" dirty="0"/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4A6C19FE-9F7C-4771-AF06-CEB3263A5DA3}">
      <dgm:prSet phldrT="[Text]"/>
      <dgm:spPr/>
      <dgm:t>
        <a:bodyPr/>
        <a:lstStyle/>
        <a:p>
          <a:r>
            <a:rPr lang="cs-CZ" dirty="0" smtClean="0"/>
            <a:t>11</a:t>
          </a:r>
          <a:endParaRPr lang="en-GB" dirty="0"/>
        </a:p>
      </dgm:t>
    </dgm:pt>
    <dgm:pt modelId="{515FCB03-6373-4536-A3AF-482E4B5CDCCD}" type="parTrans" cxnId="{B1FC3BDF-5CB9-4DA3-8383-DD48FA34283F}">
      <dgm:prSet/>
      <dgm:spPr/>
      <dgm:t>
        <a:bodyPr/>
        <a:lstStyle/>
        <a:p>
          <a:endParaRPr lang="en-GB"/>
        </a:p>
      </dgm:t>
    </dgm:pt>
    <dgm:pt modelId="{4D2F69D8-1759-4483-ADA1-67698F1E704D}" type="sibTrans" cxnId="{B1FC3BDF-5CB9-4DA3-8383-DD48FA34283F}">
      <dgm:prSet/>
      <dgm:spPr/>
      <dgm:t>
        <a:bodyPr/>
        <a:lstStyle/>
        <a:p>
          <a:endParaRPr lang="en-GB"/>
        </a:p>
      </dgm:t>
    </dgm:pt>
    <dgm:pt modelId="{E00135B4-6F6F-4742-9F5E-762C20A7EB62}">
      <dgm:prSet phldrT="[Text]" custT="1"/>
      <dgm:spPr/>
      <dgm:t>
        <a:bodyPr/>
        <a:lstStyle/>
        <a:p>
          <a:r>
            <a:rPr lang="cs-CZ" sz="1200" dirty="0" smtClean="0"/>
            <a:t>Doporučeno pro operativní hodnocení</a:t>
          </a:r>
          <a:endParaRPr lang="en-GB" sz="1200" dirty="0"/>
        </a:p>
      </dgm:t>
    </dgm:pt>
    <dgm:pt modelId="{0E38D997-B5C3-4EA7-AF57-5A086D27C1CD}" type="parTrans" cxnId="{C8A7616D-65D7-4085-934D-AFD32EA18260}">
      <dgm:prSet/>
      <dgm:spPr/>
      <dgm:t>
        <a:bodyPr/>
        <a:lstStyle/>
        <a:p>
          <a:endParaRPr lang="en-GB"/>
        </a:p>
      </dgm:t>
    </dgm:pt>
    <dgm:pt modelId="{583920AC-2408-42DD-87FC-16CAD941AB8B}" type="sibTrans" cxnId="{C8A7616D-65D7-4085-934D-AFD32EA18260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/>
      <dgm:t>
        <a:bodyPr/>
        <a:lstStyle/>
        <a:p>
          <a:r>
            <a:rPr lang="cs-CZ" dirty="0" smtClean="0"/>
            <a:t>11</a:t>
          </a:r>
          <a:endParaRPr lang="en-GB" dirty="0"/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/>
      <dgm:t>
        <a:bodyPr/>
        <a:lstStyle/>
        <a:p>
          <a:r>
            <a:rPr lang="cs-CZ" sz="1200" dirty="0" smtClean="0"/>
            <a:t>Schváleno</a:t>
          </a:r>
          <a:endParaRPr lang="en-GB" sz="1200" dirty="0"/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/>
      <dgm:t>
        <a:bodyPr/>
        <a:lstStyle/>
        <a:p>
          <a:r>
            <a:rPr lang="cs-CZ" dirty="0" smtClean="0"/>
            <a:t>27</a:t>
          </a:r>
          <a:endParaRPr lang="en-GB" dirty="0"/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/>
      <dgm:t>
        <a:bodyPr/>
        <a:lstStyle/>
        <a:p>
          <a:r>
            <a:rPr lang="cs-CZ" sz="1200" dirty="0" smtClean="0"/>
            <a:t>Způsobilé (3 CZ LP)</a:t>
          </a:r>
          <a:endParaRPr lang="en-GB" sz="1200" dirty="0"/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3"/>
      <dgm:spPr/>
    </dgm:pt>
    <dgm:pt modelId="{34385EE4-A1A6-404B-81EF-D3A4FC0D8C89}" type="pres">
      <dgm:prSet presAssocID="{AEA44B1C-DD47-4C6F-9CF2-70100352CB34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4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3"/>
      <dgm:spPr/>
    </dgm:pt>
    <dgm:pt modelId="{5F2CF504-E557-476F-911D-8D8B8D3622BF}" type="pres">
      <dgm:prSet presAssocID="{6F2C53CA-C10C-4C8F-9C3E-C356E461F900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4" custScaleX="409430" custLinFactX="70121" custLinFactNeighborX="100000" custLinFactNeighborY="-114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9CF0687D-D8A9-4CD4-B147-3531B5275997}" type="pres">
      <dgm:prSet presAssocID="{4A6C19FE-9F7C-4771-AF06-CEB3263A5DA3}" presName="composite" presStyleCnt="0"/>
      <dgm:spPr/>
    </dgm:pt>
    <dgm:pt modelId="{4ECDC491-0C3C-441F-AF2F-5351E6EC239B}" type="pres">
      <dgm:prSet presAssocID="{4A6C19FE-9F7C-4771-AF06-CEB3263A5DA3}" presName="bentUpArrow1" presStyleLbl="alignImgPlace1" presStyleIdx="2" presStyleCnt="3"/>
      <dgm:spPr/>
    </dgm:pt>
    <dgm:pt modelId="{37FA427D-8FAB-4A25-A189-302D2B037C34}" type="pres">
      <dgm:prSet presAssocID="{4A6C19FE-9F7C-4771-AF06-CEB3263A5DA3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E03AD5-9E81-4722-9F7B-717C4D6E6E76}" type="pres">
      <dgm:prSet presAssocID="{4A6C19FE-9F7C-4771-AF06-CEB3263A5DA3}" presName="ChildText" presStyleLbl="revTx" presStyleIdx="2" presStyleCnt="4" custScaleX="345549" custLinFactX="30009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EDC26-4425-4DB7-9DDF-9366EC2E1F47}" type="pres">
      <dgm:prSet presAssocID="{4D2F69D8-1759-4483-ADA1-67698F1E704D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3" presStyleCnt="4" custScaleX="405110" custLinFactY="18457" custLinFactNeighborX="-88871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61F8DFA-2A50-44B0-92CC-6DD6DBFE60AC}" type="presOf" srcId="{AF2811D9-4A3A-44C7-B478-34CF5C3C7249}" destId="{8EC1F5FD-4C92-44B4-8643-40AF36BBE520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3" destOrd="0" parTransId="{CA597496-06CE-4730-B95F-2BAB0C7CC0EB}" sibTransId="{8082E8A6-5BE3-4D0D-B74B-79A8EC71FA90}"/>
    <dgm:cxn modelId="{4D05A4CD-3AC8-4D2D-8E28-00DD28EA5839}" type="presOf" srcId="{12EA63E1-EA35-4D5D-9957-0FDA75205B32}" destId="{09DFF623-2D78-4831-A722-1052B2112EF3}" srcOrd="0" destOrd="0" presId="urn:microsoft.com/office/officeart/2005/8/layout/StepDownProcess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8A7616D-65D7-4085-934D-AFD32EA18260}" srcId="{4A6C19FE-9F7C-4771-AF06-CEB3263A5DA3}" destId="{E00135B4-6F6F-4742-9F5E-762C20A7EB62}" srcOrd="0" destOrd="0" parTransId="{0E38D997-B5C3-4EA7-AF57-5A086D27C1CD}" sibTransId="{583920AC-2408-42DD-87FC-16CAD941AB8B}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D0361486-4FF9-4C75-8A3C-ADA669EDAEA0}" type="presOf" srcId="{6F2C53CA-C10C-4C8F-9C3E-C356E461F900}" destId="{5F2CF504-E557-476F-911D-8D8B8D3622BF}" srcOrd="0" destOrd="0" presId="urn:microsoft.com/office/officeart/2005/8/layout/StepDownProcess"/>
    <dgm:cxn modelId="{7CAEAB97-7B18-4C7F-AD89-4030B039F1ED}" type="presOf" srcId="{AEA44B1C-DD47-4C6F-9CF2-70100352CB34}" destId="{34385EE4-A1A6-404B-81EF-D3A4FC0D8C89}" srcOrd="0" destOrd="0" presId="urn:microsoft.com/office/officeart/2005/8/layout/StepDownProcess"/>
    <dgm:cxn modelId="{81D3165B-CDE5-4341-98FB-5235C2405F98}" type="presOf" srcId="{4A6C19FE-9F7C-4771-AF06-CEB3263A5DA3}" destId="{37FA427D-8FAB-4A25-A189-302D2B037C34}" srcOrd="0" destOrd="0" presId="urn:microsoft.com/office/officeart/2005/8/layout/StepDownProcess"/>
    <dgm:cxn modelId="{4940AE95-0FF9-4D93-B721-F8255821E530}" type="presOf" srcId="{7411D8E3-9513-4105-BEDA-DE703BE23921}" destId="{4523959E-61B1-4DB6-93E0-ED4AF7385743}" srcOrd="0" destOrd="0" presId="urn:microsoft.com/office/officeart/2005/8/layout/StepDownProcess"/>
    <dgm:cxn modelId="{EBD93046-39BC-460D-9942-90E006026317}" type="presOf" srcId="{EE313EA6-FB7B-4AB1-862C-C43B71682571}" destId="{57D730D7-B82A-4D97-8CDA-2C30747A8601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41B0CD07-C882-4C1D-80B6-66C6E946561C}" type="presOf" srcId="{E00135B4-6F6F-4742-9F5E-762C20A7EB62}" destId="{A7E03AD5-9E81-4722-9F7B-717C4D6E6E76}" srcOrd="0" destOrd="0" presId="urn:microsoft.com/office/officeart/2005/8/layout/StepDownProcess"/>
    <dgm:cxn modelId="{809F8735-A658-4EF1-ADE7-5E1FE3358EFF}" type="presOf" srcId="{4A341265-8093-463A-9D6C-8195BB5321A6}" destId="{288E516F-A578-4CF2-9E94-C4DBAF8EFDA8}" srcOrd="0" destOrd="0" presId="urn:microsoft.com/office/officeart/2005/8/layout/StepDownProcess"/>
    <dgm:cxn modelId="{B1FC3BDF-5CB9-4DA3-8383-DD48FA34283F}" srcId="{12EA63E1-EA35-4D5D-9957-0FDA75205B32}" destId="{4A6C19FE-9F7C-4771-AF06-CEB3263A5DA3}" srcOrd="2" destOrd="0" parTransId="{515FCB03-6373-4536-A3AF-482E4B5CDCCD}" sibTransId="{4D2F69D8-1759-4483-ADA1-67698F1E704D}"/>
    <dgm:cxn modelId="{B1C730BF-CB5D-4608-B1C0-CB594C839796}" type="presParOf" srcId="{09DFF623-2D78-4831-A722-1052B2112EF3}" destId="{DB8B3D68-99D2-4151-9D17-75BD486FCFC6}" srcOrd="0" destOrd="0" presId="urn:microsoft.com/office/officeart/2005/8/layout/StepDownProcess"/>
    <dgm:cxn modelId="{DFEEE8FD-3ECD-4466-B01B-07FA1A892EB7}" type="presParOf" srcId="{DB8B3D68-99D2-4151-9D17-75BD486FCFC6}" destId="{5F75AB49-ADC6-4087-A082-03BDF96E293F}" srcOrd="0" destOrd="0" presId="urn:microsoft.com/office/officeart/2005/8/layout/StepDownProcess"/>
    <dgm:cxn modelId="{E5F27EBB-E349-4B66-B497-51FE65886883}" type="presParOf" srcId="{DB8B3D68-99D2-4151-9D17-75BD486FCFC6}" destId="{34385EE4-A1A6-404B-81EF-D3A4FC0D8C89}" srcOrd="1" destOrd="0" presId="urn:microsoft.com/office/officeart/2005/8/layout/StepDownProcess"/>
    <dgm:cxn modelId="{11D3A4BE-F52E-49A4-AFE2-2330E5588D6D}" type="presParOf" srcId="{DB8B3D68-99D2-4151-9D17-75BD486FCFC6}" destId="{288E516F-A578-4CF2-9E94-C4DBAF8EFDA8}" srcOrd="2" destOrd="0" presId="urn:microsoft.com/office/officeart/2005/8/layout/StepDownProcess"/>
    <dgm:cxn modelId="{CFDE6EBD-313D-43FA-8286-6FCA1F84625B}" type="presParOf" srcId="{09DFF623-2D78-4831-A722-1052B2112EF3}" destId="{32D3DA7D-24B9-4880-8A45-0B44485C5E69}" srcOrd="1" destOrd="0" presId="urn:microsoft.com/office/officeart/2005/8/layout/StepDownProcess"/>
    <dgm:cxn modelId="{EDA9047F-747E-4AA9-8588-FDDDBF293550}" type="presParOf" srcId="{09DFF623-2D78-4831-A722-1052B2112EF3}" destId="{837C0E5E-11CC-48F4-8DF8-C0359C753D59}" srcOrd="2" destOrd="0" presId="urn:microsoft.com/office/officeart/2005/8/layout/StepDownProcess"/>
    <dgm:cxn modelId="{2859110F-32DF-4B49-BDB8-9E724E37FDCA}" type="presParOf" srcId="{837C0E5E-11CC-48F4-8DF8-C0359C753D59}" destId="{6BE3B32E-E2D4-4E8D-9FF6-457E5916C1B6}" srcOrd="0" destOrd="0" presId="urn:microsoft.com/office/officeart/2005/8/layout/StepDownProcess"/>
    <dgm:cxn modelId="{00958CB2-2995-41B6-962E-2B6159179B0A}" type="presParOf" srcId="{837C0E5E-11CC-48F4-8DF8-C0359C753D59}" destId="{5F2CF504-E557-476F-911D-8D8B8D3622BF}" srcOrd="1" destOrd="0" presId="urn:microsoft.com/office/officeart/2005/8/layout/StepDownProcess"/>
    <dgm:cxn modelId="{7C8F9F80-83C2-4889-BA68-3DFC5617A77E}" type="presParOf" srcId="{837C0E5E-11CC-48F4-8DF8-C0359C753D59}" destId="{4523959E-61B1-4DB6-93E0-ED4AF7385743}" srcOrd="2" destOrd="0" presId="urn:microsoft.com/office/officeart/2005/8/layout/StepDownProcess"/>
    <dgm:cxn modelId="{C1D55880-A7D4-4F51-9D8F-F3E960D631FC}" type="presParOf" srcId="{09DFF623-2D78-4831-A722-1052B2112EF3}" destId="{254F544B-7E9B-410B-992D-0DD44E4CED67}" srcOrd="3" destOrd="0" presId="urn:microsoft.com/office/officeart/2005/8/layout/StepDownProcess"/>
    <dgm:cxn modelId="{A52699F0-BE99-4DEE-BF89-C613545E4E60}" type="presParOf" srcId="{09DFF623-2D78-4831-A722-1052B2112EF3}" destId="{9CF0687D-D8A9-4CD4-B147-3531B5275997}" srcOrd="4" destOrd="0" presId="urn:microsoft.com/office/officeart/2005/8/layout/StepDownProcess"/>
    <dgm:cxn modelId="{1E2F2A8B-A896-4E04-9DD5-8424581708E4}" type="presParOf" srcId="{9CF0687D-D8A9-4CD4-B147-3531B5275997}" destId="{4ECDC491-0C3C-441F-AF2F-5351E6EC239B}" srcOrd="0" destOrd="0" presId="urn:microsoft.com/office/officeart/2005/8/layout/StepDownProcess"/>
    <dgm:cxn modelId="{74CBA046-7407-4504-94E6-64D0C54AC46A}" type="presParOf" srcId="{9CF0687D-D8A9-4CD4-B147-3531B5275997}" destId="{37FA427D-8FAB-4A25-A189-302D2B037C34}" srcOrd="1" destOrd="0" presId="urn:microsoft.com/office/officeart/2005/8/layout/StepDownProcess"/>
    <dgm:cxn modelId="{FB8B2E60-AAD8-4E5F-9789-145AB990BBB8}" type="presParOf" srcId="{9CF0687D-D8A9-4CD4-B147-3531B5275997}" destId="{A7E03AD5-9E81-4722-9F7B-717C4D6E6E76}" srcOrd="2" destOrd="0" presId="urn:microsoft.com/office/officeart/2005/8/layout/StepDownProcess"/>
    <dgm:cxn modelId="{3778D5A0-6F6E-432A-A274-7F0768CE8AC6}" type="presParOf" srcId="{09DFF623-2D78-4831-A722-1052B2112EF3}" destId="{CAAEDC26-4425-4DB7-9DDF-9366EC2E1F47}" srcOrd="5" destOrd="0" presId="urn:microsoft.com/office/officeart/2005/8/layout/StepDownProcess"/>
    <dgm:cxn modelId="{43726972-7414-4A55-A460-3B6ADAC83E08}" type="presParOf" srcId="{09DFF623-2D78-4831-A722-1052B2112EF3}" destId="{631DAF26-C08A-4E7E-8766-FD74BA2A437F}" srcOrd="6" destOrd="0" presId="urn:microsoft.com/office/officeart/2005/8/layout/StepDownProcess"/>
    <dgm:cxn modelId="{45411B8C-52DA-465E-B396-A7194BB1D87F}" type="presParOf" srcId="{631DAF26-C08A-4E7E-8766-FD74BA2A437F}" destId="{8EC1F5FD-4C92-44B4-8643-40AF36BBE520}" srcOrd="0" destOrd="0" presId="urn:microsoft.com/office/officeart/2005/8/layout/StepDownProcess"/>
    <dgm:cxn modelId="{52DE6EA4-5448-4BA3-9B2E-981FE4B2B1FA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/>
      <dgm:t>
        <a:bodyPr/>
        <a:lstStyle/>
        <a:p>
          <a:r>
            <a:rPr lang="cs-CZ" dirty="0" smtClean="0"/>
            <a:t>25</a:t>
          </a:r>
          <a:endParaRPr lang="en-GB" dirty="0"/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/>
      <dgm:t>
        <a:bodyPr/>
        <a:lstStyle/>
        <a:p>
          <a:r>
            <a:rPr lang="cs-CZ" sz="1200" dirty="0" smtClean="0"/>
            <a:t>Předloženo (2 CZ LP)</a:t>
          </a:r>
          <a:endParaRPr lang="en-GB" sz="1200" dirty="0"/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/>
      <dgm:t>
        <a:bodyPr/>
        <a:lstStyle/>
        <a:p>
          <a:r>
            <a:rPr lang="cs-CZ" dirty="0" smtClean="0"/>
            <a:t>9</a:t>
          </a:r>
          <a:endParaRPr lang="en-GB" dirty="0"/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/>
      <dgm:t>
        <a:bodyPr/>
        <a:lstStyle/>
        <a:p>
          <a:r>
            <a:rPr lang="cs-CZ" sz="1200" dirty="0" smtClean="0"/>
            <a:t>Doporučeno ke schválení</a:t>
          </a:r>
          <a:endParaRPr lang="en-GB" sz="1200" dirty="0"/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/>
      <dgm:t>
        <a:bodyPr/>
        <a:lstStyle/>
        <a:p>
          <a:r>
            <a:rPr lang="cs-CZ" dirty="0" smtClean="0"/>
            <a:t>19</a:t>
          </a:r>
          <a:endParaRPr lang="en-GB" dirty="0"/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/>
      <dgm:t>
        <a:bodyPr/>
        <a:lstStyle/>
        <a:p>
          <a:r>
            <a:rPr lang="cs-CZ" sz="1200" dirty="0" smtClean="0"/>
            <a:t>Způsobilé (2 CZ LP)</a:t>
          </a:r>
          <a:endParaRPr lang="en-GB" sz="1200" dirty="0"/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2"/>
      <dgm:spPr/>
    </dgm:pt>
    <dgm:pt modelId="{34385EE4-A1A6-404B-81EF-D3A4FC0D8C89}" type="pres">
      <dgm:prSet presAssocID="{AEA44B1C-DD47-4C6F-9CF2-70100352CB34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3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2"/>
      <dgm:spPr/>
    </dgm:pt>
    <dgm:pt modelId="{5F2CF504-E557-476F-911D-8D8B8D3622BF}" type="pres">
      <dgm:prSet presAssocID="{6F2C53CA-C10C-4C8F-9C3E-C356E461F900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3" custScaleX="303014" custLinFactX="70121" custLinFactNeighborX="100000" custLinFactNeighborY="-114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2" presStyleCnt="3" custScaleX="218836" custLinFactY="23541" custLinFactNeighborX="-22954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2EDF4B2-31B9-4674-9C23-FCE17396582E}" type="presOf" srcId="{12EA63E1-EA35-4D5D-9957-0FDA75205B32}" destId="{09DFF623-2D78-4831-A722-1052B2112EF3}" srcOrd="0" destOrd="0" presId="urn:microsoft.com/office/officeart/2005/8/layout/StepDownProcess"/>
    <dgm:cxn modelId="{8E4A063C-33EB-490A-AE60-E2FD8A8D3857}" type="presOf" srcId="{6F2C53CA-C10C-4C8F-9C3E-C356E461F900}" destId="{5F2CF504-E557-476F-911D-8D8B8D3622BF}" srcOrd="0" destOrd="0" presId="urn:microsoft.com/office/officeart/2005/8/layout/StepDownProcess"/>
    <dgm:cxn modelId="{3A13BA18-DB3E-435D-993C-79BF50236575}" type="presOf" srcId="{4A341265-8093-463A-9D6C-8195BB5321A6}" destId="{288E516F-A578-4CF2-9E94-C4DBAF8EFDA8}" srcOrd="0" destOrd="0" presId="urn:microsoft.com/office/officeart/2005/8/layout/StepDownProcess"/>
    <dgm:cxn modelId="{D91C8031-4A84-45F6-97C6-DB076B6911ED}" type="presOf" srcId="{AEA44B1C-DD47-4C6F-9CF2-70100352CB34}" destId="{34385EE4-A1A6-404B-81EF-D3A4FC0D8C89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9445B9B5-62AE-4BC4-8CAB-8A89D8E56A4F}" type="presOf" srcId="{EE313EA6-FB7B-4AB1-862C-C43B71682571}" destId="{57D730D7-B82A-4D97-8CDA-2C30747A8601}" srcOrd="0" destOrd="0" presId="urn:microsoft.com/office/officeart/2005/8/layout/StepDownProcess"/>
    <dgm:cxn modelId="{08ED59FB-A208-4AD1-9C45-D5E0B2360F44}" srcId="{12EA63E1-EA35-4D5D-9957-0FDA75205B32}" destId="{AF2811D9-4A3A-44C7-B478-34CF5C3C7249}" srcOrd="2" destOrd="0" parTransId="{CA597496-06CE-4730-B95F-2BAB0C7CC0EB}" sibTransId="{8082E8A6-5BE3-4D0D-B74B-79A8EC71FA90}"/>
    <dgm:cxn modelId="{235C8ECA-731D-43D7-954D-B340FA11220A}" type="presOf" srcId="{7411D8E3-9513-4105-BEDA-DE703BE23921}" destId="{4523959E-61B1-4DB6-93E0-ED4AF7385743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FBDBECC9-3C63-4905-8664-409276CB0426}" type="presOf" srcId="{AF2811D9-4A3A-44C7-B478-34CF5C3C7249}" destId="{8EC1F5FD-4C92-44B4-8643-40AF36BBE520}" srcOrd="0" destOrd="0" presId="urn:microsoft.com/office/officeart/2005/8/layout/StepDownProcess"/>
    <dgm:cxn modelId="{6BE800FC-EF5F-459E-9273-547C560919A0}" type="presParOf" srcId="{09DFF623-2D78-4831-A722-1052B2112EF3}" destId="{DB8B3D68-99D2-4151-9D17-75BD486FCFC6}" srcOrd="0" destOrd="0" presId="urn:microsoft.com/office/officeart/2005/8/layout/StepDownProcess"/>
    <dgm:cxn modelId="{E8F4001B-566D-4FF7-98F9-9B048A119794}" type="presParOf" srcId="{DB8B3D68-99D2-4151-9D17-75BD486FCFC6}" destId="{5F75AB49-ADC6-4087-A082-03BDF96E293F}" srcOrd="0" destOrd="0" presId="urn:microsoft.com/office/officeart/2005/8/layout/StepDownProcess"/>
    <dgm:cxn modelId="{25F2EE84-20D4-4F50-8D53-4CF00E6DEB12}" type="presParOf" srcId="{DB8B3D68-99D2-4151-9D17-75BD486FCFC6}" destId="{34385EE4-A1A6-404B-81EF-D3A4FC0D8C89}" srcOrd="1" destOrd="0" presId="urn:microsoft.com/office/officeart/2005/8/layout/StepDownProcess"/>
    <dgm:cxn modelId="{9EEEA5BC-E2FC-4171-9F31-95168D924456}" type="presParOf" srcId="{DB8B3D68-99D2-4151-9D17-75BD486FCFC6}" destId="{288E516F-A578-4CF2-9E94-C4DBAF8EFDA8}" srcOrd="2" destOrd="0" presId="urn:microsoft.com/office/officeart/2005/8/layout/StepDownProcess"/>
    <dgm:cxn modelId="{99927EB8-FF2E-4AAC-B62D-487F82AB3F02}" type="presParOf" srcId="{09DFF623-2D78-4831-A722-1052B2112EF3}" destId="{32D3DA7D-24B9-4880-8A45-0B44485C5E69}" srcOrd="1" destOrd="0" presId="urn:microsoft.com/office/officeart/2005/8/layout/StepDownProcess"/>
    <dgm:cxn modelId="{D70B4427-0218-4353-9F72-242004F4B154}" type="presParOf" srcId="{09DFF623-2D78-4831-A722-1052B2112EF3}" destId="{837C0E5E-11CC-48F4-8DF8-C0359C753D59}" srcOrd="2" destOrd="0" presId="urn:microsoft.com/office/officeart/2005/8/layout/StepDownProcess"/>
    <dgm:cxn modelId="{1C84DA18-229D-4695-AC0E-704F2A5821E6}" type="presParOf" srcId="{837C0E5E-11CC-48F4-8DF8-C0359C753D59}" destId="{6BE3B32E-E2D4-4E8D-9FF6-457E5916C1B6}" srcOrd="0" destOrd="0" presId="urn:microsoft.com/office/officeart/2005/8/layout/StepDownProcess"/>
    <dgm:cxn modelId="{DB537806-43E1-48A2-B4D8-D20E8C4B7C93}" type="presParOf" srcId="{837C0E5E-11CC-48F4-8DF8-C0359C753D59}" destId="{5F2CF504-E557-476F-911D-8D8B8D3622BF}" srcOrd="1" destOrd="0" presId="urn:microsoft.com/office/officeart/2005/8/layout/StepDownProcess"/>
    <dgm:cxn modelId="{40E01C3F-DA94-4494-8EB7-D10951057339}" type="presParOf" srcId="{837C0E5E-11CC-48F4-8DF8-C0359C753D59}" destId="{4523959E-61B1-4DB6-93E0-ED4AF7385743}" srcOrd="2" destOrd="0" presId="urn:microsoft.com/office/officeart/2005/8/layout/StepDownProcess"/>
    <dgm:cxn modelId="{6EC55402-D96E-44E9-B66F-4C3C34686CF3}" type="presParOf" srcId="{09DFF623-2D78-4831-A722-1052B2112EF3}" destId="{254F544B-7E9B-410B-992D-0DD44E4CED67}" srcOrd="3" destOrd="0" presId="urn:microsoft.com/office/officeart/2005/8/layout/StepDownProcess"/>
    <dgm:cxn modelId="{4A04E936-6D7B-4706-8749-BC2D678597EB}" type="presParOf" srcId="{09DFF623-2D78-4831-A722-1052B2112EF3}" destId="{631DAF26-C08A-4E7E-8766-FD74BA2A437F}" srcOrd="4" destOrd="0" presId="urn:microsoft.com/office/officeart/2005/8/layout/StepDownProcess"/>
    <dgm:cxn modelId="{30FFD480-5F80-45BB-8F37-CEBF39EAD6A7}" type="presParOf" srcId="{631DAF26-C08A-4E7E-8766-FD74BA2A437F}" destId="{8EC1F5FD-4C92-44B4-8643-40AF36BBE520}" srcOrd="0" destOrd="0" presId="urn:microsoft.com/office/officeart/2005/8/layout/StepDownProcess"/>
    <dgm:cxn modelId="{983EF3AE-6B61-4C69-8E73-CF48D557C048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/>
      <dgm:t>
        <a:bodyPr/>
        <a:lstStyle/>
        <a:p>
          <a:r>
            <a:rPr lang="en-GB"/>
            <a:t>211</a:t>
          </a:r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/>
      <dgm:t>
        <a:bodyPr/>
        <a:lstStyle/>
        <a:p>
          <a:r>
            <a:rPr lang="cs-CZ" sz="1200" dirty="0" smtClean="0"/>
            <a:t>Předloženo</a:t>
          </a:r>
          <a:endParaRPr lang="en-GB" sz="1200" dirty="0"/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/>
      <dgm:t>
        <a:bodyPr/>
        <a:lstStyle/>
        <a:p>
          <a:r>
            <a:rPr lang="en-GB"/>
            <a:t>65</a:t>
          </a:r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/>
      <dgm:t>
        <a:bodyPr/>
        <a:lstStyle/>
        <a:p>
          <a:r>
            <a:rPr lang="cs-CZ" sz="1200" dirty="0" smtClean="0"/>
            <a:t>Doporučeno ke schválení</a:t>
          </a:r>
          <a:endParaRPr lang="en-GB" sz="1200" dirty="0"/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/>
      <dgm:t>
        <a:bodyPr/>
        <a:lstStyle/>
        <a:p>
          <a:r>
            <a:rPr lang="en-GB"/>
            <a:t>158</a:t>
          </a:r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/>
      <dgm:t>
        <a:bodyPr/>
        <a:lstStyle/>
        <a:p>
          <a:r>
            <a:rPr lang="cs-CZ" sz="1200" dirty="0" smtClean="0"/>
            <a:t>způsobilé</a:t>
          </a:r>
          <a:endParaRPr lang="en-GB" sz="1200" dirty="0"/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2"/>
      <dgm:spPr/>
    </dgm:pt>
    <dgm:pt modelId="{34385EE4-A1A6-404B-81EF-D3A4FC0D8C89}" type="pres">
      <dgm:prSet presAssocID="{AEA44B1C-DD47-4C6F-9CF2-70100352CB34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3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2"/>
      <dgm:spPr/>
    </dgm:pt>
    <dgm:pt modelId="{5F2CF504-E557-476F-911D-8D8B8D3622BF}" type="pres">
      <dgm:prSet presAssocID="{6F2C53CA-C10C-4C8F-9C3E-C356E461F900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3" custScaleX="308971" custLinFactX="4685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2" presStyleCnt="3" custScaleX="261694" custLinFactY="11807" custLinFactNeighborX="1188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DF18A17-BB96-4013-B371-3B2D1907FCE5}" type="presOf" srcId="{EE313EA6-FB7B-4AB1-862C-C43B71682571}" destId="{57D730D7-B82A-4D97-8CDA-2C30747A8601}" srcOrd="0" destOrd="0" presId="urn:microsoft.com/office/officeart/2005/8/layout/StepDownProcess"/>
    <dgm:cxn modelId="{8A0FAD6C-4439-4662-9F61-B182BAE0B041}" type="presOf" srcId="{AEA44B1C-DD47-4C6F-9CF2-70100352CB34}" destId="{34385EE4-A1A6-404B-81EF-D3A4FC0D8C89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2" destOrd="0" parTransId="{CA597496-06CE-4730-B95F-2BAB0C7CC0EB}" sibTransId="{8082E8A6-5BE3-4D0D-B74B-79A8EC71FA90}"/>
    <dgm:cxn modelId="{FAD6ED2A-2A4F-40D7-B052-315D3A47267A}" type="presOf" srcId="{7411D8E3-9513-4105-BEDA-DE703BE23921}" destId="{4523959E-61B1-4DB6-93E0-ED4AF7385743}" srcOrd="0" destOrd="0" presId="urn:microsoft.com/office/officeart/2005/8/layout/StepDownProcess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4E97D29F-8AB3-49DB-BA67-00596B67B28F}" type="presOf" srcId="{12EA63E1-EA35-4D5D-9957-0FDA75205B32}" destId="{09DFF623-2D78-4831-A722-1052B2112EF3}" srcOrd="0" destOrd="0" presId="urn:microsoft.com/office/officeart/2005/8/layout/StepDownProcess"/>
    <dgm:cxn modelId="{F0094DD2-F82D-4D86-B03E-4A889018D9E3}" type="presOf" srcId="{4A341265-8093-463A-9D6C-8195BB5321A6}" destId="{288E516F-A578-4CF2-9E94-C4DBAF8EFDA8}" srcOrd="0" destOrd="0" presId="urn:microsoft.com/office/officeart/2005/8/layout/StepDownProcess"/>
    <dgm:cxn modelId="{25566993-AD58-422E-A212-50D7CF314335}" type="presOf" srcId="{AF2811D9-4A3A-44C7-B478-34CF5C3C7249}" destId="{8EC1F5FD-4C92-44B4-8643-40AF36BBE520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2424CCF7-FA25-4382-9DF6-DFDF7BC9D684}" type="presOf" srcId="{6F2C53CA-C10C-4C8F-9C3E-C356E461F900}" destId="{5F2CF504-E557-476F-911D-8D8B8D3622BF}" srcOrd="0" destOrd="0" presId="urn:microsoft.com/office/officeart/2005/8/layout/StepDownProcess"/>
    <dgm:cxn modelId="{121FFCB8-6D4B-4F05-9262-1B3D88175DCD}" type="presParOf" srcId="{09DFF623-2D78-4831-A722-1052B2112EF3}" destId="{DB8B3D68-99D2-4151-9D17-75BD486FCFC6}" srcOrd="0" destOrd="0" presId="urn:microsoft.com/office/officeart/2005/8/layout/StepDownProcess"/>
    <dgm:cxn modelId="{70DE4E25-D32B-4B82-9487-2BA98E22133A}" type="presParOf" srcId="{DB8B3D68-99D2-4151-9D17-75BD486FCFC6}" destId="{5F75AB49-ADC6-4087-A082-03BDF96E293F}" srcOrd="0" destOrd="0" presId="urn:microsoft.com/office/officeart/2005/8/layout/StepDownProcess"/>
    <dgm:cxn modelId="{5EF16E90-29AB-4345-8B75-309E6B487E45}" type="presParOf" srcId="{DB8B3D68-99D2-4151-9D17-75BD486FCFC6}" destId="{34385EE4-A1A6-404B-81EF-D3A4FC0D8C89}" srcOrd="1" destOrd="0" presId="urn:microsoft.com/office/officeart/2005/8/layout/StepDownProcess"/>
    <dgm:cxn modelId="{89F8593A-66D9-41FA-97BE-36D4A9E60E4A}" type="presParOf" srcId="{DB8B3D68-99D2-4151-9D17-75BD486FCFC6}" destId="{288E516F-A578-4CF2-9E94-C4DBAF8EFDA8}" srcOrd="2" destOrd="0" presId="urn:microsoft.com/office/officeart/2005/8/layout/StepDownProcess"/>
    <dgm:cxn modelId="{C477CA92-5F19-4CE8-BE9D-3E43A171E325}" type="presParOf" srcId="{09DFF623-2D78-4831-A722-1052B2112EF3}" destId="{32D3DA7D-24B9-4880-8A45-0B44485C5E69}" srcOrd="1" destOrd="0" presId="urn:microsoft.com/office/officeart/2005/8/layout/StepDownProcess"/>
    <dgm:cxn modelId="{EDC3C83C-E066-48DE-9859-695F6C007A64}" type="presParOf" srcId="{09DFF623-2D78-4831-A722-1052B2112EF3}" destId="{837C0E5E-11CC-48F4-8DF8-C0359C753D59}" srcOrd="2" destOrd="0" presId="urn:microsoft.com/office/officeart/2005/8/layout/StepDownProcess"/>
    <dgm:cxn modelId="{0B9CBB9A-6352-4DD9-BD2A-41DDCFA98B27}" type="presParOf" srcId="{837C0E5E-11CC-48F4-8DF8-C0359C753D59}" destId="{6BE3B32E-E2D4-4E8D-9FF6-457E5916C1B6}" srcOrd="0" destOrd="0" presId="urn:microsoft.com/office/officeart/2005/8/layout/StepDownProcess"/>
    <dgm:cxn modelId="{F0EC1EEF-8A18-46CB-BD1B-76EFE7AAF536}" type="presParOf" srcId="{837C0E5E-11CC-48F4-8DF8-C0359C753D59}" destId="{5F2CF504-E557-476F-911D-8D8B8D3622BF}" srcOrd="1" destOrd="0" presId="urn:microsoft.com/office/officeart/2005/8/layout/StepDownProcess"/>
    <dgm:cxn modelId="{22709892-9D9C-4965-9E6F-6F8E4DDB1FE6}" type="presParOf" srcId="{837C0E5E-11CC-48F4-8DF8-C0359C753D59}" destId="{4523959E-61B1-4DB6-93E0-ED4AF7385743}" srcOrd="2" destOrd="0" presId="urn:microsoft.com/office/officeart/2005/8/layout/StepDownProcess"/>
    <dgm:cxn modelId="{1E09D975-43D4-4815-B233-201DAF605E54}" type="presParOf" srcId="{09DFF623-2D78-4831-A722-1052B2112EF3}" destId="{254F544B-7E9B-410B-992D-0DD44E4CED67}" srcOrd="3" destOrd="0" presId="urn:microsoft.com/office/officeart/2005/8/layout/StepDownProcess"/>
    <dgm:cxn modelId="{4B0CACE8-A6C3-4B48-A6E0-F7263A4200A4}" type="presParOf" srcId="{09DFF623-2D78-4831-A722-1052B2112EF3}" destId="{631DAF26-C08A-4E7E-8766-FD74BA2A437F}" srcOrd="4" destOrd="0" presId="urn:microsoft.com/office/officeart/2005/8/layout/StepDownProcess"/>
    <dgm:cxn modelId="{BEBB19D8-5F44-4AC9-B8C0-4FB300522E59}" type="presParOf" srcId="{631DAF26-C08A-4E7E-8766-FD74BA2A437F}" destId="{8EC1F5FD-4C92-44B4-8643-40AF36BBE520}" srcOrd="0" destOrd="0" presId="urn:microsoft.com/office/officeart/2005/8/layout/StepDownProcess"/>
    <dgm:cxn modelId="{4CFD3316-357C-423A-BD0A-932E5D4E97CF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260466" y="974752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163351" y="56842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261</a:t>
          </a:r>
        </a:p>
      </dsp:txBody>
      <dsp:txXfrm>
        <a:off x="184439" y="589509"/>
        <a:ext cx="574883" cy="389745"/>
      </dsp:txXfrm>
    </dsp:sp>
    <dsp:sp modelId="{288E516F-A578-4CF2-9E94-C4DBAF8EFDA8}">
      <dsp:nvSpPr>
        <dsp:cNvPr id="0" name=""/>
        <dsp:cNvSpPr/>
      </dsp:nvSpPr>
      <dsp:spPr>
        <a:xfrm>
          <a:off x="751661" y="615367"/>
          <a:ext cx="2004961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Předloženo</a:t>
          </a:r>
          <a:endParaRPr lang="en-GB" sz="1200" kern="1200" dirty="0"/>
        </a:p>
      </dsp:txBody>
      <dsp:txXfrm>
        <a:off x="751661" y="615367"/>
        <a:ext cx="2004961" cy="349098"/>
      </dsp:txXfrm>
    </dsp:sp>
    <dsp:sp modelId="{6BE3B32E-E2D4-4E8D-9FF6-457E5916C1B6}">
      <dsp:nvSpPr>
        <dsp:cNvPr id="0" name=""/>
        <dsp:cNvSpPr/>
      </dsp:nvSpPr>
      <dsp:spPr>
        <a:xfrm rot="5400000">
          <a:off x="1061821" y="145994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964707" y="105361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/>
            <a:t>175</a:t>
          </a:r>
        </a:p>
      </dsp:txBody>
      <dsp:txXfrm>
        <a:off x="985795" y="1074699"/>
        <a:ext cx="574883" cy="389745"/>
      </dsp:txXfrm>
    </dsp:sp>
    <dsp:sp modelId="{4523959E-61B1-4DB6-93E0-ED4AF7385743}">
      <dsp:nvSpPr>
        <dsp:cNvPr id="0" name=""/>
        <dsp:cNvSpPr/>
      </dsp:nvSpPr>
      <dsp:spPr>
        <a:xfrm>
          <a:off x="1582662" y="1096306"/>
          <a:ext cx="1386632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Způsobilé</a:t>
          </a:r>
          <a:endParaRPr lang="en-GB" sz="1200" kern="1200" dirty="0"/>
        </a:p>
      </dsp:txBody>
      <dsp:txXfrm>
        <a:off x="1582662" y="1096306"/>
        <a:ext cx="1386632" cy="349098"/>
      </dsp:txXfrm>
    </dsp:sp>
    <dsp:sp modelId="{4ECDC491-0C3C-441F-AF2F-5351E6EC239B}">
      <dsp:nvSpPr>
        <dsp:cNvPr id="0" name=""/>
        <dsp:cNvSpPr/>
      </dsp:nvSpPr>
      <dsp:spPr>
        <a:xfrm rot="5400000">
          <a:off x="2024203" y="194513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FA427D-8FAB-4A25-A189-302D2B037C34}">
      <dsp:nvSpPr>
        <dsp:cNvPr id="0" name=""/>
        <dsp:cNvSpPr/>
      </dsp:nvSpPr>
      <dsp:spPr>
        <a:xfrm>
          <a:off x="1927089" y="1538802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67</a:t>
          </a:r>
        </a:p>
      </dsp:txBody>
      <dsp:txXfrm>
        <a:off x="1948177" y="1559890"/>
        <a:ext cx="574883" cy="389745"/>
      </dsp:txXfrm>
    </dsp:sp>
    <dsp:sp modelId="{A7E03AD5-9E81-4722-9F7B-717C4D6E6E76}">
      <dsp:nvSpPr>
        <dsp:cNvPr id="0" name=""/>
        <dsp:cNvSpPr/>
      </dsp:nvSpPr>
      <dsp:spPr>
        <a:xfrm>
          <a:off x="2576616" y="1581497"/>
          <a:ext cx="1550790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Doporučeno pro operativní hodnocení</a:t>
          </a:r>
          <a:endParaRPr lang="en-GB" sz="1200" kern="1200" dirty="0"/>
        </a:p>
      </dsp:txBody>
      <dsp:txXfrm>
        <a:off x="2576616" y="1581497"/>
        <a:ext cx="1550790" cy="349098"/>
      </dsp:txXfrm>
    </dsp:sp>
    <dsp:sp modelId="{8EC1F5FD-4C92-44B4-8643-40AF36BBE520}">
      <dsp:nvSpPr>
        <dsp:cNvPr id="0" name=""/>
        <dsp:cNvSpPr/>
      </dsp:nvSpPr>
      <dsp:spPr>
        <a:xfrm>
          <a:off x="2889470" y="2023993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64</a:t>
          </a:r>
        </a:p>
      </dsp:txBody>
      <dsp:txXfrm>
        <a:off x="2910558" y="2045081"/>
        <a:ext cx="574883" cy="389745"/>
      </dsp:txXfrm>
    </dsp:sp>
    <dsp:sp modelId="{57D730D7-B82A-4D97-8CDA-2C30747A8601}">
      <dsp:nvSpPr>
        <dsp:cNvPr id="0" name=""/>
        <dsp:cNvSpPr/>
      </dsp:nvSpPr>
      <dsp:spPr>
        <a:xfrm>
          <a:off x="3146022" y="2455502"/>
          <a:ext cx="1174457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Schváleno</a:t>
          </a:r>
          <a:endParaRPr lang="en-GB" sz="1200" kern="1200" dirty="0"/>
        </a:p>
      </dsp:txBody>
      <dsp:txXfrm>
        <a:off x="3146022" y="2455502"/>
        <a:ext cx="1174457" cy="349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239414" y="1019309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150352" y="64666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4</a:t>
          </a:r>
          <a:r>
            <a:rPr lang="en-GB" sz="1700" kern="1200" dirty="0" smtClean="0"/>
            <a:t>1</a:t>
          </a:r>
          <a:endParaRPr lang="en-GB" sz="1700" kern="1200" dirty="0"/>
        </a:p>
      </dsp:txBody>
      <dsp:txXfrm>
        <a:off x="169692" y="666007"/>
        <a:ext cx="527218" cy="357430"/>
      </dsp:txXfrm>
    </dsp:sp>
    <dsp:sp modelId="{288E516F-A578-4CF2-9E94-C4DBAF8EFDA8}">
      <dsp:nvSpPr>
        <dsp:cNvPr id="0" name=""/>
        <dsp:cNvSpPr/>
      </dsp:nvSpPr>
      <dsp:spPr>
        <a:xfrm>
          <a:off x="689885" y="689721"/>
          <a:ext cx="1838729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Předloženo (7 CZ LP)</a:t>
          </a:r>
          <a:endParaRPr lang="en-GB" sz="1200" kern="1200" dirty="0"/>
        </a:p>
      </dsp:txBody>
      <dsp:txXfrm>
        <a:off x="689885" y="689721"/>
        <a:ext cx="1838729" cy="320154"/>
      </dsp:txXfrm>
    </dsp:sp>
    <dsp:sp modelId="{6BE3B32E-E2D4-4E8D-9FF6-457E5916C1B6}">
      <dsp:nvSpPr>
        <dsp:cNvPr id="0" name=""/>
        <dsp:cNvSpPr/>
      </dsp:nvSpPr>
      <dsp:spPr>
        <a:xfrm rot="5400000">
          <a:off x="1045208" y="1464273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956145" y="1091630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27</a:t>
          </a:r>
          <a:endParaRPr lang="en-GB" sz="1700" kern="1200" dirty="0"/>
        </a:p>
      </dsp:txBody>
      <dsp:txXfrm>
        <a:off x="975485" y="1110970"/>
        <a:ext cx="527218" cy="357430"/>
      </dsp:txXfrm>
    </dsp:sp>
    <dsp:sp modelId="{4523959E-61B1-4DB6-93E0-ED4AF7385743}">
      <dsp:nvSpPr>
        <dsp:cNvPr id="0" name=""/>
        <dsp:cNvSpPr/>
      </dsp:nvSpPr>
      <dsp:spPr>
        <a:xfrm>
          <a:off x="1585452" y="1092604"/>
          <a:ext cx="1685136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Způsobilé (3 CZ LP)</a:t>
          </a:r>
          <a:endParaRPr lang="en-GB" sz="1200" kern="1200" dirty="0"/>
        </a:p>
      </dsp:txBody>
      <dsp:txXfrm>
        <a:off x="1585452" y="1092604"/>
        <a:ext cx="1685136" cy="320154"/>
      </dsp:txXfrm>
    </dsp:sp>
    <dsp:sp modelId="{4ECDC491-0C3C-441F-AF2F-5351E6EC239B}">
      <dsp:nvSpPr>
        <dsp:cNvPr id="0" name=""/>
        <dsp:cNvSpPr/>
      </dsp:nvSpPr>
      <dsp:spPr>
        <a:xfrm rot="5400000">
          <a:off x="1856919" y="1909236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FA427D-8FAB-4A25-A189-302D2B037C34}">
      <dsp:nvSpPr>
        <dsp:cNvPr id="0" name=""/>
        <dsp:cNvSpPr/>
      </dsp:nvSpPr>
      <dsp:spPr>
        <a:xfrm>
          <a:off x="1767857" y="1536594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11</a:t>
          </a:r>
          <a:endParaRPr lang="en-GB" sz="1700" kern="1200" dirty="0"/>
        </a:p>
      </dsp:txBody>
      <dsp:txXfrm>
        <a:off x="1787197" y="1555934"/>
        <a:ext cx="527218" cy="357430"/>
      </dsp:txXfrm>
    </dsp:sp>
    <dsp:sp modelId="{A7E03AD5-9E81-4722-9F7B-717C4D6E6E76}">
      <dsp:nvSpPr>
        <dsp:cNvPr id="0" name=""/>
        <dsp:cNvSpPr/>
      </dsp:nvSpPr>
      <dsp:spPr>
        <a:xfrm>
          <a:off x="2363532" y="1575749"/>
          <a:ext cx="1422214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Doporučeno pro operativní hodnocení</a:t>
          </a:r>
          <a:endParaRPr lang="en-GB" sz="1200" kern="1200" dirty="0"/>
        </a:p>
      </dsp:txBody>
      <dsp:txXfrm>
        <a:off x="2363532" y="1575749"/>
        <a:ext cx="1422214" cy="320154"/>
      </dsp:txXfrm>
    </dsp:sp>
    <dsp:sp modelId="{8EC1F5FD-4C92-44B4-8643-40AF36BBE520}">
      <dsp:nvSpPr>
        <dsp:cNvPr id="0" name=""/>
        <dsp:cNvSpPr/>
      </dsp:nvSpPr>
      <dsp:spPr>
        <a:xfrm>
          <a:off x="2712436" y="198155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11</a:t>
          </a:r>
          <a:endParaRPr lang="en-GB" sz="1700" kern="1200" dirty="0"/>
        </a:p>
      </dsp:txBody>
      <dsp:txXfrm>
        <a:off x="2731776" y="2000897"/>
        <a:ext cx="527218" cy="357430"/>
      </dsp:txXfrm>
    </dsp:sp>
    <dsp:sp modelId="{57D730D7-B82A-4D97-8CDA-2C30747A8601}">
      <dsp:nvSpPr>
        <dsp:cNvPr id="0" name=""/>
        <dsp:cNvSpPr/>
      </dsp:nvSpPr>
      <dsp:spPr>
        <a:xfrm>
          <a:off x="2284671" y="2398580"/>
          <a:ext cx="1667355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Schváleno</a:t>
          </a:r>
          <a:endParaRPr lang="en-GB" sz="1200" kern="1200" dirty="0"/>
        </a:p>
      </dsp:txBody>
      <dsp:txXfrm>
        <a:off x="2284671" y="2398580"/>
        <a:ext cx="1667355" cy="320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344069" y="1119573"/>
          <a:ext cx="488117" cy="55570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214748" y="578485"/>
          <a:ext cx="821702" cy="57516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25</a:t>
          </a:r>
          <a:endParaRPr lang="en-GB" sz="2400" kern="1200" dirty="0"/>
        </a:p>
      </dsp:txBody>
      <dsp:txXfrm>
        <a:off x="242830" y="606567"/>
        <a:ext cx="765538" cy="519000"/>
      </dsp:txXfrm>
    </dsp:sp>
    <dsp:sp modelId="{288E516F-A578-4CF2-9E94-C4DBAF8EFDA8}">
      <dsp:nvSpPr>
        <dsp:cNvPr id="0" name=""/>
        <dsp:cNvSpPr/>
      </dsp:nvSpPr>
      <dsp:spPr>
        <a:xfrm>
          <a:off x="998166" y="641001"/>
          <a:ext cx="2669890" cy="464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Předloženo (2 CZ LP)</a:t>
          </a:r>
          <a:endParaRPr lang="en-GB" sz="1200" kern="1200" dirty="0"/>
        </a:p>
      </dsp:txBody>
      <dsp:txXfrm>
        <a:off x="998166" y="641001"/>
        <a:ext cx="2669890" cy="464873"/>
      </dsp:txXfrm>
    </dsp:sp>
    <dsp:sp modelId="{6BE3B32E-E2D4-4E8D-9FF6-457E5916C1B6}">
      <dsp:nvSpPr>
        <dsp:cNvPr id="0" name=""/>
        <dsp:cNvSpPr/>
      </dsp:nvSpPr>
      <dsp:spPr>
        <a:xfrm rot="5400000">
          <a:off x="1411187" y="1765673"/>
          <a:ext cx="488117" cy="55570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1281866" y="1224585"/>
          <a:ext cx="821702" cy="57516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19</a:t>
          </a:r>
          <a:endParaRPr lang="en-GB" sz="2400" kern="1200" dirty="0"/>
        </a:p>
      </dsp:txBody>
      <dsp:txXfrm>
        <a:off x="1309948" y="1252667"/>
        <a:ext cx="765538" cy="519000"/>
      </dsp:txXfrm>
    </dsp:sp>
    <dsp:sp modelId="{4523959E-61B1-4DB6-93E0-ED4AF7385743}">
      <dsp:nvSpPr>
        <dsp:cNvPr id="0" name=""/>
        <dsp:cNvSpPr/>
      </dsp:nvSpPr>
      <dsp:spPr>
        <a:xfrm>
          <a:off x="2513624" y="1225998"/>
          <a:ext cx="1810895" cy="464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Způsobilé (2 CZ LP)</a:t>
          </a:r>
          <a:endParaRPr lang="en-GB" sz="1200" kern="1200" dirty="0"/>
        </a:p>
      </dsp:txBody>
      <dsp:txXfrm>
        <a:off x="2513624" y="1225998"/>
        <a:ext cx="1810895" cy="464873"/>
      </dsp:txXfrm>
    </dsp:sp>
    <dsp:sp modelId="{8EC1F5FD-4C92-44B4-8643-40AF36BBE520}">
      <dsp:nvSpPr>
        <dsp:cNvPr id="0" name=""/>
        <dsp:cNvSpPr/>
      </dsp:nvSpPr>
      <dsp:spPr>
        <a:xfrm>
          <a:off x="2563413" y="1870685"/>
          <a:ext cx="821702" cy="57516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9</a:t>
          </a:r>
          <a:endParaRPr lang="en-GB" sz="2400" kern="1200" dirty="0"/>
        </a:p>
      </dsp:txBody>
      <dsp:txXfrm>
        <a:off x="2591495" y="1898767"/>
        <a:ext cx="765538" cy="519000"/>
      </dsp:txXfrm>
    </dsp:sp>
    <dsp:sp modelId="{57D730D7-B82A-4D97-8CDA-2C30747A8601}">
      <dsp:nvSpPr>
        <dsp:cNvPr id="0" name=""/>
        <dsp:cNvSpPr/>
      </dsp:nvSpPr>
      <dsp:spPr>
        <a:xfrm>
          <a:off x="2892837" y="2499849"/>
          <a:ext cx="1307824" cy="464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Doporučeno ke schválení</a:t>
          </a:r>
          <a:endParaRPr lang="en-GB" sz="1200" kern="1200" dirty="0"/>
        </a:p>
      </dsp:txBody>
      <dsp:txXfrm>
        <a:off x="2892837" y="2499849"/>
        <a:ext cx="1307824" cy="4648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358097" y="1023546"/>
          <a:ext cx="504857" cy="57476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224341" y="463902"/>
          <a:ext cx="849882" cy="59489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211</a:t>
          </a:r>
        </a:p>
      </dsp:txBody>
      <dsp:txXfrm>
        <a:off x="253386" y="492947"/>
        <a:ext cx="791792" cy="536800"/>
      </dsp:txXfrm>
    </dsp:sp>
    <dsp:sp modelId="{288E516F-A578-4CF2-9E94-C4DBAF8EFDA8}">
      <dsp:nvSpPr>
        <dsp:cNvPr id="0" name=""/>
        <dsp:cNvSpPr/>
      </dsp:nvSpPr>
      <dsp:spPr>
        <a:xfrm>
          <a:off x="1034626" y="528562"/>
          <a:ext cx="2761454" cy="480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Předloženo</a:t>
          </a:r>
          <a:endParaRPr lang="en-GB" sz="1200" kern="1200" dirty="0"/>
        </a:p>
      </dsp:txBody>
      <dsp:txXfrm>
        <a:off x="1034626" y="528562"/>
        <a:ext cx="2761454" cy="480816"/>
      </dsp:txXfrm>
    </dsp:sp>
    <dsp:sp modelId="{6BE3B32E-E2D4-4E8D-9FF6-457E5916C1B6}">
      <dsp:nvSpPr>
        <dsp:cNvPr id="0" name=""/>
        <dsp:cNvSpPr/>
      </dsp:nvSpPr>
      <dsp:spPr>
        <a:xfrm rot="5400000">
          <a:off x="1461813" y="1691804"/>
          <a:ext cx="504857" cy="57476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1328056" y="1132160"/>
          <a:ext cx="849882" cy="59489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158</a:t>
          </a:r>
        </a:p>
      </dsp:txBody>
      <dsp:txXfrm>
        <a:off x="1357101" y="1161205"/>
        <a:ext cx="791792" cy="536800"/>
      </dsp:txXfrm>
    </dsp:sp>
    <dsp:sp modelId="{4523959E-61B1-4DB6-93E0-ED4AF7385743}">
      <dsp:nvSpPr>
        <dsp:cNvPr id="0" name=""/>
        <dsp:cNvSpPr/>
      </dsp:nvSpPr>
      <dsp:spPr>
        <a:xfrm>
          <a:off x="2179172" y="1190964"/>
          <a:ext cx="1909822" cy="480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způsobilé</a:t>
          </a:r>
          <a:endParaRPr lang="en-GB" sz="1200" kern="1200" dirty="0"/>
        </a:p>
      </dsp:txBody>
      <dsp:txXfrm>
        <a:off x="2179172" y="1190964"/>
        <a:ext cx="1909822" cy="480816"/>
      </dsp:txXfrm>
    </dsp:sp>
    <dsp:sp modelId="{8EC1F5FD-4C92-44B4-8643-40AF36BBE520}">
      <dsp:nvSpPr>
        <dsp:cNvPr id="0" name=""/>
        <dsp:cNvSpPr/>
      </dsp:nvSpPr>
      <dsp:spPr>
        <a:xfrm>
          <a:off x="2653555" y="1800418"/>
          <a:ext cx="849882" cy="59489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/>
            <a:t>65</a:t>
          </a:r>
        </a:p>
      </dsp:txBody>
      <dsp:txXfrm>
        <a:off x="2682600" y="1829463"/>
        <a:ext cx="791792" cy="536800"/>
      </dsp:txXfrm>
    </dsp:sp>
    <dsp:sp modelId="{57D730D7-B82A-4D97-8CDA-2C30747A8601}">
      <dsp:nvSpPr>
        <dsp:cNvPr id="0" name=""/>
        <dsp:cNvSpPr/>
      </dsp:nvSpPr>
      <dsp:spPr>
        <a:xfrm>
          <a:off x="3006261" y="2378394"/>
          <a:ext cx="1617592" cy="480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Doporučeno ke schválení</a:t>
          </a:r>
          <a:endParaRPr lang="en-GB" sz="1200" kern="1200" dirty="0"/>
        </a:p>
      </dsp:txBody>
      <dsp:txXfrm>
        <a:off x="3006261" y="2378394"/>
        <a:ext cx="1617592" cy="480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981DB460-CE8E-48A1-80BD-D54973448805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805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805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DC6E5CD9-6D41-43B2-89D1-32A795283C2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850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1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614BCC57-04AA-4404-8BAD-6DB0D3B48556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6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6331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935BECE1-868B-4983-9655-ECCB303A16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5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BECE1-868B-4983-9655-ECCB303A16B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65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ogo onl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063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205802"/>
            <a:ext cx="5111750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8785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page Image squar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111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777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703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up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1" cy="681337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653136"/>
            <a:ext cx="8229600" cy="1143000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340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0" y="1340769"/>
            <a:ext cx="9144001" cy="5472608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52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K BIG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318"/>
            <a:ext cx="7123048" cy="6602068"/>
          </a:xfrm>
          <a:prstGeom prst="rect">
            <a:avLst/>
          </a:prstGeom>
        </p:spPr>
      </p:pic>
      <p:grpSp>
        <p:nvGrpSpPr>
          <p:cNvPr id="3" name="Groupe 2"/>
          <p:cNvGrpSpPr/>
          <p:nvPr userDrawn="1"/>
        </p:nvGrpSpPr>
        <p:grpSpPr>
          <a:xfrm>
            <a:off x="443381" y="5395744"/>
            <a:ext cx="2178739" cy="841568"/>
            <a:chOff x="443381" y="5395744"/>
            <a:chExt cx="2178739" cy="841568"/>
          </a:xfrm>
        </p:grpSpPr>
        <p:pic>
          <p:nvPicPr>
            <p:cNvPr id="4" name="Imag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381" y="5395744"/>
              <a:ext cx="2178739" cy="634212"/>
            </a:xfrm>
            <a:prstGeom prst="rect">
              <a:avLst/>
            </a:prstGeom>
          </p:spPr>
        </p:pic>
        <p:sp>
          <p:nvSpPr>
            <p:cNvPr id="5" name="Zone de texte 3"/>
            <p:cNvSpPr txBox="1"/>
            <p:nvPr userDrawn="1"/>
          </p:nvSpPr>
          <p:spPr>
            <a:xfrm>
              <a:off x="506716" y="6054752"/>
              <a:ext cx="2064998" cy="18256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1000"/>
                </a:spcAft>
              </a:pPr>
              <a:r>
                <a:rPr lang="en-GB" sz="630" baseline="0" dirty="0">
                  <a:effectLst/>
                  <a:latin typeface="Arial"/>
                  <a:ea typeface="Arial"/>
                  <a:cs typeface="Times New Roman"/>
                </a:rPr>
                <a:t>European </a:t>
              </a:r>
              <a:r>
                <a:rPr lang="en-GB" sz="630" baseline="0" dirty="0" smtClean="0">
                  <a:effectLst/>
                  <a:latin typeface="Arial"/>
                  <a:ea typeface="Arial"/>
                  <a:cs typeface="Times New Roman"/>
                </a:rPr>
                <a:t>Union</a:t>
              </a:r>
              <a:r>
                <a:rPr lang="en-GB" sz="630" baseline="0" dirty="0" smtClean="0">
                  <a:effectLst/>
                  <a:latin typeface="+mn-lt"/>
                  <a:ea typeface="Arial"/>
                  <a:cs typeface="Times New Roman"/>
                </a:rPr>
                <a:t> | European </a:t>
              </a:r>
              <a:r>
                <a:rPr lang="en-GB" sz="630" baseline="0" dirty="0">
                  <a:effectLst/>
                  <a:latin typeface="Arial"/>
                  <a:ea typeface="Arial"/>
                  <a:cs typeface="Times New Roman"/>
                </a:rPr>
                <a:t>Regional Development </a:t>
              </a:r>
              <a:r>
                <a:rPr lang="en-GB" sz="630" baseline="0" dirty="0" smtClean="0">
                  <a:effectLst/>
                  <a:latin typeface="Arial"/>
                  <a:ea typeface="Arial"/>
                  <a:cs typeface="Times New Roman"/>
                </a:rPr>
                <a:t>Fund</a:t>
              </a:r>
            </a:p>
            <a:p>
              <a:pPr algn="just">
                <a:lnSpc>
                  <a:spcPct val="115000"/>
                </a:lnSpc>
                <a:spcAft>
                  <a:spcPts val="1000"/>
                </a:spcAft>
              </a:pPr>
              <a:endParaRPr lang="fr-FR" sz="900" dirty="0">
                <a:effectLst/>
                <a:latin typeface="Arial"/>
                <a:ea typeface="Arial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6093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943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 page +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933578" y="4725144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Name, </a:t>
            </a:r>
            <a:r>
              <a:rPr lang="en-GB" dirty="0" smtClean="0"/>
              <a:t>person</a:t>
            </a:r>
            <a:endParaRPr lang="en-GB" dirty="0"/>
          </a:p>
        </p:txBody>
      </p:sp>
      <p:sp>
        <p:nvSpPr>
          <p:cNvPr id="16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933578" y="5157216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Position</a:t>
            </a:r>
            <a:endParaRPr lang="en-GB" dirty="0"/>
          </a:p>
        </p:txBody>
      </p:sp>
      <p:sp>
        <p:nvSpPr>
          <p:cNvPr id="18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933578" y="5589264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Institution</a:t>
            </a:r>
            <a:endParaRPr lang="en-GB" dirty="0"/>
          </a:p>
        </p:txBody>
      </p:sp>
      <p:sp>
        <p:nvSpPr>
          <p:cNvPr id="20" name="Titre 1"/>
          <p:cNvSpPr>
            <a:spLocks noGrp="1"/>
          </p:cNvSpPr>
          <p:nvPr>
            <p:ph type="ctrTitle"/>
          </p:nvPr>
        </p:nvSpPr>
        <p:spPr>
          <a:xfrm>
            <a:off x="685800" y="3501008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grpSp>
        <p:nvGrpSpPr>
          <p:cNvPr id="22" name="Groupe 21"/>
          <p:cNvGrpSpPr/>
          <p:nvPr userDrawn="1"/>
        </p:nvGrpSpPr>
        <p:grpSpPr>
          <a:xfrm>
            <a:off x="898267" y="560128"/>
            <a:ext cx="3345257" cy="1212688"/>
            <a:chOff x="898267" y="344104"/>
            <a:chExt cx="3345257" cy="1212688"/>
          </a:xfrm>
        </p:grpSpPr>
        <p:pic>
          <p:nvPicPr>
            <p:cNvPr id="23" name="Image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8267" y="344104"/>
              <a:ext cx="3080732" cy="896775"/>
            </a:xfrm>
            <a:prstGeom prst="rect">
              <a:avLst/>
            </a:prstGeom>
          </p:spPr>
        </p:pic>
        <p:sp>
          <p:nvSpPr>
            <p:cNvPr id="24" name="Zone de texte 3"/>
            <p:cNvSpPr txBox="1"/>
            <p:nvPr userDrawn="1"/>
          </p:nvSpPr>
          <p:spPr>
            <a:xfrm>
              <a:off x="971600" y="1272391"/>
              <a:ext cx="3271924" cy="28440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900" dirty="0">
                  <a:effectLst/>
                  <a:latin typeface="Arial"/>
                  <a:ea typeface="Arial"/>
                  <a:cs typeface="Times New Roman"/>
                </a:rPr>
                <a:t>European Union | European Regional Development Fund</a:t>
              </a:r>
              <a:endParaRPr lang="fr-FR" sz="900" dirty="0">
                <a:effectLst/>
                <a:latin typeface="Arial"/>
                <a:ea typeface="Arial"/>
                <a:cs typeface="Times New Roman"/>
              </a:endParaRPr>
            </a:p>
          </p:txBody>
        </p:sp>
      </p:grpSp>
      <p:sp>
        <p:nvSpPr>
          <p:cNvPr id="7" name="Espace réservé du texte 6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6309320"/>
            <a:ext cx="7415683" cy="38742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8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Venue</a:t>
            </a:r>
            <a:r>
              <a:rPr lang="en-GB" b="0" dirty="0" smtClean="0">
                <a:solidFill>
                  <a:schemeClr val="bg1">
                    <a:lumMod val="50000"/>
                  </a:schemeClr>
                </a:solidFill>
                <a:sym typeface="Webdings" panose="05030102010509060703" pitchFamily="18" charset="2"/>
              </a:rPr>
              <a:t> </a:t>
            </a:r>
            <a:r>
              <a:rPr lang="fr-FR" dirty="0" smtClean="0"/>
              <a:t> 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343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hank you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3344385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!</a:t>
            </a:r>
            <a:endParaRPr lang="en-GB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67544" y="6165304"/>
            <a:ext cx="3775980" cy="432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www.interregeurope.eu</a:t>
            </a:r>
            <a:endParaRPr lang="en-GB" dirty="0"/>
          </a:p>
        </p:txBody>
      </p:sp>
      <p:grpSp>
        <p:nvGrpSpPr>
          <p:cNvPr id="11" name="Groupe 10"/>
          <p:cNvGrpSpPr/>
          <p:nvPr userDrawn="1"/>
        </p:nvGrpSpPr>
        <p:grpSpPr>
          <a:xfrm>
            <a:off x="898267" y="560128"/>
            <a:ext cx="3345257" cy="1212688"/>
            <a:chOff x="898267" y="344104"/>
            <a:chExt cx="3345257" cy="1212688"/>
          </a:xfrm>
        </p:grpSpPr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8267" y="344104"/>
              <a:ext cx="3080732" cy="896775"/>
            </a:xfrm>
            <a:prstGeom prst="rect">
              <a:avLst/>
            </a:prstGeom>
          </p:spPr>
        </p:pic>
        <p:sp>
          <p:nvSpPr>
            <p:cNvPr id="13" name="Zone de texte 3"/>
            <p:cNvSpPr txBox="1"/>
            <p:nvPr userDrawn="1"/>
          </p:nvSpPr>
          <p:spPr>
            <a:xfrm>
              <a:off x="971600" y="1272391"/>
              <a:ext cx="3271924" cy="28440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900" dirty="0">
                  <a:effectLst/>
                  <a:latin typeface="Arial"/>
                  <a:ea typeface="Arial"/>
                  <a:cs typeface="Times New Roman"/>
                </a:rPr>
                <a:t>European Union | European Regional Development Fund</a:t>
              </a:r>
              <a:endParaRPr lang="fr-FR" sz="900" dirty="0">
                <a:effectLst/>
                <a:latin typeface="Arial"/>
                <a:ea typeface="Arial"/>
                <a:cs typeface="Times New Roman"/>
              </a:endParaRPr>
            </a:p>
          </p:txBody>
        </p:sp>
      </p:grpSp>
      <p:sp>
        <p:nvSpPr>
          <p:cNvPr id="14" name="Sous-titre 2"/>
          <p:cNvSpPr txBox="1">
            <a:spLocks/>
          </p:cNvSpPr>
          <p:nvPr userDrawn="1"/>
        </p:nvSpPr>
        <p:spPr>
          <a:xfrm>
            <a:off x="5724128" y="6165304"/>
            <a:ext cx="280831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600" dirty="0" err="1" smtClean="0"/>
              <a:t>Interregeurope</a:t>
            </a:r>
            <a:endParaRPr lang="en-GB" sz="1600" dirty="0"/>
          </a:p>
        </p:txBody>
      </p:sp>
      <p:pic>
        <p:nvPicPr>
          <p:cNvPr id="17" name="Image 16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6165304"/>
            <a:ext cx="1312080" cy="34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49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01008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grpSp>
        <p:nvGrpSpPr>
          <p:cNvPr id="3" name="Groupe 2"/>
          <p:cNvGrpSpPr/>
          <p:nvPr userDrawn="1"/>
        </p:nvGrpSpPr>
        <p:grpSpPr>
          <a:xfrm>
            <a:off x="898267" y="560128"/>
            <a:ext cx="3345257" cy="1212688"/>
            <a:chOff x="898267" y="344104"/>
            <a:chExt cx="3345257" cy="1212688"/>
          </a:xfrm>
        </p:grpSpPr>
        <p:pic>
          <p:nvPicPr>
            <p:cNvPr id="4" name="Image 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8267" y="344104"/>
              <a:ext cx="3080732" cy="896775"/>
            </a:xfrm>
            <a:prstGeom prst="rect">
              <a:avLst/>
            </a:prstGeom>
          </p:spPr>
        </p:pic>
        <p:sp>
          <p:nvSpPr>
            <p:cNvPr id="5" name="Zone de texte 3"/>
            <p:cNvSpPr txBox="1"/>
            <p:nvPr userDrawn="1"/>
          </p:nvSpPr>
          <p:spPr>
            <a:xfrm>
              <a:off x="971600" y="1272391"/>
              <a:ext cx="3271924" cy="28440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900" dirty="0">
                  <a:effectLst/>
                  <a:latin typeface="Arial"/>
                  <a:ea typeface="Arial"/>
                  <a:cs typeface="Times New Roman"/>
                </a:rPr>
                <a:t>European Union | European Regional Development Fund</a:t>
              </a:r>
              <a:endParaRPr lang="fr-FR" sz="900" dirty="0">
                <a:effectLst/>
                <a:latin typeface="Arial"/>
                <a:ea typeface="Arial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5794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227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562074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457200" y="1368000"/>
            <a:ext cx="8207375" cy="5183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40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562074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457200" y="1368000"/>
            <a:ext cx="4103687" cy="5040000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GB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>
          <a:xfrm>
            <a:off x="4716016" y="1368000"/>
            <a:ext cx="4104000" cy="5040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27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RANSI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0350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ab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7544" y="432000"/>
            <a:ext cx="8229600" cy="634082"/>
          </a:xfrm>
        </p:spPr>
        <p:txBody>
          <a:bodyPr>
            <a:noAutofit/>
          </a:bodyPr>
          <a:lstStyle>
            <a:lvl1pPr algn="l">
              <a:defRPr sz="4000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539552" y="134076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Espace réservé du tableau 10"/>
          <p:cNvSpPr>
            <a:spLocks noGrp="1"/>
          </p:cNvSpPr>
          <p:nvPr>
            <p:ph type="tbl" sz="quarter" idx="10"/>
          </p:nvPr>
        </p:nvSpPr>
        <p:spPr>
          <a:xfrm>
            <a:off x="467544" y="1196975"/>
            <a:ext cx="8208144" cy="381635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5157788"/>
            <a:ext cx="8208144" cy="122354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err="1" smtClean="0"/>
              <a:t>Legend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09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9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87430588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5" name="Image 2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27" y="-314057"/>
            <a:ext cx="3496061" cy="3240360"/>
          </a:xfrm>
          <a:prstGeom prst="rect">
            <a:avLst/>
          </a:prstGeom>
        </p:spPr>
      </p:pic>
      <p:sp>
        <p:nvSpPr>
          <p:cNvPr id="6" name="Zone de texte 2"/>
          <p:cNvSpPr txBox="1"/>
          <p:nvPr userDrawn="1"/>
        </p:nvSpPr>
        <p:spPr>
          <a:xfrm>
            <a:off x="5780081" y="1778347"/>
            <a:ext cx="2002951" cy="47126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0"/>
              </a:spcAft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  <a:t>Sharing solutions </a:t>
            </a:r>
            <a:r>
              <a:rPr lang="en-GB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  <a:t/>
            </a:r>
            <a:br>
              <a:rPr lang="en-GB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</a:br>
            <a:r>
              <a:rPr lang="en-GB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  <a:t>for </a:t>
            </a: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  <a:t>better regional policies</a:t>
            </a:r>
            <a:endParaRPr lang="fr-FR" sz="1200" i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117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5" r:id="rId2"/>
    <p:sldLayoutId id="2147483694" r:id="rId3"/>
    <p:sldLayoutId id="214748368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68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34253785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154" y="173697"/>
            <a:ext cx="715334" cy="663015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8000" y="432000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8" name="Espace réservé du texte 2"/>
          <p:cNvSpPr txBox="1">
            <a:spLocks/>
          </p:cNvSpPr>
          <p:nvPr userDrawn="1"/>
        </p:nvSpPr>
        <p:spPr>
          <a:xfrm>
            <a:off x="7236296" y="6528636"/>
            <a:ext cx="1800225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88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703" r:id="rId2"/>
    <p:sldLayoutId id="2147483671" r:id="rId3"/>
    <p:sldLayoutId id="2147483670" r:id="rId4"/>
    <p:sldLayoutId id="2147483684" r:id="rId5"/>
    <p:sldLayoutId id="2147483675" r:id="rId6"/>
    <p:sldLayoutId id="2147483676" r:id="rId7"/>
    <p:sldLayoutId id="2147483709" r:id="rId8"/>
    <p:sldLayoutId id="2147483711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Courier New" panose="02070309020205020404" pitchFamily="49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7" name="Espace réservé du texte 2"/>
          <p:cNvSpPr txBox="1">
            <a:spLocks/>
          </p:cNvSpPr>
          <p:nvPr userDrawn="1"/>
        </p:nvSpPr>
        <p:spPr>
          <a:xfrm>
            <a:off x="7236296" y="6528636"/>
            <a:ext cx="1800225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221447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8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Courier New" panose="02070309020205020404" pitchFamily="49" charset="0"/>
        <a:buChar char="o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49294327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154" y="173697"/>
            <a:ext cx="715334" cy="66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992487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2"/>
          <p:cNvSpPr txBox="1">
            <a:spLocks/>
          </p:cNvSpPr>
          <p:nvPr userDrawn="1"/>
        </p:nvSpPr>
        <p:spPr>
          <a:xfrm>
            <a:off x="7236296" y="6528636"/>
            <a:ext cx="1800225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36558550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65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" TargetMode="External"/><Relationship Id="rId2" Type="http://schemas.openxmlformats.org/officeDocument/2006/relationships/hyperlink" Target="mailto:pavel.lukes@mmr.cz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emf"/><Relationship Id="rId4" Type="http://schemas.openxmlformats.org/officeDocument/2006/relationships/hyperlink" Target="http://www.interreg4c.e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938804"/>
            <a:ext cx="8894177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 smtClean="0">
              <a:solidFill>
                <a:srgbClr val="1F497D"/>
              </a:solidFill>
            </a:endParaRPr>
          </a:p>
          <a:p>
            <a:pPr algn="ctr"/>
            <a:r>
              <a:rPr lang="cs-CZ" sz="3200" b="1" dirty="0">
                <a:solidFill>
                  <a:srgbClr val="1F497D"/>
                </a:solidFill>
              </a:rPr>
              <a:t>3</a:t>
            </a:r>
            <a:r>
              <a:rPr lang="cs-CZ" sz="3200" b="1" dirty="0" smtClean="0">
                <a:solidFill>
                  <a:srgbClr val="1F497D"/>
                </a:solidFill>
              </a:rPr>
              <a:t>. zasedání Výboru České republiky pro programy nadnárodní a meziregionální spolupráce 2014 - 2020 </a:t>
            </a:r>
            <a:endParaRPr lang="en-US" sz="3200" b="1" dirty="0" smtClean="0">
              <a:solidFill>
                <a:srgbClr val="1F497D"/>
              </a:solidFill>
            </a:endParaRPr>
          </a:p>
          <a:p>
            <a:pPr algn="ctr"/>
            <a:endParaRPr lang="en-US" sz="3200" b="1" dirty="0" smtClean="0">
              <a:solidFill>
                <a:srgbClr val="1F497D"/>
              </a:solidFill>
            </a:endParaRPr>
          </a:p>
        </p:txBody>
      </p:sp>
      <p:sp>
        <p:nvSpPr>
          <p:cNvPr id="6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20.</a:t>
            </a:r>
            <a:r>
              <a:rPr lang="fr-FR" dirty="0" smtClean="0"/>
              <a:t> </a:t>
            </a:r>
            <a:r>
              <a:rPr lang="cs-CZ" dirty="0" smtClean="0"/>
              <a:t>září</a:t>
            </a:r>
            <a:r>
              <a:rPr lang="fr-FR" dirty="0" smtClean="0"/>
              <a:t> 2016</a:t>
            </a:r>
            <a:r>
              <a:rPr lang="en-GB" dirty="0" smtClean="0">
                <a:sym typeface="Webdings" panose="05030102010509060703" pitchFamily="18" charset="2"/>
              </a:rPr>
              <a:t></a:t>
            </a:r>
            <a:r>
              <a:rPr lang="cs-CZ" dirty="0" smtClean="0">
                <a:sym typeface="Webdings" panose="05030102010509060703" pitchFamily="18" charset="2"/>
              </a:rPr>
              <a:t>Praha</a:t>
            </a:r>
            <a:endParaRPr lang="fr-FR" dirty="0"/>
          </a:p>
        </p:txBody>
      </p:sp>
      <p:pic>
        <p:nvPicPr>
          <p:cNvPr id="5" name="Obrázek 7" descr="mmr_cr_rgb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94928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39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8891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 smtClean="0"/>
              <a:t>Důvody nezpůsobilosti</a:t>
            </a:r>
            <a:endParaRPr lang="en-GB" sz="3600" dirty="0"/>
          </a:p>
        </p:txBody>
      </p:sp>
      <p:sp>
        <p:nvSpPr>
          <p:cNvPr id="3" name="Obdélník 2"/>
          <p:cNvSpPr/>
          <p:nvPr/>
        </p:nvSpPr>
        <p:spPr>
          <a:xfrm>
            <a:off x="611560" y="6047272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1F497D"/>
                </a:solidFill>
              </a:rPr>
              <a:t>Z </a:t>
            </a:r>
            <a:r>
              <a:rPr lang="cs-CZ" b="1" dirty="0" smtClean="0">
                <a:solidFill>
                  <a:srgbClr val="1F497D"/>
                </a:solidFill>
              </a:rPr>
              <a:t>211 </a:t>
            </a:r>
            <a:r>
              <a:rPr lang="cs-CZ" b="1" dirty="0">
                <a:solidFill>
                  <a:srgbClr val="1F497D"/>
                </a:solidFill>
              </a:rPr>
              <a:t>žádostí bylo </a:t>
            </a:r>
            <a:r>
              <a:rPr lang="cs-CZ" b="1" dirty="0" smtClean="0">
                <a:solidFill>
                  <a:srgbClr val="1F497D"/>
                </a:solidFill>
              </a:rPr>
              <a:t>53 nezpůsobilých </a:t>
            </a:r>
            <a:r>
              <a:rPr lang="cs-CZ" b="1" dirty="0">
                <a:solidFill>
                  <a:srgbClr val="1F497D"/>
                </a:solidFill>
              </a:rPr>
              <a:t>= </a:t>
            </a:r>
            <a:r>
              <a:rPr lang="cs-CZ" b="1" dirty="0" smtClean="0">
                <a:solidFill>
                  <a:srgbClr val="1F497D"/>
                </a:solidFill>
              </a:rPr>
              <a:t>1/4 </a:t>
            </a:r>
            <a:r>
              <a:rPr lang="cs-CZ" b="1" dirty="0">
                <a:solidFill>
                  <a:srgbClr val="1F497D"/>
                </a:solidFill>
              </a:rPr>
              <a:t>VŠECH ŽÁDOSTÍ  </a:t>
            </a:r>
          </a:p>
        </p:txBody>
      </p:sp>
      <p:graphicFrame>
        <p:nvGraphicFramePr>
          <p:cNvPr id="5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880150"/>
              </p:ext>
            </p:extLst>
          </p:nvPr>
        </p:nvGraphicFramePr>
        <p:xfrm>
          <a:off x="107504" y="1268760"/>
          <a:ext cx="885698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834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4869160"/>
            <a:ext cx="8064896" cy="11310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6408" cy="562074"/>
          </a:xfrm>
        </p:spPr>
        <p:txBody>
          <a:bodyPr/>
          <a:lstStyle/>
          <a:p>
            <a:pPr marL="457200" indent="-457200"/>
            <a:r>
              <a:rPr lang="cs-CZ" sz="3200" dirty="0" smtClean="0">
                <a:solidFill>
                  <a:srgbClr val="1F497D"/>
                </a:solidFill>
              </a:rPr>
              <a:t>Kvalitativní kontrola – </a:t>
            </a:r>
            <a:r>
              <a:rPr lang="cs-CZ" sz="2400" dirty="0" smtClean="0">
                <a:solidFill>
                  <a:srgbClr val="1F497D"/>
                </a:solidFill>
              </a:rPr>
              <a:t>I. strategické hodnocení</a:t>
            </a:r>
            <a:endParaRPr lang="cs-CZ" sz="3200" dirty="0">
              <a:solidFill>
                <a:srgbClr val="1F497D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5158" y="905566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Kritéria strategického hodnocení: </a:t>
            </a:r>
          </a:p>
          <a:p>
            <a:endParaRPr lang="cs-CZ" dirty="0">
              <a:solidFill>
                <a:srgbClr val="1F497D"/>
              </a:solidFill>
            </a:endParaRPr>
          </a:p>
          <a:p>
            <a:pPr marL="457200" indent="-457200">
              <a:buAutoNum type="arabicPeriod"/>
            </a:pPr>
            <a:endParaRPr lang="cs-CZ" sz="2400" dirty="0">
              <a:solidFill>
                <a:srgbClr val="1F497D"/>
              </a:solidFill>
            </a:endParaRPr>
          </a:p>
          <a:p>
            <a:endParaRPr lang="cs-CZ" sz="2000" dirty="0" smtClean="0">
              <a:solidFill>
                <a:srgbClr val="1F497D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746537"/>
              </p:ext>
            </p:extLst>
          </p:nvPr>
        </p:nvGraphicFramePr>
        <p:xfrm>
          <a:off x="539552" y="1879593"/>
          <a:ext cx="8064896" cy="28244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84176"/>
                <a:gridCol w="5544616"/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Hlavní kritéria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100" b="1" dirty="0" smtClean="0"/>
                        <a:t>Pod kritéria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Hodnocení</a:t>
                      </a:r>
                      <a:r>
                        <a:rPr lang="cs-CZ" sz="1100" b="1" baseline="0" dirty="0" smtClean="0"/>
                        <a:t> </a:t>
                      </a:r>
                      <a:endParaRPr lang="cs-CZ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0" dirty="0" smtClean="0"/>
                        <a:t>1. Relevance žádosti</a:t>
                      </a:r>
                      <a:endParaRPr lang="cs-CZ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relevance vybraného tématu pro program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relevance vybraného způsobu řešení dané problematiky </a:t>
                      </a:r>
                      <a:endParaRPr lang="cs-CZ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b="0" dirty="0" smtClean="0"/>
                        <a:t>0 - 5</a:t>
                      </a:r>
                      <a:endParaRPr lang="cs-CZ" sz="11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2. Kvalita výsledků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reálnost plánovaných výstupů a výsledků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relevance výsledků - schopnost ovlivnit vybraný politický nástroj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inovativní charakter výsledků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udržitelnost výsledků  </a:t>
                      </a:r>
                      <a:endParaRPr lang="cs-CZ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0 - 5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3. Kvalita partnerství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relevance partnerů pro vybrané téma a schopnost ovlivnit vybraný politický nástroj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příprava</a:t>
                      </a:r>
                      <a:r>
                        <a:rPr lang="cs-CZ" sz="1100" b="0" baseline="0" dirty="0" smtClean="0"/>
                        <a:t>, implementace a spolufinancování projektu je adekvátně rozděleno mezi všechny partnery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baseline="0" dirty="0" smtClean="0"/>
                        <a:t>„dobrý“ mix více a méně rozvinutých regionů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baseline="0" dirty="0" smtClean="0"/>
                        <a:t>partnerství v projektu přesahuje přeshraniční a nadnárodní charakter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baseline="0" dirty="0" smtClean="0"/>
                        <a:t>Vyrovnané rozdělení rozpočtu mezi státy – nepřevažuje alokace rozpočtu pro partnery z jednoho státu?  </a:t>
                      </a:r>
                      <a:r>
                        <a:rPr lang="cs-CZ" sz="1100" b="0" dirty="0" smtClean="0"/>
                        <a:t> </a:t>
                      </a:r>
                      <a:endParaRPr lang="cs-CZ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0 - 5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05159" y="5013176"/>
            <a:ext cx="8415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1F497D"/>
                </a:solidFill>
              </a:rPr>
              <a:t>Projekty, které získají v průměru ve strategickém hodnocení 3 a více bodů jsou doporučeny MV pro další hodnocení – z operativního hlediska. </a:t>
            </a:r>
          </a:p>
          <a:p>
            <a:endParaRPr lang="cs-CZ" sz="1600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53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4869160"/>
            <a:ext cx="8064896" cy="11310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6408" cy="562074"/>
          </a:xfrm>
        </p:spPr>
        <p:txBody>
          <a:bodyPr/>
          <a:lstStyle/>
          <a:p>
            <a:pPr marL="457200" indent="-457200"/>
            <a:r>
              <a:rPr lang="cs-CZ" sz="3200" dirty="0" smtClean="0">
                <a:solidFill>
                  <a:srgbClr val="1F497D"/>
                </a:solidFill>
              </a:rPr>
              <a:t>Kvalitativní kontrola – </a:t>
            </a:r>
            <a:r>
              <a:rPr lang="cs-CZ" sz="2400" dirty="0" smtClean="0">
                <a:solidFill>
                  <a:srgbClr val="1F497D"/>
                </a:solidFill>
              </a:rPr>
              <a:t>II. operativní hodnocení</a:t>
            </a:r>
            <a:endParaRPr lang="cs-CZ" sz="3200" dirty="0">
              <a:solidFill>
                <a:srgbClr val="1F497D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05158" y="90556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Kritéria operativního hodnocení: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043255"/>
              </p:ext>
            </p:extLst>
          </p:nvPr>
        </p:nvGraphicFramePr>
        <p:xfrm>
          <a:off x="539552" y="1879593"/>
          <a:ext cx="8064896" cy="2489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84176"/>
                <a:gridCol w="5544616"/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Hlavní kritéria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100" b="1" dirty="0" smtClean="0"/>
                        <a:t>Pod kritéria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Hodnocení</a:t>
                      </a:r>
                      <a:r>
                        <a:rPr lang="cs-CZ" sz="1100" b="1" baseline="0" dirty="0" smtClean="0"/>
                        <a:t> </a:t>
                      </a:r>
                      <a:endParaRPr lang="cs-CZ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0" dirty="0" smtClean="0"/>
                        <a:t>1. Koherence návrhu a kvalita přístupu</a:t>
                      </a:r>
                      <a:endParaRPr lang="cs-CZ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logické propojení tématu, aktivit</a:t>
                      </a:r>
                      <a:r>
                        <a:rPr lang="cs-CZ" sz="1100" b="0" baseline="0" dirty="0" smtClean="0"/>
                        <a:t> a výsledků. Je možné dosáhnout plánovaných výsledků navrženým přístupem?</a:t>
                      </a:r>
                      <a:endParaRPr lang="cs-CZ" sz="1100" b="0" dirty="0" smtClean="0"/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kvalita pracovního plánu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soulad</a:t>
                      </a:r>
                      <a:r>
                        <a:rPr lang="cs-CZ" sz="1100" b="0" baseline="0" dirty="0" smtClean="0"/>
                        <a:t> projektu s horizontálními zásadami EU (nediskriminace, rovné </a:t>
                      </a:r>
                      <a:r>
                        <a:rPr lang="cs-CZ" sz="1100" b="0" baseline="0" dirty="0" err="1" smtClean="0"/>
                        <a:t>přílež</a:t>
                      </a:r>
                      <a:r>
                        <a:rPr lang="cs-CZ" sz="1100" b="0" baseline="0" dirty="0" smtClean="0"/>
                        <a:t>…..)</a:t>
                      </a:r>
                      <a:endParaRPr lang="cs-CZ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b="0" dirty="0" smtClean="0"/>
                        <a:t>0 - 5</a:t>
                      </a:r>
                      <a:endParaRPr lang="cs-CZ" sz="11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2. Kvalita řízení a komunikace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kvalita a koherence komunikační strategie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kvalita komunikačních aktivit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přehlednost</a:t>
                      </a:r>
                      <a:r>
                        <a:rPr lang="cs-CZ" sz="1100" b="0" baseline="0" dirty="0" smtClean="0"/>
                        <a:t> koordinace a řízení projektu</a:t>
                      </a:r>
                      <a:endParaRPr lang="cs-CZ" sz="1100" b="0" dirty="0" smtClean="0"/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kvalita projektového</a:t>
                      </a:r>
                      <a:r>
                        <a:rPr lang="cs-CZ" sz="1100" b="0" baseline="0" dirty="0" smtClean="0"/>
                        <a:t> řízení</a:t>
                      </a:r>
                      <a:endParaRPr lang="cs-CZ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0 - 5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3. Rozpočet a finance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„</a:t>
                      </a:r>
                      <a:r>
                        <a:rPr lang="cs-CZ" sz="1100" b="0" dirty="0" err="1" smtClean="0"/>
                        <a:t>value</a:t>
                      </a:r>
                      <a:r>
                        <a:rPr lang="cs-CZ" sz="1100" b="0" dirty="0" smtClean="0"/>
                        <a:t> </a:t>
                      </a:r>
                      <a:r>
                        <a:rPr lang="cs-CZ" sz="1100" b="0" dirty="0" err="1" smtClean="0"/>
                        <a:t>for</a:t>
                      </a:r>
                      <a:r>
                        <a:rPr lang="cs-CZ" sz="1100" b="0" dirty="0" smtClean="0"/>
                        <a:t> </a:t>
                      </a:r>
                      <a:r>
                        <a:rPr lang="cs-CZ" sz="1100" b="0" dirty="0" err="1" smtClean="0"/>
                        <a:t>money</a:t>
                      </a:r>
                      <a:r>
                        <a:rPr lang="cs-CZ" sz="1100" b="0" dirty="0" smtClean="0"/>
                        <a:t>“ - odpovídá výše rozpočtu plánovaným aktivitám,</a:t>
                      </a:r>
                      <a:r>
                        <a:rPr lang="cs-CZ" sz="1100" b="0" baseline="0" dirty="0" smtClean="0"/>
                        <a:t> </a:t>
                      </a:r>
                      <a:r>
                        <a:rPr lang="cs-CZ" sz="1100" b="0" dirty="0" smtClean="0"/>
                        <a:t>cílům a trvání projektu</a:t>
                      </a:r>
                    </a:p>
                    <a:p>
                      <a:pPr marL="285750" indent="-285750">
                        <a:buAutoNum type="romanUcPeriod"/>
                      </a:pPr>
                      <a:r>
                        <a:rPr lang="cs-CZ" sz="1100" b="0" dirty="0" smtClean="0"/>
                        <a:t>konzistentnost rozpočtu</a:t>
                      </a:r>
                      <a:r>
                        <a:rPr lang="cs-CZ" sz="1100" b="0" baseline="0" dirty="0" smtClean="0"/>
                        <a:t> </a:t>
                      </a:r>
                      <a:endParaRPr lang="cs-CZ" sz="1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0 - 5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05159" y="4453661"/>
            <a:ext cx="84153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1F497D"/>
                </a:solidFill>
              </a:rPr>
              <a:t>Projekty, které získají v průměru ve strategickém a operativním hodnocení 3 a více bodů jsou doporučeny MV ke schválení.</a:t>
            </a:r>
          </a:p>
          <a:p>
            <a:endParaRPr lang="cs-CZ" sz="1600" dirty="0">
              <a:solidFill>
                <a:srgbClr val="1F497D"/>
              </a:solidFill>
            </a:endParaRPr>
          </a:p>
          <a:p>
            <a:r>
              <a:rPr lang="cs-CZ" sz="1600" dirty="0" smtClean="0">
                <a:solidFill>
                  <a:srgbClr val="1F497D"/>
                </a:solidFill>
              </a:rPr>
              <a:t>Jednotlivá kritéria (strategická i operativní) jsou navzájem propojená. Proto není možné, aby projekty hodnocené ve strategickém hodnocení méně než 3 body získaly po operativním hodnocením 3 a více bodů (i když matematicky to možné je).  </a:t>
            </a:r>
          </a:p>
          <a:p>
            <a:endParaRPr lang="cs-CZ" sz="1600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92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562074"/>
          </a:xfrm>
        </p:spPr>
        <p:txBody>
          <a:bodyPr/>
          <a:lstStyle/>
          <a:p>
            <a:pPr algn="ctr"/>
            <a:r>
              <a:rPr lang="cs-CZ" dirty="0" smtClean="0"/>
              <a:t>Statistika 2. výzva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368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9712" y="2708920"/>
            <a:ext cx="5715000" cy="264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6408" cy="562074"/>
          </a:xfrm>
        </p:spPr>
        <p:txBody>
          <a:bodyPr/>
          <a:lstStyle/>
          <a:p>
            <a:r>
              <a:rPr lang="cs-CZ" sz="3600" dirty="0" smtClean="0"/>
              <a:t>Statistika</a:t>
            </a:r>
            <a:r>
              <a:rPr lang="cs-CZ" dirty="0" smtClean="0"/>
              <a:t> 2. výzva 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980728"/>
            <a:ext cx="777686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1F497D"/>
                </a:solidFill>
              </a:rPr>
              <a:t>4</a:t>
            </a:r>
            <a:r>
              <a:rPr lang="cs-CZ" sz="2000" dirty="0" smtClean="0">
                <a:solidFill>
                  <a:srgbClr val="1F497D"/>
                </a:solidFill>
              </a:rPr>
              <a:t>. dubna – 13. května 2016 </a:t>
            </a:r>
          </a:p>
          <a:p>
            <a:endParaRPr lang="cs-CZ" sz="800" dirty="0" smtClean="0">
              <a:solidFill>
                <a:srgbClr val="1F497D"/>
              </a:solidFill>
            </a:endParaRPr>
          </a:p>
          <a:p>
            <a:r>
              <a:rPr lang="cs-CZ" sz="2000" dirty="0" smtClean="0">
                <a:solidFill>
                  <a:srgbClr val="1F497D"/>
                </a:solidFill>
              </a:rPr>
              <a:t>Alokace – neurčena</a:t>
            </a:r>
          </a:p>
          <a:p>
            <a:endParaRPr lang="cs-CZ" sz="800" dirty="0" smtClean="0">
              <a:solidFill>
                <a:srgbClr val="1F497D"/>
              </a:solidFill>
            </a:endParaRPr>
          </a:p>
          <a:p>
            <a:r>
              <a:rPr lang="cs-CZ" sz="2000" dirty="0" smtClean="0">
                <a:solidFill>
                  <a:srgbClr val="1F497D"/>
                </a:solidFill>
              </a:rPr>
              <a:t>Jednokolová výzva</a:t>
            </a:r>
          </a:p>
          <a:p>
            <a:endParaRPr lang="cs-CZ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09816197"/>
              </p:ext>
            </p:extLst>
          </p:nvPr>
        </p:nvGraphicFramePr>
        <p:xfrm>
          <a:off x="4499991" y="2518345"/>
          <a:ext cx="4338161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14278" y="2393135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Celkem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64088" y="2492896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S CZ účastí 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70215" y="5661248"/>
            <a:ext cx="4257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1F497D"/>
                </a:solidFill>
              </a:rPr>
              <a:t>65 projektů doporučeno ke schválení v celkové výši 88,2 mil EUR</a:t>
            </a:r>
            <a:endParaRPr lang="cs-CZ" sz="1600" dirty="0">
              <a:solidFill>
                <a:srgbClr val="1F497D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580384" y="5661248"/>
            <a:ext cx="4257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1F497D"/>
                </a:solidFill>
              </a:rPr>
              <a:t>9</a:t>
            </a:r>
            <a:r>
              <a:rPr lang="cs-CZ" sz="1600" dirty="0" smtClean="0">
                <a:solidFill>
                  <a:srgbClr val="1F497D"/>
                </a:solidFill>
              </a:rPr>
              <a:t> projektů schváleno v celkové výši 1,3 mil EUR</a:t>
            </a:r>
            <a:endParaRPr lang="cs-CZ" sz="1600" dirty="0">
              <a:solidFill>
                <a:srgbClr val="1F497D"/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110016564"/>
              </p:ext>
            </p:extLst>
          </p:nvPr>
        </p:nvGraphicFramePr>
        <p:xfrm>
          <a:off x="213358" y="2541245"/>
          <a:ext cx="4623854" cy="2859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947826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2. výzva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8810" y="1228110"/>
            <a:ext cx="5686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Počty žadatelů  v předložených žádostech podle států</a:t>
            </a:r>
            <a:endParaRPr lang="cs-CZ" dirty="0">
              <a:solidFill>
                <a:srgbClr val="1F497D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27" y="1988840"/>
            <a:ext cx="7401183" cy="387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12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9712" y="2708920"/>
            <a:ext cx="5715000" cy="264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8000" y="432000"/>
            <a:ext cx="7776408" cy="562074"/>
          </a:xfrm>
        </p:spPr>
        <p:txBody>
          <a:bodyPr/>
          <a:lstStyle/>
          <a:p>
            <a:r>
              <a:rPr lang="cs-CZ" sz="3600" dirty="0" smtClean="0"/>
              <a:t>Statistika 2. výzvy</a:t>
            </a:r>
            <a:endParaRPr lang="cs-CZ" dirty="0"/>
          </a:p>
        </p:txBody>
      </p:sp>
      <p:graphicFrame>
        <p:nvGraphicFramePr>
          <p:cNvPr id="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955776"/>
              </p:ext>
            </p:extLst>
          </p:nvPr>
        </p:nvGraphicFramePr>
        <p:xfrm>
          <a:off x="179512" y="2708920"/>
          <a:ext cx="4860032" cy="3328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230924"/>
              </p:ext>
            </p:extLst>
          </p:nvPr>
        </p:nvGraphicFramePr>
        <p:xfrm>
          <a:off x="4565104" y="2708920"/>
          <a:ext cx="4572000" cy="3391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51520" y="2132856"/>
            <a:ext cx="2952328" cy="66441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en-GB" altLang="en-US" sz="2000" b="0" dirty="0" smtClean="0">
                <a:solidFill>
                  <a:schemeClr val="tx1"/>
                </a:solidFill>
              </a:rPr>
              <a:t>211 </a:t>
            </a:r>
            <a:r>
              <a:rPr lang="cs-CZ" altLang="en-US" sz="2000" b="0" dirty="0" smtClean="0">
                <a:solidFill>
                  <a:schemeClr val="tx1"/>
                </a:solidFill>
              </a:rPr>
              <a:t>projektů předloženo</a:t>
            </a:r>
            <a:endParaRPr lang="en-GB" alt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5364088" y="2204864"/>
            <a:ext cx="2952328" cy="66441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en-US" sz="2000" b="0" dirty="0" smtClean="0">
                <a:solidFill>
                  <a:schemeClr val="tx1"/>
                </a:solidFill>
              </a:rPr>
              <a:t>65 doporučeno ke schválení </a:t>
            </a:r>
            <a:endParaRPr lang="en-GB" alt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123728" y="1230097"/>
            <a:ext cx="4006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Počty projektů podle specifických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5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9712" y="2708920"/>
            <a:ext cx="5715000" cy="264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8000" y="432000"/>
            <a:ext cx="7776408" cy="562074"/>
          </a:xfrm>
        </p:spPr>
        <p:txBody>
          <a:bodyPr/>
          <a:lstStyle/>
          <a:p>
            <a:r>
              <a:rPr lang="cs-CZ" sz="3600" dirty="0" smtClean="0"/>
              <a:t>Statistika </a:t>
            </a:r>
            <a:r>
              <a:rPr lang="cs-CZ" sz="3600" dirty="0"/>
              <a:t>2</a:t>
            </a:r>
            <a:r>
              <a:rPr lang="cs-CZ" sz="3600" dirty="0" smtClean="0"/>
              <a:t>. výzvy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319866"/>
              </p:ext>
            </p:extLst>
          </p:nvPr>
        </p:nvGraphicFramePr>
        <p:xfrm>
          <a:off x="539552" y="1340768"/>
          <a:ext cx="777686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Celkové hodnocení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Projekty 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Projekty</a:t>
                      </a:r>
                      <a:r>
                        <a:rPr lang="cs-CZ" baseline="0" dirty="0" smtClean="0"/>
                        <a:t> s CZ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4,00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3,83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3,67 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3,50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3,33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3,17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3,00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2,67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234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285750" indent="-285750" algn="just">
              <a:buFontTx/>
              <a:buChar char="-"/>
            </a:pPr>
            <a:r>
              <a:rPr lang="cs-CZ" sz="1800" b="0" dirty="0" smtClean="0"/>
              <a:t>Příliš široké zaměření projektu</a:t>
            </a:r>
          </a:p>
          <a:p>
            <a:pPr marL="342900" indent="-342900" algn="just">
              <a:buFontTx/>
              <a:buChar char="-"/>
            </a:pPr>
            <a:r>
              <a:rPr lang="cs-CZ" sz="1800" b="0" dirty="0" smtClean="0"/>
              <a:t>Nedostatečně popsána kapacita partnerů ovlivnit politický nástroj, na který se zaměřují</a:t>
            </a:r>
          </a:p>
          <a:p>
            <a:pPr marL="342900" indent="-342900" algn="just">
              <a:buFontTx/>
              <a:buChar char="-"/>
            </a:pPr>
            <a:r>
              <a:rPr lang="cs-CZ" sz="1800" b="0" dirty="0" smtClean="0"/>
              <a:t>Chybí odkazy na projekty a iniciativy, které se v minulosti v dané oblasti realizovaly – přidaná hodnota projektu</a:t>
            </a:r>
          </a:p>
          <a:p>
            <a:pPr marL="342900" indent="-342900" algn="just">
              <a:buFontTx/>
              <a:buChar char="-"/>
            </a:pPr>
            <a:r>
              <a:rPr lang="cs-CZ" sz="1800" b="0" dirty="0" smtClean="0"/>
              <a:t>Do projektu nejsou zapojení přímo/nepřímo ŘO programů strukturálních fondů</a:t>
            </a:r>
          </a:p>
          <a:p>
            <a:pPr marL="342900" indent="-342900" algn="just">
              <a:buFontTx/>
              <a:buChar char="-"/>
            </a:pPr>
            <a:r>
              <a:rPr lang="cs-CZ" sz="1800" b="0" dirty="0" smtClean="0"/>
              <a:t>Není prokázána relevance partnera pro dané téma</a:t>
            </a:r>
          </a:p>
          <a:p>
            <a:pPr marL="342900" indent="-342900" algn="just">
              <a:buFontTx/>
              <a:buChar char="-"/>
            </a:pPr>
            <a:r>
              <a:rPr lang="cs-CZ" sz="1800" b="0" dirty="0" smtClean="0"/>
              <a:t>Nekonzistentnost údajů v jednotlivých částech žádosti</a:t>
            </a:r>
          </a:p>
          <a:p>
            <a:pPr marL="342900" indent="-342900" algn="just">
              <a:buFontTx/>
              <a:buChar char="-"/>
            </a:pPr>
            <a:r>
              <a:rPr lang="cs-CZ" sz="1800" b="0" dirty="0" smtClean="0"/>
              <a:t>Geografické rozložení partnerů je nevyrovnané</a:t>
            </a:r>
          </a:p>
          <a:p>
            <a:pPr marL="342900" indent="-342900" algn="just">
              <a:buFontTx/>
              <a:buChar char="-"/>
            </a:pPr>
            <a:r>
              <a:rPr lang="cs-CZ" sz="1800" b="0" dirty="0" smtClean="0"/>
              <a:t>Nevyrovnaný rozpočet mezi partnery</a:t>
            </a:r>
          </a:p>
          <a:p>
            <a:pPr marL="342900" indent="-342900" algn="just">
              <a:buFontTx/>
              <a:buChar char="-"/>
            </a:pPr>
            <a:r>
              <a:rPr lang="cs-CZ" sz="1800" b="0" dirty="0" smtClean="0"/>
              <a:t>Nadsazení/podcenění hodnot povinných indikátorů</a:t>
            </a:r>
          </a:p>
          <a:p>
            <a:pPr marL="342900" indent="-342900" algn="just">
              <a:buFontTx/>
              <a:buChar char="-"/>
            </a:pPr>
            <a:r>
              <a:rPr lang="cs-CZ" sz="1800" b="0" dirty="0" smtClean="0"/>
              <a:t>Hlavním cílem projektu není výměna zkušeností a učení se na politické úrovni</a:t>
            </a:r>
          </a:p>
          <a:p>
            <a:pPr marL="342900" indent="-342900">
              <a:buFontTx/>
              <a:buChar char="-"/>
            </a:pPr>
            <a:endParaRPr lang="cs-CZ" sz="1800" b="0" dirty="0" smtClean="0"/>
          </a:p>
          <a:p>
            <a:pPr marL="342900" indent="-342900">
              <a:buFontTx/>
              <a:buChar char="-"/>
            </a:pPr>
            <a:endParaRPr lang="cs-CZ" sz="1800" b="0" dirty="0" smtClean="0"/>
          </a:p>
          <a:p>
            <a:pPr marL="342900" indent="-342900">
              <a:buFontTx/>
              <a:buChar char="-"/>
            </a:pPr>
            <a:endParaRPr lang="cs-CZ" sz="1800" b="0" dirty="0" smtClean="0"/>
          </a:p>
          <a:p>
            <a:pPr marL="342900" indent="-342900">
              <a:buFontTx/>
              <a:buChar char="-"/>
            </a:pP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195551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proces MV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373616" cy="4525963"/>
          </a:xfrm>
        </p:spPr>
        <p:txBody>
          <a:bodyPr/>
          <a:lstStyle/>
          <a:p>
            <a:r>
              <a:rPr lang="cs-CZ" sz="1800" b="0" dirty="0" smtClean="0"/>
              <a:t>Klíčové pro rozhodování MC je hodnocení sekretariátu (JS) programu</a:t>
            </a:r>
          </a:p>
          <a:p>
            <a:endParaRPr lang="cs-CZ" sz="1800" b="0" dirty="0"/>
          </a:p>
          <a:p>
            <a:r>
              <a:rPr lang="cs-CZ" sz="1800" b="0" dirty="0" smtClean="0"/>
              <a:t>MC rozhoduje o projektech 2/3 většinou</a:t>
            </a:r>
          </a:p>
          <a:p>
            <a:endParaRPr lang="cs-CZ" sz="1800" b="0" dirty="0"/>
          </a:p>
          <a:p>
            <a:r>
              <a:rPr lang="cs-CZ" sz="1800" b="0" dirty="0" smtClean="0"/>
              <a:t>Zkušenosti z 1. výzvy:</a:t>
            </a:r>
          </a:p>
          <a:p>
            <a:r>
              <a:rPr lang="cs-CZ" sz="1200" b="0" dirty="0" smtClean="0"/>
              <a:t>I když došlo k rozporování hodnocení JS nestalo se, že by byl schválen projekt, který JS nedoporučilo ke schválení.  </a:t>
            </a:r>
          </a:p>
          <a:p>
            <a:endParaRPr lang="cs-CZ" sz="1800" b="0" dirty="0" smtClean="0"/>
          </a:p>
          <a:p>
            <a:endParaRPr lang="cs-CZ" sz="1800" b="0" dirty="0" smtClean="0"/>
          </a:p>
          <a:p>
            <a:r>
              <a:rPr lang="cs-CZ" sz="1800" b="0" dirty="0" smtClean="0"/>
              <a:t>Očekáváme schválení všech 65 projektů doporučených ke schválení. </a:t>
            </a:r>
          </a:p>
          <a:p>
            <a:endParaRPr lang="cs-CZ" sz="1800" b="0" dirty="0"/>
          </a:p>
          <a:p>
            <a:r>
              <a:rPr lang="cs-CZ" sz="1800" b="0" dirty="0" smtClean="0"/>
              <a:t>Nepředpokládáme, že projekty hodnocené 2,67 a méně mají šanci na schválení. </a:t>
            </a:r>
          </a:p>
          <a:p>
            <a:endParaRPr lang="cs-CZ" sz="1800" b="0" dirty="0"/>
          </a:p>
          <a:p>
            <a:r>
              <a:rPr lang="cs-CZ" sz="1800" b="0" dirty="0" smtClean="0"/>
              <a:t>Všechny projekty budou schválený s podmínkami.</a:t>
            </a:r>
          </a:p>
          <a:p>
            <a:endParaRPr lang="cs-CZ" sz="1800" b="0" dirty="0"/>
          </a:p>
          <a:p>
            <a:endParaRPr lang="cs-CZ" sz="1800" b="0" dirty="0" smtClean="0"/>
          </a:p>
          <a:p>
            <a:pPr marL="342900" indent="-342900">
              <a:buFontTx/>
              <a:buChar char="-"/>
            </a:pPr>
            <a:endParaRPr lang="cs-CZ" sz="1800" b="0" dirty="0" smtClean="0"/>
          </a:p>
          <a:p>
            <a:pPr marL="342900" indent="-342900">
              <a:buFontTx/>
              <a:buChar char="-"/>
            </a:pP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01911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9712" y="2708920"/>
            <a:ext cx="5715000" cy="264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8000" y="432000"/>
            <a:ext cx="7776408" cy="562074"/>
          </a:xfrm>
        </p:spPr>
        <p:txBody>
          <a:bodyPr/>
          <a:lstStyle/>
          <a:p>
            <a:r>
              <a:rPr lang="cs-CZ" sz="3600" dirty="0" smtClean="0"/>
              <a:t>Cíle</a:t>
            </a:r>
            <a:r>
              <a:rPr lang="cs-CZ" dirty="0" smtClean="0"/>
              <a:t> </a:t>
            </a:r>
            <a:r>
              <a:rPr lang="cs-CZ" dirty="0" err="1" smtClean="0"/>
              <a:t>Interreg</a:t>
            </a:r>
            <a:r>
              <a:rPr lang="cs-CZ" dirty="0" smtClean="0"/>
              <a:t> EUROPE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59519" y="1658788"/>
            <a:ext cx="77768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altLang="cs-CZ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Zlepšovat </a:t>
            </a:r>
            <a:r>
              <a:rPr lang="cs-CZ" altLang="cs-CZ" dirty="0">
                <a:solidFill>
                  <a:schemeClr val="tx2"/>
                </a:solidFill>
                <a:latin typeface="Arial" charset="0"/>
                <a:cs typeface="Arial" charset="0"/>
              </a:rPr>
              <a:t>implementaci politik a programů regionálního rozvoje, zejména programů </a:t>
            </a:r>
            <a:r>
              <a:rPr lang="cs-CZ" altLang="cs-CZ" b="1" dirty="0">
                <a:solidFill>
                  <a:schemeClr val="tx2"/>
                </a:solidFill>
                <a:latin typeface="Arial" charset="0"/>
                <a:cs typeface="Arial" charset="0"/>
              </a:rPr>
              <a:t>v rámci cíle Investice pro růst a zaměstnanost</a:t>
            </a:r>
            <a:r>
              <a:rPr lang="cs-CZ" altLang="cs-CZ" dirty="0">
                <a:solidFill>
                  <a:schemeClr val="tx2"/>
                </a:solidFill>
                <a:latin typeface="Arial" charset="0"/>
                <a:cs typeface="Arial" charset="0"/>
              </a:rPr>
              <a:t> a případně v rámci cíle Evropská územní spolupráce (EÚS) prostřednictvím výměny zkušeností a politických poznatků mezi aktéry regionálního významu </a:t>
            </a:r>
            <a:r>
              <a:rPr lang="cs-CZ" b="1" dirty="0">
                <a:solidFill>
                  <a:schemeClr val="tx2"/>
                </a:solidFill>
              </a:rPr>
              <a:t>a to prostřednictvím:</a:t>
            </a:r>
          </a:p>
          <a:p>
            <a:pPr algn="just"/>
            <a:endParaRPr lang="cs-CZ" sz="1600" b="1" dirty="0">
              <a:solidFill>
                <a:schemeClr val="tx2"/>
              </a:solidFill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Font typeface="Arial" charset="0"/>
              <a:buAutoNum type="alphaLcParenR"/>
              <a:defRPr/>
            </a:pPr>
            <a:r>
              <a:rPr lang="cs-CZ" sz="1600" dirty="0">
                <a:solidFill>
                  <a:schemeClr val="tx2"/>
                </a:solidFill>
              </a:rPr>
              <a:t>Implementace nového projektu/nástroje financovaného v rámci programu Cíle 1, Cíle 2</a:t>
            </a: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Font typeface="Arial" charset="0"/>
              <a:buAutoNum type="alphaLcParenR"/>
              <a:defRPr/>
            </a:pPr>
            <a:endParaRPr lang="cs-CZ" sz="1600" dirty="0">
              <a:solidFill>
                <a:schemeClr val="tx2"/>
              </a:solidFill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Font typeface="Arial" charset="0"/>
              <a:buAutoNum type="alphaLcParenR"/>
              <a:defRPr/>
            </a:pPr>
            <a:r>
              <a:rPr lang="cs-CZ" sz="1600" dirty="0">
                <a:solidFill>
                  <a:schemeClr val="tx2"/>
                </a:solidFill>
              </a:rPr>
              <a:t>Změna řízení programu/politiky  (úprava podmínek výzev, alternativní metody monitorování, hodnocení)</a:t>
            </a: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Font typeface="Arial" charset="0"/>
              <a:buAutoNum type="alphaLcParenR"/>
              <a:defRPr/>
            </a:pPr>
            <a:endParaRPr lang="cs-CZ" sz="1600" dirty="0">
              <a:solidFill>
                <a:schemeClr val="tx2"/>
              </a:solidFill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Font typeface="Arial" charset="0"/>
              <a:buAutoNum type="alphaLcParenR"/>
              <a:defRPr/>
            </a:pPr>
            <a:r>
              <a:rPr lang="cs-CZ" sz="1600" dirty="0">
                <a:solidFill>
                  <a:schemeClr val="tx2"/>
                </a:solidFill>
              </a:rPr>
              <a:t>Změna strategického zaměření programu/politiky (úprava specifického cíle, začlenění nového záměru..) </a:t>
            </a:r>
          </a:p>
        </p:txBody>
      </p:sp>
    </p:spTree>
    <p:extLst>
      <p:ext uri="{BB962C8B-B14F-4D97-AF65-F5344CB8AC3E}">
        <p14:creationId xmlns:p14="http://schemas.microsoft.com/office/powerpoint/2010/main" val="2261534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562074"/>
          </a:xfrm>
        </p:spPr>
        <p:txBody>
          <a:bodyPr/>
          <a:lstStyle/>
          <a:p>
            <a:pPr algn="ctr"/>
            <a:r>
              <a:rPr lang="cs-CZ" dirty="0" smtClean="0"/>
              <a:t>Další kroky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368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smtClean="0"/>
              <a:t>. </a:t>
            </a:r>
            <a:r>
              <a:rPr lang="cs-CZ" dirty="0"/>
              <a:t>v</a:t>
            </a:r>
            <a:r>
              <a:rPr lang="cs-CZ" dirty="0" smtClean="0"/>
              <a:t>ýzva programu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373616" cy="4525963"/>
          </a:xfrm>
        </p:spPr>
        <p:txBody>
          <a:bodyPr>
            <a:normAutofit/>
          </a:bodyPr>
          <a:lstStyle/>
          <a:p>
            <a:endParaRPr lang="cs-CZ" sz="1800" b="0" dirty="0" smtClean="0"/>
          </a:p>
          <a:p>
            <a:endParaRPr lang="cs-CZ" sz="1800" b="0" dirty="0"/>
          </a:p>
          <a:p>
            <a:r>
              <a:rPr lang="cs-CZ" sz="1800" b="0" dirty="0" smtClean="0"/>
              <a:t>4.-5.10. jednání monitorovacího výboru – schvalování projektů 2. výzva</a:t>
            </a:r>
          </a:p>
          <a:p>
            <a:endParaRPr lang="cs-CZ" sz="1800" b="0" dirty="0"/>
          </a:p>
          <a:p>
            <a:endParaRPr lang="cs-CZ" sz="1800" b="0" dirty="0" smtClean="0"/>
          </a:p>
          <a:p>
            <a:r>
              <a:rPr lang="cs-CZ" sz="1800" b="0" dirty="0" smtClean="0"/>
              <a:t>3. výzva – podmínky musí být ještě potvrzeny MV</a:t>
            </a:r>
          </a:p>
          <a:p>
            <a:endParaRPr lang="cs-CZ" sz="1800" b="0" dirty="0"/>
          </a:p>
          <a:p>
            <a:r>
              <a:rPr lang="cs-CZ" sz="1800" b="0" dirty="0" smtClean="0"/>
              <a:t>Návrh JS:</a:t>
            </a:r>
          </a:p>
          <a:p>
            <a:r>
              <a:rPr lang="cs-CZ" sz="1800" b="0" dirty="0" smtClean="0"/>
              <a:t>Od 1.3. 2017 do 30.6. 2017</a:t>
            </a:r>
          </a:p>
          <a:p>
            <a:r>
              <a:rPr lang="cs-CZ" sz="1800" b="0" dirty="0" smtClean="0"/>
              <a:t>Všechny priority/specifické cíle </a:t>
            </a:r>
          </a:p>
          <a:p>
            <a:r>
              <a:rPr lang="cs-CZ" sz="1800" b="0" dirty="0" smtClean="0"/>
              <a:t>Alokace – zbývající rozpočet programu (nemusí se vyčerpat)</a:t>
            </a:r>
          </a:p>
          <a:p>
            <a:endParaRPr lang="cs-CZ" sz="1800" b="0" dirty="0" smtClean="0"/>
          </a:p>
          <a:p>
            <a:endParaRPr lang="cs-CZ" sz="1800" b="0" dirty="0"/>
          </a:p>
          <a:p>
            <a:endParaRPr lang="cs-CZ" sz="1800" b="0" dirty="0" smtClean="0"/>
          </a:p>
          <a:p>
            <a:pPr marL="342900" indent="-342900">
              <a:buFontTx/>
              <a:buChar char="-"/>
            </a:pPr>
            <a:endParaRPr lang="cs-CZ" sz="1800" b="0" dirty="0" smtClean="0"/>
          </a:p>
          <a:p>
            <a:pPr marL="342900" indent="-342900">
              <a:buFontTx/>
              <a:buChar char="-"/>
            </a:pP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578208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osoby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68001"/>
            <a:ext cx="3888432" cy="321312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Pavel Lukeš</a:t>
            </a:r>
          </a:p>
          <a:p>
            <a:r>
              <a:rPr lang="cs-CZ" sz="1800" b="0" dirty="0" smtClean="0"/>
              <a:t>Národní koordinátor programu</a:t>
            </a:r>
          </a:p>
          <a:p>
            <a:r>
              <a:rPr lang="cs-CZ" sz="1800" b="0" dirty="0" smtClean="0"/>
              <a:t>Ministerstvo pro místní rozvoj</a:t>
            </a:r>
          </a:p>
          <a:p>
            <a:r>
              <a:rPr lang="cs-CZ" sz="1800" b="0" dirty="0" smtClean="0"/>
              <a:t>Odbor evropské územní spolupráce</a:t>
            </a:r>
          </a:p>
          <a:p>
            <a:r>
              <a:rPr lang="cs-CZ" sz="1800" b="0" dirty="0" smtClean="0"/>
              <a:t>Letenská 3</a:t>
            </a:r>
          </a:p>
          <a:p>
            <a:r>
              <a:rPr lang="cs-CZ" sz="1800" b="0" dirty="0" smtClean="0"/>
              <a:t>110 15 Praha 1</a:t>
            </a:r>
          </a:p>
          <a:p>
            <a:r>
              <a:rPr lang="cs-CZ" sz="1800" b="0" dirty="0" smtClean="0"/>
              <a:t>Tel: 224 862 331</a:t>
            </a:r>
          </a:p>
          <a:p>
            <a:r>
              <a:rPr lang="cs-CZ" sz="1800" b="0" dirty="0" smtClean="0"/>
              <a:t>Email: pavel.lukes@mmr.cz</a:t>
            </a:r>
            <a:endParaRPr lang="cs-CZ" sz="1800" b="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444396" y="1340768"/>
            <a:ext cx="3888432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4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Alice Štollová Kovandová</a:t>
            </a:r>
          </a:p>
          <a:p>
            <a:r>
              <a:rPr lang="cs-CZ" sz="1800" b="0" dirty="0" smtClean="0"/>
              <a:t>Národní kontaktní místo programu</a:t>
            </a:r>
          </a:p>
          <a:p>
            <a:r>
              <a:rPr lang="cs-CZ" sz="1800" b="0" dirty="0" smtClean="0"/>
              <a:t>Ministerstvo pro místní rozvoj</a:t>
            </a:r>
          </a:p>
          <a:p>
            <a:r>
              <a:rPr lang="cs-CZ" sz="1800" b="0" dirty="0" smtClean="0"/>
              <a:t>Odbor evropské územní spolupráce</a:t>
            </a:r>
          </a:p>
          <a:p>
            <a:r>
              <a:rPr lang="cs-CZ" sz="1800" b="0" dirty="0" smtClean="0"/>
              <a:t>Letenská 3</a:t>
            </a:r>
          </a:p>
          <a:p>
            <a:r>
              <a:rPr lang="cs-CZ" sz="1800" b="0" dirty="0" smtClean="0"/>
              <a:t>110 15 Praha 1</a:t>
            </a:r>
          </a:p>
          <a:p>
            <a:r>
              <a:rPr lang="cs-CZ" sz="1800" b="0" dirty="0" smtClean="0"/>
              <a:t>Tel: 224 862 254</a:t>
            </a:r>
          </a:p>
          <a:p>
            <a:r>
              <a:rPr lang="cs-CZ" sz="1800" b="0" dirty="0" smtClean="0"/>
              <a:t>Email: alice.stollova@mmr.cz</a:t>
            </a:r>
            <a:endParaRPr lang="cs-CZ" sz="1800" b="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6" y="4797152"/>
            <a:ext cx="8496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V případě, že Vás někdo osloví, že by měl zájem o mezinárodní projekt, který alespoň teoreticky zapadá do logiky programu </a:t>
            </a:r>
            <a:r>
              <a:rPr lang="cs-CZ" dirty="0" err="1" smtClean="0">
                <a:solidFill>
                  <a:srgbClr val="1F497D"/>
                </a:solidFill>
              </a:rPr>
              <a:t>Interreg</a:t>
            </a:r>
            <a:r>
              <a:rPr lang="cs-CZ" dirty="0" smtClean="0">
                <a:solidFill>
                  <a:srgbClr val="1F497D"/>
                </a:solidFill>
              </a:rPr>
              <a:t> EUROPE, případně by pro něj/ní mohl být zajímavý prosím  ODKAŽTE HO/JÍ NA NÁS.</a:t>
            </a:r>
            <a:endParaRPr lang="cs-CZ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496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ctr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Pavel Lukeš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Odbor evropské územní spolupráce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Ministerstvo pro místní rozvoj</a:t>
            </a:r>
            <a:endParaRPr lang="en-GB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pavel.lukes</a:t>
            </a: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@mmr.cz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www.dotaceEU.cz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www.interreg</a:t>
            </a:r>
            <a:r>
              <a:rPr lang="cs-CZ" altLang="cs-CZ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europe</a:t>
            </a:r>
            <a:r>
              <a:rPr lang="en-GB" altLang="cs-CZ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.</a:t>
            </a:r>
            <a:r>
              <a:rPr lang="en-GB" altLang="cs-CZ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eu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4" name="Obrázek 7" descr="mmr_cr_rgb.e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410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9712" y="2708920"/>
            <a:ext cx="5715000" cy="264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8000" y="432000"/>
            <a:ext cx="7776408" cy="562074"/>
          </a:xfrm>
        </p:spPr>
        <p:txBody>
          <a:bodyPr/>
          <a:lstStyle/>
          <a:p>
            <a:r>
              <a:rPr lang="cs-CZ" sz="3600" dirty="0" smtClean="0"/>
              <a:t>Přehled </a:t>
            </a:r>
            <a:r>
              <a:rPr lang="cs-CZ" sz="3600" dirty="0" err="1" smtClean="0"/>
              <a:t>Interreg</a:t>
            </a:r>
            <a:r>
              <a:rPr lang="cs-CZ" sz="3600" dirty="0" smtClean="0"/>
              <a:t> EUROPE</a:t>
            </a:r>
            <a:endParaRPr lang="cs-CZ" sz="3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905009"/>
            <a:ext cx="410445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1F497D"/>
                </a:solidFill>
              </a:rPr>
              <a:t>ŘO:</a:t>
            </a:r>
          </a:p>
          <a:p>
            <a:r>
              <a:rPr lang="cs-CZ" sz="2000" dirty="0" smtClean="0">
                <a:solidFill>
                  <a:srgbClr val="1F497D"/>
                </a:solidFill>
              </a:rPr>
              <a:t>Region </a:t>
            </a:r>
            <a:r>
              <a:rPr lang="cs-CZ" sz="2000" dirty="0" err="1" smtClean="0">
                <a:solidFill>
                  <a:srgbClr val="1F497D"/>
                </a:solidFill>
              </a:rPr>
              <a:t>Nord</a:t>
            </a:r>
            <a:r>
              <a:rPr lang="cs-CZ" sz="2000" dirty="0" smtClean="0">
                <a:solidFill>
                  <a:srgbClr val="1F497D"/>
                </a:solidFill>
              </a:rPr>
              <a:t> Pas de Calais se sídlem v Lille</a:t>
            </a:r>
          </a:p>
          <a:p>
            <a:endParaRPr lang="cs-CZ" sz="2000" dirty="0" smtClean="0">
              <a:solidFill>
                <a:srgbClr val="1F497D"/>
              </a:solidFill>
            </a:endParaRPr>
          </a:p>
          <a:p>
            <a:r>
              <a:rPr lang="cs-CZ" sz="2000" b="1" dirty="0" smtClean="0">
                <a:solidFill>
                  <a:srgbClr val="1F497D"/>
                </a:solidFill>
              </a:rPr>
              <a:t>Národní koordinátor v ČR:</a:t>
            </a:r>
          </a:p>
          <a:p>
            <a:r>
              <a:rPr lang="cs-CZ" sz="2000" dirty="0" smtClean="0">
                <a:solidFill>
                  <a:srgbClr val="1F497D"/>
                </a:solidFill>
              </a:rPr>
              <a:t>MMR odbor evropské územní spolupráce</a:t>
            </a:r>
          </a:p>
          <a:p>
            <a:endParaRPr lang="cs-CZ" sz="2000" dirty="0" smtClean="0">
              <a:solidFill>
                <a:srgbClr val="1F497D"/>
              </a:solidFill>
            </a:endParaRPr>
          </a:p>
          <a:p>
            <a:r>
              <a:rPr lang="cs-CZ" sz="2000" b="1" dirty="0" smtClean="0">
                <a:solidFill>
                  <a:srgbClr val="1F497D"/>
                </a:solidFill>
              </a:rPr>
              <a:t>Kontrolor:</a:t>
            </a:r>
          </a:p>
          <a:p>
            <a:r>
              <a:rPr lang="cs-CZ" sz="2000" dirty="0" smtClean="0">
                <a:solidFill>
                  <a:srgbClr val="1F497D"/>
                </a:solidFill>
              </a:rPr>
              <a:t>Centrum pro regionální rozvoj</a:t>
            </a:r>
          </a:p>
          <a:p>
            <a:endParaRPr lang="cs-CZ" dirty="0"/>
          </a:p>
        </p:txBody>
      </p:sp>
      <p:pic>
        <p:nvPicPr>
          <p:cNvPr id="5" name="Obraz 5" descr="Nowy obraz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481055"/>
            <a:ext cx="4736106" cy="437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267744" y="6124654"/>
            <a:ext cx="4698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Celková alokace programu 359 326 320 Eur</a:t>
            </a:r>
            <a:endParaRPr lang="cs-CZ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3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7776408" cy="562074"/>
          </a:xfrm>
        </p:spPr>
        <p:txBody>
          <a:bodyPr/>
          <a:lstStyle/>
          <a:p>
            <a:r>
              <a:rPr lang="cs-CZ" sz="3600" dirty="0" smtClean="0"/>
              <a:t>Přehled</a:t>
            </a:r>
            <a:r>
              <a:rPr lang="cs-CZ" dirty="0" smtClean="0"/>
              <a:t> </a:t>
            </a:r>
            <a:r>
              <a:rPr lang="cs-CZ" dirty="0" err="1" smtClean="0"/>
              <a:t>Interreg</a:t>
            </a:r>
            <a:r>
              <a:rPr lang="cs-CZ" dirty="0" smtClean="0"/>
              <a:t> EUROPE</a:t>
            </a:r>
            <a:endParaRPr lang="cs-CZ" dirty="0"/>
          </a:p>
        </p:txBody>
      </p:sp>
      <p:sp>
        <p:nvSpPr>
          <p:cNvPr id="4" name="Rectangle 8"/>
          <p:cNvSpPr/>
          <p:nvPr/>
        </p:nvSpPr>
        <p:spPr>
          <a:xfrm>
            <a:off x="251520" y="1768252"/>
            <a:ext cx="4176464" cy="2250504"/>
          </a:xfrm>
          <a:prstGeom prst="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5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Výzkum, technologický rozvoj a inovace</a:t>
            </a:r>
          </a:p>
          <a:p>
            <a:pPr>
              <a:lnSpc>
                <a:spcPct val="150000"/>
              </a:lnSpc>
              <a:defRPr/>
            </a:pPr>
            <a:endParaRPr lang="cs-CZ" sz="1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cs-CZ" sz="1200" dirty="0" smtClean="0">
                <a:solidFill>
                  <a:schemeClr val="bg1"/>
                </a:solidFill>
              </a:rPr>
              <a:t>1.1. Posílení </a:t>
            </a:r>
            <a:r>
              <a:rPr lang="cs-CZ" sz="1200" dirty="0">
                <a:solidFill>
                  <a:schemeClr val="bg1"/>
                </a:solidFill>
              </a:rPr>
              <a:t>výzkumné a inovační infrastruktury a </a:t>
            </a:r>
            <a:r>
              <a:rPr lang="cs-CZ" sz="1200" dirty="0" smtClean="0">
                <a:solidFill>
                  <a:schemeClr val="bg1"/>
                </a:solidFill>
              </a:rPr>
              <a:t>kapacity</a:t>
            </a:r>
          </a:p>
          <a:p>
            <a:pPr>
              <a:lnSpc>
                <a:spcPct val="150000"/>
              </a:lnSpc>
              <a:defRPr/>
            </a:pPr>
            <a:endParaRPr lang="cs-CZ" sz="12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cs-CZ" sz="1200" dirty="0" smtClean="0">
                <a:solidFill>
                  <a:schemeClr val="bg1"/>
                </a:solidFill>
              </a:rPr>
              <a:t>1.2. Podpora </a:t>
            </a:r>
            <a:r>
              <a:rPr lang="cs-CZ" sz="1200" dirty="0">
                <a:solidFill>
                  <a:schemeClr val="bg1"/>
                </a:solidFill>
              </a:rPr>
              <a:t>inovativních řetězců „inteligentní specializace“ a inovačních příležitostí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4644008" y="1772816"/>
            <a:ext cx="4248472" cy="224137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5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Konkurenceschopnost MSP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cs-CZ" sz="1200" dirty="0" smtClean="0">
              <a:solidFill>
                <a:schemeClr val="bg1"/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200" dirty="0" smtClean="0">
                <a:solidFill>
                  <a:schemeClr val="bg1"/>
                </a:solidFill>
              </a:rPr>
              <a:t>2.1. Podpora </a:t>
            </a:r>
            <a:r>
              <a:rPr lang="cs-CZ" sz="1200" dirty="0">
                <a:solidFill>
                  <a:schemeClr val="bg1"/>
                </a:solidFill>
              </a:rPr>
              <a:t>MSP v růstu, rozvoji a aktivitě na poli inovací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251520" y="4221088"/>
            <a:ext cx="4176464" cy="2088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5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Nízkouhlíkové hospodářství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cs-CZ" sz="15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 smtClean="0">
                <a:solidFill>
                  <a:schemeClr val="bg1"/>
                </a:solidFill>
              </a:rPr>
              <a:t>3.1. Posun </a:t>
            </a:r>
            <a:r>
              <a:rPr lang="cs-CZ" sz="1200" dirty="0">
                <a:solidFill>
                  <a:schemeClr val="bg1"/>
                </a:solidFill>
              </a:rPr>
              <a:t>k nízkouhlíkovému hospodářství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4644008" y="4221088"/>
            <a:ext cx="4248472" cy="20882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15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Životní prostředí a efektivní využívání zdrojů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cs-CZ" sz="15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cs-CZ" sz="1200" dirty="0" smtClean="0">
                <a:solidFill>
                  <a:schemeClr val="bg1"/>
                </a:solidFill>
              </a:rPr>
              <a:t>4.1. Zachování</a:t>
            </a:r>
            <a:r>
              <a:rPr lang="cs-CZ" sz="1200" dirty="0">
                <a:solidFill>
                  <a:schemeClr val="bg1"/>
                </a:solidFill>
              </a:rPr>
              <a:t>, ochrana a rozvoj přírodního a kulturního dědictví</a:t>
            </a:r>
          </a:p>
          <a:p>
            <a:pPr>
              <a:lnSpc>
                <a:spcPct val="150000"/>
              </a:lnSpc>
              <a:defRPr/>
            </a:pPr>
            <a:endParaRPr lang="cs-CZ" sz="1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cs-CZ" sz="1200" dirty="0" smtClean="0">
                <a:solidFill>
                  <a:schemeClr val="bg1"/>
                </a:solidFill>
              </a:rPr>
              <a:t>4.2. Efektivní </a:t>
            </a:r>
            <a:r>
              <a:rPr lang="cs-CZ" sz="1200" dirty="0">
                <a:solidFill>
                  <a:schemeClr val="bg1"/>
                </a:solidFill>
              </a:rPr>
              <a:t>využívání zdrojů, ekologický růst a inovace, řízení dopadů na životní prostředí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n-GB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95936" y="1052736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1F497D"/>
                </a:solidFill>
              </a:rPr>
              <a:t>Priority</a:t>
            </a:r>
            <a:endParaRPr lang="cs-CZ" sz="2400" dirty="0">
              <a:solidFill>
                <a:srgbClr val="1F497D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835696" y="6326119"/>
            <a:ext cx="5288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Na každou prioritu alokováno 84,4 mil EUR ERDF</a:t>
            </a:r>
            <a:endParaRPr lang="cs-CZ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27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9712" y="2708920"/>
            <a:ext cx="5715000" cy="264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6408" cy="562074"/>
          </a:xfrm>
        </p:spPr>
        <p:txBody>
          <a:bodyPr/>
          <a:lstStyle/>
          <a:p>
            <a:r>
              <a:rPr lang="cs-CZ" sz="3600" dirty="0" smtClean="0"/>
              <a:t>Statistika</a:t>
            </a:r>
            <a:r>
              <a:rPr lang="cs-CZ" dirty="0" smtClean="0"/>
              <a:t> 1. výzva 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980728"/>
            <a:ext cx="777686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</a:rPr>
              <a:t>22. červen – 31. červenec 2015 – první výzva programu</a:t>
            </a:r>
          </a:p>
          <a:p>
            <a:endParaRPr lang="cs-CZ" sz="800" dirty="0" smtClean="0">
              <a:solidFill>
                <a:srgbClr val="1F497D"/>
              </a:solidFill>
            </a:endParaRPr>
          </a:p>
          <a:p>
            <a:r>
              <a:rPr lang="cs-CZ" sz="2000" dirty="0" smtClean="0">
                <a:solidFill>
                  <a:srgbClr val="1F497D"/>
                </a:solidFill>
              </a:rPr>
              <a:t>Alokace – 107,5 mil. EUR </a:t>
            </a:r>
          </a:p>
          <a:p>
            <a:endParaRPr lang="cs-CZ" sz="800" dirty="0" smtClean="0">
              <a:solidFill>
                <a:srgbClr val="1F497D"/>
              </a:solidFill>
            </a:endParaRPr>
          </a:p>
          <a:p>
            <a:r>
              <a:rPr lang="cs-CZ" sz="2000" dirty="0" smtClean="0">
                <a:solidFill>
                  <a:srgbClr val="1F497D"/>
                </a:solidFill>
              </a:rPr>
              <a:t>Jednokolová výzva</a:t>
            </a:r>
          </a:p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07282262"/>
              </p:ext>
            </p:extLst>
          </p:nvPr>
        </p:nvGraphicFramePr>
        <p:xfrm>
          <a:off x="179512" y="2518345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47606700"/>
              </p:ext>
            </p:extLst>
          </p:nvPr>
        </p:nvGraphicFramePr>
        <p:xfrm>
          <a:off x="4499992" y="2518345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14278" y="2393135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Celkem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64088" y="2492896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S CZ účastí </a:t>
            </a:r>
            <a:endParaRPr lang="cs-CZ" dirty="0">
              <a:solidFill>
                <a:srgbClr val="1F497D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70215" y="5661248"/>
            <a:ext cx="4257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1F497D"/>
                </a:solidFill>
              </a:rPr>
              <a:t>64 projektů schváleno v celkové výši 99,1 mil EUR</a:t>
            </a:r>
            <a:endParaRPr lang="cs-CZ" sz="1600" dirty="0">
              <a:solidFill>
                <a:srgbClr val="1F497D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580384" y="5661248"/>
            <a:ext cx="4257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1F497D"/>
                </a:solidFill>
              </a:rPr>
              <a:t>11 projektů schváleno v celkové výši 1,6 mil EUR</a:t>
            </a:r>
            <a:endParaRPr lang="cs-CZ" sz="16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86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562731"/>
              </p:ext>
            </p:extLst>
          </p:nvPr>
        </p:nvGraphicFramePr>
        <p:xfrm>
          <a:off x="467544" y="2276872"/>
          <a:ext cx="8301012" cy="4251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adpis 2"/>
          <p:cNvSpPr txBox="1">
            <a:spLocks/>
          </p:cNvSpPr>
          <p:nvPr/>
        </p:nvSpPr>
        <p:spPr>
          <a:xfrm>
            <a:off x="467544" y="188640"/>
            <a:ext cx="7776408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smtClean="0"/>
              <a:t>Statistika</a:t>
            </a:r>
            <a:r>
              <a:rPr lang="cs-CZ" smtClean="0"/>
              <a:t> 1. výzva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91680" y="1467339"/>
            <a:ext cx="5647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Počty partnerů ve schválených projektech podle zemí</a:t>
            </a:r>
          </a:p>
        </p:txBody>
      </p:sp>
    </p:spTree>
    <p:extLst>
      <p:ext uri="{BB962C8B-B14F-4D97-AF65-F5344CB8AC3E}">
        <p14:creationId xmlns:p14="http://schemas.microsoft.com/office/powerpoint/2010/main" val="288879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562074"/>
          </a:xfrm>
        </p:spPr>
        <p:txBody>
          <a:bodyPr/>
          <a:lstStyle/>
          <a:p>
            <a:pPr algn="ctr"/>
            <a:r>
              <a:rPr lang="cs-CZ" dirty="0" smtClean="0"/>
              <a:t>Proces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368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9712" y="2708920"/>
            <a:ext cx="5715000" cy="264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8000" y="432000"/>
            <a:ext cx="7776408" cy="562074"/>
          </a:xfrm>
        </p:spPr>
        <p:txBody>
          <a:bodyPr/>
          <a:lstStyle/>
          <a:p>
            <a:r>
              <a:rPr lang="cs-CZ" sz="3600" dirty="0" smtClean="0"/>
              <a:t>Proces hodnocení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331640" y="2085078"/>
            <a:ext cx="570742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1F497D"/>
                </a:solidFill>
              </a:rPr>
              <a:t>Dvou kolový proces hodnocení</a:t>
            </a:r>
          </a:p>
          <a:p>
            <a:endParaRPr lang="cs-CZ" sz="2800" dirty="0">
              <a:solidFill>
                <a:srgbClr val="1F497D"/>
              </a:solidFill>
            </a:endParaRPr>
          </a:p>
          <a:p>
            <a:pPr marL="457200" indent="-457200">
              <a:buAutoNum type="arabicPeriod"/>
            </a:pPr>
            <a:r>
              <a:rPr lang="cs-CZ" sz="2800" dirty="0" smtClean="0">
                <a:solidFill>
                  <a:srgbClr val="1F497D"/>
                </a:solidFill>
              </a:rPr>
              <a:t>Kontrola způsobilosti</a:t>
            </a:r>
          </a:p>
          <a:p>
            <a:pPr marL="457200" indent="-457200">
              <a:buAutoNum type="arabicPeriod"/>
            </a:pPr>
            <a:endParaRPr lang="cs-CZ" sz="2800" dirty="0">
              <a:solidFill>
                <a:srgbClr val="1F497D"/>
              </a:solidFill>
            </a:endParaRPr>
          </a:p>
          <a:p>
            <a:pPr marL="457200" indent="-457200">
              <a:buAutoNum type="arabicPeriod"/>
            </a:pPr>
            <a:r>
              <a:rPr lang="cs-CZ" sz="2800" dirty="0" smtClean="0">
                <a:solidFill>
                  <a:srgbClr val="1F497D"/>
                </a:solidFill>
              </a:rPr>
              <a:t>Kvalitativní hodnocení</a:t>
            </a:r>
          </a:p>
          <a:p>
            <a:pPr marL="971550" lvl="1" indent="-514350">
              <a:buFont typeface="+mj-lt"/>
              <a:buAutoNum type="romanUcPeriod"/>
            </a:pPr>
            <a:r>
              <a:rPr lang="cs-CZ" dirty="0" smtClean="0">
                <a:solidFill>
                  <a:srgbClr val="1F497D"/>
                </a:solidFill>
              </a:rPr>
              <a:t>Strategické hodnocení</a:t>
            </a:r>
          </a:p>
          <a:p>
            <a:pPr marL="971550" lvl="1" indent="-514350">
              <a:buFont typeface="+mj-lt"/>
              <a:buAutoNum type="romanUcPeriod"/>
            </a:pPr>
            <a:r>
              <a:rPr lang="cs-CZ" dirty="0" smtClean="0">
                <a:solidFill>
                  <a:srgbClr val="1F497D"/>
                </a:solidFill>
              </a:rPr>
              <a:t>Operativní hodnocení</a:t>
            </a:r>
          </a:p>
          <a:p>
            <a:endParaRPr lang="cs-CZ" sz="2400" dirty="0" smtClean="0">
              <a:solidFill>
                <a:srgbClr val="1F497D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0677" y="1228110"/>
            <a:ext cx="8109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Zaměstnanci sekretariátu v Lille jsou jediní, kdo hodnotí</a:t>
            </a:r>
          </a:p>
          <a:p>
            <a:r>
              <a:rPr lang="cs-CZ" dirty="0" smtClean="0">
                <a:solidFill>
                  <a:srgbClr val="1F497D"/>
                </a:solidFill>
              </a:rPr>
              <a:t>V případě specifických tematických oblastí mohou konzultovat externí experty</a:t>
            </a:r>
            <a:endParaRPr lang="cs-CZ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695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9712" y="2708920"/>
            <a:ext cx="5715000" cy="264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514350" indent="-514350" eaLnBrk="1" hangingPunct="1">
              <a:spcBef>
                <a:spcPct val="0"/>
              </a:spcBef>
              <a:buClr>
                <a:srgbClr val="F0C200"/>
              </a:buClr>
              <a:defRPr/>
            </a:pPr>
            <a:endParaRPr lang="en-GB" sz="3200" dirty="0">
              <a:latin typeface="Arial" charset="0"/>
              <a:cs typeface="Arial" charset="0"/>
            </a:endParaRPr>
          </a:p>
          <a:p>
            <a:pPr marL="355600" indent="-355600" eaLnBrk="1" hangingPunct="1">
              <a:spcBef>
                <a:spcPct val="0"/>
              </a:spcBef>
              <a:buClr>
                <a:srgbClr val="F0C200"/>
              </a:buClr>
              <a:buFont typeface="Wingdings" pitchFamily="2" charset="2"/>
              <a:buNone/>
              <a:defRPr/>
            </a:pPr>
            <a:endParaRPr lang="en-GB" sz="3200" dirty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6408" cy="562074"/>
          </a:xfrm>
        </p:spPr>
        <p:txBody>
          <a:bodyPr/>
          <a:lstStyle/>
          <a:p>
            <a:pPr marL="457200" indent="-457200"/>
            <a:r>
              <a:rPr lang="cs-CZ" sz="3600" dirty="0">
                <a:solidFill>
                  <a:srgbClr val="1F497D"/>
                </a:solidFill>
              </a:rPr>
              <a:t>Kontrola způsobilosti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11353"/>
            <a:ext cx="806489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</a:rPr>
              <a:t>Kontrola splnění technických náležitostí – proces ANO/NE – žádná flexibilita</a:t>
            </a:r>
          </a:p>
          <a:p>
            <a:endParaRPr lang="cs-CZ" dirty="0">
              <a:solidFill>
                <a:srgbClr val="1F497D"/>
              </a:solidFill>
            </a:endParaRPr>
          </a:p>
          <a:p>
            <a:r>
              <a:rPr lang="cs-CZ" dirty="0" smtClean="0">
                <a:solidFill>
                  <a:srgbClr val="1F497D"/>
                </a:solidFill>
              </a:rPr>
              <a:t>Kritéria způsobilosti žádosti: </a:t>
            </a:r>
          </a:p>
          <a:p>
            <a:endParaRPr lang="cs-CZ" dirty="0">
              <a:solidFill>
                <a:srgbClr val="1F497D"/>
              </a:solidFill>
            </a:endParaRPr>
          </a:p>
          <a:p>
            <a:pPr marL="457200" indent="-457200">
              <a:buAutoNum type="arabicPeriod"/>
            </a:pPr>
            <a:endParaRPr lang="cs-CZ" sz="2400" dirty="0">
              <a:solidFill>
                <a:srgbClr val="1F497D"/>
              </a:solidFill>
            </a:endParaRPr>
          </a:p>
          <a:p>
            <a:endParaRPr lang="cs-CZ" sz="2000" dirty="0" smtClean="0">
              <a:solidFill>
                <a:srgbClr val="1F497D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207474"/>
              </p:ext>
            </p:extLst>
          </p:nvPr>
        </p:nvGraphicFramePr>
        <p:xfrm>
          <a:off x="539552" y="1879593"/>
          <a:ext cx="7776864" cy="28194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08312"/>
                <a:gridCol w="4320480"/>
                <a:gridCol w="6480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100" b="0" dirty="0" smtClean="0"/>
                        <a:t>1. Předložena v termínu? </a:t>
                      </a:r>
                      <a:endParaRPr lang="cs-CZ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b="0" dirty="0" smtClean="0"/>
                        <a:t>Ano/ne</a:t>
                      </a:r>
                      <a:endParaRPr lang="cs-CZ" sz="11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2. Je žádost kompletní? 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Obsahuje všechny povinné přílohy?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Ano/ne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3. Je žádost řádně vyplněna? 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Ano/ne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4. Je prohlášení</a:t>
                      </a:r>
                      <a:r>
                        <a:rPr lang="cs-CZ" sz="1100" b="1" baseline="0" dirty="0" smtClean="0"/>
                        <a:t> partnera (partner </a:t>
                      </a:r>
                      <a:r>
                        <a:rPr lang="cs-CZ" sz="1100" b="1" baseline="0" dirty="0" err="1" smtClean="0"/>
                        <a:t>declaration</a:t>
                      </a:r>
                      <a:r>
                        <a:rPr lang="cs-CZ" sz="1100" b="1" baseline="0" dirty="0" smtClean="0"/>
                        <a:t>) správně vyplněno?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Ano/ne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 smtClean="0"/>
                        <a:t>5. Je tzv. </a:t>
                      </a:r>
                      <a:r>
                        <a:rPr lang="cs-CZ" sz="1100" b="1" dirty="0" err="1" smtClean="0"/>
                        <a:t>Letter</a:t>
                      </a:r>
                      <a:r>
                        <a:rPr lang="cs-CZ" sz="1100" b="1" dirty="0" smtClean="0"/>
                        <a:t> </a:t>
                      </a:r>
                      <a:r>
                        <a:rPr lang="cs-CZ" sz="1100" b="1" dirty="0" err="1" smtClean="0"/>
                        <a:t>of</a:t>
                      </a:r>
                      <a:r>
                        <a:rPr lang="cs-CZ" sz="1100" b="1" dirty="0" smtClean="0"/>
                        <a:t> Support řádně vyplněn? 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Pouze u</a:t>
                      </a:r>
                      <a:r>
                        <a:rPr lang="cs-CZ" sz="1100" baseline="0" dirty="0" smtClean="0"/>
                        <a:t> žadatelů, pro které je relevantní</a:t>
                      </a:r>
                      <a:r>
                        <a:rPr lang="cs-CZ" sz="1100" baseline="0" dirty="0" smtClean="0">
                          <a:latin typeface="Calibri"/>
                        </a:rPr>
                        <a:t>*</a:t>
                      </a:r>
                      <a:r>
                        <a:rPr lang="cs-CZ" sz="1100" baseline="0" dirty="0" smtClean="0"/>
                        <a:t>. 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Ano/ne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6. Geografická rozmanitost partnerství.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Jsou do projektu zapojeni partneři alespoň ze 3 států, z nichž alespoň 2 jsou z EU?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Ano/ne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7. Zaměření se na strukturální fondy.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Je alespoň polovina „politických nástrojů“, na které se projekt zaměřuje programem strukturálních fondů?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dirty="0" smtClean="0"/>
                        <a:t>Ano/ne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67544" y="4941168"/>
            <a:ext cx="80648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 smtClean="0">
                <a:solidFill>
                  <a:srgbClr val="1F497D"/>
                </a:solidFill>
              </a:rPr>
              <a:t>Pokud u projektu zaškrtnuto „Ne“ v jakémkoliv ze 7 kritérií = nezpůsobilý projekt</a:t>
            </a:r>
          </a:p>
          <a:p>
            <a:endParaRPr lang="cs-CZ" sz="800" dirty="0">
              <a:solidFill>
                <a:srgbClr val="1F497D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84490" y="5949280"/>
            <a:ext cx="7704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1F497D"/>
                </a:solidFill>
                <a:latin typeface="Calibri"/>
              </a:rPr>
              <a:t>*</a:t>
            </a:r>
            <a:r>
              <a:rPr lang="cs-CZ" altLang="cs-CZ" sz="1200" dirty="0">
                <a:solidFill>
                  <a:srgbClr val="1F497D"/>
                </a:solidFill>
                <a:latin typeface="Arial" charset="0"/>
                <a:cs typeface="Arial" charset="0"/>
              </a:rPr>
              <a:t>v </a:t>
            </a:r>
            <a:r>
              <a:rPr lang="cs-CZ" altLang="cs-CZ" sz="12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případě přímé </a:t>
            </a:r>
            <a:r>
              <a:rPr lang="cs-CZ" altLang="cs-CZ" sz="1200" dirty="0">
                <a:solidFill>
                  <a:srgbClr val="1F497D"/>
                </a:solidFill>
                <a:latin typeface="Arial" charset="0"/>
                <a:cs typeface="Arial" charset="0"/>
              </a:rPr>
              <a:t>neúčasti v projektu ŘO/ZS programu Cíle 1 nebo Cíle 2 nutno mít od něj alespoň písemnou podporu projektu tzv. „</a:t>
            </a:r>
            <a:r>
              <a:rPr lang="cs-CZ" altLang="cs-CZ" sz="1200" dirty="0" err="1">
                <a:solidFill>
                  <a:srgbClr val="1F497D"/>
                </a:solidFill>
                <a:latin typeface="Arial" charset="0"/>
                <a:cs typeface="Arial" charset="0"/>
              </a:rPr>
              <a:t>Letter</a:t>
            </a:r>
            <a:r>
              <a:rPr lang="cs-CZ" altLang="cs-CZ" sz="1200" dirty="0">
                <a:solidFill>
                  <a:srgbClr val="1F497D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1200" dirty="0" err="1">
                <a:solidFill>
                  <a:srgbClr val="1F497D"/>
                </a:solidFill>
                <a:latin typeface="Arial" charset="0"/>
                <a:cs typeface="Arial" charset="0"/>
              </a:rPr>
              <a:t>of</a:t>
            </a:r>
            <a:r>
              <a:rPr lang="cs-CZ" altLang="cs-CZ" sz="1200" dirty="0">
                <a:solidFill>
                  <a:srgbClr val="1F497D"/>
                </a:solidFill>
                <a:latin typeface="Arial" charset="0"/>
                <a:cs typeface="Arial" charset="0"/>
              </a:rPr>
              <a:t> Support“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425478"/>
      </p:ext>
    </p:extLst>
  </p:cSld>
  <p:clrMapOvr>
    <a:masterClrMapping/>
  </p:clrMapOvr>
</p:sld>
</file>

<file path=ppt/theme/theme1.xml><?xml version="1.0" encoding="utf-8"?>
<a:theme xmlns:a="http://schemas.openxmlformats.org/drawingml/2006/main" name="BASIC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p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M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OCK page 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BLANCK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Interreg-Europe_Template_FINAL</Template>
  <TotalTime>2633</TotalTime>
  <Words>1360</Words>
  <Application>Microsoft Office PowerPoint</Application>
  <PresentationFormat>Předvádění na obrazovce (4:3)</PresentationFormat>
  <Paragraphs>304</Paragraphs>
  <Slides>23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BASIC</vt:lpstr>
      <vt:lpstr>CONTENT page</vt:lpstr>
      <vt:lpstr>IMAGE</vt:lpstr>
      <vt:lpstr>BLOCK page </vt:lpstr>
      <vt:lpstr>BLANCK</vt:lpstr>
      <vt:lpstr>Prezentace aplikace PowerPoint</vt:lpstr>
      <vt:lpstr>Cíle Interreg EUROPE</vt:lpstr>
      <vt:lpstr>Přehled Interreg EUROPE</vt:lpstr>
      <vt:lpstr>Přehled Interreg EUROPE</vt:lpstr>
      <vt:lpstr>Statistika 1. výzva </vt:lpstr>
      <vt:lpstr>Prezentace aplikace PowerPoint</vt:lpstr>
      <vt:lpstr>Proces hodnocení</vt:lpstr>
      <vt:lpstr>Proces hodnocení</vt:lpstr>
      <vt:lpstr>Kontrola způsobilosti</vt:lpstr>
      <vt:lpstr>Prezentace aplikace PowerPoint</vt:lpstr>
      <vt:lpstr>Kvalitativní kontrola – I. strategické hodnocení</vt:lpstr>
      <vt:lpstr>Kvalitativní kontrola – II. operativní hodnocení</vt:lpstr>
      <vt:lpstr>Statistika 2. výzva</vt:lpstr>
      <vt:lpstr>Statistika 2. výzva </vt:lpstr>
      <vt:lpstr>Statistika 2. výzva</vt:lpstr>
      <vt:lpstr>Statistika 2. výzvy</vt:lpstr>
      <vt:lpstr>Statistika 2. výzvy</vt:lpstr>
      <vt:lpstr>Nejčastější chyby</vt:lpstr>
      <vt:lpstr>Rozhodovací proces MV</vt:lpstr>
      <vt:lpstr>Další kroky</vt:lpstr>
      <vt:lpstr>3. výzva programu</vt:lpstr>
      <vt:lpstr>Kontaktní osoby v ČR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Irma Astrauskaite</dc:creator>
  <cp:lastModifiedBy>Pavel Lukeš</cp:lastModifiedBy>
  <cp:revision>271</cp:revision>
  <cp:lastPrinted>2016-02-03T15:31:41Z</cp:lastPrinted>
  <dcterms:created xsi:type="dcterms:W3CDTF">2015-05-28T10:02:20Z</dcterms:created>
  <dcterms:modified xsi:type="dcterms:W3CDTF">2016-09-19T14:25:33Z</dcterms:modified>
</cp:coreProperties>
</file>