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7" r:id="rId2"/>
    <p:sldId id="270" r:id="rId3"/>
    <p:sldId id="262" r:id="rId4"/>
    <p:sldId id="278" r:id="rId5"/>
    <p:sldId id="275" r:id="rId6"/>
    <p:sldId id="271" r:id="rId7"/>
    <p:sldId id="273" r:id="rId8"/>
    <p:sldId id="269" r:id="rId9"/>
    <p:sldId id="265" r:id="rId10"/>
    <p:sldId id="266" r:id="rId11"/>
    <p:sldId id="277" r:id="rId12"/>
    <p:sldId id="264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AF3F"/>
    <a:srgbClr val="DB7D00"/>
    <a:srgbClr val="F9E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84322" autoAdjust="0"/>
  </p:normalViewPr>
  <p:slideViewPr>
    <p:cSldViewPr>
      <p:cViewPr>
        <p:scale>
          <a:sx n="73" d="100"/>
          <a:sy n="73" d="100"/>
        </p:scale>
        <p:origin x="-1158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-360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4CA000-49E1-4EDF-A2CF-25EBF36E4E6F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397F2E96-0219-4016-A57D-0EF49120C6C0}">
      <dgm:prSet phldrT="[Text]"/>
      <dgm:spPr/>
      <dgm:t>
        <a:bodyPr/>
        <a:lstStyle/>
        <a:p>
          <a:r>
            <a:rPr lang="cs-CZ" smtClean="0"/>
            <a:t>posílit kvalitu strategického řízení</a:t>
          </a:r>
          <a:endParaRPr lang="cs-CZ"/>
        </a:p>
      </dgm:t>
    </dgm:pt>
    <dgm:pt modelId="{0FC2660B-BC14-4043-9EBC-C257C0D56FCB}" type="parTrans" cxnId="{49FC99D9-34EC-431B-B170-0BFBD7739A49}">
      <dgm:prSet/>
      <dgm:spPr/>
      <dgm:t>
        <a:bodyPr/>
        <a:lstStyle/>
        <a:p>
          <a:endParaRPr lang="cs-CZ"/>
        </a:p>
      </dgm:t>
    </dgm:pt>
    <dgm:pt modelId="{3B654F56-E276-4FDD-A246-5567FF4088F1}" type="sibTrans" cxnId="{49FC99D9-34EC-431B-B170-0BFBD7739A49}">
      <dgm:prSet/>
      <dgm:spPr/>
      <dgm:t>
        <a:bodyPr/>
        <a:lstStyle/>
        <a:p>
          <a:endParaRPr lang="cs-CZ"/>
        </a:p>
      </dgm:t>
    </dgm:pt>
    <dgm:pt modelId="{E2248541-21CE-453B-B528-A9B02B2E4F38}">
      <dgm:prSet phldrT="[Text]"/>
      <dgm:spPr/>
      <dgm:t>
        <a:bodyPr/>
        <a:lstStyle/>
        <a:p>
          <a:r>
            <a:rPr lang="cs-CZ" smtClean="0"/>
            <a:t>šířit znalosti o všech oblastech spojených s udržitelným rozvojem měst</a:t>
          </a:r>
          <a:endParaRPr lang="cs-CZ"/>
        </a:p>
      </dgm:t>
    </dgm:pt>
    <dgm:pt modelId="{4790D9EA-AB03-4CD5-9BBC-87F4C66FB22A}" type="parTrans" cxnId="{654F3DDF-BE1C-472B-ABAE-C9773CD97353}">
      <dgm:prSet/>
      <dgm:spPr/>
      <dgm:t>
        <a:bodyPr/>
        <a:lstStyle/>
        <a:p>
          <a:endParaRPr lang="cs-CZ"/>
        </a:p>
      </dgm:t>
    </dgm:pt>
    <dgm:pt modelId="{CA8573FA-0BAB-44E8-B452-3706182C26FE}" type="sibTrans" cxnId="{654F3DDF-BE1C-472B-ABAE-C9773CD97353}">
      <dgm:prSet/>
      <dgm:spPr/>
      <dgm:t>
        <a:bodyPr/>
        <a:lstStyle/>
        <a:p>
          <a:endParaRPr lang="cs-CZ"/>
        </a:p>
      </dgm:t>
    </dgm:pt>
    <dgm:pt modelId="{317DF81E-7352-4391-8267-454927AF01B0}">
      <dgm:prSet phldrT="[Text]"/>
      <dgm:spPr/>
      <dgm:t>
        <a:bodyPr/>
        <a:lstStyle/>
        <a:p>
          <a:r>
            <a:rPr lang="cs-CZ" smtClean="0"/>
            <a:t>podpořit výměnu zkušeností mezi evropskými městy </a:t>
          </a:r>
          <a:endParaRPr lang="cs-CZ"/>
        </a:p>
      </dgm:t>
    </dgm:pt>
    <dgm:pt modelId="{3C255CD4-93DC-483F-8F06-02ACBEDE86E8}" type="parTrans" cxnId="{62F7DF0C-A178-49A5-966A-7A1B757589EB}">
      <dgm:prSet/>
      <dgm:spPr/>
      <dgm:t>
        <a:bodyPr/>
        <a:lstStyle/>
        <a:p>
          <a:endParaRPr lang="cs-CZ"/>
        </a:p>
      </dgm:t>
    </dgm:pt>
    <dgm:pt modelId="{791B05B7-E671-4861-91BF-3DC7CE0959AD}" type="sibTrans" cxnId="{62F7DF0C-A178-49A5-966A-7A1B757589EB}">
      <dgm:prSet/>
      <dgm:spPr/>
      <dgm:t>
        <a:bodyPr/>
        <a:lstStyle/>
        <a:p>
          <a:endParaRPr lang="cs-CZ"/>
        </a:p>
      </dgm:t>
    </dgm:pt>
    <dgm:pt modelId="{68C8EC3A-6AF0-430F-B93A-2C200CAC6F6A}" type="pres">
      <dgm:prSet presAssocID="{004CA000-49E1-4EDF-A2CF-25EBF36E4E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ED3F5F9-2183-45D7-9BD9-7B67CCB84E33}" type="pres">
      <dgm:prSet presAssocID="{397F2E96-0219-4016-A57D-0EF49120C6C0}" presName="parentLin" presStyleCnt="0"/>
      <dgm:spPr/>
    </dgm:pt>
    <dgm:pt modelId="{7D91E306-80E2-4358-A99D-13F2C70ADF56}" type="pres">
      <dgm:prSet presAssocID="{397F2E96-0219-4016-A57D-0EF49120C6C0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71A684AA-C347-4335-B647-763D4852F3B9}" type="pres">
      <dgm:prSet presAssocID="{397F2E96-0219-4016-A57D-0EF49120C6C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630FBDF-5E1E-4453-BEEA-2CF5517680C4}" type="pres">
      <dgm:prSet presAssocID="{397F2E96-0219-4016-A57D-0EF49120C6C0}" presName="negativeSpace" presStyleCnt="0"/>
      <dgm:spPr/>
    </dgm:pt>
    <dgm:pt modelId="{6304C186-3BB8-4A52-802A-C8E534647804}" type="pres">
      <dgm:prSet presAssocID="{397F2E96-0219-4016-A57D-0EF49120C6C0}" presName="childText" presStyleLbl="conFgAcc1" presStyleIdx="0" presStyleCnt="3">
        <dgm:presLayoutVars>
          <dgm:bulletEnabled val="1"/>
        </dgm:presLayoutVars>
      </dgm:prSet>
      <dgm:spPr/>
    </dgm:pt>
    <dgm:pt modelId="{A59F1699-A951-4346-996F-AD2007B8D4EB}" type="pres">
      <dgm:prSet presAssocID="{3B654F56-E276-4FDD-A246-5567FF4088F1}" presName="spaceBetweenRectangles" presStyleCnt="0"/>
      <dgm:spPr/>
    </dgm:pt>
    <dgm:pt modelId="{76FF483E-EC15-4A6D-B6CB-4851550037C3}" type="pres">
      <dgm:prSet presAssocID="{E2248541-21CE-453B-B528-A9B02B2E4F38}" presName="parentLin" presStyleCnt="0"/>
      <dgm:spPr/>
    </dgm:pt>
    <dgm:pt modelId="{5FD50782-CB44-4C75-952E-B09ED1139793}" type="pres">
      <dgm:prSet presAssocID="{E2248541-21CE-453B-B528-A9B02B2E4F38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99A73B23-9609-4013-BA4A-725EA5CB9984}" type="pres">
      <dgm:prSet presAssocID="{E2248541-21CE-453B-B528-A9B02B2E4F3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B603C1E-DDDF-4FB9-850F-151133F9A03F}" type="pres">
      <dgm:prSet presAssocID="{E2248541-21CE-453B-B528-A9B02B2E4F38}" presName="negativeSpace" presStyleCnt="0"/>
      <dgm:spPr/>
    </dgm:pt>
    <dgm:pt modelId="{6BAFEFBB-6FBB-4F9C-8DE8-27039B149A94}" type="pres">
      <dgm:prSet presAssocID="{E2248541-21CE-453B-B528-A9B02B2E4F38}" presName="childText" presStyleLbl="conFgAcc1" presStyleIdx="1" presStyleCnt="3">
        <dgm:presLayoutVars>
          <dgm:bulletEnabled val="1"/>
        </dgm:presLayoutVars>
      </dgm:prSet>
      <dgm:spPr/>
    </dgm:pt>
    <dgm:pt modelId="{FEEF5745-2BDB-4693-9E22-7EDB91372C59}" type="pres">
      <dgm:prSet presAssocID="{CA8573FA-0BAB-44E8-B452-3706182C26FE}" presName="spaceBetweenRectangles" presStyleCnt="0"/>
      <dgm:spPr/>
    </dgm:pt>
    <dgm:pt modelId="{F81EE004-A9A3-4E20-881E-7D2F295FF906}" type="pres">
      <dgm:prSet presAssocID="{317DF81E-7352-4391-8267-454927AF01B0}" presName="parentLin" presStyleCnt="0"/>
      <dgm:spPr/>
    </dgm:pt>
    <dgm:pt modelId="{5F8C7EE0-8E43-4ED6-84E7-E6BA6949BA9B}" type="pres">
      <dgm:prSet presAssocID="{317DF81E-7352-4391-8267-454927AF01B0}" presName="parentLeftMargin" presStyleLbl="node1" presStyleIdx="1" presStyleCnt="3"/>
      <dgm:spPr/>
      <dgm:t>
        <a:bodyPr/>
        <a:lstStyle/>
        <a:p>
          <a:endParaRPr lang="cs-CZ"/>
        </a:p>
      </dgm:t>
    </dgm:pt>
    <dgm:pt modelId="{A8D06CFC-12D1-4EF0-9B94-9724A3112D62}" type="pres">
      <dgm:prSet presAssocID="{317DF81E-7352-4391-8267-454927AF01B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4BD559-1FDE-4598-B6C0-0DCB9D1FC2A0}" type="pres">
      <dgm:prSet presAssocID="{317DF81E-7352-4391-8267-454927AF01B0}" presName="negativeSpace" presStyleCnt="0"/>
      <dgm:spPr/>
    </dgm:pt>
    <dgm:pt modelId="{3BE24B83-AD82-43CD-80F4-BB0BB4AB8250}" type="pres">
      <dgm:prSet presAssocID="{317DF81E-7352-4391-8267-454927AF01B0}" presName="childText" presStyleLbl="conFgAcc1" presStyleIdx="2" presStyleCnt="3" custLinFactNeighborY="30827">
        <dgm:presLayoutVars>
          <dgm:bulletEnabled val="1"/>
        </dgm:presLayoutVars>
      </dgm:prSet>
      <dgm:spPr/>
    </dgm:pt>
  </dgm:ptLst>
  <dgm:cxnLst>
    <dgm:cxn modelId="{D804D09F-51D8-4365-A4C5-A5F304137986}" type="presOf" srcId="{E2248541-21CE-453B-B528-A9B02B2E4F38}" destId="{99A73B23-9609-4013-BA4A-725EA5CB9984}" srcOrd="1" destOrd="0" presId="urn:microsoft.com/office/officeart/2005/8/layout/list1"/>
    <dgm:cxn modelId="{27F074C3-4135-4EA0-B0AE-667AF758CBC3}" type="presOf" srcId="{397F2E96-0219-4016-A57D-0EF49120C6C0}" destId="{71A684AA-C347-4335-B647-763D4852F3B9}" srcOrd="1" destOrd="0" presId="urn:microsoft.com/office/officeart/2005/8/layout/list1"/>
    <dgm:cxn modelId="{C4E8DA39-EEBA-47FD-9BFD-0434A616B1A1}" type="presOf" srcId="{E2248541-21CE-453B-B528-A9B02B2E4F38}" destId="{5FD50782-CB44-4C75-952E-B09ED1139793}" srcOrd="0" destOrd="0" presId="urn:microsoft.com/office/officeart/2005/8/layout/list1"/>
    <dgm:cxn modelId="{62F7DF0C-A178-49A5-966A-7A1B757589EB}" srcId="{004CA000-49E1-4EDF-A2CF-25EBF36E4E6F}" destId="{317DF81E-7352-4391-8267-454927AF01B0}" srcOrd="2" destOrd="0" parTransId="{3C255CD4-93DC-483F-8F06-02ACBEDE86E8}" sibTransId="{791B05B7-E671-4861-91BF-3DC7CE0959AD}"/>
    <dgm:cxn modelId="{3E349B18-07BD-49C4-89EE-93B6A9F2FD92}" type="presOf" srcId="{004CA000-49E1-4EDF-A2CF-25EBF36E4E6F}" destId="{68C8EC3A-6AF0-430F-B93A-2C200CAC6F6A}" srcOrd="0" destOrd="0" presId="urn:microsoft.com/office/officeart/2005/8/layout/list1"/>
    <dgm:cxn modelId="{66B0F117-D9AD-4FB1-BFCE-24689C32F6BE}" type="presOf" srcId="{317DF81E-7352-4391-8267-454927AF01B0}" destId="{5F8C7EE0-8E43-4ED6-84E7-E6BA6949BA9B}" srcOrd="0" destOrd="0" presId="urn:microsoft.com/office/officeart/2005/8/layout/list1"/>
    <dgm:cxn modelId="{49FC99D9-34EC-431B-B170-0BFBD7739A49}" srcId="{004CA000-49E1-4EDF-A2CF-25EBF36E4E6F}" destId="{397F2E96-0219-4016-A57D-0EF49120C6C0}" srcOrd="0" destOrd="0" parTransId="{0FC2660B-BC14-4043-9EBC-C257C0D56FCB}" sibTransId="{3B654F56-E276-4FDD-A246-5567FF4088F1}"/>
    <dgm:cxn modelId="{95CFD4B4-5682-4B30-915D-B992D3D95B82}" type="presOf" srcId="{317DF81E-7352-4391-8267-454927AF01B0}" destId="{A8D06CFC-12D1-4EF0-9B94-9724A3112D62}" srcOrd="1" destOrd="0" presId="urn:microsoft.com/office/officeart/2005/8/layout/list1"/>
    <dgm:cxn modelId="{654F3DDF-BE1C-472B-ABAE-C9773CD97353}" srcId="{004CA000-49E1-4EDF-A2CF-25EBF36E4E6F}" destId="{E2248541-21CE-453B-B528-A9B02B2E4F38}" srcOrd="1" destOrd="0" parTransId="{4790D9EA-AB03-4CD5-9BBC-87F4C66FB22A}" sibTransId="{CA8573FA-0BAB-44E8-B452-3706182C26FE}"/>
    <dgm:cxn modelId="{7225DFB1-8F81-474E-A9D5-ED8E2EF4B471}" type="presOf" srcId="{397F2E96-0219-4016-A57D-0EF49120C6C0}" destId="{7D91E306-80E2-4358-A99D-13F2C70ADF56}" srcOrd="0" destOrd="0" presId="urn:microsoft.com/office/officeart/2005/8/layout/list1"/>
    <dgm:cxn modelId="{8164763F-96DA-4D92-93F4-3665F7D18AB8}" type="presParOf" srcId="{68C8EC3A-6AF0-430F-B93A-2C200CAC6F6A}" destId="{0ED3F5F9-2183-45D7-9BD9-7B67CCB84E33}" srcOrd="0" destOrd="0" presId="urn:microsoft.com/office/officeart/2005/8/layout/list1"/>
    <dgm:cxn modelId="{E75F212B-ECE0-40DC-AB83-FE51049DF776}" type="presParOf" srcId="{0ED3F5F9-2183-45D7-9BD9-7B67CCB84E33}" destId="{7D91E306-80E2-4358-A99D-13F2C70ADF56}" srcOrd="0" destOrd="0" presId="urn:microsoft.com/office/officeart/2005/8/layout/list1"/>
    <dgm:cxn modelId="{1B6D4802-D3C9-4FD0-9BF1-B67CEAD371B8}" type="presParOf" srcId="{0ED3F5F9-2183-45D7-9BD9-7B67CCB84E33}" destId="{71A684AA-C347-4335-B647-763D4852F3B9}" srcOrd="1" destOrd="0" presId="urn:microsoft.com/office/officeart/2005/8/layout/list1"/>
    <dgm:cxn modelId="{D87402BD-04E2-4B17-90E2-43AF9C9E5BF5}" type="presParOf" srcId="{68C8EC3A-6AF0-430F-B93A-2C200CAC6F6A}" destId="{B630FBDF-5E1E-4453-BEEA-2CF5517680C4}" srcOrd="1" destOrd="0" presId="urn:microsoft.com/office/officeart/2005/8/layout/list1"/>
    <dgm:cxn modelId="{7A89EA0D-3664-4465-B704-FC5FB8115858}" type="presParOf" srcId="{68C8EC3A-6AF0-430F-B93A-2C200CAC6F6A}" destId="{6304C186-3BB8-4A52-802A-C8E534647804}" srcOrd="2" destOrd="0" presId="urn:microsoft.com/office/officeart/2005/8/layout/list1"/>
    <dgm:cxn modelId="{9B1BF77D-B3E3-4E2F-9A8C-B7DF3632A697}" type="presParOf" srcId="{68C8EC3A-6AF0-430F-B93A-2C200CAC6F6A}" destId="{A59F1699-A951-4346-996F-AD2007B8D4EB}" srcOrd="3" destOrd="0" presId="urn:microsoft.com/office/officeart/2005/8/layout/list1"/>
    <dgm:cxn modelId="{2D496F33-3BA5-4316-AE28-264D1EF1D07A}" type="presParOf" srcId="{68C8EC3A-6AF0-430F-B93A-2C200CAC6F6A}" destId="{76FF483E-EC15-4A6D-B6CB-4851550037C3}" srcOrd="4" destOrd="0" presId="urn:microsoft.com/office/officeart/2005/8/layout/list1"/>
    <dgm:cxn modelId="{9E4BFA8A-D44B-42E6-88AC-94B8B9266C68}" type="presParOf" srcId="{76FF483E-EC15-4A6D-B6CB-4851550037C3}" destId="{5FD50782-CB44-4C75-952E-B09ED1139793}" srcOrd="0" destOrd="0" presId="urn:microsoft.com/office/officeart/2005/8/layout/list1"/>
    <dgm:cxn modelId="{E3BAD527-CFF2-4B42-877B-66522BB8F38B}" type="presParOf" srcId="{76FF483E-EC15-4A6D-B6CB-4851550037C3}" destId="{99A73B23-9609-4013-BA4A-725EA5CB9984}" srcOrd="1" destOrd="0" presId="urn:microsoft.com/office/officeart/2005/8/layout/list1"/>
    <dgm:cxn modelId="{C338321F-5672-46BE-9402-80368F4121BF}" type="presParOf" srcId="{68C8EC3A-6AF0-430F-B93A-2C200CAC6F6A}" destId="{AB603C1E-DDDF-4FB9-850F-151133F9A03F}" srcOrd="5" destOrd="0" presId="urn:microsoft.com/office/officeart/2005/8/layout/list1"/>
    <dgm:cxn modelId="{37A1D70F-4A25-4676-80EC-BCED9EE28D05}" type="presParOf" srcId="{68C8EC3A-6AF0-430F-B93A-2C200CAC6F6A}" destId="{6BAFEFBB-6FBB-4F9C-8DE8-27039B149A94}" srcOrd="6" destOrd="0" presId="urn:microsoft.com/office/officeart/2005/8/layout/list1"/>
    <dgm:cxn modelId="{42A9A496-9BDF-41E1-AC7A-42A22DD97100}" type="presParOf" srcId="{68C8EC3A-6AF0-430F-B93A-2C200CAC6F6A}" destId="{FEEF5745-2BDB-4693-9E22-7EDB91372C59}" srcOrd="7" destOrd="0" presId="urn:microsoft.com/office/officeart/2005/8/layout/list1"/>
    <dgm:cxn modelId="{74C52F28-4526-46B0-8BAF-17B1260ECE81}" type="presParOf" srcId="{68C8EC3A-6AF0-430F-B93A-2C200CAC6F6A}" destId="{F81EE004-A9A3-4E20-881E-7D2F295FF906}" srcOrd="8" destOrd="0" presId="urn:microsoft.com/office/officeart/2005/8/layout/list1"/>
    <dgm:cxn modelId="{19376AB9-4BE9-4FD3-AE42-D47C34ECAE1F}" type="presParOf" srcId="{F81EE004-A9A3-4E20-881E-7D2F295FF906}" destId="{5F8C7EE0-8E43-4ED6-84E7-E6BA6949BA9B}" srcOrd="0" destOrd="0" presId="urn:microsoft.com/office/officeart/2005/8/layout/list1"/>
    <dgm:cxn modelId="{51A3086F-6BA8-423B-8C86-08C3D613DE6D}" type="presParOf" srcId="{F81EE004-A9A3-4E20-881E-7D2F295FF906}" destId="{A8D06CFC-12D1-4EF0-9B94-9724A3112D62}" srcOrd="1" destOrd="0" presId="urn:microsoft.com/office/officeart/2005/8/layout/list1"/>
    <dgm:cxn modelId="{6230A8A9-66CC-434B-AF7A-AAB70ED5CBBB}" type="presParOf" srcId="{68C8EC3A-6AF0-430F-B93A-2C200CAC6F6A}" destId="{894BD559-1FDE-4598-B6C0-0DCB9D1FC2A0}" srcOrd="9" destOrd="0" presId="urn:microsoft.com/office/officeart/2005/8/layout/list1"/>
    <dgm:cxn modelId="{3C7BA4ED-417A-4A26-86FC-746B86F70D6B}" type="presParOf" srcId="{68C8EC3A-6AF0-430F-B93A-2C200CAC6F6A}" destId="{3BE24B83-AD82-43CD-80F4-BB0BB4AB825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C186-3BB8-4A52-802A-C8E534647804}">
      <dsp:nvSpPr>
        <dsp:cNvPr id="0" name=""/>
        <dsp:cNvSpPr/>
      </dsp:nvSpPr>
      <dsp:spPr>
        <a:xfrm>
          <a:off x="0" y="832328"/>
          <a:ext cx="597666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684AA-C347-4335-B647-763D4852F3B9}">
      <dsp:nvSpPr>
        <dsp:cNvPr id="0" name=""/>
        <dsp:cNvSpPr/>
      </dsp:nvSpPr>
      <dsp:spPr>
        <a:xfrm>
          <a:off x="298833" y="581408"/>
          <a:ext cx="4183664" cy="50184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133" tIns="0" rIns="15813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smtClean="0"/>
            <a:t>posílit kvalitu strategického řízení</a:t>
          </a:r>
          <a:endParaRPr lang="cs-CZ" sz="1700" kern="1200"/>
        </a:p>
      </dsp:txBody>
      <dsp:txXfrm>
        <a:off x="323331" y="605906"/>
        <a:ext cx="4134668" cy="452844"/>
      </dsp:txXfrm>
    </dsp:sp>
    <dsp:sp modelId="{6BAFEFBB-6FBB-4F9C-8DE8-27039B149A94}">
      <dsp:nvSpPr>
        <dsp:cNvPr id="0" name=""/>
        <dsp:cNvSpPr/>
      </dsp:nvSpPr>
      <dsp:spPr>
        <a:xfrm>
          <a:off x="0" y="1603448"/>
          <a:ext cx="597666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-37501"/>
              <a:lumOff val="198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73B23-9609-4013-BA4A-725EA5CB9984}">
      <dsp:nvSpPr>
        <dsp:cNvPr id="0" name=""/>
        <dsp:cNvSpPr/>
      </dsp:nvSpPr>
      <dsp:spPr>
        <a:xfrm>
          <a:off x="298833" y="1352528"/>
          <a:ext cx="4183664" cy="501840"/>
        </a:xfrm>
        <a:prstGeom prst="roundRect">
          <a:avLst/>
        </a:prstGeom>
        <a:solidFill>
          <a:schemeClr val="accent1">
            <a:shade val="80000"/>
            <a:hueOff val="0"/>
            <a:satOff val="-37501"/>
            <a:lumOff val="19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133" tIns="0" rIns="15813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smtClean="0"/>
            <a:t>šířit znalosti o všech oblastech spojených s udržitelným rozvojem měst</a:t>
          </a:r>
          <a:endParaRPr lang="cs-CZ" sz="1700" kern="1200"/>
        </a:p>
      </dsp:txBody>
      <dsp:txXfrm>
        <a:off x="323331" y="1377026"/>
        <a:ext cx="4134668" cy="452844"/>
      </dsp:txXfrm>
    </dsp:sp>
    <dsp:sp modelId="{3BE24B83-AD82-43CD-80F4-BB0BB4AB8250}">
      <dsp:nvSpPr>
        <dsp:cNvPr id="0" name=""/>
        <dsp:cNvSpPr/>
      </dsp:nvSpPr>
      <dsp:spPr>
        <a:xfrm>
          <a:off x="0" y="2451919"/>
          <a:ext cx="597666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-75001"/>
              <a:lumOff val="396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D06CFC-12D1-4EF0-9B94-9724A3112D62}">
      <dsp:nvSpPr>
        <dsp:cNvPr id="0" name=""/>
        <dsp:cNvSpPr/>
      </dsp:nvSpPr>
      <dsp:spPr>
        <a:xfrm>
          <a:off x="298833" y="2123647"/>
          <a:ext cx="4183664" cy="501840"/>
        </a:xfrm>
        <a:prstGeom prst="roundRect">
          <a:avLst/>
        </a:prstGeom>
        <a:solidFill>
          <a:schemeClr val="accent1">
            <a:shade val="80000"/>
            <a:hueOff val="0"/>
            <a:satOff val="-75001"/>
            <a:lumOff val="396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133" tIns="0" rIns="15813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smtClean="0"/>
            <a:t>podpořit výměnu zkušeností mezi evropskými městy </a:t>
          </a:r>
          <a:endParaRPr lang="cs-CZ" sz="1700" kern="1200"/>
        </a:p>
      </dsp:txBody>
      <dsp:txXfrm>
        <a:off x="323331" y="2148145"/>
        <a:ext cx="4134668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A9FB6-D9ED-404E-AFD2-37E0835FC3D6}" type="datetimeFigureOut">
              <a:rPr lang="cs-CZ" smtClean="0"/>
              <a:pPr/>
              <a:t>19.9.2016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A257B-425A-4350-8792-7C49418894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080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48070-1754-4046-9E38-6F5D9D5E9BB1}" type="datetimeFigureOut">
              <a:rPr lang="cs-CZ" smtClean="0"/>
              <a:pPr/>
              <a:t>19.9.2016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77F0F-9C0A-45F8-A7AE-EABCF91188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46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09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528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079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528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528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535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535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S dotazy</a:t>
            </a:r>
            <a:r>
              <a:rPr lang="cs-CZ" baseline="0" smtClean="0"/>
              <a:t> ohledně programu je možné se obracet na Národní kontaktní místo. Více informací lze nalézt na těchto odkazech.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528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4581128"/>
            <a:ext cx="7056784" cy="180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autoři projektu</a:t>
            </a:r>
            <a:endParaRPr lang="cs-CZ" dirty="0"/>
          </a:p>
        </p:txBody>
      </p:sp>
      <p:sp>
        <p:nvSpPr>
          <p:cNvPr id="6" name="Nadpis 13"/>
          <p:cNvSpPr>
            <a:spLocks noGrp="1" noChangeAspect="1"/>
          </p:cNvSpPr>
          <p:nvPr>
            <p:ph type="title" hasCustomPrompt="1"/>
          </p:nvPr>
        </p:nvSpPr>
        <p:spPr>
          <a:xfrm>
            <a:off x="1403648" y="1988840"/>
            <a:ext cx="7283152" cy="1872208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7" name="Podnadpis 2"/>
          <p:cNvSpPr txBox="1">
            <a:spLocks/>
          </p:cNvSpPr>
          <p:nvPr userDrawn="1"/>
        </p:nvSpPr>
        <p:spPr>
          <a:xfrm>
            <a:off x="1403648" y="3789040"/>
            <a:ext cx="7209184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MINISTERSTVO PRO MÍSTNÍ ROZVOJ ČR</a:t>
            </a:r>
          </a:p>
        </p:txBody>
      </p:sp>
      <p:pic>
        <p:nvPicPr>
          <p:cNvPr id="8" name="Obrázek 7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2565000" cy="5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2060848"/>
            <a:ext cx="829126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pic>
        <p:nvPicPr>
          <p:cNvPr id="4" name="Obrázek 3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Klepnutím vložíte text</a:t>
            </a:r>
          </a:p>
        </p:txBody>
      </p:sp>
      <p:pic>
        <p:nvPicPr>
          <p:cNvPr id="3" name="Obrázek 2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5" name="Obrázek 4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42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podtisk_modry.emf"/>
          <p:cNvPicPr>
            <a:picLocks noChangeAspect="1"/>
          </p:cNvPicPr>
          <p:nvPr/>
        </p:nvPicPr>
        <p:blipFill>
          <a:blip r:embed="rId6" cstate="print"/>
          <a:srcRect l="17008" b="8622"/>
          <a:stretch>
            <a:fillRect/>
          </a:stretch>
        </p:blipFill>
        <p:spPr>
          <a:xfrm>
            <a:off x="2" y="1988841"/>
            <a:ext cx="7908545" cy="4869160"/>
          </a:xfrm>
          <a:prstGeom prst="rect">
            <a:avLst/>
          </a:prstGeom>
        </p:spPr>
      </p:pic>
      <p:sp>
        <p:nvSpPr>
          <p:cNvPr id="8" name="Obdélník 7"/>
          <p:cNvSpPr>
            <a:spLocks noChangeAspect="1"/>
          </p:cNvSpPr>
          <p:nvPr/>
        </p:nvSpPr>
        <p:spPr>
          <a:xfrm>
            <a:off x="0" y="1"/>
            <a:ext cx="9144000" cy="26064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tm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mailto:eliska.pilna@mmr.cz" TargetMode="Externa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rbact.eu/urbact-v-ceske-republice" TargetMode="External"/><Relationship Id="rId5" Type="http://schemas.openxmlformats.org/officeDocument/2006/relationships/hyperlink" Target="http://www.urbact.eu/" TargetMode="External"/><Relationship Id="rId4" Type="http://schemas.openxmlformats.org/officeDocument/2006/relationships/hyperlink" Target="http://www.urbact.cz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r\Plocha 160106\URBACT\1. výzva\Brožura 21 sítí\Urbact City Festival Rig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t="5552" r="-1033" b="1851"/>
          <a:stretch/>
        </p:blipFill>
        <p:spPr bwMode="auto">
          <a:xfrm>
            <a:off x="-1" y="404664"/>
            <a:ext cx="923544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720080"/>
          </a:xfrm>
          <a:solidFill>
            <a:schemeClr val="bg1">
              <a:alpha val="85000"/>
            </a:schemeClr>
          </a:solidFill>
        </p:spPr>
        <p:txBody>
          <a:bodyPr/>
          <a:lstStyle/>
          <a:p>
            <a:pPr algn="ctr"/>
            <a:r>
              <a:rPr lang="cs-CZ" smtClean="0">
                <a:solidFill>
                  <a:schemeClr val="accent1"/>
                </a:solidFill>
              </a:rPr>
              <a:t>Operační program URBACT III</a:t>
            </a:r>
            <a:endParaRPr lang="cs-CZ" cap="small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a72c15739e31be68ffb5d0fc04a1958a70cae56a@zimb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165304"/>
            <a:ext cx="1368152" cy="66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 descr="URBACT_Ostrava_7.3.2016 - Microsoft PowerPoint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5" t="19654" r="57170" b="74078"/>
          <a:stretch/>
        </p:blipFill>
        <p:spPr>
          <a:xfrm>
            <a:off x="6946487" y="6165304"/>
            <a:ext cx="2173739" cy="67533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188964"/>
            <a:ext cx="693791" cy="62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511256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3100" b="1" dirty="0"/>
              <a:t>REFILL</a:t>
            </a:r>
            <a:r>
              <a:rPr lang="cs-CZ" sz="3100" dirty="0"/>
              <a:t> – Ostrava</a:t>
            </a: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r>
              <a:rPr lang="cs-CZ" sz="1900" dirty="0"/>
              <a:t>ř</a:t>
            </a:r>
            <a:r>
              <a:rPr lang="cs-CZ" sz="1900" dirty="0"/>
              <a:t>eší </a:t>
            </a:r>
            <a:r>
              <a:rPr lang="cs-CZ" sz="1900" dirty="0"/>
              <a:t>dočasné využíváním nevyužitých </a:t>
            </a:r>
            <a:r>
              <a:rPr lang="cs-CZ" sz="1900" dirty="0"/>
              <a:t>prostor</a:t>
            </a:r>
            <a:endParaRPr lang="cs-CZ" sz="19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3100" b="1" dirty="0" err="1"/>
              <a:t>INFocus</a:t>
            </a:r>
            <a:r>
              <a:rPr lang="cs-CZ" sz="3100" b="1" dirty="0"/>
              <a:t> – </a:t>
            </a:r>
            <a:r>
              <a:rPr lang="cs-CZ" sz="3100" dirty="0"/>
              <a:t>Ostrava</a:t>
            </a: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r>
              <a:rPr lang="cs-CZ" sz="1900" dirty="0"/>
              <a:t>zabývá se strategiemi inteligentní specializace</a:t>
            </a:r>
            <a:r>
              <a:rPr lang="cs-CZ" sz="1900" dirty="0"/>
              <a:t> </a:t>
            </a:r>
            <a:endParaRPr lang="cs-CZ" sz="19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3100" b="1" dirty="0" err="1" smtClean="0"/>
              <a:t>Retailink</a:t>
            </a:r>
            <a:r>
              <a:rPr lang="cs-CZ" sz="3100" b="1" dirty="0" smtClean="0"/>
              <a:t> </a:t>
            </a:r>
            <a:r>
              <a:rPr lang="cs-CZ" sz="3100" b="1" dirty="0"/>
              <a:t>– </a:t>
            </a:r>
            <a:r>
              <a:rPr lang="cs-CZ" sz="3100" dirty="0"/>
              <a:t>Liberec</a:t>
            </a: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r>
              <a:rPr lang="cs-CZ" sz="1900" dirty="0"/>
              <a:t>s</a:t>
            </a:r>
            <a:r>
              <a:rPr lang="cs-CZ" sz="1900" dirty="0"/>
              <a:t>e </a:t>
            </a:r>
            <a:r>
              <a:rPr lang="cs-CZ" sz="1900" dirty="0"/>
              <a:t>zaměřil na </a:t>
            </a:r>
            <a:r>
              <a:rPr lang="cs-CZ" sz="1900" dirty="0"/>
              <a:t>maloobchod</a:t>
            </a:r>
          </a:p>
          <a:p>
            <a:pPr>
              <a:buClr>
                <a:srgbClr val="FF3300"/>
              </a:buClr>
              <a:buSzPct val="130000"/>
            </a:pPr>
            <a:r>
              <a:rPr lang="cs-CZ" sz="2400" dirty="0" smtClean="0"/>
              <a:t> </a:t>
            </a:r>
            <a:r>
              <a:rPr lang="cs-CZ" sz="3100" b="1" dirty="0" err="1" smtClean="0"/>
              <a:t>Procure</a:t>
            </a:r>
            <a:r>
              <a:rPr lang="cs-CZ" sz="3100" b="1" dirty="0" smtClean="0"/>
              <a:t> </a:t>
            </a:r>
            <a:r>
              <a:rPr lang="cs-CZ" sz="3100" dirty="0">
                <a:latin typeface="Cambria" panose="02040503050406030204" pitchFamily="18" charset="0"/>
              </a:rPr>
              <a:t>– </a:t>
            </a:r>
            <a:r>
              <a:rPr lang="cs-CZ" sz="3100" dirty="0"/>
              <a:t>Praha </a:t>
            </a:r>
            <a:r>
              <a:rPr lang="cs-CZ" sz="3100" dirty="0" smtClean="0"/>
              <a:t>9</a:t>
            </a: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r>
              <a:rPr lang="cs-CZ" sz="1900" dirty="0"/>
              <a:t>řeší </a:t>
            </a:r>
            <a:r>
              <a:rPr lang="cs-CZ" sz="1900" dirty="0"/>
              <a:t>veřejné zakázky</a:t>
            </a:r>
            <a:endParaRPr lang="cs-CZ" sz="1900" dirty="0"/>
          </a:p>
          <a:p>
            <a:pPr>
              <a:spcBef>
                <a:spcPct val="0"/>
              </a:spcBef>
            </a:pPr>
            <a:endParaRPr lang="cs-CZ" sz="3200" b="1" dirty="0" smtClean="0">
              <a:solidFill>
                <a:srgbClr val="000099"/>
              </a:solidFill>
              <a:ea typeface="+mj-ea"/>
            </a:endParaRPr>
          </a:p>
          <a:p>
            <a:pPr>
              <a:spcBef>
                <a:spcPct val="0"/>
              </a:spcBef>
            </a:pPr>
            <a:endParaRPr lang="cs-CZ" sz="3200" b="1" dirty="0">
              <a:solidFill>
                <a:srgbClr val="000099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1956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tal Citie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165304"/>
            <a:ext cx="1587009" cy="66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1584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dirty="0"/>
              <a:t>City Centre </a:t>
            </a:r>
            <a:r>
              <a:rPr lang="cs-CZ" b="1" dirty="0" err="1"/>
              <a:t>Doctor</a:t>
            </a:r>
            <a:r>
              <a:rPr lang="cs-CZ" b="1" dirty="0"/>
              <a:t> </a:t>
            </a:r>
            <a:r>
              <a:rPr lang="cs-CZ" dirty="0">
                <a:latin typeface="Cambria" panose="02040503050406030204" pitchFamily="18" charset="0"/>
              </a:rPr>
              <a:t>- </a:t>
            </a:r>
            <a:r>
              <a:rPr lang="cs-CZ" dirty="0"/>
              <a:t>Valašské Meziříčí</a:t>
            </a: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r>
              <a:rPr lang="cs-CZ" sz="1900" dirty="0"/>
              <a:t>se zasazuje o revitalizaci centra města </a:t>
            </a:r>
            <a:endParaRPr lang="cs-CZ" sz="19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dirty="0" err="1" smtClean="0"/>
              <a:t>Vital</a:t>
            </a:r>
            <a:r>
              <a:rPr lang="cs-CZ" b="1" dirty="0" smtClean="0"/>
              <a:t> </a:t>
            </a:r>
            <a:r>
              <a:rPr lang="cs-CZ" b="1" dirty="0" err="1"/>
              <a:t>Cities</a:t>
            </a:r>
            <a:r>
              <a:rPr lang="cs-CZ" b="1" dirty="0"/>
              <a:t> </a:t>
            </a:r>
            <a:r>
              <a:rPr lang="cs-CZ" dirty="0">
                <a:latin typeface="Cambria" panose="02040503050406030204" pitchFamily="18" charset="0"/>
              </a:rPr>
              <a:t>- </a:t>
            </a:r>
            <a:r>
              <a:rPr lang="cs-CZ" dirty="0"/>
              <a:t>Ústí nad Labem</a:t>
            </a: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r>
              <a:rPr lang="cs-CZ" sz="1900" dirty="0"/>
              <a:t>se zabývá využitím veřejných </a:t>
            </a:r>
            <a:r>
              <a:rPr lang="cs-CZ" sz="1900" dirty="0" err="1"/>
              <a:t>prostranctví</a:t>
            </a:r>
            <a:r>
              <a:rPr lang="cs-CZ" sz="1900" dirty="0"/>
              <a:t> ke sportovním účelům s cílem sociální inkluze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dirty="0" smtClean="0"/>
              <a:t>Sub&gt;Urban </a:t>
            </a:r>
            <a:r>
              <a:rPr lang="cs-CZ" dirty="0" smtClean="0">
                <a:latin typeface="Cambria" panose="02040503050406030204" pitchFamily="18" charset="0"/>
              </a:rPr>
              <a:t>- </a:t>
            </a:r>
            <a:r>
              <a:rPr lang="cs-CZ" dirty="0"/>
              <a:t>Brno</a:t>
            </a: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r>
              <a:rPr lang="cs-CZ" sz="1900" dirty="0"/>
              <a:t>s</a:t>
            </a:r>
            <a:r>
              <a:rPr lang="cs-CZ" sz="1900" dirty="0"/>
              <a:t>naží se </a:t>
            </a:r>
            <a:r>
              <a:rPr lang="cs-CZ" sz="1900" dirty="0"/>
              <a:t>o zahušťování zástavby namísto jejího rozrůstání do krajiny </a:t>
            </a:r>
            <a:endParaRPr lang="cs-CZ" sz="1900" dirty="0"/>
          </a:p>
          <a:p>
            <a:pPr>
              <a:spcBef>
                <a:spcPct val="0"/>
              </a:spcBef>
            </a:pPr>
            <a:endParaRPr lang="cs-CZ" sz="3200" b="1" dirty="0" smtClean="0">
              <a:solidFill>
                <a:srgbClr val="000099"/>
              </a:solidFill>
              <a:ea typeface="+mj-ea"/>
            </a:endParaRPr>
          </a:p>
          <a:p>
            <a:pPr>
              <a:spcBef>
                <a:spcPct val="0"/>
              </a:spcBef>
            </a:pPr>
            <a:endParaRPr lang="cs-CZ" sz="3200" b="1" dirty="0">
              <a:solidFill>
                <a:srgbClr val="000099"/>
              </a:solidFill>
              <a:ea typeface="+mj-ea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191821"/>
            <a:ext cx="731828" cy="6935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6" b="16067"/>
          <a:stretch/>
        </p:blipFill>
        <p:spPr>
          <a:xfrm>
            <a:off x="1331640" y="6191821"/>
            <a:ext cx="1490835" cy="69814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879" y="6217518"/>
            <a:ext cx="926521" cy="66838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1821"/>
            <a:ext cx="1331640" cy="69356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1" t="32713" r="26458" b="33186"/>
          <a:stretch/>
        </p:blipFill>
        <p:spPr>
          <a:xfrm>
            <a:off x="3491880" y="6217517"/>
            <a:ext cx="1944216" cy="67245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91821"/>
            <a:ext cx="532943" cy="66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1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355976" y="1392483"/>
            <a:ext cx="4464496" cy="55172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800" smtClean="0">
                <a:latin typeface="Cambria" panose="02040503050406030204" pitchFamily="18" charset="0"/>
              </a:rPr>
              <a:t>odbor regionální politiky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800" smtClean="0">
                <a:latin typeface="Cambria" panose="02040503050406030204" pitchFamily="18" charset="0"/>
              </a:rPr>
              <a:t>Ministerstvo pro místní rozvoj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800" smtClean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800" smtClean="0">
                <a:latin typeface="Cambria" panose="02040503050406030204" pitchFamily="18" charset="0"/>
              </a:rPr>
              <a:t>Kontakní osoba: Eliška Pilná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800" smtClean="0">
                <a:latin typeface="Cambria" panose="02040503050406030204" pitchFamily="18" charset="0"/>
              </a:rPr>
              <a:t>e-mail</a:t>
            </a:r>
            <a:r>
              <a:rPr lang="cs-CZ" sz="1800">
                <a:latin typeface="Cambria" panose="02040503050406030204" pitchFamily="18" charset="0"/>
              </a:rPr>
              <a:t>: </a:t>
            </a:r>
            <a:r>
              <a:rPr lang="cs-CZ" sz="1800" u="sng" smtClean="0">
                <a:latin typeface="Cambria" panose="02040503050406030204" pitchFamily="18" charset="0"/>
                <a:hlinkClick r:id="rId3"/>
              </a:rPr>
              <a:t>eliska.pilna@mmr.cz</a:t>
            </a:r>
            <a:endParaRPr lang="cs-CZ" sz="1800" u="sng" smtClean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800">
                <a:latin typeface="Cambria" panose="02040503050406030204" pitchFamily="18" charset="0"/>
              </a:rPr>
              <a:t>tel.:       +420 224 864 238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800" u="sng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800" u="sng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800" u="sng">
                <a:solidFill>
                  <a:schemeClr val="accent1"/>
                </a:solidFill>
                <a:latin typeface="Cambria" panose="02040503050406030204" pitchFamily="18" charset="0"/>
                <a:hlinkClick r:id="rId4"/>
              </a:rPr>
              <a:t>www.urbact.cz</a:t>
            </a:r>
            <a:endParaRPr lang="cs-CZ" sz="1800" u="sng">
              <a:solidFill>
                <a:schemeClr val="accent1"/>
              </a:solidFill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800" u="sng">
                <a:solidFill>
                  <a:schemeClr val="accent1"/>
                </a:solidFill>
                <a:latin typeface="Cambria" panose="02040503050406030204" pitchFamily="18" charset="0"/>
                <a:hlinkClick r:id="rId5"/>
              </a:rPr>
              <a:t>www.urbact.eu</a:t>
            </a:r>
            <a:endParaRPr lang="cs-CZ" sz="1800" u="sng">
              <a:solidFill>
                <a:schemeClr val="accent1"/>
              </a:solidFill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800" u="sng">
                <a:solidFill>
                  <a:schemeClr val="accent1"/>
                </a:solidFill>
                <a:latin typeface="Cambria" panose="02040503050406030204" pitchFamily="18" charset="0"/>
                <a:hlinkClick r:id="rId6"/>
              </a:rPr>
              <a:t>http://</a:t>
            </a:r>
            <a:r>
              <a:rPr lang="cs-CZ" sz="1800" u="sng" smtClean="0">
                <a:solidFill>
                  <a:schemeClr val="accent1"/>
                </a:solidFill>
                <a:latin typeface="Cambria" panose="02040503050406030204" pitchFamily="18" charset="0"/>
                <a:hlinkClick r:id="rId6"/>
              </a:rPr>
              <a:t>urbact.eu/urbact-v-ceske-republice</a:t>
            </a:r>
            <a:endParaRPr lang="cs-CZ" sz="1800" u="sng" smtClean="0">
              <a:solidFill>
                <a:schemeClr val="accent1"/>
              </a:solidFill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800" u="sng">
              <a:solidFill>
                <a:schemeClr val="accent1"/>
              </a:solidFill>
              <a:latin typeface="Cambria" panose="020405030504060302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sz="1800">
                <a:latin typeface="Cambria" panose="02040503050406030204" pitchFamily="18" charset="0"/>
              </a:rPr>
              <a:t>Twitter: URBACT_CZ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sz="1800">
                <a:latin typeface="Cambria" panose="02040503050406030204" pitchFamily="18" charset="0"/>
              </a:rPr>
              <a:t>Facebook</a:t>
            </a:r>
            <a:r>
              <a:rPr lang="cs-CZ" sz="1800" smtClean="0">
                <a:latin typeface="Cambria" panose="02040503050406030204" pitchFamily="18" charset="0"/>
              </a:rPr>
              <a:t>: Urbact Czech Republic</a:t>
            </a:r>
            <a:endParaRPr lang="cs-CZ" sz="1800" dirty="0">
              <a:latin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699792" y="620688"/>
            <a:ext cx="5698976" cy="504056"/>
          </a:xfrm>
        </p:spPr>
        <p:txBody>
          <a:bodyPr/>
          <a:lstStyle/>
          <a:p>
            <a:r>
              <a:rPr lang="cs-CZ" smtClean="0"/>
              <a:t>Národní kontakní místo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5" name="Picture 2" descr="D:\usr\Plocha 160505\IMG_358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34455"/>
            <a:ext cx="3312369" cy="248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3" t="6865" r="12153"/>
          <a:stretch/>
        </p:blipFill>
        <p:spPr bwMode="auto">
          <a:xfrm>
            <a:off x="539552" y="3990740"/>
            <a:ext cx="3312368" cy="2606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86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endParaRPr lang="cs-CZ" altLang="fr-FR" sz="1900" dirty="0" smtClean="0"/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r>
              <a:rPr lang="cs-CZ" sz="1900" dirty="0" smtClean="0"/>
              <a:t>(Operační) program </a:t>
            </a:r>
            <a:r>
              <a:rPr lang="cs-CZ" sz="1900" dirty="0"/>
              <a:t>Evropské územní spolupráce kofinancovaný z Evropského fondu pro regionální </a:t>
            </a:r>
            <a:r>
              <a:rPr lang="cs-CZ" sz="1900" dirty="0" smtClean="0"/>
              <a:t>rozvoj</a:t>
            </a: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r>
              <a:rPr lang="cs-CZ" altLang="fr-FR" sz="1900" dirty="0"/>
              <a:t>Navazuje na program URBACT </a:t>
            </a:r>
            <a:r>
              <a:rPr lang="cs-CZ" altLang="fr-FR" sz="1900" dirty="0" smtClean="0"/>
              <a:t>II</a:t>
            </a:r>
            <a:endParaRPr lang="cs-CZ" sz="1900" dirty="0"/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r>
              <a:rPr lang="cs-CZ" sz="1900" dirty="0"/>
              <a:t>Je určen pro 28 členských států EU a 2 partnerské státy (Švýcarsko a Norsko</a:t>
            </a:r>
            <a:r>
              <a:rPr lang="cs-CZ" sz="1900" dirty="0"/>
              <a:t>)</a:t>
            </a:r>
            <a:endParaRPr lang="cs-CZ" sz="1900" dirty="0"/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r>
              <a:rPr lang="cs-CZ" sz="1900" dirty="0"/>
              <a:t>Hlavním cílem programu je podpora integrovaného a udržitelného rozvoje evropských </a:t>
            </a:r>
            <a:r>
              <a:rPr lang="cs-CZ" sz="1900" dirty="0"/>
              <a:t>měst</a:t>
            </a:r>
            <a:endParaRPr lang="cs-CZ" sz="1900" dirty="0"/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r>
              <a:rPr lang="cs-CZ" altLang="fr-FR" sz="1900" dirty="0" err="1"/>
              <a:t>Řidící</a:t>
            </a:r>
            <a:r>
              <a:rPr lang="cs-CZ" altLang="fr-FR" sz="1900" dirty="0"/>
              <a:t> </a:t>
            </a:r>
            <a:r>
              <a:rPr lang="cs-CZ" altLang="fr-FR" sz="1900" dirty="0" smtClean="0"/>
              <a:t>orgán i sekretariát </a:t>
            </a:r>
            <a:r>
              <a:rPr lang="cs-CZ" altLang="fr-FR" sz="1900" dirty="0"/>
              <a:t>ve </a:t>
            </a:r>
            <a:r>
              <a:rPr lang="cs-CZ" altLang="fr-FR" sz="1900" dirty="0"/>
              <a:t>Francii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 programu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27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5517232"/>
          </a:xfrm>
        </p:spPr>
        <p:txBody>
          <a:bodyPr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 smtClean="0"/>
              <a:t>Cíle</a:t>
            </a:r>
            <a:r>
              <a:rPr lang="cs-CZ" sz="1800" dirty="0" smtClean="0"/>
              <a:t>: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8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8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8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8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 smtClean="0"/>
              <a:t>Spolupráce v mezinárodních sítích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 smtClean="0"/>
              <a:t>Publikační činnost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 smtClean="0"/>
              <a:t>Vzdělávací akce </a:t>
            </a:r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699792" y="620688"/>
            <a:ext cx="5698976" cy="504056"/>
          </a:xfrm>
        </p:spPr>
        <p:txBody>
          <a:bodyPr/>
          <a:lstStyle/>
          <a:p>
            <a:r>
              <a:rPr lang="cs-CZ" dirty="0" smtClean="0"/>
              <a:t>O programu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99174986"/>
              </p:ext>
            </p:extLst>
          </p:nvPr>
        </p:nvGraphicFramePr>
        <p:xfrm>
          <a:off x="611560" y="1196752"/>
          <a:ext cx="5976664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Zástupný symbol pro obsah 3"/>
          <p:cNvSpPr txBox="1">
            <a:spLocks/>
          </p:cNvSpPr>
          <p:nvPr/>
        </p:nvSpPr>
        <p:spPr>
          <a:xfrm>
            <a:off x="467544" y="3888432"/>
            <a:ext cx="8568952" cy="551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3415847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1043608" y="1628800"/>
            <a:ext cx="7200800" cy="4725144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900" dirty="0">
                <a:latin typeface="Arial" pitchFamily="34" charset="0"/>
                <a:cs typeface="Arial" pitchFamily="34" charset="0"/>
              </a:rPr>
              <a:t>Zapojení do mezinárodních sítí měst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900" dirty="0">
                <a:latin typeface="Arial" pitchFamily="34" charset="0"/>
                <a:cs typeface="Arial" pitchFamily="34" charset="0"/>
              </a:rPr>
              <a:t>Místní akční plány k danému tématu tvořeny místními podpůrnými skupinami </a:t>
            </a: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cs-CZ" sz="2200" b="1" dirty="0">
              <a:solidFill>
                <a:srgbClr val="000090"/>
              </a:solidFill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500"/>
              </a:spcBef>
              <a:buClr>
                <a:srgbClr val="FF3300"/>
              </a:buClr>
              <a:buSzPct val="120000"/>
              <a:defRPr/>
            </a:pPr>
            <a:endParaRPr lang="cs-CZ" sz="2200" dirty="0" smtClean="0">
              <a:solidFill>
                <a:srgbClr val="000090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endParaRPr lang="en-US" sz="2200" dirty="0">
              <a:solidFill>
                <a:srgbClr val="000090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endParaRPr lang="en-GB" altLang="fr-FR" sz="2000" kern="0" dirty="0" smtClean="0">
              <a:solidFill>
                <a:srgbClr val="000066"/>
              </a:solidFill>
              <a:latin typeface="+mj-lt"/>
              <a:cs typeface="ＭＳ Ｐゴシック" charset="0"/>
            </a:endParaRPr>
          </a:p>
          <a:p>
            <a:pPr marL="342900" indent="-342900" algn="just">
              <a:spcBef>
                <a:spcPts val="500"/>
              </a:spcBef>
              <a:buClr>
                <a:srgbClr val="000000"/>
              </a:buClr>
              <a:buSzPct val="100000"/>
              <a:defRPr/>
            </a:pPr>
            <a:r>
              <a:rPr lang="en-GB" altLang="fr-FR" kern="0" dirty="0">
                <a:solidFill>
                  <a:srgbClr val="000000"/>
                </a:solidFill>
                <a:latin typeface="+mj-lt"/>
                <a:cs typeface="ＭＳ Ｐゴシック" charset="0"/>
                <a:sym typeface="Wingdings" pitchFamily="2" charset="2"/>
              </a:rPr>
              <a:t>	</a:t>
            </a:r>
            <a:endParaRPr lang="en-GB" altLang="fr-FR" kern="0" dirty="0">
              <a:solidFill>
                <a:srgbClr val="000000"/>
              </a:solidFill>
              <a:latin typeface="+mj-lt"/>
              <a:cs typeface="ＭＳ Ｐゴシック" charset="0"/>
            </a:endParaRPr>
          </a:p>
          <a:p>
            <a:pPr marL="342900" indent="-342900" algn="just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j-lt"/>
              <a:cs typeface="ＭＳ Ｐゴシック" charset="0"/>
            </a:endParaRPr>
          </a:p>
          <a:p>
            <a:pPr marL="342900" indent="-3429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j-lt"/>
              <a:cs typeface="ＭＳ Ｐゴシック" charset="0"/>
            </a:endParaRPr>
          </a:p>
          <a:p>
            <a:pPr marL="342900" indent="-3429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j-lt"/>
              <a:cs typeface="ＭＳ Ｐゴシック" charset="0"/>
            </a:endParaRPr>
          </a:p>
          <a:p>
            <a:pPr marL="342900" indent="-3429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j-lt"/>
              <a:cs typeface="ＭＳ Ｐゴシック" charset="0"/>
            </a:endParaRPr>
          </a:p>
        </p:txBody>
      </p:sp>
      <p:sp>
        <p:nvSpPr>
          <p:cNvPr id="7" name="Nadpis 2"/>
          <p:cNvSpPr txBox="1">
            <a:spLocks/>
          </p:cNvSpPr>
          <p:nvPr/>
        </p:nvSpPr>
        <p:spPr>
          <a:xfrm>
            <a:off x="2699792" y="620688"/>
            <a:ext cx="5698976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00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dirty="0" smtClean="0"/>
              <a:t>Podstata programu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74" y="2996952"/>
            <a:ext cx="3698846" cy="333844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96952"/>
            <a:ext cx="5015505" cy="333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56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fr-FR" dirty="0" smtClean="0">
                <a:solidFill>
                  <a:srgbClr val="0B0492"/>
                </a:solidFill>
              </a:rPr>
              <a:t>Tematické cíle</a:t>
            </a:r>
            <a:r>
              <a:rPr lang="en-US" altLang="fr-FR" dirty="0" smtClean="0">
                <a:solidFill>
                  <a:srgbClr val="0B0492"/>
                </a:solidFill>
              </a:rPr>
              <a:t>:</a:t>
            </a:r>
            <a:r>
              <a:rPr lang="en-US" altLang="fr-FR" dirty="0">
                <a:solidFill>
                  <a:srgbClr val="0B0492"/>
                </a:solidFill>
              </a:rPr>
              <a:t/>
            </a:r>
            <a:br>
              <a:rPr lang="en-US" altLang="fr-FR" dirty="0">
                <a:solidFill>
                  <a:srgbClr val="0B0492"/>
                </a:solidFill>
              </a:rPr>
            </a:br>
            <a:endParaRPr lang="cs-CZ" dirty="0"/>
          </a:p>
        </p:txBody>
      </p:sp>
      <p:graphicFrame>
        <p:nvGraphicFramePr>
          <p:cNvPr id="4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791872"/>
              </p:ext>
            </p:extLst>
          </p:nvPr>
        </p:nvGraphicFramePr>
        <p:xfrm>
          <a:off x="539552" y="2348880"/>
          <a:ext cx="7992888" cy="298110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992888"/>
              </a:tblGrid>
              <a:tr h="2909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1. 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Výzkum, rozvoj technologií a inovace </a:t>
                      </a:r>
                      <a:endParaRPr lang="cs-CZ" sz="1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2228" marR="62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2. </a:t>
                      </a:r>
                      <a:r>
                        <a:rPr lang="cs-CZ" sz="160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Přístup, využití a kvalita IKT </a:t>
                      </a:r>
                      <a:endParaRPr lang="cs-CZ" sz="160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2228" marR="62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3. </a:t>
                      </a:r>
                      <a:r>
                        <a:rPr lang="cs-CZ" sz="160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Konkurenceschopnost malých a středních podniků </a:t>
                      </a:r>
                      <a:endParaRPr lang="fr-FR" sz="1600" b="1" i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28" marR="62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4. </a:t>
                      </a:r>
                      <a:r>
                        <a:rPr lang="cs-CZ" sz="1600" b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Přechod na nízkouhlíkové hospodářství ve všech odvětvích</a:t>
                      </a:r>
                      <a:endParaRPr lang="cs-CZ" sz="1600" b="1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2228" marR="62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1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5. </a:t>
                      </a:r>
                      <a:r>
                        <a:rPr lang="cs-CZ" sz="160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Přizpůsobení se změně klimatu, prevence a řízení rizik </a:t>
                      </a:r>
                      <a:endParaRPr lang="cs-CZ" sz="160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2228" marR="62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6. </a:t>
                      </a:r>
                      <a:r>
                        <a:rPr lang="cs-CZ" sz="1600" b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Životní prostředí a účinné využívání zdrojů </a:t>
                      </a:r>
                      <a:endParaRPr lang="fr-FR" sz="1600" b="1" i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28" marR="62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7. </a:t>
                      </a:r>
                      <a:r>
                        <a:rPr lang="cs-CZ" sz="160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Udržitelná doprava a překážky/nedostatky v klíčových síťových infrastrukturách 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228" marR="62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1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8. </a:t>
                      </a:r>
                      <a:r>
                        <a:rPr lang="cs-CZ" sz="1600" b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Zaměstnanost a pracovní mobilita </a:t>
                      </a:r>
                      <a:endParaRPr lang="fr-FR" sz="1600" b="1" i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28" marR="62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9. 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Sociální inkluze a boj proti chudobě</a:t>
                      </a:r>
                      <a:endParaRPr lang="cs-CZ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2228" marR="62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10.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Vzdělávání, dovednosti a celoživotní učení 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228" marR="62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ZoneTexte 6"/>
          <p:cNvSpPr txBox="1"/>
          <p:nvPr/>
        </p:nvSpPr>
        <p:spPr>
          <a:xfrm>
            <a:off x="323528" y="5590981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smtClean="0"/>
              <a:t>*</a:t>
            </a:r>
            <a:r>
              <a:rPr lang="en-GB" sz="1600" b="1" smtClean="0"/>
              <a:t>70% </a:t>
            </a:r>
            <a:r>
              <a:rPr lang="en-GB" sz="1600" b="1" err="1" smtClean="0"/>
              <a:t>alokace</a:t>
            </a:r>
            <a:r>
              <a:rPr lang="en-GB" sz="1600" b="1" smtClean="0"/>
              <a:t> </a:t>
            </a:r>
            <a:r>
              <a:rPr lang="en-GB" sz="1600" b="1" err="1" smtClean="0"/>
              <a:t>programu</a:t>
            </a:r>
            <a:r>
              <a:rPr lang="en-GB" sz="1600" b="1" smtClean="0"/>
              <a:t> </a:t>
            </a:r>
            <a:r>
              <a:rPr lang="en-GB" sz="1600" b="1"/>
              <a:t>URBACT III </a:t>
            </a:r>
            <a:r>
              <a:rPr lang="en-GB" sz="1600" b="1" err="1" smtClean="0"/>
              <a:t>připadne</a:t>
            </a:r>
            <a:r>
              <a:rPr lang="en-GB" sz="1600" b="1" smtClean="0"/>
              <a:t> </a:t>
            </a:r>
            <a:r>
              <a:rPr lang="en-GB" sz="1600" b="1" err="1" smtClean="0"/>
              <a:t>na</a:t>
            </a:r>
            <a:r>
              <a:rPr lang="en-GB" sz="1600" b="1" smtClean="0"/>
              <a:t> </a:t>
            </a:r>
            <a:r>
              <a:rPr lang="en-GB" sz="1600" b="1" err="1" smtClean="0"/>
              <a:t>zvýrazněné</a:t>
            </a:r>
            <a:r>
              <a:rPr lang="en-GB" sz="1600" b="1" smtClean="0"/>
              <a:t> </a:t>
            </a:r>
            <a:r>
              <a:rPr lang="en-GB" sz="1600" b="1" err="1" smtClean="0"/>
              <a:t>tematické</a:t>
            </a:r>
            <a:r>
              <a:rPr lang="en-GB" sz="1600" b="1" smtClean="0"/>
              <a:t> </a:t>
            </a:r>
            <a:r>
              <a:rPr lang="en-GB" sz="1600" b="1" err="1" smtClean="0"/>
              <a:t>cíle</a:t>
            </a:r>
            <a:r>
              <a:rPr lang="en-GB" sz="1600" b="1" smtClean="0"/>
              <a:t>.</a:t>
            </a:r>
            <a:endParaRPr lang="en-GB" sz="1600" b="1"/>
          </a:p>
        </p:txBody>
      </p:sp>
    </p:spTree>
    <p:extLst>
      <p:ext uri="{BB962C8B-B14F-4D97-AF65-F5344CB8AC3E}">
        <p14:creationId xmlns:p14="http://schemas.microsoft.com/office/powerpoint/2010/main" val="175387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096852"/>
            <a:ext cx="8291264" cy="4392488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Clr>
                <a:srgbClr val="FF3300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altLang="fr-FR" sz="2400" dirty="0" err="1" smtClean="0"/>
              <a:t>Sítě</a:t>
            </a:r>
            <a:r>
              <a:rPr lang="en-US" altLang="fr-FR" sz="2400" dirty="0" smtClean="0"/>
              <a:t> </a:t>
            </a:r>
            <a:r>
              <a:rPr lang="en-US" altLang="fr-FR" sz="2400" dirty="0" err="1"/>
              <a:t>měst</a:t>
            </a:r>
            <a:r>
              <a:rPr lang="en-US" altLang="fr-FR" sz="2400" dirty="0"/>
              <a:t> (Action Planning Networks</a:t>
            </a:r>
            <a:r>
              <a:rPr lang="en-US" altLang="fr-FR" sz="2400" dirty="0" smtClean="0"/>
              <a:t>)</a:t>
            </a:r>
            <a:endParaRPr lang="en-US" altLang="fr-FR" sz="2400" dirty="0"/>
          </a:p>
          <a:p>
            <a:pPr>
              <a:buClr>
                <a:srgbClr val="FF3300"/>
              </a:buClr>
              <a:buSzPct val="130000"/>
              <a:buFont typeface="Wingdings" pitchFamily="2" charset="2"/>
              <a:buChar char="§"/>
            </a:pPr>
            <a:r>
              <a:rPr lang="cs-CZ" altLang="fr-FR" sz="2400" dirty="0" smtClean="0"/>
              <a:t>   </a:t>
            </a:r>
            <a:r>
              <a:rPr lang="en-US" altLang="fr-FR" sz="2400" dirty="0" err="1" smtClean="0"/>
              <a:t>Implementační</a:t>
            </a:r>
            <a:r>
              <a:rPr lang="en-US" altLang="fr-FR" sz="2400" dirty="0" smtClean="0"/>
              <a:t> </a:t>
            </a:r>
            <a:r>
              <a:rPr lang="en-US" altLang="fr-FR" sz="2400" dirty="0" err="1"/>
              <a:t>sítě</a:t>
            </a:r>
            <a:r>
              <a:rPr lang="en-US" altLang="fr-FR" sz="2400" dirty="0"/>
              <a:t> (Implementation Networks</a:t>
            </a:r>
            <a:r>
              <a:rPr lang="en-US" altLang="fr-FR" sz="2400" dirty="0" smtClean="0"/>
              <a:t>)</a:t>
            </a:r>
            <a:endParaRPr lang="cs-CZ" altLang="fr-FR" sz="2400" dirty="0"/>
          </a:p>
          <a:p>
            <a:pPr>
              <a:buClr>
                <a:srgbClr val="FF3300"/>
              </a:buClr>
              <a:buSzPct val="130000"/>
              <a:buFont typeface="Wingdings" pitchFamily="2" charset="2"/>
              <a:buChar char="§"/>
            </a:pPr>
            <a:r>
              <a:rPr lang="cs-CZ" altLang="fr-FR" sz="2400" dirty="0" smtClean="0"/>
              <a:t>   </a:t>
            </a:r>
            <a:r>
              <a:rPr lang="en-US" altLang="fr-FR" sz="2400" dirty="0" err="1" smtClean="0"/>
              <a:t>Sítě</a:t>
            </a:r>
            <a:r>
              <a:rPr lang="en-US" altLang="fr-FR" sz="2400" dirty="0" smtClean="0"/>
              <a:t> </a:t>
            </a:r>
            <a:r>
              <a:rPr lang="en-US" altLang="fr-FR" sz="2400" dirty="0" err="1"/>
              <a:t>přenosu</a:t>
            </a:r>
            <a:r>
              <a:rPr lang="en-US" altLang="fr-FR" sz="2400" dirty="0"/>
              <a:t> (Transfer Networks</a:t>
            </a:r>
            <a:r>
              <a:rPr lang="en-US" altLang="fr-FR" sz="2400" dirty="0" smtClean="0"/>
              <a:t>)</a:t>
            </a:r>
            <a:endParaRPr lang="cs-CZ" altLang="fr-FR" sz="2400" dirty="0"/>
          </a:p>
          <a:p>
            <a:endParaRPr lang="cs-CZ" sz="2400" dirty="0" smtClean="0"/>
          </a:p>
          <a:p>
            <a:endParaRPr lang="cs-CZ" sz="2400" dirty="0" smtClean="0"/>
          </a:p>
          <a:p>
            <a:pPr>
              <a:buClr>
                <a:srgbClr val="FF3300"/>
              </a:buClr>
              <a:buSzPct val="130000"/>
              <a:buFont typeface="Wingdings" pitchFamily="2" charset="2"/>
              <a:buChar char="§"/>
            </a:pPr>
            <a:r>
              <a:rPr lang="cs-CZ" sz="2500" dirty="0"/>
              <a:t>města z 28 států EU a Norska a Švýcarska</a:t>
            </a:r>
          </a:p>
          <a:p>
            <a:pPr>
              <a:buClr>
                <a:srgbClr val="FF3300"/>
              </a:buClr>
              <a:buSzPct val="130000"/>
              <a:buFont typeface="Wingdings" pitchFamily="2" charset="2"/>
              <a:buChar char="§"/>
            </a:pPr>
            <a:r>
              <a:rPr lang="cs-CZ" sz="2500" dirty="0"/>
              <a:t>městské části  a  organizované aglomerace</a:t>
            </a:r>
          </a:p>
          <a:p>
            <a:pPr>
              <a:buClr>
                <a:srgbClr val="FF3300"/>
              </a:buClr>
              <a:buSzPct val="130000"/>
              <a:buFont typeface="Wingdings" pitchFamily="2" charset="2"/>
              <a:buChar char="§"/>
            </a:pPr>
            <a:r>
              <a:rPr lang="cs-CZ" sz="2500" dirty="0"/>
              <a:t> </a:t>
            </a:r>
            <a:r>
              <a:rPr lang="cs-CZ" sz="2500" dirty="0"/>
              <a:t>v některých výzvách/fázích i instituce </a:t>
            </a:r>
            <a:r>
              <a:rPr lang="cs-CZ" sz="2500" dirty="0"/>
              <a:t>vlastněné  městem,  veřejná správa  na regionální a národní úrovni,  </a:t>
            </a:r>
            <a:r>
              <a:rPr lang="cs-CZ" sz="2500" dirty="0"/>
              <a:t>veřejné </a:t>
            </a:r>
            <a:r>
              <a:rPr lang="cs-CZ" sz="2500" dirty="0"/>
              <a:t>univerzity a výzkumná centra zapojená do rozvoje měst</a:t>
            </a:r>
          </a:p>
          <a:p>
            <a:pPr>
              <a:buClr>
                <a:srgbClr val="FF3300"/>
              </a:buClr>
              <a:buSzPct val="130000"/>
              <a:buFont typeface="Wingdings" pitchFamily="2" charset="2"/>
              <a:buChar char="§"/>
            </a:pPr>
            <a:endParaRPr lang="cs-CZ" altLang="fr-FR" sz="1900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fr-FR" dirty="0">
                <a:solidFill>
                  <a:srgbClr val="0B0492"/>
                </a:solidFill>
              </a:rPr>
              <a:t>T</a:t>
            </a:r>
            <a:r>
              <a:rPr lang="en-US" altLang="fr-FR" dirty="0" err="1" smtClean="0">
                <a:solidFill>
                  <a:srgbClr val="0B0492"/>
                </a:solidFill>
              </a:rPr>
              <a:t>ypy</a:t>
            </a:r>
            <a:r>
              <a:rPr lang="en-US" altLang="fr-FR" dirty="0" smtClean="0">
                <a:solidFill>
                  <a:srgbClr val="0B0492"/>
                </a:solidFill>
              </a:rPr>
              <a:t> </a:t>
            </a:r>
            <a:r>
              <a:rPr lang="en-US" altLang="fr-FR" dirty="0" err="1">
                <a:solidFill>
                  <a:srgbClr val="0B0492"/>
                </a:solidFill>
              </a:rPr>
              <a:t>sítí</a:t>
            </a:r>
            <a:r>
              <a:rPr lang="en-US" altLang="fr-FR" dirty="0">
                <a:solidFill>
                  <a:srgbClr val="0B0492"/>
                </a:solidFill>
              </a:rPr>
              <a:t>:</a:t>
            </a:r>
            <a:br>
              <a:rPr lang="en-US" altLang="fr-FR" dirty="0">
                <a:solidFill>
                  <a:srgbClr val="0B0492"/>
                </a:solidFill>
              </a:rPr>
            </a:br>
            <a:endParaRPr lang="cs-CZ" dirty="0"/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395536" y="3789040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00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altLang="fr-FR" dirty="0" smtClean="0">
                <a:solidFill>
                  <a:srgbClr val="0B0492"/>
                </a:solidFill>
              </a:rPr>
              <a:t>Potencionální příjemci</a:t>
            </a:r>
            <a:r>
              <a:rPr lang="en-US" altLang="fr-FR" dirty="0" smtClean="0">
                <a:solidFill>
                  <a:srgbClr val="0B0492"/>
                </a:solidFill>
              </a:rPr>
              <a:t>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32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5400600"/>
          </a:xfrm>
        </p:spPr>
        <p:txBody>
          <a:bodyPr>
            <a:noAutofit/>
          </a:bodyPr>
          <a:lstStyle/>
          <a:p>
            <a:pPr>
              <a:buClr>
                <a:srgbClr val="FF3300"/>
              </a:buClr>
              <a:buSzPct val="130000"/>
              <a:buFont typeface="Wingdings" pitchFamily="2" charset="2"/>
              <a:buChar char="§"/>
            </a:pPr>
            <a:r>
              <a:rPr lang="cs-CZ" sz="1900" b="1" dirty="0"/>
              <a:t>Místní akční plán </a:t>
            </a:r>
            <a:r>
              <a:rPr lang="cs-CZ" sz="1900" dirty="0"/>
              <a:t>(</a:t>
            </a:r>
            <a:r>
              <a:rPr lang="cs-CZ" sz="1900" dirty="0" err="1"/>
              <a:t>Local</a:t>
            </a:r>
            <a:r>
              <a:rPr lang="cs-CZ" sz="1900" dirty="0"/>
              <a:t> </a:t>
            </a:r>
            <a:r>
              <a:rPr lang="cs-CZ" sz="1900" dirty="0" err="1"/>
              <a:t>Action</a:t>
            </a:r>
            <a:r>
              <a:rPr lang="cs-CZ" sz="1900" dirty="0"/>
              <a:t> </a:t>
            </a:r>
            <a:r>
              <a:rPr lang="cs-CZ" sz="1900" dirty="0" err="1"/>
              <a:t>Plan</a:t>
            </a:r>
            <a:r>
              <a:rPr lang="cs-CZ" sz="1900" dirty="0"/>
              <a:t>)</a:t>
            </a:r>
          </a:p>
          <a:p>
            <a:r>
              <a:rPr lang="cs-CZ" sz="1900" dirty="0"/>
              <a:t>Výstupem spolupráce měst v rámci partnerské sítě jsou místní akční plány každého z měst - řešení daného problému na místní úrovni.</a:t>
            </a:r>
          </a:p>
          <a:p>
            <a:pPr>
              <a:buClr>
                <a:srgbClr val="FF3300"/>
              </a:buClr>
              <a:buSzPct val="130000"/>
              <a:buFont typeface="Wingdings" pitchFamily="2" charset="2"/>
              <a:buChar char="§"/>
            </a:pPr>
            <a:r>
              <a:rPr lang="cs-CZ" sz="1900" b="1" dirty="0"/>
              <a:t>Místní podpůrná skupina </a:t>
            </a:r>
            <a:r>
              <a:rPr lang="cs-CZ" sz="1900" dirty="0"/>
              <a:t>(</a:t>
            </a:r>
            <a:r>
              <a:rPr lang="cs-CZ" sz="1900" dirty="0" err="1"/>
              <a:t>Urbact</a:t>
            </a:r>
            <a:r>
              <a:rPr lang="cs-CZ" sz="1900" dirty="0"/>
              <a:t> </a:t>
            </a:r>
            <a:r>
              <a:rPr lang="cs-CZ" sz="1900" dirty="0" err="1"/>
              <a:t>Local</a:t>
            </a:r>
            <a:r>
              <a:rPr lang="cs-CZ" sz="1900" dirty="0"/>
              <a:t> Group)</a:t>
            </a:r>
          </a:p>
          <a:p>
            <a:pPr>
              <a:buClr>
                <a:srgbClr val="FF3300"/>
              </a:buClr>
              <a:buSzPct val="130000"/>
            </a:pPr>
            <a:r>
              <a:rPr lang="cs-CZ" sz="1900" dirty="0"/>
              <a:t>Pro tvorbu místních akčních plánů je vytvořena stálá místní podpůrná skupiny složená z aktérů zapojených do řešení daného tématu</a:t>
            </a:r>
            <a:r>
              <a:rPr lang="cs-CZ" sz="1900" dirty="0" smtClean="0"/>
              <a:t>.</a:t>
            </a:r>
          </a:p>
          <a:p>
            <a:pPr marL="342900" indent="-342900">
              <a:buClr>
                <a:srgbClr val="FF3300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fr-FR" sz="1900" b="1" dirty="0" err="1">
                <a:sym typeface="Wingdings" pitchFamily="2" charset="2"/>
              </a:rPr>
              <a:t>Lead</a:t>
            </a:r>
            <a:r>
              <a:rPr lang="cs-CZ" altLang="fr-FR" sz="1900" b="1" dirty="0">
                <a:sym typeface="Wingdings" pitchFamily="2" charset="2"/>
              </a:rPr>
              <a:t> expert/</a:t>
            </a:r>
            <a:r>
              <a:rPr lang="cs-CZ" altLang="fr-FR" sz="1900" b="1" dirty="0" err="1">
                <a:sym typeface="Wingdings" pitchFamily="2" charset="2"/>
              </a:rPr>
              <a:t>Lead</a:t>
            </a:r>
            <a:r>
              <a:rPr lang="cs-CZ" altLang="fr-FR" sz="1900" b="1" dirty="0">
                <a:sym typeface="Wingdings" pitchFamily="2" charset="2"/>
              </a:rPr>
              <a:t> partner</a:t>
            </a:r>
            <a:endParaRPr lang="cs-CZ" altLang="fr-FR" sz="1900" b="1" dirty="0">
              <a:sym typeface="Wingdings" pitchFamily="2" charset="2"/>
            </a:endParaRPr>
          </a:p>
          <a:p>
            <a:pPr marL="342900" indent="-342900">
              <a:buClr>
                <a:srgbClr val="FF3300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en-GB" altLang="fr-FR" sz="1900" b="1" dirty="0" smtClean="0">
                <a:sym typeface="Wingdings" pitchFamily="2" charset="2"/>
              </a:rPr>
              <a:t>CELKOVÝ ROZPOČET</a:t>
            </a:r>
            <a:r>
              <a:rPr lang="cs-CZ" altLang="fr-FR" sz="1900" b="1" dirty="0" smtClean="0">
                <a:sym typeface="Wingdings" pitchFamily="2" charset="2"/>
              </a:rPr>
              <a:t> na síť v minulé výzvě</a:t>
            </a:r>
            <a:r>
              <a:rPr lang="en-GB" altLang="fr-FR" sz="1900" b="1" dirty="0" smtClean="0">
                <a:sym typeface="Wingdings" pitchFamily="2" charset="2"/>
              </a:rPr>
              <a:t>: </a:t>
            </a:r>
            <a:r>
              <a:rPr lang="en-GB" altLang="fr-FR" sz="1900" b="1" dirty="0">
                <a:sym typeface="Wingdings" pitchFamily="2" charset="2"/>
              </a:rPr>
              <a:t>600.000 -750.000 Euro (= ERDF + </a:t>
            </a:r>
            <a:r>
              <a:rPr lang="en-GB" altLang="fr-FR" sz="1900" b="1" dirty="0" err="1">
                <a:sym typeface="Wingdings" pitchFamily="2" charset="2"/>
              </a:rPr>
              <a:t>národní</a:t>
            </a:r>
            <a:r>
              <a:rPr lang="en-GB" altLang="fr-FR" sz="1900" b="1" dirty="0">
                <a:sym typeface="Wingdings" pitchFamily="2" charset="2"/>
              </a:rPr>
              <a:t> </a:t>
            </a:r>
            <a:r>
              <a:rPr lang="en-GB" altLang="fr-FR" sz="1900" b="1" dirty="0" err="1">
                <a:sym typeface="Wingdings" pitchFamily="2" charset="2"/>
              </a:rPr>
              <a:t>příspěvky</a:t>
            </a:r>
            <a:r>
              <a:rPr lang="en-GB" altLang="fr-FR" sz="1900" b="1" dirty="0">
                <a:sym typeface="Wingdings" pitchFamily="2" charset="2"/>
              </a:rPr>
              <a:t>)</a:t>
            </a:r>
            <a:endParaRPr lang="fr-FR" altLang="fr-FR" sz="1900" b="1" dirty="0">
              <a:sym typeface="Wingdings" pitchFamily="2" charset="2"/>
            </a:endParaRPr>
          </a:p>
          <a:p>
            <a:pPr>
              <a:buClr>
                <a:srgbClr val="FF3300"/>
              </a:buClr>
              <a:buSzPct val="150000"/>
              <a:buFont typeface="Courier New"/>
              <a:buChar char="o"/>
              <a:defRPr/>
            </a:pPr>
            <a:r>
              <a:rPr lang="fr-FR" altLang="fr-FR" sz="1900" dirty="0">
                <a:sym typeface="Wingdings" pitchFamily="2" charset="2"/>
              </a:rPr>
              <a:t>Méně rozvinuté oblasti/přechodové oblasti: 85% ERDF</a:t>
            </a:r>
          </a:p>
          <a:p>
            <a:pPr>
              <a:buClr>
                <a:srgbClr val="FF3300"/>
              </a:buClr>
              <a:buSzPct val="150000"/>
              <a:buFont typeface="Courier New"/>
              <a:buChar char="o"/>
              <a:defRPr/>
            </a:pPr>
            <a:r>
              <a:rPr lang="fr-FR" altLang="fr-FR" sz="1900" dirty="0">
                <a:sym typeface="Wingdings" pitchFamily="2" charset="2"/>
              </a:rPr>
              <a:t>Více rozvinuté oblasti: 70% ERDF</a:t>
            </a:r>
          </a:p>
          <a:p>
            <a:endParaRPr lang="cs-CZ" dirty="0"/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2699792" y="620688"/>
            <a:ext cx="5698976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00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dirty="0" smtClean="0"/>
              <a:t>Klíčové podmínky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42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5517232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endParaRPr lang="cs-CZ" sz="1900" dirty="0" smtClean="0"/>
          </a:p>
          <a:p>
            <a:pPr algn="just">
              <a:spcBef>
                <a:spcPts val="500"/>
              </a:spcBef>
              <a:buClr>
                <a:srgbClr val="FF3300"/>
              </a:buClr>
              <a:buSzPct val="120000"/>
              <a:defRPr/>
            </a:pPr>
            <a:endParaRPr lang="cs-CZ" sz="1900" dirty="0" smtClean="0"/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r>
              <a:rPr lang="cs-CZ" sz="1900" dirty="0" smtClean="0"/>
              <a:t>Od </a:t>
            </a:r>
            <a:r>
              <a:rPr lang="cs-CZ" sz="1900" dirty="0"/>
              <a:t>spuštění programu URBACT III </a:t>
            </a:r>
            <a:r>
              <a:rPr lang="cs-CZ" sz="1900" dirty="0" smtClean="0"/>
              <a:t>vyhlášeny </a:t>
            </a:r>
            <a:r>
              <a:rPr lang="cs-CZ" sz="1900" b="1" dirty="0"/>
              <a:t>dvě výzvy</a:t>
            </a: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r>
              <a:rPr lang="cs-CZ" sz="1900" dirty="0"/>
              <a:t>Do druhé fáze </a:t>
            </a:r>
            <a:r>
              <a:rPr lang="cs-CZ" sz="1900" b="1" dirty="0"/>
              <a:t>první výzvy </a:t>
            </a:r>
            <a:r>
              <a:rPr lang="cs-CZ" sz="1900" dirty="0"/>
              <a:t>se zapojilo 6 českých měst se 7 projekty</a:t>
            </a: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r>
              <a:rPr lang="cs-CZ" sz="1900" dirty="0"/>
              <a:t>V </a:t>
            </a:r>
            <a:r>
              <a:rPr lang="cs-CZ" sz="1900" b="1" dirty="0"/>
              <a:t>druhé výzvě </a:t>
            </a:r>
            <a:r>
              <a:rPr lang="cs-CZ" sz="1900" dirty="0"/>
              <a:t>žádost podalo ještě </a:t>
            </a:r>
            <a:r>
              <a:rPr lang="cs-CZ" sz="1900" dirty="0" smtClean="0"/>
              <a:t>město Olomouc, </a:t>
            </a:r>
            <a:r>
              <a:rPr lang="cs-CZ" sz="1900" dirty="0"/>
              <a:t>výsledky výzvy budou známy začátkem října</a:t>
            </a: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r>
              <a:rPr lang="cs-CZ" sz="1900" dirty="0"/>
              <a:t>Vyhlášení </a:t>
            </a:r>
            <a:r>
              <a:rPr lang="cs-CZ" sz="1900" b="1" dirty="0"/>
              <a:t>další výzvy </a:t>
            </a:r>
            <a:r>
              <a:rPr lang="cs-CZ" sz="1900" dirty="0"/>
              <a:t>se předpokládá na </a:t>
            </a:r>
            <a:r>
              <a:rPr lang="cs-CZ" sz="1900" b="1" dirty="0"/>
              <a:t>prosinec tohoto roku </a:t>
            </a:r>
            <a:r>
              <a:rPr lang="cs-CZ" sz="1900" dirty="0"/>
              <a:t>– výzva pro dobré praxe</a:t>
            </a: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r>
              <a:rPr lang="cs-CZ" sz="1900" dirty="0"/>
              <a:t>Následná </a:t>
            </a:r>
            <a:r>
              <a:rPr lang="cs-CZ" sz="1900" b="1" dirty="0"/>
              <a:t>výzva pro partnerská města </a:t>
            </a:r>
            <a:r>
              <a:rPr lang="cs-CZ" sz="1900" dirty="0"/>
              <a:t>za účelem šíření dobré praxe se předpokládá </a:t>
            </a:r>
            <a:r>
              <a:rPr lang="cs-CZ" sz="1900" b="1" dirty="0"/>
              <a:t>v polovině příštího roku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1340768"/>
            <a:ext cx="5698976" cy="504056"/>
          </a:xfrm>
        </p:spPr>
        <p:txBody>
          <a:bodyPr/>
          <a:lstStyle/>
          <a:p>
            <a:r>
              <a:rPr lang="cs-CZ" dirty="0" smtClean="0"/>
              <a:t>Aktuální stav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764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699792" y="620688"/>
            <a:ext cx="5698976" cy="504056"/>
          </a:xfrm>
        </p:spPr>
        <p:txBody>
          <a:bodyPr/>
          <a:lstStyle/>
          <a:p>
            <a:r>
              <a:rPr lang="cs-CZ" dirty="0" smtClean="0"/>
              <a:t>Česká partnerská města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9" name="Zástupný symbol pro obsah 3"/>
          <p:cNvSpPr txBox="1">
            <a:spLocks/>
          </p:cNvSpPr>
          <p:nvPr/>
        </p:nvSpPr>
        <p:spPr>
          <a:xfrm>
            <a:off x="467544" y="4581128"/>
            <a:ext cx="8568952" cy="551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cs-CZ" sz="1800" dirty="0">
              <a:latin typeface="+mn-lt"/>
              <a:cs typeface="+mn-cs"/>
            </a:endParaRPr>
          </a:p>
        </p:txBody>
      </p:sp>
      <p:pic>
        <p:nvPicPr>
          <p:cNvPr id="2050" name="Picture 2" descr="D:\usr\Plocha 160831\urbact eu\tiskové zprávy\schválené projekty\Mapka projektu s lo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81" y="1196752"/>
            <a:ext cx="8020051" cy="56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0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MR_klas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arvy MMR">
    <a:dk1>
      <a:sysClr val="windowText" lastClr="000000"/>
    </a:dk1>
    <a:lt1>
      <a:sysClr val="window" lastClr="FFFFFF"/>
    </a:lt1>
    <a:dk2>
      <a:srgbClr val="262626"/>
    </a:dk2>
    <a:lt2>
      <a:srgbClr val="EEECE1"/>
    </a:lt2>
    <a:accent1>
      <a:srgbClr val="000099"/>
    </a:accent1>
    <a:accent2>
      <a:srgbClr val="00AF3F"/>
    </a:accent2>
    <a:accent3>
      <a:srgbClr val="F9E300"/>
    </a:accent3>
    <a:accent4>
      <a:srgbClr val="E21C18"/>
    </a:accent4>
    <a:accent5>
      <a:srgbClr val="24A7AF"/>
    </a:accent5>
    <a:accent6>
      <a:srgbClr val="868686"/>
    </a:accent6>
    <a:hlink>
      <a:srgbClr val="00AF3F"/>
    </a:hlink>
    <a:folHlink>
      <a:srgbClr val="868686"/>
    </a:folHlink>
  </a:clrScheme>
</a:themeOverride>
</file>

<file path=ppt/theme/themeOverride2.xml><?xml version="1.0" encoding="utf-8"?>
<a:themeOverride xmlns:a="http://schemas.openxmlformats.org/drawingml/2006/main">
  <a:clrScheme name="Barvy MMR">
    <a:dk1>
      <a:sysClr val="windowText" lastClr="000000"/>
    </a:dk1>
    <a:lt1>
      <a:sysClr val="window" lastClr="FFFFFF"/>
    </a:lt1>
    <a:dk2>
      <a:srgbClr val="262626"/>
    </a:dk2>
    <a:lt2>
      <a:srgbClr val="EEECE1"/>
    </a:lt2>
    <a:accent1>
      <a:srgbClr val="000099"/>
    </a:accent1>
    <a:accent2>
      <a:srgbClr val="00AF3F"/>
    </a:accent2>
    <a:accent3>
      <a:srgbClr val="F9E300"/>
    </a:accent3>
    <a:accent4>
      <a:srgbClr val="E21C18"/>
    </a:accent4>
    <a:accent5>
      <a:srgbClr val="24A7AF"/>
    </a:accent5>
    <a:accent6>
      <a:srgbClr val="868686"/>
    </a:accent6>
    <a:hlink>
      <a:srgbClr val="00AF3F"/>
    </a:hlink>
    <a:folHlink>
      <a:srgbClr val="86868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3154</TotalTime>
  <Words>536</Words>
  <Application>Microsoft Office PowerPoint</Application>
  <PresentationFormat>Předvádění na obrazovce (4:3)</PresentationFormat>
  <Paragraphs>111</Paragraphs>
  <Slides>12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MMR_klas</vt:lpstr>
      <vt:lpstr>Operační program URBACT III</vt:lpstr>
      <vt:lpstr>O programu</vt:lpstr>
      <vt:lpstr>O programu </vt:lpstr>
      <vt:lpstr>Prezentace aplikace PowerPoint</vt:lpstr>
      <vt:lpstr>Tematické cíle: </vt:lpstr>
      <vt:lpstr>Typy sítí: </vt:lpstr>
      <vt:lpstr>Prezentace aplikace PowerPoint</vt:lpstr>
      <vt:lpstr>Aktuální stav </vt:lpstr>
      <vt:lpstr>Česká partnerská města </vt:lpstr>
      <vt:lpstr>Prezentace aplikace PowerPoint</vt:lpstr>
      <vt:lpstr>Prezentace aplikace PowerPoint</vt:lpstr>
      <vt:lpstr>Národní kontakní místo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Pilná Eliška</dc:creator>
  <cp:lastModifiedBy>uzivatel</cp:lastModifiedBy>
  <cp:revision>171</cp:revision>
  <dcterms:created xsi:type="dcterms:W3CDTF">2014-02-26T13:05:03Z</dcterms:created>
  <dcterms:modified xsi:type="dcterms:W3CDTF">2016-09-19T16:03:27Z</dcterms:modified>
</cp:coreProperties>
</file>