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20" r:id="rId3"/>
    <p:sldMasterId id="2147483732" r:id="rId4"/>
  </p:sldMasterIdLst>
  <p:notesMasterIdLst>
    <p:notesMasterId r:id="rId17"/>
  </p:notesMasterIdLst>
  <p:handoutMasterIdLst>
    <p:handoutMasterId r:id="rId18"/>
  </p:handoutMasterIdLst>
  <p:sldIdLst>
    <p:sldId id="256" r:id="rId5"/>
    <p:sldId id="329" r:id="rId6"/>
    <p:sldId id="332" r:id="rId7"/>
    <p:sldId id="335" r:id="rId8"/>
    <p:sldId id="344" r:id="rId9"/>
    <p:sldId id="345" r:id="rId10"/>
    <p:sldId id="342" r:id="rId11"/>
    <p:sldId id="340" r:id="rId12"/>
    <p:sldId id="343" r:id="rId13"/>
    <p:sldId id="341" r:id="rId14"/>
    <p:sldId id="337" r:id="rId15"/>
    <p:sldId id="338" r:id="rId16"/>
  </p:sldIdLst>
  <p:sldSz cx="9144000" cy="6858000" type="screen4x3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D2595BF6-6D43-49E2-9F74-8EA8E00C1A4D}">
          <p14:sldIdLst/>
        </p14:section>
        <p14:section name="Title" id="{661B0744-E1AC-4300-89C6-254DA6AABD6D}">
          <p14:sldIdLst>
            <p14:sldId id="256"/>
          </p14:sldIdLst>
        </p14:section>
        <p14:section name="Subtitle" id="{D070F3F6-229B-4E9C-A46B-56F8F5CB6902}">
          <p14:sldIdLst/>
        </p14:section>
        <p14:section name="Inner page" id="{EB31CABC-5144-4090-88C0-E46CD3C8CB27}">
          <p14:sldIdLst>
            <p14:sldId id="329"/>
            <p14:sldId id="332"/>
            <p14:sldId id="335"/>
            <p14:sldId id="344"/>
            <p14:sldId id="345"/>
            <p14:sldId id="342"/>
            <p14:sldId id="340"/>
            <p14:sldId id="343"/>
            <p14:sldId id="341"/>
            <p14:sldId id="337"/>
            <p14:sldId id="33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9A"/>
    <a:srgbClr val="FFCC29"/>
    <a:srgbClr val="008080"/>
    <a:srgbClr val="009999"/>
    <a:srgbClr val="1F497D"/>
    <a:srgbClr val="4F81BD"/>
    <a:srgbClr val="365F91"/>
    <a:srgbClr val="365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Styl Středně sytá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DBED569-4797-4DF1-A0F4-6AAB3CD982D8}" styleName="Světlý styl 3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978" autoAdjust="0"/>
  </p:normalViewPr>
  <p:slideViewPr>
    <p:cSldViewPr>
      <p:cViewPr varScale="1">
        <p:scale>
          <a:sx n="121" d="100"/>
          <a:sy n="121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dLbl>
              <c:idx val="3"/>
              <c:layout>
                <c:manualLayout>
                  <c:x val="0.11371745662711381"/>
                  <c:y val="0.1504629629629629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List1!$A$1:$A$4</c:f>
              <c:strCache>
                <c:ptCount val="4"/>
                <c:pt idx="0">
                  <c:v>priorita1</c:v>
                </c:pt>
                <c:pt idx="1">
                  <c:v>prorita2</c:v>
                </c:pt>
                <c:pt idx="2">
                  <c:v>priorita3</c:v>
                </c:pt>
                <c:pt idx="3">
                  <c:v>priorita4.1</c:v>
                </c:pt>
              </c:strCache>
            </c:strRef>
          </c:cat>
          <c:val>
            <c:numRef>
              <c:f>List1!$B$1:$B$4</c:f>
              <c:numCache>
                <c:formatCode>General</c:formatCode>
                <c:ptCount val="4"/>
                <c:pt idx="0">
                  <c:v>30</c:v>
                </c:pt>
                <c:pt idx="1">
                  <c:v>29</c:v>
                </c:pt>
                <c:pt idx="2">
                  <c:v>22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LA</c:v>
                </c:pt>
              </c:strCache>
            </c:strRef>
          </c:tx>
          <c:marker>
            <c:symbol val="none"/>
          </c:marker>
          <c:cat>
            <c:strRef>
              <c:f>List1!$B$1:$M$1</c:f>
              <c:strCache>
                <c:ptCount val="12"/>
                <c:pt idx="0">
                  <c:v>Austria</c:v>
                </c:pt>
                <c:pt idx="1">
                  <c:v>Bulgaria</c:v>
                </c:pt>
                <c:pt idx="2">
                  <c:v>Croatia</c:v>
                </c:pt>
                <c:pt idx="3">
                  <c:v>Czech rep.</c:v>
                </c:pt>
                <c:pt idx="4">
                  <c:v>Germany</c:v>
                </c:pt>
                <c:pt idx="5">
                  <c:v>Hungary</c:v>
                </c:pt>
                <c:pt idx="6">
                  <c:v>Romania</c:v>
                </c:pt>
                <c:pt idx="7">
                  <c:v>Slovakia</c:v>
                </c:pt>
                <c:pt idx="8">
                  <c:v>Slovenia</c:v>
                </c:pt>
                <c:pt idx="9">
                  <c:v>BiH</c:v>
                </c:pt>
                <c:pt idx="10">
                  <c:v>Serbia</c:v>
                </c:pt>
                <c:pt idx="11">
                  <c:v>Montenegro</c:v>
                </c:pt>
              </c:strCache>
            </c:strRef>
          </c:cat>
          <c:val>
            <c:numRef>
              <c:f>List1!$B$2:$M$2</c:f>
              <c:numCache>
                <c:formatCode>General</c:formatCode>
                <c:ptCount val="12"/>
                <c:pt idx="0">
                  <c:v>18</c:v>
                </c:pt>
                <c:pt idx="1">
                  <c:v>4</c:v>
                </c:pt>
                <c:pt idx="2">
                  <c:v>3</c:v>
                </c:pt>
                <c:pt idx="3">
                  <c:v>5</c:v>
                </c:pt>
                <c:pt idx="4">
                  <c:v>12</c:v>
                </c:pt>
                <c:pt idx="5">
                  <c:v>18</c:v>
                </c:pt>
                <c:pt idx="6">
                  <c:v>9</c:v>
                </c:pt>
                <c:pt idx="7">
                  <c:v>2</c:v>
                </c:pt>
                <c:pt idx="8">
                  <c:v>20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List1!$A$3</c:f>
              <c:strCache>
                <c:ptCount val="1"/>
                <c:pt idx="0">
                  <c:v>PP</c:v>
                </c:pt>
              </c:strCache>
            </c:strRef>
          </c:tx>
          <c:marker>
            <c:symbol val="none"/>
          </c:marker>
          <c:cat>
            <c:strRef>
              <c:f>List1!$B$1:$M$1</c:f>
              <c:strCache>
                <c:ptCount val="12"/>
                <c:pt idx="0">
                  <c:v>Austria</c:v>
                </c:pt>
                <c:pt idx="1">
                  <c:v>Bulgaria</c:v>
                </c:pt>
                <c:pt idx="2">
                  <c:v>Croatia</c:v>
                </c:pt>
                <c:pt idx="3">
                  <c:v>Czech rep.</c:v>
                </c:pt>
                <c:pt idx="4">
                  <c:v>Germany</c:v>
                </c:pt>
                <c:pt idx="5">
                  <c:v>Hungary</c:v>
                </c:pt>
                <c:pt idx="6">
                  <c:v>Romania</c:v>
                </c:pt>
                <c:pt idx="7">
                  <c:v>Slovakia</c:v>
                </c:pt>
                <c:pt idx="8">
                  <c:v>Slovenia</c:v>
                </c:pt>
                <c:pt idx="9">
                  <c:v>BiH</c:v>
                </c:pt>
                <c:pt idx="10">
                  <c:v>Serbia</c:v>
                </c:pt>
                <c:pt idx="11">
                  <c:v>Montenegro</c:v>
                </c:pt>
              </c:strCache>
            </c:strRef>
          </c:cat>
          <c:val>
            <c:numRef>
              <c:f>List1!$B$3:$M$3</c:f>
              <c:numCache>
                <c:formatCode>General</c:formatCode>
                <c:ptCount val="12"/>
                <c:pt idx="0">
                  <c:v>75</c:v>
                </c:pt>
                <c:pt idx="1">
                  <c:v>61</c:v>
                </c:pt>
                <c:pt idx="2">
                  <c:v>70</c:v>
                </c:pt>
                <c:pt idx="3">
                  <c:v>50</c:v>
                </c:pt>
                <c:pt idx="4">
                  <c:v>49</c:v>
                </c:pt>
                <c:pt idx="5">
                  <c:v>88</c:v>
                </c:pt>
                <c:pt idx="6">
                  <c:v>82</c:v>
                </c:pt>
                <c:pt idx="7">
                  <c:v>58</c:v>
                </c:pt>
                <c:pt idx="8">
                  <c:v>70</c:v>
                </c:pt>
                <c:pt idx="9">
                  <c:v>27</c:v>
                </c:pt>
                <c:pt idx="10">
                  <c:v>74</c:v>
                </c:pt>
                <c:pt idx="11">
                  <c:v>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439552"/>
        <c:axId val="34441088"/>
      </c:lineChart>
      <c:catAx>
        <c:axId val="34439552"/>
        <c:scaling>
          <c:orientation val="minMax"/>
        </c:scaling>
        <c:delete val="0"/>
        <c:axPos val="b"/>
        <c:majorTickMark val="none"/>
        <c:minorTickMark val="none"/>
        <c:tickLblPos val="nextTo"/>
        <c:crossAx val="34441088"/>
        <c:crosses val="autoZero"/>
        <c:auto val="1"/>
        <c:lblAlgn val="ctr"/>
        <c:lblOffset val="100"/>
        <c:noMultiLvlLbl val="0"/>
      </c:catAx>
      <c:valAx>
        <c:axId val="34441088"/>
        <c:scaling>
          <c:orientation val="minMax"/>
        </c:scaling>
        <c:delete val="0"/>
        <c:axPos val="l"/>
        <c:majorGridlines/>
        <c:title>
          <c:layout/>
          <c:overlay val="0"/>
        </c:title>
        <c:numFmt formatCode="General" sourceLinked="1"/>
        <c:majorTickMark val="none"/>
        <c:minorTickMark val="none"/>
        <c:tickLblPos val="nextTo"/>
        <c:crossAx val="3443955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2985" tIns="46493" rIns="92985" bIns="4649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2985" tIns="46493" rIns="92985" bIns="46493" rtlCol="0"/>
          <a:lstStyle>
            <a:lvl1pPr algn="r">
              <a:defRPr sz="1200"/>
            </a:lvl1pPr>
          </a:lstStyle>
          <a:p>
            <a:fld id="{1D42F454-3B9E-4631-911A-1C865D373167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2985" tIns="46493" rIns="92985" bIns="4649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2985" tIns="46493" rIns="92985" bIns="46493" rtlCol="0" anchor="b"/>
          <a:lstStyle>
            <a:lvl1pPr algn="r">
              <a:defRPr sz="1200"/>
            </a:lvl1pPr>
          </a:lstStyle>
          <a:p>
            <a:fld id="{B54A2563-2098-492C-A7F8-8C13027372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5490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2985" tIns="46493" rIns="92985" bIns="4649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2985" tIns="46493" rIns="92985" bIns="46493" rtlCol="0"/>
          <a:lstStyle>
            <a:lvl1pPr algn="r">
              <a:defRPr sz="1200"/>
            </a:lvl1pPr>
          </a:lstStyle>
          <a:p>
            <a:fld id="{C1445707-5AA3-42D7-90F7-9A9BE7038FD7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85" tIns="46493" rIns="92985" bIns="4649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985" tIns="46493" rIns="92985" bIns="4649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2985" tIns="46493" rIns="92985" bIns="4649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2985" tIns="46493" rIns="92985" bIns="46493" rtlCol="0" anchor="b"/>
          <a:lstStyle>
            <a:lvl1pPr algn="r">
              <a:defRPr sz="1200"/>
            </a:lvl1pPr>
          </a:lstStyle>
          <a:p>
            <a:fld id="{DD95038F-69C6-4A6B-B352-D3F148124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05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dirty="0" smtClean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5038F-69C6-4A6B-B352-D3F148124636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450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5038F-69C6-4A6B-B352-D3F1481246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50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5038F-69C6-4A6B-B352-D3F1481246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50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5038F-69C6-4A6B-B352-D3F1481246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50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5038F-69C6-4A6B-B352-D3F1481246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50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5038F-69C6-4A6B-B352-D3F1481246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50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5038F-69C6-4A6B-B352-D3F1481246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50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5038F-69C6-4A6B-B352-D3F1481246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50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5038F-69C6-4A6B-B352-D3F148124636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450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t>2016.09.19.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1038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t>2016.09.19.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1583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t>2016.09.19.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0968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921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837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185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428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370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7323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850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843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t>2016.09.19.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0395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0260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657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9854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1801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9862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571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8714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9622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9819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229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t>2016.09.19.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92729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2480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3355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8330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995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467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1322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1649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377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1248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315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t>2016.09.19.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05470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2359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2741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8823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0793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453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t>2016.09.19.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538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t>2016.09.19.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9313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t>2016.09.19.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867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t>2016.09.19.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3181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t>2016.09.19.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6227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6BE71-8626-4196-A2F3-F2EB7A7FF7C1}" type="datetimeFigureOut">
              <a:rPr lang="hu-HU" smtClean="0"/>
              <a:t>2016.09.19.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3873F-9E4F-45A3-A41E-2975023FDB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390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181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86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282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9.png"/><Relationship Id="rId4" Type="http://schemas.openxmlformats.org/officeDocument/2006/relationships/hyperlink" Target="http://dtpevent.e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hyperlink" Target="http://www.dotaceeu.cz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Relationship Id="rId6" Type="http://schemas.openxmlformats.org/officeDocument/2006/relationships/hyperlink" Target="https://twitter.com/CEProgramme_CZ" TargetMode="External"/><Relationship Id="rId5" Type="http://schemas.openxmlformats.org/officeDocument/2006/relationships/hyperlink" Target="mailto:tkater@mmr.cz" TargetMode="External"/><Relationship Id="rId4" Type="http://schemas.openxmlformats.org/officeDocument/2006/relationships/hyperlink" Target="mailto:nadnarodni@mmr.c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5110336" cy="2234679"/>
          </a:xfrm>
        </p:spPr>
        <p:txBody>
          <a:bodyPr anchor="t">
            <a:normAutofit/>
          </a:bodyPr>
          <a:lstStyle/>
          <a:p>
            <a:pPr algn="l"/>
            <a:r>
              <a:rPr lang="cs-CZ" sz="40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Interreg</a:t>
            </a:r>
            <a:r>
              <a:rPr lang="cs-CZ" sz="4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 DANUBE </a:t>
            </a:r>
            <a:r>
              <a:rPr lang="cs-CZ" sz="40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Transnational</a:t>
            </a:r>
            <a:r>
              <a:rPr lang="cs-CZ" sz="4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 Programme</a:t>
            </a:r>
            <a:endParaRPr lang="en-US" sz="4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5734997"/>
            <a:ext cx="5688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i="1" dirty="0">
                <a:solidFill>
                  <a:schemeClr val="bg1"/>
                </a:solidFill>
                <a:latin typeface="Cambria" pitchFamily="18" charset="0"/>
              </a:rPr>
              <a:t>3</a:t>
            </a:r>
            <a:r>
              <a:rPr lang="cs-CZ" sz="1200" b="1" i="1" dirty="0" smtClean="0">
                <a:solidFill>
                  <a:schemeClr val="bg1"/>
                </a:solidFill>
                <a:latin typeface="Cambria" pitchFamily="18" charset="0"/>
              </a:rPr>
              <a:t>. </a:t>
            </a:r>
            <a:r>
              <a:rPr lang="cs-CZ" sz="1200" b="1" i="1" dirty="0">
                <a:solidFill>
                  <a:schemeClr val="bg1"/>
                </a:solidFill>
                <a:latin typeface="Cambria" pitchFamily="18" charset="0"/>
              </a:rPr>
              <a:t>zasedání Výboru ČR pro programy nadnárodní a meziregionální </a:t>
            </a:r>
            <a:r>
              <a:rPr lang="cs-CZ" sz="1200" b="1" i="1" dirty="0" smtClean="0">
                <a:solidFill>
                  <a:schemeClr val="bg1"/>
                </a:solidFill>
                <a:latin typeface="Cambria" pitchFamily="18" charset="0"/>
              </a:rPr>
              <a:t>spolupráci</a:t>
            </a:r>
            <a:endParaRPr lang="en-US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11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764704"/>
            <a:ext cx="5112568" cy="5040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Aktuálně</a:t>
            </a:r>
            <a:endParaRPr lang="hu-HU" sz="3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685800" y="1772816"/>
            <a:ext cx="7745896" cy="4104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2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39552" y="1484784"/>
            <a:ext cx="7992888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lvl="1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hu-HU" sz="20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DMS </a:t>
            </a:r>
          </a:p>
          <a:p>
            <a:pPr marL="901700" lvl="2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hu-HU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6</a:t>
            </a:r>
            <a:r>
              <a:rPr lang="hu-HU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.4. - 13.5. </a:t>
            </a:r>
            <a:r>
              <a:rPr lang="hu-HU" dirty="0" smtClean="0">
                <a:solidFill>
                  <a:srgbClr val="1F497D"/>
                </a:solidFill>
                <a:latin typeface="Cambria" panose="02040503050406030204" pitchFamily="18" charset="0"/>
              </a:rPr>
              <a:t>– 2 nabídky; realokace rozpočtu; 2.se odvolal; arbitrážní rada 30/8</a:t>
            </a:r>
          </a:p>
          <a:p>
            <a:pPr marL="444500" lvl="1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hu-HU" sz="20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Annual </a:t>
            </a:r>
            <a:r>
              <a:rPr lang="hu-HU" sz="20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event BLUE DANUBE 29.9. </a:t>
            </a:r>
            <a:r>
              <a:rPr lang="hu-HU" sz="20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Bukurešť</a:t>
            </a:r>
            <a:endParaRPr lang="hu-HU" sz="2200" b="1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447675" lvl="1">
              <a:spcBef>
                <a:spcPct val="20000"/>
              </a:spcBef>
            </a:pPr>
            <a:r>
              <a:rPr lang="hu-HU" dirty="0">
                <a:solidFill>
                  <a:srgbClr val="1F497D"/>
                </a:solidFill>
                <a:latin typeface="Cambria" panose="02040503050406030204" pitchFamily="18" charset="0"/>
                <a:hlinkClick r:id="rId4"/>
              </a:rPr>
              <a:t>http://dtpevent.eu</a:t>
            </a:r>
            <a:r>
              <a:rPr lang="hu-HU" dirty="0" smtClean="0">
                <a:solidFill>
                  <a:srgbClr val="1F497D"/>
                </a:solidFill>
                <a:latin typeface="Cambria" panose="02040503050406030204" pitchFamily="18" charset="0"/>
                <a:hlinkClick r:id="rId4"/>
              </a:rPr>
              <a:t>/</a:t>
            </a:r>
            <a:r>
              <a:rPr lang="hu-HU" dirty="0" smtClean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</a:p>
          <a:p>
            <a:pPr marL="447675" lvl="1">
              <a:spcBef>
                <a:spcPct val="20000"/>
              </a:spcBef>
            </a:pPr>
            <a:r>
              <a:rPr lang="hu-HU" dirty="0">
                <a:solidFill>
                  <a:srgbClr val="1F497D"/>
                </a:solidFill>
                <a:latin typeface="Cambria" panose="02040503050406030204" pitchFamily="18" charset="0"/>
              </a:rPr>
              <a:t>Tématicky </a:t>
            </a:r>
            <a:r>
              <a:rPr lang="hu-HU" dirty="0" smtClean="0">
                <a:solidFill>
                  <a:srgbClr val="1F497D"/>
                </a:solidFill>
                <a:latin typeface="Cambria" panose="02040503050406030204" pitchFamily="18" charset="0"/>
              </a:rPr>
              <a:t>zaměřený </a:t>
            </a:r>
            <a:r>
              <a:rPr lang="hu-HU" dirty="0">
                <a:solidFill>
                  <a:srgbClr val="1F497D"/>
                </a:solidFill>
                <a:latin typeface="Cambria" panose="02040503050406030204" pitchFamily="18" charset="0"/>
              </a:rPr>
              <a:t>na téma </a:t>
            </a:r>
            <a:r>
              <a:rPr lang="hu-HU" b="1" dirty="0">
                <a:solidFill>
                  <a:srgbClr val="1F497D"/>
                </a:solidFill>
                <a:latin typeface="Cambria" panose="02040503050406030204" pitchFamily="18" charset="0"/>
              </a:rPr>
              <a:t>VODA</a:t>
            </a:r>
            <a:r>
              <a:rPr lang="hu-HU" dirty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endParaRPr lang="hu-HU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790575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hu-HU" dirty="0">
                <a:solidFill>
                  <a:srgbClr val="1F497D"/>
                </a:solidFill>
                <a:latin typeface="Cambria" panose="02040503050406030204" pitchFamily="18" charset="0"/>
              </a:rPr>
              <a:t>	</a:t>
            </a:r>
            <a:r>
              <a:rPr lang="hu-HU" dirty="0" smtClean="0">
                <a:solidFill>
                  <a:srgbClr val="1F497D"/>
                </a:solidFill>
                <a:latin typeface="Cambria" panose="02040503050406030204" pitchFamily="18" charset="0"/>
              </a:rPr>
              <a:t>partner search, výměna </a:t>
            </a:r>
            <a:r>
              <a:rPr lang="hu-HU" dirty="0" smtClean="0">
                <a:solidFill>
                  <a:srgbClr val="1F497D"/>
                </a:solidFill>
                <a:latin typeface="Cambria" panose="02040503050406030204" pitchFamily="18" charset="0"/>
              </a:rPr>
              <a:t>zkušeností, workshopy s JS</a:t>
            </a:r>
            <a:endParaRPr lang="hu-HU" sz="20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444500" lvl="1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hu-HU" sz="20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Výzva pro PAC´s 12.9.-21.10. 15:00</a:t>
            </a:r>
          </a:p>
          <a:p>
            <a:pPr marL="444500" lvl="1" indent="-342900">
              <a:spcBef>
                <a:spcPct val="20000"/>
              </a:spcBef>
            </a:pPr>
            <a:r>
              <a:rPr lang="hu-HU" sz="2200" dirty="0">
                <a:solidFill>
                  <a:srgbClr val="1F497D"/>
                </a:solidFill>
                <a:latin typeface="Cambria" panose="02040503050406030204" pitchFamily="18" charset="0"/>
              </a:rPr>
              <a:t>	</a:t>
            </a:r>
            <a:r>
              <a:rPr lang="hu-HU" dirty="0" smtClean="0">
                <a:solidFill>
                  <a:srgbClr val="1F497D"/>
                </a:solidFill>
                <a:latin typeface="Cambria" panose="02040503050406030204" pitchFamily="18" charset="0"/>
              </a:rPr>
              <a:t>7.9. seminář k implementaci + jednání o </a:t>
            </a:r>
            <a:r>
              <a:rPr lang="cs-CZ" dirty="0">
                <a:solidFill>
                  <a:srgbClr val="1F497D"/>
                </a:solidFill>
                <a:latin typeface="Cambria" panose="02040503050406030204" pitchFamily="18" charset="0"/>
              </a:rPr>
              <a:t>Implementace </a:t>
            </a:r>
            <a:r>
              <a:rPr lang="cs-CZ" dirty="0" err="1">
                <a:solidFill>
                  <a:srgbClr val="1F497D"/>
                </a:solidFill>
                <a:latin typeface="Cambria" panose="02040503050406030204" pitchFamily="18" charset="0"/>
              </a:rPr>
              <a:t>Seed</a:t>
            </a:r>
            <a:r>
              <a:rPr lang="cs-CZ" dirty="0">
                <a:solidFill>
                  <a:srgbClr val="1F497D"/>
                </a:solidFill>
                <a:latin typeface="Cambria" panose="02040503050406030204" pitchFamily="18" charset="0"/>
              </a:rPr>
              <a:t> Money </a:t>
            </a:r>
            <a:r>
              <a:rPr lang="cs-CZ" dirty="0" err="1" smtClean="0">
                <a:solidFill>
                  <a:srgbClr val="1F497D"/>
                </a:solidFill>
                <a:latin typeface="Cambria" panose="02040503050406030204" pitchFamily="18" charset="0"/>
              </a:rPr>
              <a:t>facility</a:t>
            </a:r>
            <a:endParaRPr lang="cs-CZ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901700" lvl="2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dirty="0" smtClean="0">
                <a:solidFill>
                  <a:srgbClr val="1F497D"/>
                </a:solidFill>
                <a:latin typeface="Cambria" panose="02040503050406030204" pitchFamily="18" charset="0"/>
              </a:rPr>
              <a:t>1. verze podoby </a:t>
            </a:r>
            <a:r>
              <a:rPr lang="cs-CZ" dirty="0" smtClean="0">
                <a:solidFill>
                  <a:srgbClr val="1F497D"/>
                </a:solidFill>
                <a:latin typeface="Cambria" panose="02040503050406030204" pitchFamily="18" charset="0"/>
              </a:rPr>
              <a:t>výzvy, témata, </a:t>
            </a:r>
            <a:r>
              <a:rPr lang="cs-CZ" dirty="0" smtClean="0">
                <a:solidFill>
                  <a:srgbClr val="1F497D"/>
                </a:solidFill>
                <a:latin typeface="Cambria" panose="02040503050406030204" pitchFamily="18" charset="0"/>
              </a:rPr>
              <a:t>podmínky</a:t>
            </a:r>
            <a:endParaRPr lang="cs-CZ" sz="20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444500" lvl="1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hu-HU" sz="2000" b="1" dirty="0">
                <a:solidFill>
                  <a:srgbClr val="1F497D"/>
                </a:solidFill>
                <a:latin typeface="Cambria" panose="02040503050406030204" pitchFamily="18" charset="0"/>
              </a:rPr>
              <a:t>Zahájení přípravy 2. výzvy </a:t>
            </a:r>
            <a:endParaRPr lang="hu-HU" sz="20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447675" lvl="1">
              <a:spcBef>
                <a:spcPct val="20000"/>
              </a:spcBef>
            </a:pPr>
            <a:r>
              <a:rPr lang="hu-HU" dirty="0" smtClean="0">
                <a:solidFill>
                  <a:srgbClr val="1F497D"/>
                </a:solidFill>
                <a:latin typeface="Cambria" panose="02040503050406030204" pitchFamily="18" charset="0"/>
              </a:rPr>
              <a:t>termín, tématické zaměření, příp. rozpočet </a:t>
            </a:r>
            <a:r>
              <a:rPr lang="hu-HU" dirty="0" smtClean="0">
                <a:solidFill>
                  <a:srgbClr val="1F497D"/>
                </a:solidFill>
                <a:latin typeface="Arial"/>
                <a:cs typeface="Arial"/>
              </a:rPr>
              <a:t>→ </a:t>
            </a:r>
            <a:r>
              <a:rPr lang="hu-HU" dirty="0">
                <a:solidFill>
                  <a:srgbClr val="1F497D"/>
                </a:solidFill>
                <a:latin typeface="Cambria" panose="02040503050406030204" pitchFamily="18" charset="0"/>
              </a:rPr>
              <a:t>závisí na </a:t>
            </a:r>
            <a:r>
              <a:rPr lang="hu-HU" dirty="0" smtClean="0">
                <a:solidFill>
                  <a:srgbClr val="1F497D"/>
                </a:solidFill>
                <a:latin typeface="Cambria" panose="02040503050406030204" pitchFamily="18" charset="0"/>
              </a:rPr>
              <a:t>analýze výsledků </a:t>
            </a:r>
            <a:r>
              <a:rPr lang="hu-HU" dirty="0">
                <a:solidFill>
                  <a:srgbClr val="1F497D"/>
                </a:solidFill>
                <a:latin typeface="Cambria" panose="02040503050406030204" pitchFamily="18" charset="0"/>
              </a:rPr>
              <a:t>1. </a:t>
            </a:r>
            <a:r>
              <a:rPr lang="hu-HU" dirty="0" smtClean="0">
                <a:solidFill>
                  <a:srgbClr val="1F497D"/>
                </a:solidFill>
                <a:latin typeface="Cambria" panose="02040503050406030204" pitchFamily="18" charset="0"/>
              </a:rPr>
              <a:t>výzvy</a:t>
            </a:r>
          </a:p>
          <a:p>
            <a:pPr marL="733425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hu-HU" dirty="0" smtClean="0">
                <a:solidFill>
                  <a:srgbClr val="1F497D"/>
                </a:solidFill>
                <a:latin typeface="Cambria" panose="02040503050406030204" pitchFamily="18" charset="0"/>
              </a:rPr>
              <a:t>Znovu se plní databáze </a:t>
            </a:r>
            <a:endParaRPr lang="hu-HU" dirty="0">
              <a:solidFill>
                <a:srgbClr val="1F497D"/>
              </a:solidFill>
              <a:latin typeface="Cambria" panose="0204050305040603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508" y="5861430"/>
            <a:ext cx="246697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231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764704"/>
            <a:ext cx="5112568" cy="5040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Spolupráce s Výborem</a:t>
            </a:r>
            <a:endParaRPr lang="hu-HU" sz="3000" dirty="0">
              <a:solidFill>
                <a:srgbClr val="4F81B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685800" y="1844824"/>
            <a:ext cx="7745896" cy="4104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2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39552" y="2204864"/>
            <a:ext cx="8208912" cy="2856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lvl="1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hu-HU" sz="22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Usnesení Výboru ČR </a:t>
            </a:r>
            <a:endParaRPr lang="hu-HU" sz="20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901700" lvl="2" indent="-342900">
              <a:spcBef>
                <a:spcPct val="20000"/>
              </a:spcBef>
              <a:buFont typeface="Wingdings" pitchFamily="2" charset="2"/>
              <a:buChar char="§"/>
            </a:pPr>
            <a:endParaRPr lang="hu-HU" sz="20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901700" lvl="2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hu-HU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prosazovaný postup při výběru projektů vhodných k financování v programu Interreg DANUBE z 1. výzvy – především tzv. „šedá zóna” 64% - 60%</a:t>
            </a:r>
          </a:p>
          <a:p>
            <a:pPr marL="901700" lvl="2" indent="-342900">
              <a:spcBef>
                <a:spcPct val="20000"/>
              </a:spcBef>
              <a:buFont typeface="Wingdings" pitchFamily="2" charset="2"/>
              <a:buChar char="§"/>
            </a:pPr>
            <a:endParaRPr lang="hu-HU" sz="20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444500" lvl="1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hu-HU" sz="2000" dirty="0">
                <a:solidFill>
                  <a:srgbClr val="1F497D"/>
                </a:solidFill>
                <a:latin typeface="Cambria" panose="02040503050406030204" pitchFamily="18" charset="0"/>
              </a:rPr>
              <a:t>Náměty k diskuzi v ostatních </a:t>
            </a:r>
            <a:r>
              <a:rPr lang="hu-HU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bodech „Aktualit” </a:t>
            </a:r>
            <a:r>
              <a:rPr lang="hu-HU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v rámci přípavy na MC</a:t>
            </a:r>
            <a:endParaRPr lang="hu-HU" sz="20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101600" lvl="1">
              <a:spcBef>
                <a:spcPct val="20000"/>
              </a:spcBef>
            </a:pPr>
            <a:endParaRPr lang="hu-HU" dirty="0">
              <a:solidFill>
                <a:srgbClr val="1F497D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35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764704"/>
            <a:ext cx="5112568" cy="5040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3000" dirty="0">
              <a:solidFill>
                <a:srgbClr val="4F81B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685800" y="1772816"/>
            <a:ext cx="7745896" cy="4104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2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39552" y="2204864"/>
            <a:ext cx="7416824" cy="2911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lnSpc>
                <a:spcPct val="60000"/>
              </a:lnSpc>
              <a:spcBef>
                <a:spcPts val="600"/>
              </a:spcBef>
            </a:pPr>
            <a:r>
              <a:rPr lang="cs-CZ" dirty="0" smtClean="0">
                <a:solidFill>
                  <a:srgbClr val="1F497D"/>
                </a:solidFill>
                <a:latin typeface="Cambria" panose="02040503050406030204" pitchFamily="18" charset="0"/>
              </a:rPr>
              <a:t>Ministerstvo </a:t>
            </a:r>
            <a:r>
              <a:rPr lang="cs-CZ" dirty="0">
                <a:solidFill>
                  <a:srgbClr val="1F497D"/>
                </a:solidFill>
                <a:latin typeface="Cambria" panose="02040503050406030204" pitchFamily="18" charset="0"/>
              </a:rPr>
              <a:t>pro místní rozvoj</a:t>
            </a:r>
          </a:p>
          <a:p>
            <a:pPr marR="0">
              <a:lnSpc>
                <a:spcPct val="60000"/>
              </a:lnSpc>
              <a:spcBef>
                <a:spcPts val="600"/>
              </a:spcBef>
            </a:pPr>
            <a:r>
              <a:rPr lang="cs-CZ" dirty="0">
                <a:solidFill>
                  <a:srgbClr val="1F497D"/>
                </a:solidFill>
                <a:latin typeface="Cambria" panose="02040503050406030204" pitchFamily="18" charset="0"/>
              </a:rPr>
              <a:t>51, Odbor Evropské územní spolupráce.</a:t>
            </a:r>
          </a:p>
          <a:p>
            <a:pPr marR="0">
              <a:lnSpc>
                <a:spcPct val="60000"/>
              </a:lnSpc>
              <a:spcBef>
                <a:spcPts val="600"/>
              </a:spcBef>
            </a:pPr>
            <a:r>
              <a:rPr lang="cs-CZ" dirty="0">
                <a:solidFill>
                  <a:srgbClr val="1F497D"/>
                </a:solidFill>
                <a:latin typeface="Cambria" panose="02040503050406030204" pitchFamily="18" charset="0"/>
              </a:rPr>
              <a:t>Staroměstské náměstí 6</a:t>
            </a:r>
          </a:p>
          <a:p>
            <a:pPr marR="0">
              <a:lnSpc>
                <a:spcPct val="60000"/>
              </a:lnSpc>
              <a:spcBef>
                <a:spcPts val="600"/>
              </a:spcBef>
            </a:pPr>
            <a:r>
              <a:rPr lang="cs-CZ" dirty="0">
                <a:solidFill>
                  <a:srgbClr val="1F497D"/>
                </a:solidFill>
                <a:latin typeface="Cambria" panose="02040503050406030204" pitchFamily="18" charset="0"/>
              </a:rPr>
              <a:t>110 15, Praha</a:t>
            </a:r>
          </a:p>
          <a:p>
            <a:pPr marR="0">
              <a:lnSpc>
                <a:spcPct val="60000"/>
              </a:lnSpc>
              <a:spcBef>
                <a:spcPts val="600"/>
              </a:spcBef>
            </a:pPr>
            <a:endParaRPr lang="cs-CZ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R="0">
              <a:lnSpc>
                <a:spcPct val="60000"/>
              </a:lnSpc>
              <a:spcBef>
                <a:spcPts val="600"/>
              </a:spcBef>
            </a:pPr>
            <a:r>
              <a:rPr lang="cs-CZ" dirty="0">
                <a:solidFill>
                  <a:srgbClr val="1F497D"/>
                </a:solidFill>
                <a:latin typeface="Cambria" panose="02040503050406030204" pitchFamily="18" charset="0"/>
              </a:rPr>
              <a:t>Kancelář: Letenská 119/3</a:t>
            </a:r>
          </a:p>
          <a:p>
            <a:pPr marR="0">
              <a:lnSpc>
                <a:spcPct val="60000"/>
              </a:lnSpc>
              <a:spcBef>
                <a:spcPts val="600"/>
              </a:spcBef>
            </a:pPr>
            <a:r>
              <a:rPr lang="cs-CZ" dirty="0">
                <a:solidFill>
                  <a:srgbClr val="1F497D"/>
                </a:solidFill>
                <a:latin typeface="Cambria" panose="02040503050406030204" pitchFamily="18" charset="0"/>
              </a:rPr>
              <a:t>tel: +420 234 154 </a:t>
            </a:r>
            <a:r>
              <a:rPr lang="cs-CZ" dirty="0" smtClean="0">
                <a:solidFill>
                  <a:srgbClr val="1F497D"/>
                </a:solidFill>
                <a:latin typeface="Cambria" panose="02040503050406030204" pitchFamily="18" charset="0"/>
              </a:rPr>
              <a:t>416 </a:t>
            </a:r>
          </a:p>
          <a:p>
            <a:pPr marR="0">
              <a:lnSpc>
                <a:spcPct val="60000"/>
              </a:lnSpc>
              <a:spcBef>
                <a:spcPts val="600"/>
              </a:spcBef>
            </a:pPr>
            <a:r>
              <a:rPr lang="cs-CZ" dirty="0" smtClean="0">
                <a:solidFill>
                  <a:srgbClr val="1F497D"/>
                </a:solidFill>
                <a:latin typeface="Cambria" panose="02040503050406030204" pitchFamily="18" charset="0"/>
              </a:rPr>
              <a:t>mob</a:t>
            </a:r>
            <a:r>
              <a:rPr lang="cs-CZ" dirty="0">
                <a:solidFill>
                  <a:srgbClr val="1F497D"/>
                </a:solidFill>
                <a:latin typeface="Cambria" panose="02040503050406030204" pitchFamily="18" charset="0"/>
              </a:rPr>
              <a:t>: +420 731 628 420</a:t>
            </a:r>
          </a:p>
          <a:p>
            <a:pPr marR="0">
              <a:lnSpc>
                <a:spcPct val="60000"/>
              </a:lnSpc>
              <a:spcBef>
                <a:spcPts val="600"/>
              </a:spcBef>
            </a:pPr>
            <a:r>
              <a:rPr lang="cs-CZ" dirty="0">
                <a:solidFill>
                  <a:srgbClr val="1F497D"/>
                </a:solidFill>
                <a:latin typeface="Cambria" panose="02040503050406030204" pitchFamily="18" charset="0"/>
              </a:rPr>
              <a:t>e-mail:  </a:t>
            </a:r>
            <a:r>
              <a:rPr lang="cs-CZ" dirty="0" smtClean="0">
                <a:solidFill>
                  <a:srgbClr val="1F497D"/>
                </a:solidFill>
                <a:latin typeface="Cambria" panose="02040503050406030204" pitchFamily="18" charset="0"/>
                <a:hlinkClick r:id="rId4"/>
              </a:rPr>
              <a:t>nadnarodni@mmr.cz</a:t>
            </a:r>
            <a:r>
              <a:rPr lang="cs-CZ" dirty="0" smtClean="0">
                <a:solidFill>
                  <a:srgbClr val="1F497D"/>
                </a:solidFill>
                <a:latin typeface="Cambria" panose="02040503050406030204" pitchFamily="18" charset="0"/>
              </a:rPr>
              <a:t> nebo </a:t>
            </a:r>
            <a:r>
              <a:rPr lang="cs-CZ" dirty="0" smtClean="0">
                <a:solidFill>
                  <a:srgbClr val="1F497D"/>
                </a:solidFill>
                <a:latin typeface="Cambria" panose="02040503050406030204" pitchFamily="18" charset="0"/>
                <a:hlinkClick r:id="rId5"/>
              </a:rPr>
              <a:t>tkater@mmr.cz</a:t>
            </a:r>
            <a:r>
              <a:rPr lang="cs-CZ" dirty="0" smtClean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</a:p>
          <a:p>
            <a:pPr>
              <a:lnSpc>
                <a:spcPct val="60000"/>
              </a:lnSpc>
              <a:spcBef>
                <a:spcPts val="600"/>
              </a:spcBef>
            </a:pPr>
            <a:r>
              <a:rPr lang="cs-CZ" dirty="0" err="1" smtClean="0">
                <a:solidFill>
                  <a:srgbClr val="1F497D"/>
                </a:solidFill>
                <a:latin typeface="Cambria" panose="02040503050406030204" pitchFamily="18" charset="0"/>
              </a:rPr>
              <a:t>Twitter</a:t>
            </a:r>
            <a:r>
              <a:rPr lang="cs-CZ" dirty="0" smtClean="0">
                <a:solidFill>
                  <a:srgbClr val="1F497D"/>
                </a:solidFill>
                <a:latin typeface="Cambria" panose="02040503050406030204" pitchFamily="18" charset="0"/>
              </a:rPr>
              <a:t>: </a:t>
            </a:r>
            <a:r>
              <a:rPr lang="cs-CZ" altLang="cs-CZ" dirty="0">
                <a:solidFill>
                  <a:srgbClr val="1F497D"/>
                </a:solidFill>
                <a:latin typeface="Cambria" panose="02040503050406030204" pitchFamily="18" charset="0"/>
                <a:hlinkClick r:id="rId6"/>
              </a:rPr>
              <a:t>@</a:t>
            </a:r>
            <a:r>
              <a:rPr lang="cs-CZ" altLang="cs-CZ" dirty="0" err="1">
                <a:solidFill>
                  <a:srgbClr val="1F497D"/>
                </a:solidFill>
                <a:latin typeface="Cambria" panose="02040503050406030204" pitchFamily="18" charset="0"/>
                <a:hlinkClick r:id="rId6"/>
              </a:rPr>
              <a:t>Interreg_CZ</a:t>
            </a:r>
            <a:endParaRPr lang="cs-CZ" altLang="cs-CZ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R="0">
              <a:lnSpc>
                <a:spcPct val="60000"/>
              </a:lnSpc>
              <a:spcBef>
                <a:spcPts val="600"/>
              </a:spcBef>
            </a:pPr>
            <a:r>
              <a:rPr lang="cs-CZ" dirty="0" smtClean="0">
                <a:solidFill>
                  <a:srgbClr val="1F497D"/>
                </a:solidFill>
                <a:latin typeface="Cambria" panose="02040503050406030204" pitchFamily="18" charset="0"/>
              </a:rPr>
              <a:t>Web: </a:t>
            </a:r>
            <a:r>
              <a:rPr lang="cs-CZ" dirty="0" smtClean="0">
                <a:solidFill>
                  <a:srgbClr val="1F497D"/>
                </a:solidFill>
                <a:latin typeface="Cambria" panose="02040503050406030204" pitchFamily="18" charset="0"/>
                <a:hlinkClick r:id="rId7"/>
              </a:rPr>
              <a:t>www.dotaceEU.cz</a:t>
            </a:r>
            <a:r>
              <a:rPr lang="cs-CZ" dirty="0" smtClean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endParaRPr lang="cs-CZ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algn="ctr">
              <a:lnSpc>
                <a:spcPct val="80000"/>
              </a:lnSpc>
            </a:pPr>
            <a:endParaRPr lang="cs-CZ" dirty="0">
              <a:solidFill>
                <a:srgbClr val="1F497D"/>
              </a:solidFill>
              <a:latin typeface="Cambria" panose="02040503050406030204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743908" y="76470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  <a:ea typeface="+mj-ea"/>
                <a:cs typeface="+mj-cs"/>
              </a:rPr>
              <a:t>K</a:t>
            </a:r>
            <a:r>
              <a:rPr lang="cs-CZ" sz="28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  <a:ea typeface="+mj-ea"/>
                <a:cs typeface="+mj-cs"/>
              </a:rPr>
              <a:t>ontakt</a:t>
            </a:r>
            <a:endParaRPr lang="cs-CZ" sz="2800" dirty="0">
              <a:solidFill>
                <a:srgbClr val="4F81BD">
                  <a:lumMod val="75000"/>
                </a:srgbClr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4455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>
          <a:xfrm>
            <a:off x="3203848" y="476672"/>
            <a:ext cx="4824413" cy="5032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3200" dirty="0" smtClean="0"/>
              <a:t> </a:t>
            </a:r>
            <a:r>
              <a:rPr lang="cs-CZ" altLang="cs-CZ" sz="3300" dirty="0" err="1">
                <a:solidFill>
                  <a:srgbClr val="1F497D"/>
                </a:solidFill>
                <a:latin typeface="Cambria" panose="02040503050406030204" pitchFamily="18" charset="0"/>
              </a:rPr>
              <a:t>Tématické</a:t>
            </a:r>
            <a:r>
              <a:rPr lang="cs-CZ" altLang="cs-CZ" sz="3300" dirty="0">
                <a:solidFill>
                  <a:srgbClr val="1F497D"/>
                </a:solidFill>
                <a:latin typeface="Cambria" panose="02040503050406030204" pitchFamily="18" charset="0"/>
              </a:rPr>
              <a:t> zaměření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755576" y="1065765"/>
            <a:ext cx="8085576" cy="432048"/>
          </a:xfrm>
          <a:prstGeom prst="roundRect">
            <a:avLst/>
          </a:prstGeom>
          <a:solidFill>
            <a:srgbClr val="FFCC29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cs-CZ" sz="2500" b="1" dirty="0">
                <a:solidFill>
                  <a:prstClr val="black"/>
                </a:solidFill>
              </a:rPr>
              <a:t>1</a:t>
            </a:r>
            <a:r>
              <a:rPr lang="cs-CZ" sz="2000" b="1" dirty="0">
                <a:solidFill>
                  <a:prstClr val="black"/>
                </a:solidFill>
              </a:rPr>
              <a:t>- Inovativní a sociálně odpovědný DR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4961008" y="1556792"/>
            <a:ext cx="3880144" cy="648072"/>
          </a:xfrm>
          <a:prstGeom prst="roundRect">
            <a:avLst/>
          </a:prstGeom>
          <a:solidFill>
            <a:srgbClr val="FFCC29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cs-CZ" sz="1600" b="1" dirty="0">
                <a:solidFill>
                  <a:prstClr val="black"/>
                </a:solidFill>
              </a:rPr>
              <a:t>1.2. </a:t>
            </a:r>
            <a:r>
              <a:rPr lang="cs-CZ" sz="1600" dirty="0">
                <a:solidFill>
                  <a:prstClr val="black"/>
                </a:solidFill>
              </a:rPr>
              <a:t>zvyšování kvalifikace pro podnikání a sociální inovace</a:t>
            </a:r>
            <a:endParaRPr lang="cs-CZ" sz="1700" dirty="0">
              <a:solidFill>
                <a:prstClr val="black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755576" y="1556792"/>
            <a:ext cx="4125136" cy="648072"/>
          </a:xfrm>
          <a:prstGeom prst="roundRect">
            <a:avLst/>
          </a:prstGeom>
          <a:solidFill>
            <a:srgbClr val="FFCC29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cs-CZ" sz="1600" b="1" dirty="0">
                <a:solidFill>
                  <a:prstClr val="black"/>
                </a:solidFill>
              </a:rPr>
              <a:t>1.1. </a:t>
            </a:r>
            <a:r>
              <a:rPr lang="cs-CZ" sz="1600" dirty="0">
                <a:solidFill>
                  <a:prstClr val="black"/>
                </a:solidFill>
              </a:rPr>
              <a:t>Zlepšování rámcových podmínek a vyváženého přístupu ke znalostem </a:t>
            </a:r>
            <a:r>
              <a:rPr lang="en-GB" sz="1600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3075" name="Picture 3" descr="D:\Plocha\danube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83845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ástupný symbol pro obsah 2"/>
          <p:cNvSpPr>
            <a:spLocks noGrp="1"/>
          </p:cNvSpPr>
          <p:nvPr>
            <p:ph sz="half" idx="1"/>
          </p:nvPr>
        </p:nvSpPr>
        <p:spPr>
          <a:xfrm>
            <a:off x="802738" y="2276872"/>
            <a:ext cx="8051240" cy="457012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  <a:miter lim="800000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>
              <a:buFont typeface="Wingdings 2" pitchFamily="18" charset="2"/>
              <a:buNone/>
              <a:defRPr/>
            </a:pPr>
            <a:r>
              <a:rPr lang="cs-CZ" sz="2500" b="1" dirty="0" smtClean="0">
                <a:solidFill>
                  <a:schemeClr val="tx1"/>
                </a:solidFill>
              </a:rPr>
              <a:t>2 </a:t>
            </a:r>
            <a:r>
              <a:rPr lang="cs-CZ" sz="2000" b="1" dirty="0" smtClean="0">
                <a:solidFill>
                  <a:schemeClr val="tx1"/>
                </a:solidFill>
              </a:rPr>
              <a:t>- </a:t>
            </a:r>
            <a:r>
              <a:rPr lang="cs-CZ" sz="2000" b="1" dirty="0" smtClean="0"/>
              <a:t>Environmentálně a kulturně zodpovědný DR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14" name="Zástupný symbol pro obsah 2"/>
          <p:cNvSpPr txBox="1">
            <a:spLocks noGrp="1"/>
          </p:cNvSpPr>
          <p:nvPr>
            <p:ph sz="half" idx="1"/>
          </p:nvPr>
        </p:nvSpPr>
        <p:spPr>
          <a:xfrm>
            <a:off x="813528" y="2842721"/>
            <a:ext cx="4009231" cy="576064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  <a:miter lim="800000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/>
          <a:p>
            <a:pPr marL="0" indent="0">
              <a:buFont typeface="Wingdings 2" pitchFamily="18" charset="2"/>
              <a:buNone/>
              <a:defRPr/>
            </a:pPr>
            <a:r>
              <a:rPr lang="cs-CZ" sz="1500" b="1" dirty="0"/>
              <a:t>2.1. </a:t>
            </a:r>
            <a:r>
              <a:rPr lang="cs-CZ" sz="1500" dirty="0"/>
              <a:t>rozvoj nadnárodního vodního managementu a prevence povodňových rizik</a:t>
            </a:r>
            <a:endParaRPr lang="en-GB" sz="1500" dirty="0"/>
          </a:p>
        </p:txBody>
      </p:sp>
      <p:sp>
        <p:nvSpPr>
          <p:cNvPr id="15" name="Zástupný symbol pro obsah 2"/>
          <p:cNvSpPr txBox="1">
            <a:spLocks/>
          </p:cNvSpPr>
          <p:nvPr/>
        </p:nvSpPr>
        <p:spPr bwMode="auto">
          <a:xfrm>
            <a:off x="4877763" y="2859543"/>
            <a:ext cx="3960440" cy="576064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miter lim="800000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ts val="1000"/>
              </a:spcBef>
              <a:spcAft>
                <a:spcPts val="1000"/>
              </a:spcAft>
              <a:defRPr/>
            </a:pPr>
            <a:r>
              <a:rPr lang="cs-CZ" sz="1500" b="1" dirty="0" smtClean="0"/>
              <a:t>2.2. </a:t>
            </a:r>
            <a:r>
              <a:rPr lang="cs-CZ" sz="1500" dirty="0"/>
              <a:t>udržitelné využívání přírodního a kulturního dědictví a zdrojů </a:t>
            </a:r>
            <a:endParaRPr lang="en-GB" sz="1500" dirty="0"/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 bwMode="auto">
          <a:xfrm>
            <a:off x="808831" y="3541204"/>
            <a:ext cx="4001864" cy="607875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miter lim="800000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cs-CZ" sz="1500" b="1" dirty="0"/>
              <a:t>2.3. </a:t>
            </a:r>
            <a:r>
              <a:rPr lang="cs-CZ" sz="1500" dirty="0"/>
              <a:t>obnovování a hospodaření s ekologickými koridory </a:t>
            </a:r>
            <a:endParaRPr lang="en-GB" sz="1500" dirty="0"/>
          </a:p>
        </p:txBody>
      </p:sp>
      <p:sp>
        <p:nvSpPr>
          <p:cNvPr id="17" name="Zástupný symbol pro obsah 2"/>
          <p:cNvSpPr txBox="1">
            <a:spLocks noGrp="1"/>
          </p:cNvSpPr>
          <p:nvPr>
            <p:ph sz="half" idx="2"/>
          </p:nvPr>
        </p:nvSpPr>
        <p:spPr>
          <a:xfrm>
            <a:off x="4841632" y="3532820"/>
            <a:ext cx="3999520" cy="616260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  <a:miter lim="800000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>
              <a:buFont typeface="Wingdings 2" pitchFamily="18" charset="2"/>
              <a:buNone/>
              <a:defRPr/>
            </a:pPr>
            <a:r>
              <a:rPr lang="cs-CZ" sz="1500" b="1" dirty="0"/>
              <a:t>2.4. </a:t>
            </a:r>
            <a:r>
              <a:rPr lang="cs-CZ" sz="1500" dirty="0"/>
              <a:t>zlepšení připravenosti k řízení rizik katastrof</a:t>
            </a:r>
            <a:r>
              <a:rPr lang="en-GB" sz="1500" dirty="0"/>
              <a:t> </a:t>
            </a:r>
          </a:p>
        </p:txBody>
      </p:sp>
      <p:sp>
        <p:nvSpPr>
          <p:cNvPr id="18" name="Zástupný symbol pro obsah 2"/>
          <p:cNvSpPr txBox="1">
            <a:spLocks/>
          </p:cNvSpPr>
          <p:nvPr/>
        </p:nvSpPr>
        <p:spPr>
          <a:xfrm>
            <a:off x="765002" y="4245499"/>
            <a:ext cx="8057422" cy="503237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pitchFamily="18" charset="2"/>
              <a:buNone/>
              <a:defRPr/>
            </a:pPr>
            <a:r>
              <a:rPr lang="cs-CZ" sz="2500" b="1" dirty="0" smtClean="0">
                <a:solidFill>
                  <a:schemeClr val="tx1"/>
                </a:solidFill>
              </a:rPr>
              <a:t>3 </a:t>
            </a:r>
            <a:r>
              <a:rPr lang="cs-CZ" sz="2000" b="1" dirty="0" smtClean="0">
                <a:solidFill>
                  <a:schemeClr val="tx1"/>
                </a:solidFill>
              </a:rPr>
              <a:t>– Lépe propojený DR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19" name="Zástupný symbol pro obsah 2"/>
          <p:cNvSpPr txBox="1">
            <a:spLocks/>
          </p:cNvSpPr>
          <p:nvPr/>
        </p:nvSpPr>
        <p:spPr bwMode="auto">
          <a:xfrm>
            <a:off x="754585" y="4817171"/>
            <a:ext cx="4643583" cy="626093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cs-CZ" sz="1500" b="1" dirty="0"/>
              <a:t>3.1. </a:t>
            </a:r>
            <a:r>
              <a:rPr lang="cs-CZ" sz="1500" dirty="0"/>
              <a:t>rozvoj bezpečných dopravních systémů šetrných k ŽP a vyvážená dostupnost městských a venkovských oblastí</a:t>
            </a:r>
            <a:endParaRPr lang="en-GB" sz="1500" dirty="0"/>
          </a:p>
        </p:txBody>
      </p:sp>
      <p:sp>
        <p:nvSpPr>
          <p:cNvPr id="20" name="Zástupný symbol pro obsah 2"/>
          <p:cNvSpPr txBox="1">
            <a:spLocks/>
          </p:cNvSpPr>
          <p:nvPr/>
        </p:nvSpPr>
        <p:spPr bwMode="auto">
          <a:xfrm>
            <a:off x="5509416" y="4815788"/>
            <a:ext cx="3313007" cy="592137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cs-CZ" sz="1500" b="1" dirty="0"/>
              <a:t>3.2. </a:t>
            </a:r>
            <a:r>
              <a:rPr lang="cs-CZ" sz="1500" dirty="0"/>
              <a:t>zlepšování energetické bezpečnosti a energetické účinnosti</a:t>
            </a:r>
            <a:endParaRPr lang="en-GB" sz="1500" dirty="0"/>
          </a:p>
        </p:txBody>
      </p:sp>
      <p:sp>
        <p:nvSpPr>
          <p:cNvPr id="21" name="Zástupný symbol pro obsah 3"/>
          <p:cNvSpPr txBox="1">
            <a:spLocks/>
          </p:cNvSpPr>
          <p:nvPr/>
        </p:nvSpPr>
        <p:spPr>
          <a:xfrm>
            <a:off x="783185" y="5572479"/>
            <a:ext cx="8057967" cy="503237"/>
          </a:xfrm>
          <a:prstGeom prst="roundRect">
            <a:avLst/>
          </a:prstGeom>
          <a:solidFill>
            <a:srgbClr val="009E9A"/>
          </a:solidFill>
          <a:ln w="9525" cap="flat" cmpd="sng" algn="ctr">
            <a:solidFill>
              <a:schemeClr val="tx1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pitchFamily="18" charset="2"/>
              <a:buNone/>
              <a:defRPr/>
            </a:pPr>
            <a:r>
              <a:rPr lang="cs-CZ" sz="2500" b="1" dirty="0" smtClean="0">
                <a:solidFill>
                  <a:schemeClr val="tx1"/>
                </a:solidFill>
              </a:rPr>
              <a:t>4 </a:t>
            </a:r>
            <a:r>
              <a:rPr lang="cs-CZ" sz="2000" b="1" dirty="0" smtClean="0">
                <a:solidFill>
                  <a:schemeClr val="tx1"/>
                </a:solidFill>
              </a:rPr>
              <a:t>– Dobře řízený DR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22" name="Zástupný symbol pro obsah 3"/>
          <p:cNvSpPr txBox="1">
            <a:spLocks/>
          </p:cNvSpPr>
          <p:nvPr/>
        </p:nvSpPr>
        <p:spPr bwMode="auto">
          <a:xfrm>
            <a:off x="756557" y="6139804"/>
            <a:ext cx="4319588" cy="576263"/>
          </a:xfrm>
          <a:prstGeom prst="roundRect">
            <a:avLst/>
          </a:prstGeom>
          <a:solidFill>
            <a:srgbClr val="009E9A"/>
          </a:solidFill>
          <a:ln w="9525" cap="flat" cmpd="sng" algn="ctr">
            <a:solidFill>
              <a:schemeClr val="tx1"/>
            </a:solidFill>
            <a:prstDash val="solid"/>
            <a:miter lim="800000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cs-CZ" sz="1700" b="1" dirty="0"/>
              <a:t>4.1. </a:t>
            </a:r>
            <a:r>
              <a:rPr lang="cs-CZ" sz="1700" dirty="0"/>
              <a:t>zvyšování institucionální kapacity k řešení zásadních společenských výzev</a:t>
            </a:r>
            <a:endParaRPr lang="en-GB" sz="1700" dirty="0"/>
          </a:p>
        </p:txBody>
      </p:sp>
      <p:sp>
        <p:nvSpPr>
          <p:cNvPr id="23" name="Zástupný symbol pro obsah 3"/>
          <p:cNvSpPr txBox="1">
            <a:spLocks/>
          </p:cNvSpPr>
          <p:nvPr/>
        </p:nvSpPr>
        <p:spPr bwMode="auto">
          <a:xfrm>
            <a:off x="5265275" y="6263071"/>
            <a:ext cx="3579813" cy="414941"/>
          </a:xfrm>
          <a:prstGeom prst="roundRect">
            <a:avLst/>
          </a:prstGeom>
          <a:solidFill>
            <a:srgbClr val="009E9A"/>
          </a:solidFill>
          <a:ln w="9525" cap="flat" cmpd="sng" algn="ctr">
            <a:solidFill>
              <a:schemeClr val="tx1"/>
            </a:solidFill>
            <a:prstDash val="solid"/>
            <a:miter lim="800000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ts val="1000"/>
              </a:spcBef>
              <a:spcAft>
                <a:spcPts val="1000"/>
              </a:spcAft>
              <a:defRPr/>
            </a:pPr>
            <a:r>
              <a:rPr lang="cs-CZ" sz="1700" b="1" dirty="0"/>
              <a:t>4.2. </a:t>
            </a:r>
            <a:r>
              <a:rPr lang="cs-CZ" sz="1700" dirty="0"/>
              <a:t>řízení EUSDR</a:t>
            </a:r>
            <a:endParaRPr lang="cs-CZ" sz="1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9" y="1103776"/>
            <a:ext cx="638073" cy="669040"/>
          </a:xfrm>
          <a:prstGeom prst="rect">
            <a:avLst/>
          </a:prstGeom>
        </p:spPr>
      </p:pic>
      <p:pic>
        <p:nvPicPr>
          <p:cNvPr id="25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0" y="2295561"/>
            <a:ext cx="717823" cy="739480"/>
          </a:xfrm>
          <a:prstGeom prst="rect">
            <a:avLst/>
          </a:prstGeom>
        </p:spPr>
      </p:pic>
      <p:pic>
        <p:nvPicPr>
          <p:cNvPr id="26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63" y="4253391"/>
            <a:ext cx="371340" cy="1047817"/>
          </a:xfrm>
          <a:prstGeom prst="rect">
            <a:avLst/>
          </a:prstGeom>
        </p:spPr>
      </p:pic>
      <p:pic>
        <p:nvPicPr>
          <p:cNvPr id="27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3" y="5624218"/>
            <a:ext cx="679699" cy="71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27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692696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3000" dirty="0">
              <a:solidFill>
                <a:srgbClr val="4F81B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395536" y="1484784"/>
            <a:ext cx="8640960" cy="5040560"/>
          </a:xfrm>
        </p:spPr>
        <p:txBody>
          <a:bodyPr>
            <a:normAutofit lnSpcReduction="10000"/>
          </a:bodyPr>
          <a:lstStyle/>
          <a:p>
            <a:pPr algn="l"/>
            <a:r>
              <a:rPr lang="hu-HU" sz="2400" b="1" dirty="0" smtClean="0">
                <a:solidFill>
                  <a:srgbClr val="4F81BD"/>
                </a:solidFill>
                <a:latin typeface="Cambria" panose="02040503050406030204" pitchFamily="18" charset="0"/>
              </a:rPr>
              <a:t>cca 76 mil € ERDF</a:t>
            </a:r>
          </a:p>
          <a:p>
            <a:pPr algn="l"/>
            <a:r>
              <a:rPr lang="cs-CZ" sz="22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Předpokládané </a:t>
            </a:r>
            <a:r>
              <a:rPr lang="cs-CZ" sz="2200" dirty="0">
                <a:solidFill>
                  <a:srgbClr val="1F497D"/>
                </a:solidFill>
                <a:latin typeface="Cambria" panose="02040503050406030204" pitchFamily="18" charset="0"/>
              </a:rPr>
              <a:t>schválení cca 40 projektů</a:t>
            </a:r>
            <a:endParaRPr lang="hu-HU" sz="22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algn="l"/>
            <a:r>
              <a:rPr lang="hu-HU" sz="2200" b="1" dirty="0">
                <a:solidFill>
                  <a:srgbClr val="1F497D"/>
                </a:solidFill>
                <a:latin typeface="Cambria" panose="02040503050406030204" pitchFamily="18" charset="0"/>
              </a:rPr>
              <a:t>Priority 1; 2; 3; 4.1 </a:t>
            </a:r>
          </a:p>
          <a:p>
            <a:pPr algn="l"/>
            <a:r>
              <a:rPr lang="hu-HU" sz="2200" dirty="0">
                <a:solidFill>
                  <a:srgbClr val="1F497D"/>
                </a:solidFill>
                <a:latin typeface="Cambria" panose="02040503050406030204" pitchFamily="18" charset="0"/>
              </a:rPr>
              <a:t>Dvoukolová výzva - </a:t>
            </a:r>
            <a:r>
              <a:rPr lang="cs-CZ" altLang="de-DE" sz="2200" b="1" dirty="0">
                <a:solidFill>
                  <a:srgbClr val="1F497D"/>
                </a:solidFill>
                <a:latin typeface="Cambria" panose="02040503050406030204" pitchFamily="18" charset="0"/>
              </a:rPr>
              <a:t>Krok 1</a:t>
            </a:r>
            <a:r>
              <a:rPr lang="cs-CZ" altLang="de-DE" sz="2200" dirty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cs-CZ" altLang="de-DE" sz="2200" dirty="0" err="1">
                <a:solidFill>
                  <a:srgbClr val="1F497D"/>
                </a:solidFill>
                <a:latin typeface="Cambria" panose="02040503050406030204" pitchFamily="18" charset="0"/>
              </a:rPr>
              <a:t>Expression</a:t>
            </a:r>
            <a:r>
              <a:rPr lang="cs-CZ" altLang="de-DE" sz="2200" dirty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cs-CZ" altLang="de-DE" sz="2200" dirty="0" err="1">
                <a:solidFill>
                  <a:srgbClr val="1F497D"/>
                </a:solidFill>
                <a:latin typeface="Cambria" panose="02040503050406030204" pitchFamily="18" charset="0"/>
              </a:rPr>
              <a:t>of</a:t>
            </a:r>
            <a:r>
              <a:rPr lang="cs-CZ" altLang="de-DE" sz="2200" dirty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cs-CZ" altLang="de-DE" sz="2200" dirty="0" err="1">
                <a:solidFill>
                  <a:srgbClr val="1F497D"/>
                </a:solidFill>
                <a:latin typeface="Cambria" panose="02040503050406030204" pitchFamily="18" charset="0"/>
              </a:rPr>
              <a:t>Interest</a:t>
            </a:r>
            <a:r>
              <a:rPr lang="cs-CZ" altLang="de-DE" sz="2200" dirty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cs-CZ" altLang="de-DE" sz="22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(</a:t>
            </a:r>
            <a:r>
              <a:rPr lang="cs-CZ" altLang="de-DE" sz="2200" dirty="0" err="1" smtClean="0">
                <a:solidFill>
                  <a:srgbClr val="1F497D"/>
                </a:solidFill>
                <a:latin typeface="Cambria" panose="02040503050406030204" pitchFamily="18" charset="0"/>
              </a:rPr>
              <a:t>EoI</a:t>
            </a:r>
            <a:r>
              <a:rPr lang="cs-CZ" altLang="de-DE" sz="22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)     </a:t>
            </a:r>
            <a:endParaRPr lang="cs-CZ" altLang="de-DE" sz="22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0" lvl="1" algn="l"/>
            <a:r>
              <a:rPr lang="hu-HU" sz="22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Předloženo </a:t>
            </a:r>
            <a:r>
              <a:rPr lang="hu-HU" sz="2200" b="1" u="sng" dirty="0">
                <a:solidFill>
                  <a:srgbClr val="1F497D"/>
                </a:solidFill>
                <a:latin typeface="Cambria" panose="02040503050406030204" pitchFamily="18" charset="0"/>
              </a:rPr>
              <a:t>547 žádostí</a:t>
            </a:r>
            <a:r>
              <a:rPr lang="hu-HU" sz="22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:</a:t>
            </a:r>
            <a:endParaRPr lang="hu-HU" sz="22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285750" lvl="0" indent="-285750" algn="l">
              <a:spcBef>
                <a:spcPts val="0"/>
              </a:spcBef>
              <a:buFont typeface="Arial" pitchFamily="34" charset="0"/>
              <a:buChar char="•"/>
            </a:pPr>
            <a:r>
              <a:rPr lang="cs-CZ" sz="2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363 českých PP v 255 </a:t>
            </a:r>
            <a:r>
              <a:rPr lang="cs-CZ" sz="2000" dirty="0" err="1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EoI</a:t>
            </a:r>
            <a:r>
              <a:rPr lang="cs-CZ" sz="2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 (SO1.1, SO1.2</a:t>
            </a:r>
            <a:r>
              <a:rPr lang="cs-CZ" sz="2000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), 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41 českých LP </a:t>
            </a:r>
            <a:endParaRPr lang="cs-CZ" sz="2000" dirty="0">
              <a:solidFill>
                <a:srgbClr val="1F497D">
                  <a:lumMod val="75000"/>
                </a:srgbClr>
              </a:solidFill>
              <a:latin typeface="Cambria" panose="02040503050406030204" pitchFamily="18" charset="0"/>
            </a:endParaRPr>
          </a:p>
          <a:p>
            <a:pPr lvl="0" algn="l">
              <a:spcBef>
                <a:spcPts val="0"/>
              </a:spcBef>
            </a:pPr>
            <a:r>
              <a:rPr lang="cs-CZ" sz="2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	↑</a:t>
            </a:r>
            <a:r>
              <a:rPr lang="cs-CZ" sz="2000" b="1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HUN </a:t>
            </a:r>
            <a:r>
              <a:rPr lang="cs-CZ" sz="2000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707 </a:t>
            </a:r>
            <a:r>
              <a:rPr lang="cs-CZ" sz="2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v 421</a:t>
            </a:r>
          </a:p>
          <a:p>
            <a:pPr lvl="0" algn="l">
              <a:spcBef>
                <a:spcPts val="0"/>
              </a:spcBef>
            </a:pPr>
            <a:r>
              <a:rPr lang="cs-CZ" sz="2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	  </a:t>
            </a:r>
            <a:r>
              <a:rPr lang="cs-CZ" sz="2000" b="1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ROM </a:t>
            </a:r>
            <a:r>
              <a:rPr lang="cs-CZ" sz="2000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699 </a:t>
            </a:r>
            <a:r>
              <a:rPr lang="cs-CZ" sz="2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v </a:t>
            </a:r>
            <a:r>
              <a:rPr lang="cs-CZ" sz="2000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397</a:t>
            </a:r>
          </a:p>
          <a:p>
            <a:pPr marL="342900" lvl="0" indent="-342900" algn="l">
              <a:spcBef>
                <a:spcPts val="0"/>
              </a:spcBef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Největší zájem SO 2.2</a:t>
            </a:r>
            <a:r>
              <a:rPr lang="cs-CZ" sz="2400" dirty="0"/>
              <a:t> </a:t>
            </a:r>
            <a:r>
              <a:rPr lang="cs-CZ" sz="14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udržitelné využívání přírodního a kulturního dědictví a zdrojů </a:t>
            </a:r>
            <a:endParaRPr lang="hu-HU" sz="1400" dirty="0">
              <a:solidFill>
                <a:srgbClr val="1F497D">
                  <a:lumMod val="75000"/>
                </a:srgbClr>
              </a:solidFill>
              <a:latin typeface="Cambria" panose="02040503050406030204" pitchFamily="18" charset="0"/>
            </a:endParaRPr>
          </a:p>
          <a:p>
            <a:pPr algn="l"/>
            <a:endParaRPr lang="cs-CZ" altLang="de-DE" sz="2200" b="1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algn="l"/>
            <a:r>
              <a:rPr lang="cs-CZ" altLang="de-DE" sz="22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Krok </a:t>
            </a:r>
            <a:r>
              <a:rPr lang="cs-CZ" altLang="de-DE" sz="2200" b="1" dirty="0">
                <a:solidFill>
                  <a:srgbClr val="1F497D"/>
                </a:solidFill>
                <a:latin typeface="Cambria" panose="02040503050406030204" pitchFamily="18" charset="0"/>
              </a:rPr>
              <a:t>2 </a:t>
            </a:r>
            <a:r>
              <a:rPr lang="cs-CZ" altLang="de-DE" sz="2200" dirty="0">
                <a:solidFill>
                  <a:srgbClr val="1F497D"/>
                </a:solidFill>
                <a:latin typeface="Cambria" panose="02040503050406030204" pitchFamily="18" charset="0"/>
              </a:rPr>
              <a:t>kompletní verze AF </a:t>
            </a:r>
            <a:r>
              <a:rPr lang="cs-CZ" altLang="de-DE" sz="22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(uzavřena 9.května) </a:t>
            </a:r>
          </a:p>
          <a:p>
            <a:pPr algn="l"/>
            <a:r>
              <a:rPr lang="cs-CZ" sz="22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Přizváno </a:t>
            </a:r>
            <a:r>
              <a:rPr lang="cs-CZ" sz="2200" b="1" u="sng" dirty="0" smtClean="0">
                <a:solidFill>
                  <a:srgbClr val="1F497D"/>
                </a:solidFill>
                <a:latin typeface="Cambria" panose="02040503050406030204" pitchFamily="18" charset="0"/>
              </a:rPr>
              <a:t>91 projektů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cs-CZ" sz="22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56 projektů CZ PP </a:t>
            </a:r>
            <a:r>
              <a:rPr lang="cs-CZ" sz="2200" b="1" dirty="0" smtClean="0">
                <a:solidFill>
                  <a:srgbClr val="1F497D"/>
                </a:solidFill>
                <a:latin typeface="Arial"/>
                <a:cs typeface="Arial"/>
              </a:rPr>
              <a:t>→ </a:t>
            </a:r>
            <a:r>
              <a:rPr lang="cs-CZ" sz="2200" b="1" dirty="0">
                <a:solidFill>
                  <a:srgbClr val="1F497D"/>
                </a:solidFill>
                <a:latin typeface="Cambria" panose="02040503050406030204" pitchFamily="18" charset="0"/>
              </a:rPr>
              <a:t>70 PP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cs-CZ" sz="22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5CZ LP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4F81BD"/>
              </a:solidFill>
              <a:latin typeface="Cambria" panose="020405030504060302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44008" y="764704"/>
            <a:ext cx="18722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1.výzva</a:t>
            </a:r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4755002"/>
              </p:ext>
            </p:extLst>
          </p:nvPr>
        </p:nvGraphicFramePr>
        <p:xfrm>
          <a:off x="6084168" y="4221088"/>
          <a:ext cx="2828923" cy="2504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9225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764704"/>
            <a:ext cx="5112568" cy="5040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Statistika 2.krok</a:t>
            </a:r>
            <a:endParaRPr lang="hu-HU" sz="3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685800" y="1772816"/>
            <a:ext cx="7745896" cy="4104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2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39552" y="1484784"/>
            <a:ext cx="79928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lvl="1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cs-CZ" dirty="0" smtClean="0">
                <a:solidFill>
                  <a:srgbClr val="1F497D"/>
                </a:solidFill>
                <a:latin typeface="Cambria" panose="02040503050406030204" pitchFamily="18" charset="0"/>
              </a:rPr>
              <a:t>Výsledky schvalovány na MC 27. - 28.9. 2016</a:t>
            </a:r>
          </a:p>
          <a:p>
            <a:pPr marL="901700" lvl="2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dirty="0" smtClean="0">
                <a:solidFill>
                  <a:srgbClr val="1F497D"/>
                </a:solidFill>
                <a:latin typeface="Cambria" panose="02040503050406030204" pitchFamily="18" charset="0"/>
              </a:rPr>
              <a:t>Každá žádost hodnocena principem 4 očí</a:t>
            </a:r>
            <a:r>
              <a:rPr lang="cs-CZ" dirty="0" smtClean="0">
                <a:solidFill>
                  <a:srgbClr val="1F497D"/>
                </a:solidFill>
                <a:latin typeface="Arial"/>
                <a:cs typeface="Arial"/>
              </a:rPr>
              <a:t>→</a:t>
            </a:r>
            <a:r>
              <a:rPr lang="cs-CZ" dirty="0" smtClean="0">
                <a:solidFill>
                  <a:srgbClr val="1F497D"/>
                </a:solidFill>
                <a:latin typeface="Cambria" panose="02040503050406030204" pitchFamily="18" charset="0"/>
              </a:rPr>
              <a:t>  JS + externí expert</a:t>
            </a:r>
          </a:p>
          <a:p>
            <a:pPr marL="365125" lvl="2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cs-CZ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Kritéria způsobilosti </a:t>
            </a:r>
            <a:r>
              <a:rPr lang="cs-CZ" dirty="0" smtClean="0">
                <a:solidFill>
                  <a:srgbClr val="1F497D"/>
                </a:solidFill>
                <a:latin typeface="Cambria" panose="02040503050406030204" pitchFamily="18" charset="0"/>
              </a:rPr>
              <a:t>– 14 kritérií </a:t>
            </a:r>
            <a:r>
              <a:rPr lang="cs-CZ" dirty="0" err="1" smtClean="0">
                <a:solidFill>
                  <a:srgbClr val="1F497D"/>
                </a:solidFill>
                <a:latin typeface="Cambria" panose="02040503050406030204" pitchFamily="18" charset="0"/>
              </a:rPr>
              <a:t>ANO</a:t>
            </a:r>
            <a:r>
              <a:rPr lang="cs-CZ" dirty="0" err="1" smtClean="0">
                <a:solidFill>
                  <a:srgbClr val="1F497D"/>
                </a:solidFill>
                <a:latin typeface="BatangChe" pitchFamily="49" charset="-127"/>
                <a:ea typeface="BatangChe" pitchFamily="49" charset="-127"/>
              </a:rPr>
              <a:t>x</a:t>
            </a:r>
            <a:r>
              <a:rPr lang="cs-CZ" dirty="0" err="1" smtClean="0">
                <a:solidFill>
                  <a:srgbClr val="1F497D"/>
                </a:solidFill>
                <a:latin typeface="Cambria" panose="02040503050406030204" pitchFamily="18" charset="0"/>
              </a:rPr>
              <a:t>NE</a:t>
            </a:r>
            <a:r>
              <a:rPr lang="cs-CZ" dirty="0" smtClean="0">
                <a:solidFill>
                  <a:srgbClr val="1F497D"/>
                </a:solidFill>
                <a:latin typeface="Arial"/>
                <a:cs typeface="Arial"/>
              </a:rPr>
              <a:t>→ </a:t>
            </a:r>
            <a:r>
              <a:rPr lang="cs-CZ" dirty="0">
                <a:solidFill>
                  <a:srgbClr val="1F497D"/>
                </a:solidFill>
                <a:latin typeface="Cambria" panose="02040503050406030204" pitchFamily="18" charset="0"/>
              </a:rPr>
              <a:t>11 projektů </a:t>
            </a:r>
            <a:r>
              <a:rPr lang="cs-CZ" dirty="0" smtClean="0">
                <a:solidFill>
                  <a:srgbClr val="1F497D"/>
                </a:solidFill>
                <a:latin typeface="Cambria" panose="02040503050406030204" pitchFamily="18" charset="0"/>
              </a:rPr>
              <a:t>se odvolalo zdůvodněním pochybení – 83 projektů</a:t>
            </a:r>
          </a:p>
          <a:p>
            <a:pPr marL="365125" lvl="2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cs-CZ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Kritéria kvalitativní </a:t>
            </a:r>
            <a:r>
              <a:rPr lang="cs-CZ" dirty="0" smtClean="0">
                <a:solidFill>
                  <a:srgbClr val="1F497D"/>
                </a:solidFill>
                <a:latin typeface="Cambria" panose="02040503050406030204" pitchFamily="18" charset="0"/>
              </a:rPr>
              <a:t>–</a:t>
            </a:r>
          </a:p>
          <a:p>
            <a:pPr marL="1279525" lvl="4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dirty="0" err="1" smtClean="0">
                <a:solidFill>
                  <a:srgbClr val="1F497D"/>
                </a:solidFill>
                <a:latin typeface="Cambria" panose="02040503050406030204" pitchFamily="18" charset="0"/>
              </a:rPr>
              <a:t>Strategic</a:t>
            </a:r>
            <a:r>
              <a:rPr lang="cs-CZ" dirty="0" smtClean="0">
                <a:solidFill>
                  <a:srgbClr val="1F497D"/>
                </a:solidFill>
                <a:latin typeface="Cambria" panose="02040503050406030204" pitchFamily="18" charset="0"/>
              </a:rPr>
              <a:t> – přispění k výsledkům programu, dosažitelnost</a:t>
            </a:r>
          </a:p>
          <a:p>
            <a:pPr marL="936625" lvl="4">
              <a:spcBef>
                <a:spcPct val="20000"/>
              </a:spcBef>
            </a:pPr>
            <a:endParaRPr lang="cs-CZ" sz="20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936625" lvl="4">
              <a:spcBef>
                <a:spcPct val="20000"/>
              </a:spcBef>
            </a:pPr>
            <a:endParaRPr lang="cs-CZ" sz="20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936625" lvl="4">
              <a:spcBef>
                <a:spcPct val="20000"/>
              </a:spcBef>
            </a:pPr>
            <a:endParaRPr lang="cs-CZ" sz="20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936625" lvl="4">
              <a:spcBef>
                <a:spcPct val="20000"/>
              </a:spcBef>
            </a:pPr>
            <a:endParaRPr lang="cs-CZ" sz="20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1279525" lvl="4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dirty="0" err="1" smtClean="0">
                <a:solidFill>
                  <a:srgbClr val="1F497D"/>
                </a:solidFill>
                <a:latin typeface="Cambria" panose="02040503050406030204" pitchFamily="18" charset="0"/>
              </a:rPr>
              <a:t>Operational</a:t>
            </a:r>
            <a:r>
              <a:rPr lang="cs-CZ" dirty="0" smtClean="0">
                <a:solidFill>
                  <a:srgbClr val="1F497D"/>
                </a:solidFill>
                <a:latin typeface="Cambria" panose="02040503050406030204" pitchFamily="18" charset="0"/>
              </a:rPr>
              <a:t> – proveditelnost navrhovaného projektu, rozpočet</a:t>
            </a:r>
          </a:p>
          <a:p>
            <a:pPr marL="1279525" lvl="4" indent="-342900">
              <a:spcBef>
                <a:spcPct val="20000"/>
              </a:spcBef>
              <a:buFont typeface="Arial" pitchFamily="34" charset="0"/>
              <a:buChar char="•"/>
            </a:pPr>
            <a:endParaRPr lang="cs-CZ" sz="2000" dirty="0">
              <a:solidFill>
                <a:srgbClr val="1F497D"/>
              </a:solidFill>
              <a:latin typeface="Cambria" panose="02040503050406030204" pitchFamily="18" charset="0"/>
            </a:endParaRPr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5976156" y="206084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685642"/>
              </p:ext>
            </p:extLst>
          </p:nvPr>
        </p:nvGraphicFramePr>
        <p:xfrm>
          <a:off x="1547664" y="3429000"/>
          <a:ext cx="4774232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74232"/>
              </a:tblGrid>
              <a:tr h="243073">
                <a:tc>
                  <a:txBody>
                    <a:bodyPr/>
                    <a:lstStyle/>
                    <a:p>
                      <a:r>
                        <a:rPr lang="cs-CZ" sz="1000" dirty="0" smtClean="0"/>
                        <a:t>Are </a:t>
                      </a:r>
                      <a:r>
                        <a:rPr lang="cs-CZ" sz="1000" dirty="0" err="1" smtClean="0"/>
                        <a:t>the</a:t>
                      </a:r>
                      <a:r>
                        <a:rPr lang="cs-CZ" sz="1000" dirty="0" smtClean="0"/>
                        <a:t> </a:t>
                      </a:r>
                      <a:r>
                        <a:rPr lang="cs-CZ" sz="1000" dirty="0" err="1" smtClean="0"/>
                        <a:t>territorial</a:t>
                      </a:r>
                      <a:r>
                        <a:rPr lang="cs-CZ" sz="1000" dirty="0" smtClean="0"/>
                        <a:t> </a:t>
                      </a:r>
                      <a:r>
                        <a:rPr lang="cs-CZ" sz="1000" dirty="0" err="1" smtClean="0"/>
                        <a:t>needs</a:t>
                      </a:r>
                      <a:r>
                        <a:rPr lang="cs-CZ" sz="1000" dirty="0" smtClean="0"/>
                        <a:t> and </a:t>
                      </a:r>
                      <a:r>
                        <a:rPr lang="cs-CZ" sz="1000" dirty="0" err="1" smtClean="0"/>
                        <a:t>challenges</a:t>
                      </a:r>
                      <a:r>
                        <a:rPr lang="cs-CZ" sz="1000" dirty="0" smtClean="0"/>
                        <a:t> </a:t>
                      </a:r>
                      <a:r>
                        <a:rPr lang="cs-CZ" sz="1000" dirty="0" err="1" smtClean="0"/>
                        <a:t>identified</a:t>
                      </a:r>
                      <a:r>
                        <a:rPr lang="cs-CZ" sz="1000" baseline="0" dirty="0" smtClean="0"/>
                        <a:t> and duly </a:t>
                      </a:r>
                      <a:r>
                        <a:rPr lang="cs-CZ" sz="1000" baseline="0" dirty="0" err="1" smtClean="0"/>
                        <a:t>justified</a:t>
                      </a:r>
                      <a:endParaRPr lang="cs-CZ" sz="1000" dirty="0"/>
                    </a:p>
                  </a:txBody>
                  <a:tcPr/>
                </a:tc>
              </a:tr>
              <a:tr h="243073">
                <a:tc>
                  <a:txBody>
                    <a:bodyPr/>
                    <a:lstStyle/>
                    <a:p>
                      <a:r>
                        <a:rPr lang="cs-CZ" sz="1000" dirty="0" err="1" smtClean="0"/>
                        <a:t>Is</a:t>
                      </a:r>
                      <a:r>
                        <a:rPr lang="cs-CZ" sz="1000" dirty="0" smtClean="0"/>
                        <a:t> </a:t>
                      </a:r>
                      <a:r>
                        <a:rPr lang="cs-CZ" sz="1000" dirty="0" err="1" smtClean="0"/>
                        <a:t>the</a:t>
                      </a:r>
                      <a:r>
                        <a:rPr lang="cs-CZ" sz="1000" dirty="0" smtClean="0"/>
                        <a:t> </a:t>
                      </a:r>
                      <a:r>
                        <a:rPr lang="cs-CZ" sz="1000" dirty="0" err="1" smtClean="0"/>
                        <a:t>intervention</a:t>
                      </a:r>
                      <a:r>
                        <a:rPr lang="cs-CZ" sz="1000" baseline="0" dirty="0" smtClean="0"/>
                        <a:t> </a:t>
                      </a:r>
                      <a:r>
                        <a:rPr lang="cs-CZ" sz="1000" baseline="0" dirty="0" err="1" smtClean="0"/>
                        <a:t>logic</a:t>
                      </a:r>
                      <a:r>
                        <a:rPr lang="cs-CZ" sz="1000" baseline="0" dirty="0" smtClean="0"/>
                        <a:t> </a:t>
                      </a:r>
                      <a:r>
                        <a:rPr lang="cs-CZ" sz="1000" baseline="0" dirty="0" err="1" smtClean="0"/>
                        <a:t>coherent</a:t>
                      </a:r>
                      <a:r>
                        <a:rPr lang="cs-CZ" sz="1000" baseline="0" dirty="0" smtClean="0"/>
                        <a:t>?</a:t>
                      </a:r>
                      <a:endParaRPr lang="cs-CZ" sz="1000" dirty="0"/>
                    </a:p>
                  </a:txBody>
                  <a:tcPr/>
                </a:tc>
              </a:tr>
              <a:tr h="243073">
                <a:tc>
                  <a:txBody>
                    <a:bodyPr/>
                    <a:lstStyle/>
                    <a:p>
                      <a:r>
                        <a:rPr lang="cs-CZ" sz="1000" dirty="0" smtClean="0"/>
                        <a:t>To </a:t>
                      </a:r>
                      <a:r>
                        <a:rPr lang="cs-CZ" sz="1000" dirty="0" err="1" smtClean="0"/>
                        <a:t>which</a:t>
                      </a:r>
                      <a:r>
                        <a:rPr lang="cs-CZ" sz="1000" dirty="0" smtClean="0"/>
                        <a:t> </a:t>
                      </a:r>
                      <a:r>
                        <a:rPr lang="cs-CZ" sz="1000" dirty="0" err="1" smtClean="0"/>
                        <a:t>extent</a:t>
                      </a:r>
                      <a:r>
                        <a:rPr lang="cs-CZ" sz="1000" dirty="0" smtClean="0"/>
                        <a:t> </a:t>
                      </a:r>
                      <a:r>
                        <a:rPr lang="cs-CZ" sz="1000" dirty="0" err="1" smtClean="0"/>
                        <a:t>the</a:t>
                      </a:r>
                      <a:r>
                        <a:rPr lang="cs-CZ" sz="1000" dirty="0" smtClean="0"/>
                        <a:t> </a:t>
                      </a:r>
                      <a:r>
                        <a:rPr lang="cs-CZ" sz="1000" dirty="0" err="1" smtClean="0"/>
                        <a:t>proposal</a:t>
                      </a:r>
                      <a:r>
                        <a:rPr lang="cs-CZ" sz="1000" baseline="0" dirty="0" smtClean="0"/>
                        <a:t> </a:t>
                      </a:r>
                      <a:r>
                        <a:rPr lang="cs-CZ" sz="1000" baseline="0" dirty="0" err="1" smtClean="0"/>
                        <a:t>contributes</a:t>
                      </a:r>
                      <a:r>
                        <a:rPr lang="cs-CZ" sz="1000" baseline="0" dirty="0" smtClean="0"/>
                        <a:t> to </a:t>
                      </a:r>
                      <a:r>
                        <a:rPr lang="cs-CZ" sz="1000" baseline="0" dirty="0" err="1" smtClean="0"/>
                        <a:t>an</a:t>
                      </a:r>
                      <a:r>
                        <a:rPr lang="cs-CZ" sz="1000" baseline="0" dirty="0" smtClean="0"/>
                        <a:t> EU </a:t>
                      </a:r>
                      <a:r>
                        <a:rPr lang="cs-CZ" sz="1000" baseline="0" dirty="0" err="1" smtClean="0"/>
                        <a:t>strategy</a:t>
                      </a:r>
                      <a:r>
                        <a:rPr lang="cs-CZ" sz="1000" baseline="0" dirty="0" smtClean="0"/>
                        <a:t> </a:t>
                      </a:r>
                      <a:r>
                        <a:rPr lang="cs-CZ" sz="1000" baseline="0" dirty="0" err="1" smtClean="0"/>
                        <a:t>or</a:t>
                      </a:r>
                      <a:r>
                        <a:rPr lang="cs-CZ" sz="1000" baseline="0" dirty="0" smtClean="0"/>
                        <a:t> </a:t>
                      </a:r>
                      <a:r>
                        <a:rPr lang="cs-CZ" sz="1000" baseline="0" dirty="0" err="1" smtClean="0"/>
                        <a:t>policy</a:t>
                      </a:r>
                      <a:endParaRPr lang="cs-CZ" sz="1000" dirty="0"/>
                    </a:p>
                  </a:txBody>
                  <a:tcPr/>
                </a:tc>
              </a:tr>
              <a:tr h="243073">
                <a:tc>
                  <a:txBody>
                    <a:bodyPr/>
                    <a:lstStyle/>
                    <a:p>
                      <a:r>
                        <a:rPr lang="cs-CZ" sz="1000" dirty="0" err="1" smtClean="0"/>
                        <a:t>Is</a:t>
                      </a:r>
                      <a:r>
                        <a:rPr lang="cs-CZ" sz="1000" dirty="0" smtClean="0"/>
                        <a:t> </a:t>
                      </a:r>
                      <a:r>
                        <a:rPr lang="cs-CZ" sz="1000" dirty="0" err="1" smtClean="0"/>
                        <a:t>the</a:t>
                      </a:r>
                      <a:r>
                        <a:rPr lang="cs-CZ" sz="1000" dirty="0" smtClean="0"/>
                        <a:t> </a:t>
                      </a:r>
                      <a:r>
                        <a:rPr lang="cs-CZ" sz="1000" dirty="0" err="1" smtClean="0"/>
                        <a:t>partnership</a:t>
                      </a:r>
                      <a:r>
                        <a:rPr lang="cs-CZ" sz="1000" dirty="0" smtClean="0"/>
                        <a:t> </a:t>
                      </a:r>
                      <a:r>
                        <a:rPr lang="cs-CZ" sz="1000" dirty="0" err="1" smtClean="0"/>
                        <a:t>composition</a:t>
                      </a:r>
                      <a:r>
                        <a:rPr lang="cs-CZ" sz="1000" dirty="0" smtClean="0"/>
                        <a:t> </a:t>
                      </a:r>
                      <a:r>
                        <a:rPr lang="cs-CZ" sz="1000" dirty="0" err="1" smtClean="0"/>
                        <a:t>relevant</a:t>
                      </a:r>
                      <a:r>
                        <a:rPr lang="cs-CZ" sz="1000" dirty="0" smtClean="0"/>
                        <a:t>, </a:t>
                      </a:r>
                      <a:r>
                        <a:rPr lang="cs-CZ" sz="1000" dirty="0" err="1" smtClean="0"/>
                        <a:t>justified</a:t>
                      </a:r>
                      <a:r>
                        <a:rPr lang="cs-CZ" sz="1000" dirty="0" smtClean="0"/>
                        <a:t> and </a:t>
                      </a:r>
                      <a:r>
                        <a:rPr lang="cs-CZ" sz="1000" dirty="0" err="1" smtClean="0"/>
                        <a:t>balanced</a:t>
                      </a:r>
                      <a:r>
                        <a:rPr lang="cs-CZ" sz="1000" dirty="0" smtClean="0"/>
                        <a:t> </a:t>
                      </a:r>
                      <a:r>
                        <a:rPr lang="cs-CZ" sz="1000" dirty="0" err="1" smtClean="0"/>
                        <a:t>for</a:t>
                      </a:r>
                      <a:r>
                        <a:rPr lang="cs-CZ" sz="1000" dirty="0" smtClean="0"/>
                        <a:t> </a:t>
                      </a:r>
                      <a:r>
                        <a:rPr lang="cs-CZ" sz="1000" dirty="0" err="1" smtClean="0"/>
                        <a:t>the</a:t>
                      </a:r>
                      <a:r>
                        <a:rPr lang="cs-CZ" sz="1000" dirty="0" smtClean="0"/>
                        <a:t> </a:t>
                      </a:r>
                      <a:r>
                        <a:rPr lang="cs-CZ" sz="1000" dirty="0" err="1" smtClean="0"/>
                        <a:t>proposed</a:t>
                      </a:r>
                      <a:r>
                        <a:rPr lang="cs-CZ" sz="1000" dirty="0" smtClean="0"/>
                        <a:t> </a:t>
                      </a:r>
                      <a:r>
                        <a:rPr lang="cs-CZ" sz="1000" dirty="0" err="1" smtClean="0"/>
                        <a:t>project</a:t>
                      </a:r>
                      <a:endParaRPr lang="cs-CZ" sz="1000" dirty="0"/>
                    </a:p>
                  </a:txBody>
                  <a:tcPr/>
                </a:tc>
              </a:tr>
              <a:tr h="216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dirty="0" err="1" smtClean="0"/>
                        <a:t>Is</a:t>
                      </a:r>
                      <a:r>
                        <a:rPr lang="cs-CZ" sz="1000" dirty="0" smtClean="0"/>
                        <a:t> </a:t>
                      </a:r>
                      <a:r>
                        <a:rPr lang="cs-CZ" sz="1000" dirty="0" err="1" smtClean="0"/>
                        <a:t>the</a:t>
                      </a:r>
                      <a:r>
                        <a:rPr lang="cs-CZ" sz="1000" dirty="0" smtClean="0"/>
                        <a:t> </a:t>
                      </a:r>
                      <a:r>
                        <a:rPr lang="cs-CZ" sz="1000" dirty="0" err="1" smtClean="0"/>
                        <a:t>need</a:t>
                      </a:r>
                      <a:r>
                        <a:rPr lang="cs-CZ" sz="1000" dirty="0" smtClean="0"/>
                        <a:t> </a:t>
                      </a:r>
                      <a:r>
                        <a:rPr lang="cs-CZ" sz="1000" dirty="0" err="1" smtClean="0"/>
                        <a:t>for</a:t>
                      </a:r>
                      <a:r>
                        <a:rPr lang="cs-CZ" sz="1000" dirty="0" smtClean="0"/>
                        <a:t> </a:t>
                      </a:r>
                      <a:r>
                        <a:rPr lang="cs-CZ" sz="1000" dirty="0" err="1" smtClean="0"/>
                        <a:t>transnational</a:t>
                      </a:r>
                      <a:r>
                        <a:rPr lang="cs-CZ" sz="1000" dirty="0" smtClean="0"/>
                        <a:t> </a:t>
                      </a:r>
                      <a:r>
                        <a:rPr lang="cs-CZ" sz="1000" dirty="0" err="1" smtClean="0"/>
                        <a:t>cooperation</a:t>
                      </a:r>
                      <a:r>
                        <a:rPr lang="cs-CZ" sz="1000" dirty="0" smtClean="0"/>
                        <a:t> </a:t>
                      </a:r>
                      <a:r>
                        <a:rPr lang="cs-CZ" sz="1000" dirty="0" err="1" smtClean="0"/>
                        <a:t>demonstrated</a:t>
                      </a:r>
                      <a:endParaRPr lang="cs-CZ" sz="1000" dirty="0" smtClean="0"/>
                    </a:p>
                  </a:txBody>
                  <a:tcPr/>
                </a:tc>
              </a:tr>
              <a:tr h="216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dirty="0" err="1" smtClean="0"/>
                        <a:t>Is</a:t>
                      </a:r>
                      <a:r>
                        <a:rPr lang="cs-CZ" sz="1000" dirty="0" smtClean="0"/>
                        <a:t> </a:t>
                      </a:r>
                      <a:r>
                        <a:rPr lang="cs-CZ" sz="1000" dirty="0" err="1" smtClean="0"/>
                        <a:t>the</a:t>
                      </a:r>
                      <a:r>
                        <a:rPr lang="cs-CZ" sz="1000" dirty="0" smtClean="0"/>
                        <a:t> </a:t>
                      </a:r>
                      <a:r>
                        <a:rPr lang="cs-CZ" sz="1000" dirty="0" err="1" smtClean="0"/>
                        <a:t>target</a:t>
                      </a:r>
                      <a:r>
                        <a:rPr lang="cs-CZ" sz="1000" baseline="0" dirty="0" smtClean="0"/>
                        <a:t> </a:t>
                      </a:r>
                      <a:r>
                        <a:rPr lang="cs-CZ" sz="1000" baseline="0" dirty="0" err="1" smtClean="0"/>
                        <a:t>group</a:t>
                      </a:r>
                      <a:r>
                        <a:rPr lang="cs-CZ" sz="1000" baseline="0" dirty="0" smtClean="0"/>
                        <a:t> </a:t>
                      </a:r>
                      <a:r>
                        <a:rPr lang="cs-CZ" sz="1000" baseline="0" dirty="0" err="1" smtClean="0"/>
                        <a:t>defined</a:t>
                      </a:r>
                      <a:r>
                        <a:rPr lang="cs-CZ" sz="1000" baseline="0" dirty="0" smtClean="0"/>
                        <a:t> and has </a:t>
                      </a:r>
                      <a:r>
                        <a:rPr lang="cs-CZ" sz="1000" baseline="0" dirty="0" err="1" smtClean="0"/>
                        <a:t>ownership</a:t>
                      </a:r>
                      <a:r>
                        <a:rPr lang="cs-CZ" sz="1000" baseline="0" dirty="0" smtClean="0"/>
                        <a:t> </a:t>
                      </a:r>
                      <a:r>
                        <a:rPr lang="cs-CZ" sz="1000" baseline="0" dirty="0" err="1" smtClean="0"/>
                        <a:t>of</a:t>
                      </a:r>
                      <a:r>
                        <a:rPr lang="cs-CZ" sz="1000" baseline="0" dirty="0" smtClean="0"/>
                        <a:t> </a:t>
                      </a:r>
                      <a:r>
                        <a:rPr lang="cs-CZ" sz="1000" baseline="0" dirty="0" err="1" smtClean="0"/>
                        <a:t>the</a:t>
                      </a:r>
                      <a:r>
                        <a:rPr lang="cs-CZ" sz="1000" baseline="0" dirty="0" smtClean="0"/>
                        <a:t> </a:t>
                      </a:r>
                      <a:r>
                        <a:rPr lang="cs-CZ" sz="1000" baseline="0" dirty="0" err="1" smtClean="0"/>
                        <a:t>project</a:t>
                      </a:r>
                      <a:r>
                        <a:rPr lang="cs-CZ" sz="1000" baseline="0" dirty="0" smtClean="0"/>
                        <a:t> </a:t>
                      </a:r>
                      <a:r>
                        <a:rPr lang="cs-CZ" sz="1000" baseline="0" dirty="0" err="1" smtClean="0"/>
                        <a:t>results</a:t>
                      </a:r>
                      <a:endParaRPr lang="cs-CZ" sz="100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631761"/>
              </p:ext>
            </p:extLst>
          </p:nvPr>
        </p:nvGraphicFramePr>
        <p:xfrm>
          <a:off x="1547664" y="5301208"/>
          <a:ext cx="6984776" cy="975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84776"/>
              </a:tblGrid>
              <a:tr h="216000">
                <a:tc>
                  <a:txBody>
                    <a:bodyPr/>
                    <a:lstStyle/>
                    <a:p>
                      <a:r>
                        <a:rPr lang="cs-CZ" sz="1000" dirty="0" err="1" smtClean="0"/>
                        <a:t>Is</a:t>
                      </a:r>
                      <a:r>
                        <a:rPr lang="cs-CZ" sz="1000" dirty="0" smtClean="0"/>
                        <a:t> </a:t>
                      </a:r>
                      <a:r>
                        <a:rPr lang="cs-CZ" sz="1000" dirty="0" err="1" smtClean="0"/>
                        <a:t>the</a:t>
                      </a:r>
                      <a:r>
                        <a:rPr lang="cs-CZ" sz="1000" dirty="0" smtClean="0"/>
                        <a:t> </a:t>
                      </a:r>
                      <a:r>
                        <a:rPr lang="cs-CZ" sz="1000" dirty="0" err="1" smtClean="0"/>
                        <a:t>work</a:t>
                      </a:r>
                      <a:r>
                        <a:rPr lang="cs-CZ" sz="1000" dirty="0" smtClean="0"/>
                        <a:t> </a:t>
                      </a:r>
                      <a:r>
                        <a:rPr lang="cs-CZ" sz="1000" dirty="0" err="1" smtClean="0"/>
                        <a:t>plan</a:t>
                      </a:r>
                      <a:r>
                        <a:rPr lang="cs-CZ" sz="1000" dirty="0" smtClean="0"/>
                        <a:t> </a:t>
                      </a:r>
                      <a:r>
                        <a:rPr lang="cs-CZ" sz="1000" dirty="0" err="1" smtClean="0"/>
                        <a:t>realistic</a:t>
                      </a:r>
                      <a:r>
                        <a:rPr lang="cs-CZ" sz="1000" dirty="0" smtClean="0"/>
                        <a:t>, </a:t>
                      </a:r>
                      <a:r>
                        <a:rPr lang="cs-CZ" sz="1000" dirty="0" err="1" smtClean="0"/>
                        <a:t>consistent</a:t>
                      </a:r>
                      <a:r>
                        <a:rPr lang="cs-CZ" sz="1000" dirty="0" smtClean="0"/>
                        <a:t> and </a:t>
                      </a:r>
                      <a:r>
                        <a:rPr lang="cs-CZ" sz="1000" dirty="0" err="1" smtClean="0"/>
                        <a:t>coherent</a:t>
                      </a:r>
                      <a:endParaRPr lang="cs-CZ" sz="1000" dirty="0"/>
                    </a:p>
                  </a:txBody>
                  <a:tcPr>
                    <a:solidFill>
                      <a:schemeClr val="bg1">
                        <a:alpha val="77000"/>
                      </a:schemeClr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r>
                        <a:rPr lang="cs-CZ" sz="1000" dirty="0" smtClean="0"/>
                        <a:t>To </a:t>
                      </a:r>
                      <a:r>
                        <a:rPr lang="cs-CZ" sz="1000" dirty="0" err="1" smtClean="0"/>
                        <a:t>what</a:t>
                      </a:r>
                      <a:r>
                        <a:rPr lang="cs-CZ" sz="1000" dirty="0" smtClean="0"/>
                        <a:t> </a:t>
                      </a:r>
                      <a:r>
                        <a:rPr lang="cs-CZ" sz="1000" dirty="0" err="1" smtClean="0"/>
                        <a:t>extent</a:t>
                      </a:r>
                      <a:r>
                        <a:rPr lang="cs-CZ" sz="1000" dirty="0" smtClean="0"/>
                        <a:t> are management</a:t>
                      </a:r>
                      <a:r>
                        <a:rPr lang="cs-CZ" sz="1000" baseline="0" dirty="0" smtClean="0"/>
                        <a:t> </a:t>
                      </a:r>
                      <a:r>
                        <a:rPr lang="cs-CZ" sz="1000" baseline="0" dirty="0" err="1" smtClean="0"/>
                        <a:t>structure</a:t>
                      </a:r>
                      <a:r>
                        <a:rPr lang="cs-CZ" sz="1000" baseline="0" dirty="0" smtClean="0"/>
                        <a:t> and </a:t>
                      </a:r>
                      <a:r>
                        <a:rPr lang="cs-CZ" sz="1000" baseline="0" dirty="0" err="1" smtClean="0"/>
                        <a:t>procedures</a:t>
                      </a:r>
                      <a:r>
                        <a:rPr lang="cs-CZ" sz="1000" baseline="0" dirty="0" smtClean="0"/>
                        <a:t> in line </a:t>
                      </a:r>
                      <a:r>
                        <a:rPr lang="cs-CZ" sz="1000" baseline="0" dirty="0" err="1" smtClean="0"/>
                        <a:t>with</a:t>
                      </a:r>
                      <a:r>
                        <a:rPr lang="cs-CZ" sz="1000" baseline="0" dirty="0" smtClean="0"/>
                        <a:t> </a:t>
                      </a:r>
                      <a:r>
                        <a:rPr lang="cs-CZ" sz="1000" baseline="0" dirty="0" err="1" smtClean="0"/>
                        <a:t>project</a:t>
                      </a:r>
                      <a:r>
                        <a:rPr lang="cs-CZ" sz="1000" baseline="0" dirty="0" smtClean="0"/>
                        <a:t> </a:t>
                      </a:r>
                      <a:r>
                        <a:rPr lang="cs-CZ" sz="1000" baseline="0" dirty="0" err="1" smtClean="0"/>
                        <a:t>size</a:t>
                      </a:r>
                      <a:r>
                        <a:rPr lang="cs-CZ" sz="1000" baseline="0" dirty="0" smtClean="0"/>
                        <a:t>, </a:t>
                      </a:r>
                      <a:r>
                        <a:rPr lang="cs-CZ" sz="1000" baseline="0" dirty="0" err="1" smtClean="0"/>
                        <a:t>duration</a:t>
                      </a:r>
                      <a:r>
                        <a:rPr lang="cs-CZ" sz="1000" baseline="0" dirty="0" smtClean="0"/>
                        <a:t> and </a:t>
                      </a:r>
                      <a:r>
                        <a:rPr lang="cs-CZ" sz="1000" baseline="0" dirty="0" err="1" smtClean="0"/>
                        <a:t>needs</a:t>
                      </a:r>
                      <a:endParaRPr lang="cs-CZ" sz="1000" dirty="0"/>
                    </a:p>
                  </a:txBody>
                  <a:tcPr>
                    <a:solidFill>
                      <a:schemeClr val="bg1">
                        <a:alpha val="77000"/>
                      </a:schemeClr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r>
                        <a:rPr lang="cs-CZ" sz="1000" dirty="0" smtClean="0"/>
                        <a:t>To </a:t>
                      </a:r>
                      <a:r>
                        <a:rPr lang="cs-CZ" sz="1000" dirty="0" err="1" smtClean="0"/>
                        <a:t>what</a:t>
                      </a:r>
                      <a:r>
                        <a:rPr lang="cs-CZ" sz="1000" dirty="0" smtClean="0"/>
                        <a:t> </a:t>
                      </a:r>
                      <a:r>
                        <a:rPr lang="cs-CZ" sz="1000" dirty="0" err="1" smtClean="0"/>
                        <a:t>relevant</a:t>
                      </a:r>
                      <a:r>
                        <a:rPr lang="cs-CZ" sz="1000" dirty="0" smtClean="0"/>
                        <a:t> </a:t>
                      </a:r>
                      <a:r>
                        <a:rPr lang="cs-CZ" sz="1000" dirty="0" err="1" smtClean="0"/>
                        <a:t>extent</a:t>
                      </a:r>
                      <a:r>
                        <a:rPr lang="cs-CZ" sz="1000" dirty="0" smtClean="0"/>
                        <a:t> are </a:t>
                      </a:r>
                      <a:r>
                        <a:rPr lang="cs-CZ" sz="1000" dirty="0" err="1" smtClean="0"/>
                        <a:t>communication</a:t>
                      </a:r>
                      <a:r>
                        <a:rPr lang="cs-CZ" sz="1000" dirty="0" smtClean="0"/>
                        <a:t> </a:t>
                      </a:r>
                      <a:r>
                        <a:rPr lang="cs-CZ" sz="1000" dirty="0" err="1" smtClean="0"/>
                        <a:t>activities</a:t>
                      </a:r>
                      <a:r>
                        <a:rPr lang="cs-CZ" sz="1000" dirty="0" smtClean="0"/>
                        <a:t> </a:t>
                      </a:r>
                      <a:r>
                        <a:rPr lang="cs-CZ" sz="1000" dirty="0" err="1" smtClean="0"/>
                        <a:t>appropriate</a:t>
                      </a:r>
                      <a:r>
                        <a:rPr lang="cs-CZ" sz="1000" dirty="0" smtClean="0"/>
                        <a:t> and </a:t>
                      </a:r>
                      <a:r>
                        <a:rPr lang="cs-CZ" sz="1000" dirty="0" err="1" smtClean="0"/>
                        <a:t>ferceful</a:t>
                      </a:r>
                      <a:r>
                        <a:rPr lang="cs-CZ" sz="1000" dirty="0" smtClean="0"/>
                        <a:t> to </a:t>
                      </a:r>
                      <a:r>
                        <a:rPr lang="cs-CZ" sz="1000" dirty="0" err="1" smtClean="0"/>
                        <a:t>reach</a:t>
                      </a:r>
                      <a:r>
                        <a:rPr lang="cs-CZ" sz="1000" dirty="0" smtClean="0"/>
                        <a:t> </a:t>
                      </a:r>
                      <a:r>
                        <a:rPr lang="cs-CZ" sz="1000" dirty="0" err="1" smtClean="0"/>
                        <a:t>the</a:t>
                      </a:r>
                      <a:r>
                        <a:rPr lang="cs-CZ" sz="1000" dirty="0" smtClean="0"/>
                        <a:t> </a:t>
                      </a:r>
                      <a:r>
                        <a:rPr lang="cs-CZ" sz="1000" dirty="0" err="1" smtClean="0"/>
                        <a:t>relevant</a:t>
                      </a:r>
                      <a:r>
                        <a:rPr lang="cs-CZ" sz="1000" dirty="0" smtClean="0"/>
                        <a:t> </a:t>
                      </a:r>
                      <a:r>
                        <a:rPr lang="cs-CZ" sz="1000" dirty="0" err="1" smtClean="0"/>
                        <a:t>target</a:t>
                      </a:r>
                      <a:r>
                        <a:rPr lang="cs-CZ" sz="1000" dirty="0" smtClean="0"/>
                        <a:t> </a:t>
                      </a:r>
                      <a:r>
                        <a:rPr lang="cs-CZ" sz="1000" dirty="0" err="1" smtClean="0"/>
                        <a:t>groups</a:t>
                      </a:r>
                      <a:r>
                        <a:rPr lang="cs-CZ" sz="1000" dirty="0" smtClean="0"/>
                        <a:t> and </a:t>
                      </a:r>
                      <a:r>
                        <a:rPr lang="cs-CZ" sz="1000" dirty="0" err="1" smtClean="0"/>
                        <a:t>stakeholders</a:t>
                      </a:r>
                      <a:endParaRPr lang="cs-CZ" sz="1000" dirty="0"/>
                    </a:p>
                  </a:txBody>
                  <a:tcPr>
                    <a:solidFill>
                      <a:schemeClr val="bg1">
                        <a:alpha val="77000"/>
                      </a:schemeClr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r>
                        <a:rPr lang="cs-CZ" sz="1000" dirty="0" err="1" smtClean="0"/>
                        <a:t>Does</a:t>
                      </a:r>
                      <a:r>
                        <a:rPr lang="cs-CZ" sz="1000" dirty="0" smtClean="0"/>
                        <a:t> </a:t>
                      </a:r>
                      <a:r>
                        <a:rPr lang="cs-CZ" sz="1000" dirty="0" err="1" smtClean="0"/>
                        <a:t>the</a:t>
                      </a:r>
                      <a:r>
                        <a:rPr lang="cs-CZ" sz="1000" dirty="0" smtClean="0"/>
                        <a:t> </a:t>
                      </a:r>
                      <a:r>
                        <a:rPr lang="cs-CZ" sz="1000" dirty="0" err="1" smtClean="0"/>
                        <a:t>project</a:t>
                      </a:r>
                      <a:r>
                        <a:rPr lang="cs-CZ" sz="1000" dirty="0" smtClean="0"/>
                        <a:t> budget </a:t>
                      </a:r>
                      <a:r>
                        <a:rPr lang="cs-CZ" sz="1000" dirty="0" err="1" smtClean="0"/>
                        <a:t>demonstrate</a:t>
                      </a:r>
                      <a:r>
                        <a:rPr lang="cs-CZ" sz="1000" dirty="0" smtClean="0"/>
                        <a:t> </a:t>
                      </a:r>
                      <a:r>
                        <a:rPr lang="cs-CZ" sz="1000" dirty="0" err="1" smtClean="0"/>
                        <a:t>value</a:t>
                      </a:r>
                      <a:r>
                        <a:rPr lang="cs-CZ" sz="1000" dirty="0" smtClean="0"/>
                        <a:t> </a:t>
                      </a:r>
                      <a:r>
                        <a:rPr lang="cs-CZ" sz="1000" dirty="0" err="1" smtClean="0"/>
                        <a:t>for</a:t>
                      </a:r>
                      <a:r>
                        <a:rPr lang="cs-CZ" sz="1000" dirty="0" smtClean="0"/>
                        <a:t> </a:t>
                      </a:r>
                      <a:r>
                        <a:rPr lang="cs-CZ" sz="1000" dirty="0" err="1" smtClean="0"/>
                        <a:t>money</a:t>
                      </a:r>
                      <a:endParaRPr lang="cs-CZ" sz="1000" dirty="0"/>
                    </a:p>
                  </a:txBody>
                  <a:tcPr>
                    <a:solidFill>
                      <a:schemeClr val="bg1">
                        <a:alpha val="77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704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764704"/>
            <a:ext cx="5112568" cy="5040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Nejčastější chyby</a:t>
            </a:r>
            <a:endParaRPr lang="hu-HU" sz="3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663048" y="1764129"/>
            <a:ext cx="7745896" cy="4104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2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39552" y="1484784"/>
            <a:ext cx="799288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225" lvl="2">
              <a:spcBef>
                <a:spcPct val="20000"/>
              </a:spcBef>
            </a:pPr>
            <a:r>
              <a:rPr lang="cs-CZ" sz="2000" dirty="0" err="1" smtClean="0">
                <a:solidFill>
                  <a:srgbClr val="1F497D"/>
                </a:solidFill>
                <a:latin typeface="Cambria" panose="02040503050406030204" pitchFamily="18" charset="0"/>
              </a:rPr>
              <a:t>strategic</a:t>
            </a:r>
            <a:endParaRPr lang="cs-CZ" sz="20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365125" lvl="2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cs-CZ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Dobré podchycení potřeb a problémů podle CP, ale hůře specifikované vzhledem k geografickému vymezení oblasti a pokrytí</a:t>
            </a:r>
          </a:p>
          <a:p>
            <a:pPr marL="365125" lvl="2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cs-CZ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Problémy s vystavěním </a:t>
            </a:r>
            <a:r>
              <a:rPr lang="cs-CZ" sz="2000" i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„intervenční logiky“ </a:t>
            </a:r>
            <a:r>
              <a:rPr lang="cs-CZ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–nedodržení linie při vývoji mezi 1. a 2. krokem. Především v úrovni aktivit – zda jejich pomocí lze dosáhnout plánované výsledky.</a:t>
            </a:r>
          </a:p>
          <a:p>
            <a:pPr marL="365125" lvl="2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cs-CZ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Správně popsané přispění  k EUSDR ale bez dalšího potvrzení v praxi implementace projektu</a:t>
            </a:r>
          </a:p>
          <a:p>
            <a:pPr marL="365125" lvl="2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cs-CZ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Vyvážené konsorcium, v některých případech nejasná role partnera a jeho kompetencí vůči WP</a:t>
            </a:r>
          </a:p>
          <a:p>
            <a:pPr marL="365125" lvl="2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cs-CZ" sz="2000" dirty="0" err="1" smtClean="0">
                <a:solidFill>
                  <a:srgbClr val="1F497D"/>
                </a:solidFill>
                <a:latin typeface="Cambria" panose="02040503050406030204" pitchFamily="18" charset="0"/>
              </a:rPr>
              <a:t>Nadnárodnost</a:t>
            </a:r>
            <a:r>
              <a:rPr lang="cs-CZ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 by měla být zřejmá také z aktivit a výstupů – společně vyvinutých, hromadně implementovaných, nadnárodního rozsahu, dopadu a relevance. </a:t>
            </a:r>
          </a:p>
          <a:p>
            <a:pPr marL="365125" lvl="2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cs-CZ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Potíže s určením </a:t>
            </a:r>
            <a:r>
              <a:rPr lang="cs-CZ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tzv. </a:t>
            </a:r>
            <a:r>
              <a:rPr lang="cs-CZ" sz="2000" dirty="0" err="1" smtClean="0">
                <a:solidFill>
                  <a:srgbClr val="1F497D"/>
                </a:solidFill>
                <a:latin typeface="Cambria" panose="02040503050406030204" pitchFamily="18" charset="0"/>
              </a:rPr>
              <a:t>target</a:t>
            </a:r>
            <a:r>
              <a:rPr lang="cs-CZ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cs-CZ" sz="2000" dirty="0" err="1" smtClean="0">
                <a:solidFill>
                  <a:srgbClr val="1F497D"/>
                </a:solidFill>
                <a:latin typeface="Cambria" panose="02040503050406030204" pitchFamily="18" charset="0"/>
              </a:rPr>
              <a:t>group</a:t>
            </a:r>
            <a:r>
              <a:rPr lang="cs-CZ" sz="2000" dirty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cs-CZ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→ trvanlivost, přenosnost výstupů, politická udržitelnost</a:t>
            </a:r>
          </a:p>
          <a:p>
            <a:pPr marL="365125" lvl="2" indent="-342900">
              <a:spcBef>
                <a:spcPct val="20000"/>
              </a:spcBef>
              <a:buFont typeface="Wingdings" pitchFamily="2" charset="2"/>
              <a:buChar char="Ø"/>
            </a:pPr>
            <a:endParaRPr lang="cs-CZ" sz="20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365125" lvl="2" indent="-342900">
              <a:spcBef>
                <a:spcPct val="20000"/>
              </a:spcBef>
              <a:buFont typeface="Wingdings" pitchFamily="2" charset="2"/>
              <a:buChar char="Ø"/>
            </a:pPr>
            <a:endParaRPr lang="cs-CZ" sz="20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5976156" y="206084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44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764704"/>
            <a:ext cx="5112568" cy="5040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Nejčastější chyby</a:t>
            </a:r>
            <a:endParaRPr lang="hu-HU" sz="3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663048" y="1764129"/>
            <a:ext cx="7745896" cy="4104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2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39552" y="1484784"/>
            <a:ext cx="799288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225" lvl="2">
              <a:spcBef>
                <a:spcPct val="20000"/>
              </a:spcBef>
            </a:pPr>
            <a:endParaRPr lang="cs-CZ" sz="20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22225" lvl="2">
              <a:spcBef>
                <a:spcPct val="20000"/>
              </a:spcBef>
            </a:pPr>
            <a:r>
              <a:rPr lang="cs-CZ" sz="2000" dirty="0" err="1" smtClean="0">
                <a:solidFill>
                  <a:srgbClr val="1F497D"/>
                </a:solidFill>
                <a:latin typeface="Cambria" panose="02040503050406030204" pitchFamily="18" charset="0"/>
              </a:rPr>
              <a:t>operational</a:t>
            </a:r>
            <a:endParaRPr lang="cs-CZ" sz="20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365125" lvl="2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cs-CZ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Nerealistický časový harmonogram, chyběly logické návaznosti WP, WP a jejich rozpočet</a:t>
            </a:r>
          </a:p>
          <a:p>
            <a:pPr marL="365125" lvl="2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cs-CZ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Nedostatečná zkušenost LA, příp. nebyla potvrzená v navržené struktuře řízení</a:t>
            </a:r>
          </a:p>
          <a:p>
            <a:pPr marL="365125" lvl="2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cs-CZ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Šíření informací a komunikační aktivity projektu bez invence, nebo zpoplatněné služby, které jsou v podstatě dostupné zdarma (</a:t>
            </a:r>
            <a:r>
              <a:rPr lang="cs-CZ" sz="2000" dirty="0" err="1" smtClean="0">
                <a:solidFill>
                  <a:srgbClr val="1F497D"/>
                </a:solidFill>
                <a:latin typeface="Cambria" panose="02040503050406030204" pitchFamily="18" charset="0"/>
              </a:rPr>
              <a:t>social</a:t>
            </a:r>
            <a:r>
              <a:rPr lang="cs-CZ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 media)</a:t>
            </a:r>
          </a:p>
          <a:p>
            <a:pPr marL="365125" lvl="2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cs-CZ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Nadhodnocené rozpočty – nedostatečně vysvětlené na co prostředky půjdou, rozpočet neodpovídá aktivitám partnera, některé rozpočty v rámci 1 </a:t>
            </a:r>
            <a:r>
              <a:rPr lang="cs-CZ" sz="2000" dirty="0" err="1" smtClean="0">
                <a:solidFill>
                  <a:srgbClr val="1F497D"/>
                </a:solidFill>
                <a:latin typeface="Cambria" panose="02040503050406030204" pitchFamily="18" charset="0"/>
              </a:rPr>
              <a:t>reportovacího</a:t>
            </a:r>
            <a:r>
              <a:rPr lang="cs-CZ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 období jsou velmi ambiciózní, vysoké sumy na externí služby/vybavení</a:t>
            </a:r>
          </a:p>
          <a:p>
            <a:pPr marL="365125" lvl="2" indent="-342900">
              <a:spcBef>
                <a:spcPct val="20000"/>
              </a:spcBef>
              <a:buFont typeface="Wingdings" pitchFamily="2" charset="2"/>
              <a:buChar char="Ø"/>
            </a:pPr>
            <a:endParaRPr lang="cs-CZ" sz="20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365125" lvl="2" indent="-342900">
              <a:spcBef>
                <a:spcPct val="20000"/>
              </a:spcBef>
              <a:buFont typeface="Wingdings" pitchFamily="2" charset="2"/>
              <a:buChar char="Ø"/>
            </a:pPr>
            <a:endParaRPr lang="cs-CZ" sz="20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365125" lvl="2" indent="-342900">
              <a:spcBef>
                <a:spcPct val="20000"/>
              </a:spcBef>
              <a:buFont typeface="Wingdings" pitchFamily="2" charset="2"/>
              <a:buChar char="Ø"/>
            </a:pPr>
            <a:endParaRPr lang="cs-CZ" sz="20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5976156" y="206084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89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764704"/>
            <a:ext cx="5112568" cy="5040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Výsledky hodnocení </a:t>
            </a:r>
            <a:endParaRPr lang="hu-HU" sz="3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663048" y="1764129"/>
            <a:ext cx="7745896" cy="4104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2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39552" y="1484784"/>
            <a:ext cx="7992888" cy="3434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4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b="1" u="sng" dirty="0" err="1">
                <a:solidFill>
                  <a:srgbClr val="1F497D"/>
                </a:solidFill>
                <a:latin typeface="Cambria" panose="02040503050406030204" pitchFamily="18" charset="0"/>
              </a:rPr>
              <a:t>Ranking</a:t>
            </a:r>
            <a:r>
              <a:rPr lang="cs-CZ" b="1" u="sng" dirty="0">
                <a:solidFill>
                  <a:srgbClr val="1F497D"/>
                </a:solidFill>
                <a:latin typeface="Cambria" panose="02040503050406030204" pitchFamily="18" charset="0"/>
              </a:rPr>
              <a:t> list </a:t>
            </a:r>
          </a:p>
          <a:p>
            <a:pPr marL="457200" lvl="5">
              <a:spcBef>
                <a:spcPct val="20000"/>
              </a:spcBef>
            </a:pPr>
            <a:r>
              <a:rPr lang="cs-CZ" dirty="0">
                <a:solidFill>
                  <a:srgbClr val="1F497D"/>
                </a:solidFill>
                <a:latin typeface="Cambria" panose="02040503050406030204" pitchFamily="18" charset="0"/>
              </a:rPr>
              <a:t>16 žádostí více než 75% - </a:t>
            </a:r>
            <a:r>
              <a:rPr lang="cs-CZ" dirty="0" err="1">
                <a:solidFill>
                  <a:srgbClr val="1F497D"/>
                </a:solidFill>
                <a:latin typeface="Cambria" panose="02040503050406030204" pitchFamily="18" charset="0"/>
              </a:rPr>
              <a:t>Approval</a:t>
            </a:r>
            <a:r>
              <a:rPr lang="cs-CZ" dirty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cs-CZ" dirty="0" err="1">
                <a:solidFill>
                  <a:srgbClr val="1F497D"/>
                </a:solidFill>
                <a:latin typeface="Cambria" panose="02040503050406030204" pitchFamily="18" charset="0"/>
              </a:rPr>
              <a:t>with</a:t>
            </a:r>
            <a:r>
              <a:rPr lang="cs-CZ" dirty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cs-CZ" dirty="0" err="1">
                <a:solidFill>
                  <a:srgbClr val="1F497D"/>
                </a:solidFill>
                <a:latin typeface="Cambria" panose="02040503050406030204" pitchFamily="18" charset="0"/>
              </a:rPr>
              <a:t>conditions</a:t>
            </a:r>
            <a:endParaRPr lang="cs-CZ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457200" lvl="5">
              <a:spcBef>
                <a:spcPct val="20000"/>
              </a:spcBef>
            </a:pPr>
            <a:r>
              <a:rPr lang="cs-CZ" dirty="0">
                <a:solidFill>
                  <a:srgbClr val="1F497D"/>
                </a:solidFill>
                <a:latin typeface="Cambria" panose="02040503050406030204" pitchFamily="18" charset="0"/>
              </a:rPr>
              <a:t>27 žádostí 74% - 65% - </a:t>
            </a:r>
            <a:r>
              <a:rPr lang="cs-CZ" dirty="0" err="1">
                <a:solidFill>
                  <a:srgbClr val="1F497D"/>
                </a:solidFill>
                <a:latin typeface="Cambria" panose="02040503050406030204" pitchFamily="18" charset="0"/>
              </a:rPr>
              <a:t>Recommended</a:t>
            </a:r>
            <a:r>
              <a:rPr lang="cs-CZ" dirty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cs-CZ" dirty="0" err="1">
                <a:solidFill>
                  <a:srgbClr val="1F497D"/>
                </a:solidFill>
                <a:latin typeface="Cambria" panose="02040503050406030204" pitchFamily="18" charset="0"/>
              </a:rPr>
              <a:t>for</a:t>
            </a:r>
            <a:r>
              <a:rPr lang="cs-CZ" dirty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cs-CZ" dirty="0" err="1">
                <a:solidFill>
                  <a:srgbClr val="1F497D"/>
                </a:solidFill>
                <a:latin typeface="Cambria" panose="02040503050406030204" pitchFamily="18" charset="0"/>
              </a:rPr>
              <a:t>approval</a:t>
            </a:r>
            <a:endParaRPr lang="cs-CZ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457200" lvl="5">
              <a:spcBef>
                <a:spcPct val="20000"/>
              </a:spcBef>
            </a:pPr>
            <a:r>
              <a:rPr lang="cs-CZ" dirty="0">
                <a:solidFill>
                  <a:srgbClr val="1F497D"/>
                </a:solidFill>
                <a:latin typeface="Cambria" panose="02040503050406030204" pitchFamily="18" charset="0"/>
              </a:rPr>
              <a:t>21 žádostí 64% - 60% - TBD To </a:t>
            </a:r>
            <a:r>
              <a:rPr lang="cs-CZ" dirty="0" err="1">
                <a:solidFill>
                  <a:srgbClr val="1F497D"/>
                </a:solidFill>
                <a:latin typeface="Cambria" panose="02040503050406030204" pitchFamily="18" charset="0"/>
              </a:rPr>
              <a:t>be</a:t>
            </a:r>
            <a:r>
              <a:rPr lang="cs-CZ" dirty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cs-CZ" dirty="0" err="1">
                <a:solidFill>
                  <a:srgbClr val="1F497D"/>
                </a:solidFill>
                <a:latin typeface="Cambria" panose="02040503050406030204" pitchFamily="18" charset="0"/>
              </a:rPr>
              <a:t>discussed</a:t>
            </a:r>
            <a:r>
              <a:rPr lang="cs-CZ" dirty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</a:p>
          <a:p>
            <a:pPr marL="444500" lvl="1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cs-CZ" dirty="0" smtClean="0">
                <a:solidFill>
                  <a:srgbClr val="1F497D"/>
                </a:solidFill>
                <a:latin typeface="Cambria" panose="02040503050406030204" pitchFamily="18" charset="0"/>
              </a:rPr>
              <a:t>Projekty s českým zastoupením:</a:t>
            </a:r>
          </a:p>
          <a:p>
            <a:pPr marL="901700" lvl="2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dirty="0" smtClean="0">
                <a:solidFill>
                  <a:srgbClr val="1F497D"/>
                </a:solidFill>
                <a:latin typeface="Cambria" panose="02040503050406030204" pitchFamily="18" charset="0"/>
              </a:rPr>
              <a:t>Do 75%  - 4 projekty, 4 PP</a:t>
            </a:r>
          </a:p>
          <a:p>
            <a:pPr marL="901700" lvl="2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dirty="0" smtClean="0">
                <a:solidFill>
                  <a:srgbClr val="1F497D"/>
                </a:solidFill>
                <a:latin typeface="Cambria" panose="02040503050406030204" pitchFamily="18" charset="0"/>
              </a:rPr>
              <a:t>74%-65% - 15 projektů,  18 PP</a:t>
            </a:r>
          </a:p>
          <a:p>
            <a:pPr marL="901700" lvl="2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dirty="0" smtClean="0">
                <a:solidFill>
                  <a:srgbClr val="1F497D"/>
                </a:solidFill>
                <a:latin typeface="Cambria" panose="02040503050406030204" pitchFamily="18" charset="0"/>
              </a:rPr>
              <a:t>64%-60% - 17 projektů, 23 PP</a:t>
            </a:r>
          </a:p>
          <a:p>
            <a:pPr marL="365125" lvl="2" indent="-342900">
              <a:spcBef>
                <a:spcPct val="20000"/>
              </a:spcBef>
              <a:buFont typeface="Wingdings" pitchFamily="2" charset="2"/>
              <a:buChar char="Ø"/>
            </a:pPr>
            <a:endParaRPr lang="cs-CZ" sz="20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365125" lvl="2" indent="-342900">
              <a:spcBef>
                <a:spcPct val="20000"/>
              </a:spcBef>
              <a:buFont typeface="Wingdings" pitchFamily="2" charset="2"/>
              <a:buChar char="Ø"/>
            </a:pPr>
            <a:endParaRPr lang="cs-CZ" sz="20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5976156" y="206084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9656176"/>
              </p:ext>
            </p:extLst>
          </p:nvPr>
        </p:nvGraphicFramePr>
        <p:xfrm>
          <a:off x="507849" y="4221088"/>
          <a:ext cx="6257926" cy="2443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3201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764704"/>
            <a:ext cx="5112568" cy="5040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Možné scénáře</a:t>
            </a:r>
            <a:endParaRPr lang="hu-HU" sz="3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685800" y="1772816"/>
            <a:ext cx="7745896" cy="4104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2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39552" y="1624441"/>
            <a:ext cx="799288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1F497D"/>
                </a:solidFill>
                <a:latin typeface="Cambria" panose="02040503050406030204" pitchFamily="18" charset="0"/>
              </a:rPr>
              <a:t>43 projektů v kategorii nad 65</a:t>
            </a:r>
            <a:r>
              <a:rPr lang="cs-CZ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% - v hranici předběžně plánované alokace na výzvu 76,3 Mil EUR ERDF + IPA </a:t>
            </a:r>
          </a:p>
          <a:p>
            <a:endParaRPr lang="cs-CZ" sz="20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r>
              <a:rPr lang="cs-CZ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Vzhledem k pravidlu N+3  JS připravilo scénáře schvalování i projektů s nižším skóre až do 60%</a:t>
            </a:r>
          </a:p>
          <a:p>
            <a:endParaRPr lang="cs-CZ" sz="20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endParaRPr lang="cs-CZ" sz="20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endParaRPr lang="cs-CZ" sz="20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endParaRPr lang="cs-CZ" sz="20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endParaRPr lang="cs-CZ" sz="20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r>
              <a:rPr lang="cs-CZ" sz="2000" dirty="0">
                <a:solidFill>
                  <a:srgbClr val="1F497D"/>
                </a:solidFill>
                <a:latin typeface="Cambria" panose="02040503050406030204" pitchFamily="18" charset="0"/>
              </a:rPr>
              <a:t>v</a:t>
            </a:r>
            <a:r>
              <a:rPr lang="cs-CZ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 plánu 3 výzvy</a:t>
            </a:r>
          </a:p>
          <a:p>
            <a:r>
              <a:rPr lang="cs-CZ" sz="2000" dirty="0" err="1" smtClean="0">
                <a:solidFill>
                  <a:srgbClr val="1F497D"/>
                </a:solidFill>
                <a:latin typeface="Cambria" panose="02040503050406030204" pitchFamily="18" charset="0"/>
              </a:rPr>
              <a:t>Seed</a:t>
            </a:r>
            <a:r>
              <a:rPr lang="cs-CZ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 Money, PAC </a:t>
            </a:r>
            <a:r>
              <a:rPr lang="cs-CZ" sz="2000" dirty="0" err="1" smtClean="0">
                <a:solidFill>
                  <a:srgbClr val="1F497D"/>
                </a:solidFill>
                <a:latin typeface="Cambria" panose="02040503050406030204" pitchFamily="18" charset="0"/>
              </a:rPr>
              <a:t>začínou</a:t>
            </a:r>
            <a:r>
              <a:rPr lang="cs-CZ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 čerpat 2017 </a:t>
            </a:r>
          </a:p>
          <a:p>
            <a:r>
              <a:rPr lang="cs-CZ" sz="2000" b="1" dirty="0" smtClean="0">
                <a:solidFill>
                  <a:srgbClr val="1F497D"/>
                </a:solidFill>
                <a:latin typeface="Cambria" panose="02040503050406030204" pitchFamily="18" charset="0"/>
                <a:cs typeface="Arial"/>
              </a:rPr>
              <a:t>→</a:t>
            </a:r>
            <a:r>
              <a:rPr lang="cs-CZ" sz="2000" dirty="0" smtClean="0">
                <a:solidFill>
                  <a:srgbClr val="1F497D"/>
                </a:solidFill>
                <a:latin typeface="Cambria" panose="02040503050406030204" pitchFamily="18" charset="0"/>
                <a:cs typeface="Arial"/>
              </a:rPr>
              <a:t> analýza cash </a:t>
            </a:r>
            <a:r>
              <a:rPr lang="cs-CZ" sz="2000" dirty="0" err="1" smtClean="0">
                <a:solidFill>
                  <a:srgbClr val="1F497D"/>
                </a:solidFill>
                <a:latin typeface="Cambria" panose="02040503050406030204" pitchFamily="18" charset="0"/>
                <a:cs typeface="Arial"/>
              </a:rPr>
              <a:t>flow</a:t>
            </a:r>
            <a:endParaRPr lang="cs-CZ" sz="2000" dirty="0" smtClean="0">
              <a:solidFill>
                <a:srgbClr val="1F497D"/>
              </a:solidFill>
              <a:latin typeface="Cambria" panose="02040503050406030204" pitchFamily="18" charset="0"/>
              <a:cs typeface="Arial"/>
            </a:endParaRPr>
          </a:p>
          <a:p>
            <a:endParaRPr lang="cs-CZ" sz="2000" dirty="0" smtClean="0">
              <a:solidFill>
                <a:srgbClr val="1F497D"/>
              </a:solidFill>
              <a:latin typeface="Cambria" panose="02040503050406030204" pitchFamily="18" charset="0"/>
              <a:cs typeface="Arial"/>
            </a:endParaRPr>
          </a:p>
          <a:p>
            <a:r>
              <a:rPr lang="cs-CZ" sz="2000" dirty="0" smtClean="0">
                <a:solidFill>
                  <a:srgbClr val="1F497D"/>
                </a:solidFill>
                <a:latin typeface="Cambria" panose="02040503050406030204" pitchFamily="18" charset="0"/>
                <a:cs typeface="Arial"/>
              </a:rPr>
              <a:t>JS doporučilo projednat schválení projektů alespoň k hranici 65% </a:t>
            </a:r>
            <a:endParaRPr lang="cs-CZ" sz="20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495931"/>
              </p:ext>
            </p:extLst>
          </p:nvPr>
        </p:nvGraphicFramePr>
        <p:xfrm>
          <a:off x="1750436" y="3356992"/>
          <a:ext cx="5616624" cy="109323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20080"/>
                <a:gridCol w="648072"/>
                <a:gridCol w="720080"/>
                <a:gridCol w="648072"/>
                <a:gridCol w="718975"/>
                <a:gridCol w="643119"/>
                <a:gridCol w="798146"/>
                <a:gridCol w="720080"/>
              </a:tblGrid>
              <a:tr h="216023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u="none" strike="noStrike" dirty="0">
                          <a:effectLst/>
                        </a:rPr>
                        <a:t>75%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u="none" strike="noStrike" dirty="0">
                          <a:effectLst/>
                        </a:rPr>
                        <a:t>65%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u="none" strike="noStrike" dirty="0">
                          <a:effectLst/>
                        </a:rPr>
                        <a:t>64%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u="none" strike="noStrike" dirty="0">
                          <a:effectLst/>
                        </a:rPr>
                        <a:t>63%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u="none" strike="noStrike" dirty="0">
                          <a:effectLst/>
                        </a:rPr>
                        <a:t>62%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u="none" strike="noStrike" dirty="0">
                          <a:effectLst/>
                        </a:rPr>
                        <a:t>61%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u="none" strike="noStrike" dirty="0">
                          <a:effectLst/>
                        </a:rPr>
                        <a:t>60%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9303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ERDF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>
                          <a:effectLst/>
                        </a:rPr>
                        <a:t>29 </a:t>
                      </a:r>
                      <a:r>
                        <a:rPr lang="cs-CZ" sz="1100" u="none" strike="noStrike" dirty="0" err="1">
                          <a:effectLst/>
                        </a:rPr>
                        <a:t>Mio</a:t>
                      </a:r>
                      <a:r>
                        <a:rPr lang="cs-CZ" sz="1100" u="none" strike="noStrike" dirty="0">
                          <a:effectLst/>
                        </a:rPr>
                        <a:t> €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>
                          <a:effectLst/>
                        </a:rPr>
                        <a:t>76,3 </a:t>
                      </a:r>
                      <a:r>
                        <a:rPr lang="cs-CZ" sz="1100" u="none" strike="noStrike" dirty="0" err="1">
                          <a:effectLst/>
                        </a:rPr>
                        <a:t>Mio</a:t>
                      </a:r>
                      <a:r>
                        <a:rPr lang="cs-CZ" sz="1100" u="none" strike="noStrike" dirty="0">
                          <a:effectLst/>
                        </a:rPr>
                        <a:t> €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>
                          <a:effectLst/>
                        </a:rPr>
                        <a:t>84,3 </a:t>
                      </a:r>
                      <a:r>
                        <a:rPr lang="cs-CZ" sz="1100" u="none" strike="noStrike" dirty="0" err="1">
                          <a:effectLst/>
                        </a:rPr>
                        <a:t>Mio</a:t>
                      </a:r>
                      <a:r>
                        <a:rPr lang="cs-CZ" sz="1100" u="none" strike="noStrike" dirty="0">
                          <a:effectLst/>
                        </a:rPr>
                        <a:t> €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95,9 Mio €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98,8 Mio €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101,9 Mio €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110,8 Mio €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9303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%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>
                          <a:effectLst/>
                        </a:rPr>
                        <a:t>16,50%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>
                          <a:effectLst/>
                        </a:rPr>
                        <a:t>43,41%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>
                          <a:effectLst/>
                        </a:rPr>
                        <a:t>47,96%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>
                          <a:effectLst/>
                        </a:rPr>
                        <a:t>54,59%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>
                          <a:effectLst/>
                        </a:rPr>
                        <a:t>56,19%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58,00%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63,05%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9303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IPA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2,9 Mio €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8,1 Mio €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9,4 Mio €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10,4 Mio €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>
                          <a:effectLst/>
                        </a:rPr>
                        <a:t>10,8 </a:t>
                      </a:r>
                      <a:r>
                        <a:rPr lang="cs-CZ" sz="1100" u="none" strike="noStrike" dirty="0" err="1">
                          <a:effectLst/>
                        </a:rPr>
                        <a:t>Mio</a:t>
                      </a:r>
                      <a:r>
                        <a:rPr lang="cs-CZ" sz="1100" u="none" strike="noStrike" dirty="0">
                          <a:effectLst/>
                        </a:rPr>
                        <a:t> €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>
                          <a:effectLst/>
                        </a:rPr>
                        <a:t>11,1 </a:t>
                      </a:r>
                      <a:r>
                        <a:rPr lang="cs-CZ" sz="1100" u="none" strike="noStrike" dirty="0" err="1">
                          <a:effectLst/>
                        </a:rPr>
                        <a:t>Mio</a:t>
                      </a:r>
                      <a:r>
                        <a:rPr lang="cs-CZ" sz="1100" u="none" strike="noStrike" dirty="0">
                          <a:effectLst/>
                        </a:rPr>
                        <a:t> €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11,8 Mio €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9303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17,46%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48,28%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55,43%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61,46%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64,07%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>
                          <a:effectLst/>
                        </a:rPr>
                        <a:t>65,98%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>
                          <a:effectLst/>
                        </a:rPr>
                        <a:t>69,75%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Ovál 5"/>
          <p:cNvSpPr/>
          <p:nvPr/>
        </p:nvSpPr>
        <p:spPr>
          <a:xfrm>
            <a:off x="2771800" y="3359118"/>
            <a:ext cx="43204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nice 8"/>
          <p:cNvCxnSpPr>
            <a:stCxn id="6" idx="5"/>
          </p:cNvCxnSpPr>
          <p:nvPr/>
        </p:nvCxnSpPr>
        <p:spPr>
          <a:xfrm>
            <a:off x="3140576" y="3543506"/>
            <a:ext cx="279296" cy="18297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3419872" y="5379337"/>
            <a:ext cx="266429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err="1" smtClean="0"/>
              <a:t>Decommitment</a:t>
            </a:r>
            <a:r>
              <a:rPr lang="cs-CZ" dirty="0" smtClean="0"/>
              <a:t> risk 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458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764704"/>
            <a:ext cx="5112568" cy="5040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Možné scénáře</a:t>
            </a:r>
            <a:endParaRPr lang="hu-HU" sz="3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685800" y="1772816"/>
            <a:ext cx="7745896" cy="4104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2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12" name="Tabul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576111"/>
              </p:ext>
            </p:extLst>
          </p:nvPr>
        </p:nvGraphicFramePr>
        <p:xfrm>
          <a:off x="1043608" y="1412776"/>
          <a:ext cx="4104456" cy="5302350"/>
        </p:xfrm>
        <a:graphic>
          <a:graphicData uri="http://schemas.openxmlformats.org/drawingml/2006/table">
            <a:tbl>
              <a:tblPr/>
              <a:tblGrid>
                <a:gridCol w="1512168"/>
                <a:gridCol w="936104"/>
                <a:gridCol w="864096"/>
                <a:gridCol w="792088"/>
              </a:tblGrid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 err="1">
                          <a:solidFill>
                            <a:srgbClr val="244062"/>
                          </a:solidFill>
                          <a:effectLst/>
                          <a:latin typeface="Cambria"/>
                        </a:rPr>
                        <a:t>EcoInn</a:t>
                      </a:r>
                      <a:r>
                        <a:rPr lang="cs-CZ" sz="1000" b="0" i="0" u="none" strike="noStrike" dirty="0">
                          <a:solidFill>
                            <a:srgbClr val="244062"/>
                          </a:solidFill>
                          <a:effectLst/>
                          <a:latin typeface="Cambria"/>
                        </a:rPr>
                        <a:t> </a:t>
                      </a:r>
                      <a:r>
                        <a:rPr lang="cs-CZ" sz="1000" b="0" i="0" u="none" strike="noStrike" dirty="0" err="1">
                          <a:solidFill>
                            <a:srgbClr val="244062"/>
                          </a:solidFill>
                          <a:effectLst/>
                          <a:latin typeface="Cambria"/>
                        </a:rPr>
                        <a:t>Danube</a:t>
                      </a:r>
                      <a:endParaRPr lang="cs-CZ" sz="1000" b="0" i="0" u="none" strike="noStrike" dirty="0">
                        <a:solidFill>
                          <a:srgbClr val="244062"/>
                        </a:solidFill>
                        <a:effectLst/>
                        <a:latin typeface="Cambria"/>
                      </a:endParaRP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Cambria"/>
                        </a:rPr>
                        <a:t>64%</a:t>
                      </a:r>
                      <a:endParaRPr lang="cs-CZ" sz="1100" b="0" i="0" u="none" strike="noStrike" dirty="0">
                        <a:solidFill>
                          <a:srgbClr val="244062"/>
                        </a:solidFill>
                        <a:effectLst/>
                        <a:latin typeface="Cambria"/>
                      </a:endParaRP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Cambria"/>
                        </a:rPr>
                        <a:t>64%</a:t>
                      </a:r>
                      <a:endParaRPr lang="cs-CZ" sz="1100" b="0" i="0" u="none" strike="noStrike" dirty="0">
                        <a:solidFill>
                          <a:srgbClr val="244062"/>
                        </a:solidFill>
                        <a:effectLst/>
                        <a:latin typeface="Cambria"/>
                      </a:endParaRP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Cambria"/>
                        </a:rPr>
                        <a:t>64%</a:t>
                      </a:r>
                      <a:endParaRPr lang="cs-CZ" sz="1100" b="1" i="0" u="none" strike="noStrike" dirty="0">
                        <a:solidFill>
                          <a:srgbClr val="244062"/>
                        </a:solidFill>
                        <a:effectLst/>
                        <a:latin typeface="Cambria"/>
                      </a:endParaRP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5154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244062"/>
                          </a:solidFill>
                          <a:effectLst/>
                          <a:latin typeface="Cambria"/>
                        </a:rPr>
                        <a:t>Excellence-in-</a:t>
                      </a:r>
                      <a:r>
                        <a:rPr lang="cs-CZ" sz="1000" b="0" i="0" u="none" strike="noStrike" dirty="0" err="1">
                          <a:solidFill>
                            <a:srgbClr val="244062"/>
                          </a:solidFill>
                          <a:effectLst/>
                          <a:latin typeface="Cambria"/>
                        </a:rPr>
                        <a:t>ReSTI</a:t>
                      </a:r>
                      <a:endParaRPr lang="cs-CZ" sz="1000" b="0" i="0" u="none" strike="noStrike" dirty="0">
                        <a:solidFill>
                          <a:srgbClr val="244062"/>
                        </a:solidFill>
                        <a:effectLst/>
                        <a:latin typeface="Cambria"/>
                      </a:endParaRP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Cambria"/>
                        </a:rPr>
                        <a:t>65%</a:t>
                      </a:r>
                      <a:endParaRPr lang="cs-CZ" sz="1100" b="0" i="0" u="none" strike="noStrike" dirty="0">
                        <a:solidFill>
                          <a:srgbClr val="244062"/>
                        </a:solidFill>
                        <a:effectLst/>
                        <a:latin typeface="Cambria"/>
                      </a:endParaRP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Cambria"/>
                        </a:rPr>
                        <a:t>62%</a:t>
                      </a:r>
                      <a:endParaRPr lang="cs-CZ" sz="1100" b="0" i="0" u="none" strike="noStrike" dirty="0">
                        <a:solidFill>
                          <a:srgbClr val="244062"/>
                        </a:solidFill>
                        <a:effectLst/>
                        <a:latin typeface="Cambria"/>
                      </a:endParaRP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Cambria"/>
                        </a:rPr>
                        <a:t>64%</a:t>
                      </a:r>
                      <a:endParaRPr lang="cs-CZ" sz="1100" b="1" i="0" u="none" strike="noStrike" dirty="0">
                        <a:solidFill>
                          <a:srgbClr val="244062"/>
                        </a:solidFill>
                        <a:effectLst/>
                        <a:latin typeface="Cambria"/>
                      </a:endParaRP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8705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 err="1">
                          <a:solidFill>
                            <a:srgbClr val="244062"/>
                          </a:solidFill>
                          <a:effectLst/>
                          <a:latin typeface="Cambria"/>
                        </a:rPr>
                        <a:t>InnoHPC</a:t>
                      </a:r>
                      <a:endParaRPr lang="cs-CZ" sz="1000" b="0" i="0" u="none" strike="noStrike" dirty="0">
                        <a:solidFill>
                          <a:srgbClr val="244062"/>
                        </a:solidFill>
                        <a:effectLst/>
                        <a:latin typeface="Cambria"/>
                      </a:endParaRP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Cambria"/>
                        </a:rPr>
                        <a:t>64%</a:t>
                      </a:r>
                      <a:endParaRPr lang="cs-CZ" sz="1100" b="0" i="0" u="none" strike="noStrike" dirty="0">
                        <a:solidFill>
                          <a:srgbClr val="244062"/>
                        </a:solidFill>
                        <a:effectLst/>
                        <a:latin typeface="Cambria"/>
                      </a:endParaRP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Cambria"/>
                        </a:rPr>
                        <a:t>63%</a:t>
                      </a:r>
                      <a:endParaRPr lang="cs-CZ" sz="1100" b="0" i="0" u="none" strike="noStrike" dirty="0">
                        <a:solidFill>
                          <a:srgbClr val="244062"/>
                        </a:solidFill>
                        <a:effectLst/>
                        <a:latin typeface="Cambria"/>
                      </a:endParaRP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Cambria"/>
                        </a:rPr>
                        <a:t>64%</a:t>
                      </a:r>
                      <a:endParaRPr lang="cs-CZ" sz="1100" b="1" i="0" u="none" strike="noStrike" dirty="0">
                        <a:solidFill>
                          <a:srgbClr val="244062"/>
                        </a:solidFill>
                        <a:effectLst/>
                        <a:latin typeface="Cambria"/>
                      </a:endParaRP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244062"/>
                          </a:solidFill>
                          <a:effectLst/>
                          <a:latin typeface="Cambria"/>
                        </a:rPr>
                        <a:t>NETWORLD</a:t>
                      </a: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Cambria"/>
                        </a:rPr>
                        <a:t>73%</a:t>
                      </a:r>
                      <a:endParaRPr lang="cs-CZ" sz="1100" b="0" i="0" u="none" strike="noStrike" dirty="0">
                        <a:solidFill>
                          <a:srgbClr val="244062"/>
                        </a:solidFill>
                        <a:effectLst/>
                        <a:latin typeface="Cambria"/>
                      </a:endParaRP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</a:rPr>
                        <a:t>52%</a:t>
                      </a:r>
                      <a:endParaRPr lang="cs-CZ" sz="1100" b="0" i="0" u="none" strike="noStrike" dirty="0">
                        <a:solidFill>
                          <a:srgbClr val="FF0000"/>
                        </a:solidFill>
                        <a:effectLst/>
                        <a:latin typeface="Cambria"/>
                      </a:endParaRP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Cambria"/>
                        </a:rPr>
                        <a:t>64%</a:t>
                      </a:r>
                      <a:endParaRPr lang="cs-CZ" sz="1100" b="1" i="0" u="none" strike="noStrike" dirty="0">
                        <a:solidFill>
                          <a:srgbClr val="244062"/>
                        </a:solidFill>
                        <a:effectLst/>
                        <a:latin typeface="Cambria"/>
                      </a:endParaRP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534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244062"/>
                          </a:solidFill>
                          <a:effectLst/>
                          <a:latin typeface="Cambria"/>
                        </a:rPr>
                        <a:t>TEEM</a:t>
                      </a: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Cambria"/>
                        </a:rPr>
                        <a:t>66%</a:t>
                      </a:r>
                      <a:endParaRPr lang="cs-CZ" sz="1100" b="0" i="0" u="none" strike="noStrike" dirty="0">
                        <a:solidFill>
                          <a:srgbClr val="244062"/>
                        </a:solidFill>
                        <a:effectLst/>
                        <a:latin typeface="Cambria"/>
                      </a:endParaRP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Cambria"/>
                        </a:rPr>
                        <a:t>61%</a:t>
                      </a:r>
                      <a:endParaRPr lang="cs-CZ" sz="1100" b="0" i="0" u="none" strike="noStrike" dirty="0">
                        <a:solidFill>
                          <a:srgbClr val="244062"/>
                        </a:solidFill>
                        <a:effectLst/>
                        <a:latin typeface="Cambria"/>
                      </a:endParaRP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Cambria"/>
                        </a:rPr>
                        <a:t>64%</a:t>
                      </a:r>
                      <a:endParaRPr lang="cs-CZ" sz="1100" b="1" i="0" u="none" strike="noStrike" dirty="0">
                        <a:solidFill>
                          <a:srgbClr val="244062"/>
                        </a:solidFill>
                        <a:effectLst/>
                        <a:latin typeface="Cambria"/>
                      </a:endParaRP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30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244062"/>
                          </a:solidFill>
                          <a:effectLst/>
                          <a:latin typeface="Cambria"/>
                        </a:rPr>
                        <a:t>AgriGo4Cities</a:t>
                      </a: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Cambria"/>
                        </a:rPr>
                        <a:t>64%</a:t>
                      </a:r>
                      <a:endParaRPr lang="cs-CZ" sz="1100" b="0" i="0" u="none" strike="noStrike" dirty="0">
                        <a:solidFill>
                          <a:srgbClr val="244062"/>
                        </a:solidFill>
                        <a:effectLst/>
                        <a:latin typeface="Cambria"/>
                      </a:endParaRP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Cambria"/>
                        </a:rPr>
                        <a:t>62%</a:t>
                      </a:r>
                      <a:endParaRPr lang="cs-CZ" sz="1100" b="0" i="0" u="none" strike="noStrike" dirty="0">
                        <a:solidFill>
                          <a:srgbClr val="244062"/>
                        </a:solidFill>
                        <a:effectLst/>
                        <a:latin typeface="Cambria"/>
                      </a:endParaRP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Cambria"/>
                        </a:rPr>
                        <a:t>63%</a:t>
                      </a:r>
                      <a:endParaRPr lang="cs-CZ" sz="1100" b="1" i="0" u="none" strike="noStrike" dirty="0">
                        <a:solidFill>
                          <a:srgbClr val="244062"/>
                        </a:solidFill>
                        <a:effectLst/>
                        <a:latin typeface="Cambria"/>
                      </a:endParaRP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9730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244062"/>
                          </a:solidFill>
                          <a:effectLst/>
                          <a:latin typeface="Cambria"/>
                        </a:rPr>
                        <a:t>CHESTNUT</a:t>
                      </a: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Cambria"/>
                        </a:rPr>
                        <a:t>63%</a:t>
                      </a:r>
                      <a:endParaRPr lang="cs-CZ" sz="1100" b="0" i="0" u="none" strike="noStrike" dirty="0">
                        <a:solidFill>
                          <a:srgbClr val="244062"/>
                        </a:solidFill>
                        <a:effectLst/>
                        <a:latin typeface="Cambria"/>
                      </a:endParaRP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Cambria"/>
                        </a:rPr>
                        <a:t>64%</a:t>
                      </a:r>
                      <a:endParaRPr lang="cs-CZ" sz="1100" b="0" i="0" u="none" strike="noStrike" dirty="0">
                        <a:solidFill>
                          <a:srgbClr val="244062"/>
                        </a:solidFill>
                        <a:effectLst/>
                        <a:latin typeface="Cambria"/>
                      </a:endParaRP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Cambria"/>
                        </a:rPr>
                        <a:t>63%</a:t>
                      </a:r>
                      <a:endParaRPr lang="cs-CZ" sz="1100" b="1" i="0" u="none" strike="noStrike" dirty="0">
                        <a:solidFill>
                          <a:srgbClr val="244062"/>
                        </a:solidFill>
                        <a:effectLst/>
                        <a:latin typeface="Cambria"/>
                      </a:endParaRP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4068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 err="1">
                          <a:solidFill>
                            <a:srgbClr val="244062"/>
                          </a:solidFill>
                          <a:effectLst/>
                          <a:latin typeface="Cambria"/>
                        </a:rPr>
                        <a:t>DANUBEparksCONNECTED</a:t>
                      </a:r>
                      <a:endParaRPr lang="cs-CZ" sz="1000" b="0" i="0" u="none" strike="noStrike" dirty="0">
                        <a:solidFill>
                          <a:srgbClr val="244062"/>
                        </a:solidFill>
                        <a:effectLst/>
                        <a:latin typeface="Cambria"/>
                      </a:endParaRP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Cambria"/>
                        </a:rPr>
                        <a:t>65%</a:t>
                      </a:r>
                      <a:endParaRPr lang="cs-CZ" sz="1100" b="0" i="0" u="none" strike="noStrike" dirty="0">
                        <a:solidFill>
                          <a:srgbClr val="244062"/>
                        </a:solidFill>
                        <a:effectLst/>
                        <a:latin typeface="Cambria"/>
                      </a:endParaRP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Cambria"/>
                        </a:rPr>
                        <a:t>60%</a:t>
                      </a:r>
                      <a:endParaRPr lang="cs-CZ" sz="1100" b="0" i="0" u="none" strike="noStrike" dirty="0">
                        <a:solidFill>
                          <a:srgbClr val="244062"/>
                        </a:solidFill>
                        <a:effectLst/>
                        <a:latin typeface="Cambria"/>
                      </a:endParaRP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Cambria"/>
                        </a:rPr>
                        <a:t>63%</a:t>
                      </a:r>
                      <a:endParaRPr lang="cs-CZ" sz="1100" b="1" i="0" u="none" strike="noStrike" dirty="0">
                        <a:solidFill>
                          <a:srgbClr val="244062"/>
                        </a:solidFill>
                        <a:effectLst/>
                        <a:latin typeface="Cambria"/>
                      </a:endParaRP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244062"/>
                          </a:solidFill>
                          <a:effectLst/>
                          <a:latin typeface="Cambria"/>
                        </a:rPr>
                        <a:t>DA-SPACE</a:t>
                      </a: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Cambria"/>
                        </a:rPr>
                        <a:t>63%</a:t>
                      </a:r>
                      <a:endParaRPr lang="cs-CZ" sz="1100" b="0" i="0" u="none" strike="noStrike" dirty="0">
                        <a:solidFill>
                          <a:srgbClr val="244062"/>
                        </a:solidFill>
                        <a:effectLst/>
                        <a:latin typeface="Cambria"/>
                      </a:endParaRP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Cambria"/>
                        </a:rPr>
                        <a:t>64%</a:t>
                      </a:r>
                      <a:endParaRPr lang="cs-CZ" sz="1100" b="0" i="0" u="none" strike="noStrike" dirty="0">
                        <a:solidFill>
                          <a:srgbClr val="244062"/>
                        </a:solidFill>
                        <a:effectLst/>
                        <a:latin typeface="Cambria"/>
                      </a:endParaRP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Cambria"/>
                        </a:rPr>
                        <a:t>63%</a:t>
                      </a:r>
                      <a:endParaRPr lang="cs-CZ" sz="1100" b="1" i="0" u="none" strike="noStrike" dirty="0">
                        <a:solidFill>
                          <a:srgbClr val="244062"/>
                        </a:solidFill>
                        <a:effectLst/>
                        <a:latin typeface="Cambria"/>
                      </a:endParaRP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244062"/>
                          </a:solidFill>
                          <a:effectLst/>
                          <a:latin typeface="Cambria"/>
                        </a:rPr>
                        <a:t>JOINTISZA</a:t>
                      </a: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Cambria"/>
                        </a:rPr>
                        <a:t>67%</a:t>
                      </a:r>
                      <a:endParaRPr lang="cs-CZ" sz="1100" b="0" i="0" u="none" strike="noStrike" dirty="0">
                        <a:solidFill>
                          <a:srgbClr val="244062"/>
                        </a:solidFill>
                        <a:effectLst/>
                        <a:latin typeface="Cambria"/>
                      </a:endParaRP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</a:rPr>
                        <a:t>55%</a:t>
                      </a:r>
                      <a:endParaRPr lang="cs-CZ" sz="1100" b="0" i="0" u="none" strike="noStrike" dirty="0">
                        <a:solidFill>
                          <a:srgbClr val="FF0000"/>
                        </a:solidFill>
                        <a:effectLst/>
                        <a:latin typeface="Cambria"/>
                      </a:endParaRP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Cambria"/>
                        </a:rPr>
                        <a:t>63%</a:t>
                      </a:r>
                      <a:endParaRPr lang="cs-CZ" sz="1100" b="1" i="0" u="none" strike="noStrike" dirty="0">
                        <a:solidFill>
                          <a:srgbClr val="244062"/>
                        </a:solidFill>
                        <a:effectLst/>
                        <a:latin typeface="Cambria"/>
                      </a:endParaRP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244062"/>
                          </a:solidFill>
                          <a:effectLst/>
                          <a:latin typeface="Cambria"/>
                        </a:rPr>
                        <a:t>RI2integrate</a:t>
                      </a: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Cambria"/>
                        </a:rPr>
                        <a:t>65%</a:t>
                      </a:r>
                      <a:endParaRPr lang="cs-CZ" sz="1100" b="0" i="0" u="none" strike="noStrike" dirty="0">
                        <a:solidFill>
                          <a:srgbClr val="244062"/>
                        </a:solidFill>
                        <a:effectLst/>
                        <a:latin typeface="Cambria"/>
                      </a:endParaRP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Cambria"/>
                        </a:rPr>
                        <a:t>60%</a:t>
                      </a:r>
                      <a:endParaRPr lang="cs-CZ" sz="1100" b="0" i="0" u="none" strike="noStrike" dirty="0">
                        <a:solidFill>
                          <a:srgbClr val="244062"/>
                        </a:solidFill>
                        <a:effectLst/>
                        <a:latin typeface="Cambria"/>
                      </a:endParaRP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Cambria"/>
                        </a:rPr>
                        <a:t>63%</a:t>
                      </a:r>
                      <a:endParaRPr lang="cs-CZ" sz="1100" b="1" i="0" u="none" strike="noStrike" dirty="0">
                        <a:solidFill>
                          <a:srgbClr val="244062"/>
                        </a:solidFill>
                        <a:effectLst/>
                        <a:latin typeface="Cambria"/>
                      </a:endParaRP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244062"/>
                          </a:solidFill>
                          <a:effectLst/>
                          <a:latin typeface="Cambria"/>
                        </a:rPr>
                        <a:t>SENS3S</a:t>
                      </a: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Cambria"/>
                        </a:rPr>
                        <a:t>64%</a:t>
                      </a:r>
                      <a:endParaRPr lang="cs-CZ" sz="1100" b="0" i="0" u="none" strike="noStrike" dirty="0">
                        <a:solidFill>
                          <a:srgbClr val="244062"/>
                        </a:solidFill>
                        <a:effectLst/>
                        <a:latin typeface="Cambria"/>
                      </a:endParaRP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Cambria"/>
                        </a:rPr>
                        <a:t>61%</a:t>
                      </a:r>
                      <a:endParaRPr lang="cs-CZ" sz="1100" b="0" i="0" u="none" strike="noStrike" dirty="0">
                        <a:solidFill>
                          <a:srgbClr val="244062"/>
                        </a:solidFill>
                        <a:effectLst/>
                        <a:latin typeface="Cambria"/>
                      </a:endParaRP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Cambria"/>
                        </a:rPr>
                        <a:t>63%</a:t>
                      </a:r>
                      <a:endParaRPr lang="cs-CZ" sz="1100" b="1" i="0" u="none" strike="noStrike" dirty="0">
                        <a:solidFill>
                          <a:srgbClr val="244062"/>
                        </a:solidFill>
                        <a:effectLst/>
                        <a:latin typeface="Cambria"/>
                      </a:endParaRP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 err="1">
                          <a:solidFill>
                            <a:srgbClr val="244062"/>
                          </a:solidFill>
                          <a:effectLst/>
                          <a:latin typeface="Cambria"/>
                        </a:rPr>
                        <a:t>Danube</a:t>
                      </a:r>
                      <a:r>
                        <a:rPr lang="cs-CZ" sz="1000" b="0" i="0" u="none" strike="noStrike" dirty="0">
                          <a:solidFill>
                            <a:srgbClr val="244062"/>
                          </a:solidFill>
                          <a:effectLst/>
                          <a:latin typeface="Cambria"/>
                        </a:rPr>
                        <a:t> CSR</a:t>
                      </a: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Cambria"/>
                        </a:rPr>
                        <a:t>64%</a:t>
                      </a:r>
                      <a:endParaRPr lang="cs-CZ" sz="1100" b="0" i="0" u="none" strike="noStrike" dirty="0">
                        <a:solidFill>
                          <a:srgbClr val="244062"/>
                        </a:solidFill>
                        <a:effectLst/>
                        <a:latin typeface="Cambria"/>
                      </a:endParaRP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</a:rPr>
                        <a:t>59%</a:t>
                      </a:r>
                      <a:endParaRPr lang="cs-CZ" sz="1100" b="0" i="0" u="none" strike="noStrike" dirty="0">
                        <a:solidFill>
                          <a:srgbClr val="FF0000"/>
                        </a:solidFill>
                        <a:effectLst/>
                        <a:latin typeface="Cambria"/>
                      </a:endParaRP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Cambria"/>
                        </a:rPr>
                        <a:t>62%</a:t>
                      </a:r>
                      <a:endParaRPr lang="cs-CZ" sz="1100" b="1" i="0" u="none" strike="noStrike" dirty="0">
                        <a:solidFill>
                          <a:srgbClr val="244062"/>
                        </a:solidFill>
                        <a:effectLst/>
                        <a:latin typeface="Cambria"/>
                      </a:endParaRP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244062"/>
                          </a:solidFill>
                          <a:effectLst/>
                          <a:latin typeface="Cambria"/>
                        </a:rPr>
                        <a:t>Growth4iSocial</a:t>
                      </a: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Cambria"/>
                        </a:rPr>
                        <a:t>65%</a:t>
                      </a:r>
                      <a:endParaRPr lang="cs-CZ" sz="1100" b="0" i="0" u="none" strike="noStrike" dirty="0">
                        <a:solidFill>
                          <a:srgbClr val="244062"/>
                        </a:solidFill>
                        <a:effectLst/>
                        <a:latin typeface="Cambria"/>
                      </a:endParaRP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</a:rPr>
                        <a:t>58%</a:t>
                      </a:r>
                      <a:endParaRPr lang="cs-CZ" sz="1100" b="0" i="0" u="none" strike="noStrike" dirty="0">
                        <a:solidFill>
                          <a:srgbClr val="FF0000"/>
                        </a:solidFill>
                        <a:effectLst/>
                        <a:latin typeface="Cambria"/>
                      </a:endParaRP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Cambria"/>
                        </a:rPr>
                        <a:t>62%</a:t>
                      </a:r>
                      <a:endParaRPr lang="cs-CZ" sz="1100" b="1" i="0" u="none" strike="noStrike" dirty="0">
                        <a:solidFill>
                          <a:srgbClr val="244062"/>
                        </a:solidFill>
                        <a:effectLst/>
                        <a:latin typeface="Cambria"/>
                      </a:endParaRP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284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244062"/>
                          </a:solidFill>
                          <a:effectLst/>
                          <a:latin typeface="Cambria"/>
                        </a:rPr>
                        <a:t>Co-</a:t>
                      </a:r>
                      <a:r>
                        <a:rPr lang="cs-CZ" sz="1000" b="0" i="0" u="none" strike="noStrike" dirty="0" err="1">
                          <a:solidFill>
                            <a:srgbClr val="244062"/>
                          </a:solidFill>
                          <a:effectLst/>
                          <a:latin typeface="Cambria"/>
                        </a:rPr>
                        <a:t>Stars</a:t>
                      </a:r>
                      <a:endParaRPr lang="cs-CZ" sz="1000" b="0" i="0" u="none" strike="noStrike" dirty="0">
                        <a:solidFill>
                          <a:srgbClr val="244062"/>
                        </a:solidFill>
                        <a:effectLst/>
                        <a:latin typeface="Cambria"/>
                      </a:endParaRP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Cambria"/>
                        </a:rPr>
                        <a:t>62%</a:t>
                      </a:r>
                      <a:endParaRPr lang="cs-CZ" sz="1100" b="0" i="0" u="none" strike="noStrike" dirty="0">
                        <a:solidFill>
                          <a:srgbClr val="244062"/>
                        </a:solidFill>
                        <a:effectLst/>
                        <a:latin typeface="Cambria"/>
                      </a:endParaRP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Cambria"/>
                        </a:rPr>
                        <a:t>60%</a:t>
                      </a:r>
                      <a:endParaRPr lang="cs-CZ" sz="1100" b="0" i="0" u="none" strike="noStrike" dirty="0">
                        <a:solidFill>
                          <a:srgbClr val="244062"/>
                        </a:solidFill>
                        <a:effectLst/>
                        <a:latin typeface="Cambria"/>
                      </a:endParaRP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Cambria"/>
                        </a:rPr>
                        <a:t>61%</a:t>
                      </a:r>
                      <a:endParaRPr lang="cs-CZ" sz="1100" b="1" i="0" u="none" strike="noStrike" dirty="0">
                        <a:solidFill>
                          <a:srgbClr val="244062"/>
                        </a:solidFill>
                        <a:effectLst/>
                        <a:latin typeface="Cambria"/>
                      </a:endParaRP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244062"/>
                          </a:solidFill>
                          <a:effectLst/>
                          <a:latin typeface="Cambria"/>
                        </a:rPr>
                        <a:t>Learning4PPI</a:t>
                      </a: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Cambria"/>
                        </a:rPr>
                        <a:t>60%</a:t>
                      </a:r>
                      <a:endParaRPr lang="cs-CZ" sz="1100" b="0" i="0" u="none" strike="noStrike" dirty="0">
                        <a:solidFill>
                          <a:srgbClr val="244062"/>
                        </a:solidFill>
                        <a:effectLst/>
                        <a:latin typeface="Cambria"/>
                      </a:endParaRP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Cambria"/>
                        </a:rPr>
                        <a:t>63%</a:t>
                      </a:r>
                      <a:endParaRPr lang="cs-CZ" sz="1100" b="0" i="0" u="none" strike="noStrike" dirty="0">
                        <a:solidFill>
                          <a:srgbClr val="244062"/>
                        </a:solidFill>
                        <a:effectLst/>
                        <a:latin typeface="Cambria"/>
                      </a:endParaRP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Cambria"/>
                        </a:rPr>
                        <a:t>61%</a:t>
                      </a:r>
                      <a:endParaRPr lang="cs-CZ" sz="1100" b="1" i="0" u="none" strike="noStrike" dirty="0">
                        <a:solidFill>
                          <a:srgbClr val="244062"/>
                        </a:solidFill>
                        <a:effectLst/>
                        <a:latin typeface="Cambria"/>
                      </a:endParaRP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7557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 err="1">
                          <a:solidFill>
                            <a:srgbClr val="244062"/>
                          </a:solidFill>
                          <a:effectLst/>
                          <a:latin typeface="Cambria"/>
                        </a:rPr>
                        <a:t>ALaRM</a:t>
                      </a:r>
                      <a:endParaRPr lang="cs-CZ" sz="1000" b="0" i="0" u="none" strike="noStrike" dirty="0">
                        <a:solidFill>
                          <a:srgbClr val="244062"/>
                        </a:solidFill>
                        <a:effectLst/>
                        <a:latin typeface="Cambria"/>
                      </a:endParaRP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Cambria"/>
                        </a:rPr>
                        <a:t>63%</a:t>
                      </a:r>
                      <a:endParaRPr lang="cs-CZ" sz="1100" b="0" i="0" u="none" strike="noStrike" dirty="0">
                        <a:solidFill>
                          <a:srgbClr val="244062"/>
                        </a:solidFill>
                        <a:effectLst/>
                        <a:latin typeface="Cambria"/>
                      </a:endParaRP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</a:rPr>
                        <a:t>54%</a:t>
                      </a:r>
                      <a:endParaRPr lang="cs-CZ" sz="1100" b="0" i="0" u="none" strike="noStrike" dirty="0">
                        <a:solidFill>
                          <a:srgbClr val="FF0000"/>
                        </a:solidFill>
                        <a:effectLst/>
                        <a:latin typeface="Cambria"/>
                      </a:endParaRP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Cambria"/>
                        </a:rPr>
                        <a:t>60%</a:t>
                      </a:r>
                      <a:endParaRPr lang="cs-CZ" sz="1100" b="1" i="0" u="none" strike="noStrike" dirty="0">
                        <a:solidFill>
                          <a:srgbClr val="244062"/>
                        </a:solidFill>
                        <a:effectLst/>
                        <a:latin typeface="Cambria"/>
                      </a:endParaRP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905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 err="1">
                          <a:solidFill>
                            <a:srgbClr val="244062"/>
                          </a:solidFill>
                          <a:effectLst/>
                          <a:latin typeface="Cambria"/>
                        </a:rPr>
                        <a:t>ConnectGREEN</a:t>
                      </a:r>
                      <a:endParaRPr lang="cs-CZ" sz="1000" b="0" i="0" u="none" strike="noStrike" dirty="0">
                        <a:solidFill>
                          <a:srgbClr val="244062"/>
                        </a:solidFill>
                        <a:effectLst/>
                        <a:latin typeface="Cambria"/>
                      </a:endParaRP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Cambria"/>
                        </a:rPr>
                        <a:t>64%</a:t>
                      </a:r>
                      <a:endParaRPr lang="cs-CZ" sz="1100" b="0" i="0" u="none" strike="noStrike" dirty="0">
                        <a:solidFill>
                          <a:srgbClr val="244062"/>
                        </a:solidFill>
                        <a:effectLst/>
                        <a:latin typeface="Cambria"/>
                      </a:endParaRP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</a:rPr>
                        <a:t>55%</a:t>
                      </a:r>
                      <a:endParaRPr lang="cs-CZ" sz="1100" b="0" i="0" u="none" strike="noStrike" dirty="0">
                        <a:solidFill>
                          <a:srgbClr val="FF0000"/>
                        </a:solidFill>
                        <a:effectLst/>
                        <a:latin typeface="Cambria"/>
                      </a:endParaRP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Cambria"/>
                        </a:rPr>
                        <a:t>60%</a:t>
                      </a:r>
                      <a:endParaRPr lang="cs-CZ" sz="1100" b="1" i="0" u="none" strike="noStrike" dirty="0">
                        <a:solidFill>
                          <a:srgbClr val="244062"/>
                        </a:solidFill>
                        <a:effectLst/>
                        <a:latin typeface="Cambria"/>
                      </a:endParaRP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9730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 err="1">
                          <a:solidFill>
                            <a:srgbClr val="244062"/>
                          </a:solidFill>
                          <a:effectLst/>
                          <a:latin typeface="Cambria"/>
                        </a:rPr>
                        <a:t>DanubeENTER</a:t>
                      </a:r>
                      <a:endParaRPr lang="cs-CZ" sz="1000" b="0" i="0" u="none" strike="noStrike" dirty="0">
                        <a:solidFill>
                          <a:srgbClr val="244062"/>
                        </a:solidFill>
                        <a:effectLst/>
                        <a:latin typeface="Cambria"/>
                      </a:endParaRP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</a:rPr>
                        <a:t>59%</a:t>
                      </a:r>
                      <a:endParaRPr lang="cs-CZ" sz="1100" b="0" i="0" u="none" strike="noStrike" dirty="0">
                        <a:solidFill>
                          <a:srgbClr val="FF0000"/>
                        </a:solidFill>
                        <a:effectLst/>
                        <a:latin typeface="Cambria"/>
                      </a:endParaRP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Cambria"/>
                        </a:rPr>
                        <a:t>61%</a:t>
                      </a:r>
                      <a:endParaRPr lang="cs-CZ" sz="1100" b="0" i="0" u="none" strike="noStrike" dirty="0">
                        <a:solidFill>
                          <a:srgbClr val="244062"/>
                        </a:solidFill>
                        <a:effectLst/>
                        <a:latin typeface="Cambria"/>
                      </a:endParaRP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Cambria"/>
                        </a:rPr>
                        <a:t>60%</a:t>
                      </a:r>
                      <a:endParaRPr lang="cs-CZ" sz="1100" b="1" i="0" u="none" strike="noStrike" dirty="0">
                        <a:solidFill>
                          <a:srgbClr val="244062"/>
                        </a:solidFill>
                        <a:effectLst/>
                        <a:latin typeface="Cambria"/>
                      </a:endParaRP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0674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244062"/>
                          </a:solidFill>
                          <a:effectLst/>
                          <a:latin typeface="Cambria"/>
                        </a:rPr>
                        <a:t>DO-IT 1.0</a:t>
                      </a: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Cambria"/>
                        </a:rPr>
                        <a:t>62%</a:t>
                      </a:r>
                      <a:endParaRPr lang="cs-CZ" sz="1100" b="0" i="0" u="none" strike="noStrike" dirty="0">
                        <a:solidFill>
                          <a:srgbClr val="244062"/>
                        </a:solidFill>
                        <a:effectLst/>
                        <a:latin typeface="Cambria"/>
                      </a:endParaRP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</a:rPr>
                        <a:t>56%</a:t>
                      </a:r>
                      <a:endParaRPr lang="cs-CZ" sz="1100" b="0" i="0" u="none" strike="noStrike" dirty="0">
                        <a:solidFill>
                          <a:srgbClr val="FF0000"/>
                        </a:solidFill>
                        <a:effectLst/>
                        <a:latin typeface="Cambria"/>
                      </a:endParaRP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Cambria"/>
                        </a:rPr>
                        <a:t>60%</a:t>
                      </a:r>
                      <a:endParaRPr lang="cs-CZ" sz="1100" b="1" i="0" u="none" strike="noStrike" dirty="0">
                        <a:solidFill>
                          <a:srgbClr val="244062"/>
                        </a:solidFill>
                        <a:effectLst/>
                        <a:latin typeface="Cambria"/>
                      </a:endParaRP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244062"/>
                          </a:solidFill>
                          <a:effectLst/>
                          <a:latin typeface="Cambria"/>
                        </a:rPr>
                        <a:t>WWOWW</a:t>
                      </a: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Cambria"/>
                        </a:rPr>
                        <a:t>60%</a:t>
                      </a:r>
                      <a:endParaRPr lang="cs-CZ" sz="1100" b="0" i="0" u="none" strike="noStrike" dirty="0">
                        <a:solidFill>
                          <a:srgbClr val="244062"/>
                        </a:solidFill>
                        <a:effectLst/>
                        <a:latin typeface="Cambria"/>
                      </a:endParaRP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Cambria"/>
                        </a:rPr>
                        <a:t>61%</a:t>
                      </a:r>
                      <a:endParaRPr lang="cs-CZ" sz="1100" b="0" i="0" u="none" strike="noStrike" dirty="0">
                        <a:solidFill>
                          <a:srgbClr val="244062"/>
                        </a:solidFill>
                        <a:effectLst/>
                        <a:latin typeface="Cambria"/>
                      </a:endParaRP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Cambria"/>
                        </a:rPr>
                        <a:t>60%</a:t>
                      </a:r>
                      <a:endParaRPr lang="cs-CZ" sz="1100" b="1" i="0" u="none" strike="noStrike" dirty="0">
                        <a:solidFill>
                          <a:srgbClr val="244062"/>
                        </a:solidFill>
                        <a:effectLst/>
                        <a:latin typeface="Cambria"/>
                      </a:endParaRP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13" name="TextovéPole 12"/>
          <p:cNvSpPr txBox="1"/>
          <p:nvPr/>
        </p:nvSpPr>
        <p:spPr>
          <a:xfrm>
            <a:off x="5364088" y="2060848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 err="1" smtClean="0"/>
              <a:t>Assessment</a:t>
            </a:r>
            <a:r>
              <a:rPr lang="cs-CZ" u="sng" dirty="0" smtClean="0"/>
              <a:t> </a:t>
            </a:r>
            <a:r>
              <a:rPr lang="cs-CZ" u="sng" dirty="0" err="1" smtClean="0"/>
              <a:t>Manual</a:t>
            </a:r>
            <a:r>
              <a:rPr lang="cs-CZ" u="sng" dirty="0" smtClean="0"/>
              <a:t>, </a:t>
            </a:r>
            <a:r>
              <a:rPr lang="cs-CZ" u="sng" dirty="0" err="1" smtClean="0"/>
              <a:t>page</a:t>
            </a:r>
            <a:r>
              <a:rPr lang="cs-CZ" u="sng" dirty="0" smtClean="0"/>
              <a:t> 19: </a:t>
            </a:r>
          </a:p>
          <a:p>
            <a:r>
              <a:rPr lang="cs-CZ" dirty="0" smtClean="0"/>
              <a:t>Project </a:t>
            </a:r>
            <a:r>
              <a:rPr lang="cs-CZ" dirty="0" err="1" smtClean="0"/>
              <a:t>proposals</a:t>
            </a:r>
            <a:r>
              <a:rPr lang="cs-CZ" dirty="0" smtClean="0"/>
              <a:t> </a:t>
            </a:r>
            <a:r>
              <a:rPr lang="cs-CZ" dirty="0" err="1" smtClean="0"/>
              <a:t>recieving</a:t>
            </a:r>
            <a:r>
              <a:rPr lang="cs-CZ" dirty="0" smtClean="0"/>
              <a:t> </a:t>
            </a:r>
            <a:r>
              <a:rPr lang="cs-CZ" dirty="0" err="1" smtClean="0"/>
              <a:t>less</a:t>
            </a:r>
            <a:r>
              <a:rPr lang="cs-CZ" dirty="0" smtClean="0"/>
              <a:t> </a:t>
            </a:r>
            <a:r>
              <a:rPr lang="cs-CZ" dirty="0" err="1" smtClean="0"/>
              <a:t>then</a:t>
            </a:r>
            <a:r>
              <a:rPr lang="cs-CZ" dirty="0" smtClean="0"/>
              <a:t> 60%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score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relevance, </a:t>
            </a:r>
            <a:r>
              <a:rPr lang="cs-CZ" dirty="0" err="1" smtClean="0"/>
              <a:t>strategic</a:t>
            </a:r>
            <a:r>
              <a:rPr lang="cs-CZ" dirty="0" smtClean="0"/>
              <a:t> and </a:t>
            </a:r>
            <a:r>
              <a:rPr lang="cs-CZ" dirty="0" err="1" smtClean="0"/>
              <a:t>operational</a:t>
            </a:r>
            <a:r>
              <a:rPr lang="cs-CZ" dirty="0" smtClean="0"/>
              <a:t> </a:t>
            </a:r>
            <a:r>
              <a:rPr lang="cs-CZ" dirty="0" err="1" smtClean="0"/>
              <a:t>assessment</a:t>
            </a:r>
            <a:r>
              <a:rPr lang="cs-CZ" dirty="0" smtClean="0"/>
              <a:t>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recommended</a:t>
            </a:r>
            <a:r>
              <a:rPr lang="cs-CZ" dirty="0" smtClean="0"/>
              <a:t> by </a:t>
            </a:r>
            <a:r>
              <a:rPr lang="cs-CZ" dirty="0" err="1" smtClean="0"/>
              <a:t>the</a:t>
            </a:r>
            <a:r>
              <a:rPr lang="cs-CZ" dirty="0" smtClean="0"/>
              <a:t> JS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rejection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506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4267</TotalTime>
  <Words>1112</Words>
  <Application>Microsoft Office PowerPoint</Application>
  <PresentationFormat>Předvádění na obrazovce (4:3)</PresentationFormat>
  <Paragraphs>261</Paragraphs>
  <Slides>12</Slides>
  <Notes>10</Notes>
  <HiddenSlides>0</HiddenSlides>
  <MMClips>0</MMClips>
  <ScaleCrop>false</ScaleCrop>
  <HeadingPairs>
    <vt:vector size="4" baseType="variant">
      <vt:variant>
        <vt:lpstr>Motiv</vt:lpstr>
      </vt:variant>
      <vt:variant>
        <vt:i4>4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Office-téma</vt:lpstr>
      <vt:lpstr>4_Office-téma</vt:lpstr>
      <vt:lpstr>1_Office-téma</vt:lpstr>
      <vt:lpstr>2_Office-téma</vt:lpstr>
      <vt:lpstr>Interreg DANUBE Transnational Programme</vt:lpstr>
      <vt:lpstr> Tématické zaměření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  (Cambria 36-40)</dc:title>
  <dc:creator>Gábor Eszter</dc:creator>
  <cp:lastModifiedBy>*</cp:lastModifiedBy>
  <cp:revision>264</cp:revision>
  <cp:lastPrinted>2016-09-19T08:55:50Z</cp:lastPrinted>
  <dcterms:created xsi:type="dcterms:W3CDTF">2015-08-11T09:15:14Z</dcterms:created>
  <dcterms:modified xsi:type="dcterms:W3CDTF">2016-09-19T14:20:27Z</dcterms:modified>
</cp:coreProperties>
</file>