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307" r:id="rId3"/>
    <p:sldId id="320" r:id="rId4"/>
    <p:sldId id="308" r:id="rId5"/>
    <p:sldId id="313" r:id="rId6"/>
    <p:sldId id="321" r:id="rId7"/>
    <p:sldId id="322" r:id="rId8"/>
    <p:sldId id="323" r:id="rId9"/>
    <p:sldId id="324" r:id="rId10"/>
    <p:sldId id="325" r:id="rId11"/>
    <p:sldId id="330" r:id="rId12"/>
    <p:sldId id="326" r:id="rId13"/>
    <p:sldId id="327" r:id="rId14"/>
    <p:sldId id="328" r:id="rId15"/>
    <p:sldId id="331" r:id="rId16"/>
    <p:sldId id="329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2/9/2017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www.crr.cz" TargetMode="External"/><Relationship Id="rId2" Type="http://schemas.openxmlformats.org/officeDocument/2006/relationships/hyperlink" Target="mailto:helena.jelinkova@crr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„Kontrola výdajů“ v rámci programu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 února,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Zahrnují výdaje na následující položky: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jízdné a náhrady jízdného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stravné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ubytování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víza</a:t>
            </a:r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i="1" dirty="0" smtClean="0"/>
              <a:t>Pracovní cesty realizované osobou, která </a:t>
            </a:r>
            <a:r>
              <a:rPr lang="cs-CZ" i="1" u="sng" dirty="0" smtClean="0"/>
              <a:t>není zaměstnancem </a:t>
            </a:r>
            <a:r>
              <a:rPr lang="cs-CZ" i="1" dirty="0" smtClean="0"/>
              <a:t>projektového partnera – vykazují se v rozpočtové kapitole </a:t>
            </a:r>
            <a:r>
              <a:rPr lang="cs-CZ" i="1" u="sng" dirty="0" smtClean="0"/>
              <a:t>Externí služby</a:t>
            </a:r>
            <a:endParaRPr lang="cs-CZ" i="1" u="sng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Cestovní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</a:t>
            </a:r>
            <a:r>
              <a:rPr lang="cs-CZ" dirty="0"/>
              <a:t>Společným </a:t>
            </a:r>
            <a:r>
              <a:rPr lang="cs-CZ" dirty="0" smtClean="0"/>
              <a:t>sekretariátem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úhrada cestovních náhrad pracovníkovi: výdajový pokladní doklad, výpis z účtu. V případě úhrady společně s výplatou mzdy mzdový lístek, výpis z účtu.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překlady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r>
              <a:rPr lang="cs-CZ" dirty="0"/>
              <a:t>… výčet </a:t>
            </a:r>
            <a:r>
              <a:rPr lang="cs-CZ" dirty="0" smtClean="0"/>
              <a:t>služeb, </a:t>
            </a:r>
            <a:r>
              <a:rPr lang="cs-CZ" dirty="0"/>
              <a:t>které </a:t>
            </a:r>
            <a:r>
              <a:rPr lang="cs-CZ" dirty="0" smtClean="0"/>
              <a:t>mohou </a:t>
            </a:r>
            <a:r>
              <a:rPr lang="cs-CZ" dirty="0"/>
              <a:t>být </a:t>
            </a:r>
            <a:r>
              <a:rPr lang="cs-CZ" dirty="0" smtClean="0"/>
              <a:t>považovány </a:t>
            </a:r>
            <a:r>
              <a:rPr lang="cs-CZ" dirty="0"/>
              <a:t>za způsobilé je uveden v Programovém manuálu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kancelářské vybavení další zařízení nezbytné pro potřeby projektu</a:t>
            </a:r>
          </a:p>
          <a:p>
            <a:r>
              <a:rPr lang="cs-CZ" dirty="0" smtClean="0"/>
              <a:t>… výčet vybavení, které může být považováno za způsobilé je uveden v Programovém manuálu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dávat 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Vybavení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</a:t>
            </a:r>
            <a:r>
              <a:rPr lang="cs-CZ" dirty="0" smtClean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 </a:t>
            </a:r>
            <a:r>
              <a:rPr lang="cs-CZ" dirty="0" smtClean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– </a:t>
            </a:r>
            <a:r>
              <a:rPr lang="cs-CZ" dirty="0" smtClean="0"/>
              <a:t>schválení v projektové žádosti nebo schválení společným </a:t>
            </a:r>
            <a:r>
              <a:rPr lang="cs-CZ" dirty="0" err="1" smtClean="0"/>
              <a:t>sekretatiátem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kontrole.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– na úrovni rozpočtové kapitoly a na úrovni projektového partnera … není třeba předchozího schválení řídícího orgánu/společného sekretariátu.</a:t>
            </a:r>
          </a:p>
          <a:p>
            <a:r>
              <a:rPr lang="cs-CZ" dirty="0" smtClean="0"/>
              <a:t>	</a:t>
            </a:r>
            <a:r>
              <a:rPr lang="cs-CZ" dirty="0"/>
              <a:t>Je řízeno na úrovni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Výjimka: rozpočtová kapitola Vybavení – navýšení vždy konzultovat se  </a:t>
            </a:r>
          </a:p>
          <a:p>
            <a:r>
              <a:rPr lang="cs-CZ" dirty="0"/>
              <a:t>	</a:t>
            </a:r>
            <a:r>
              <a:rPr lang="cs-CZ" dirty="0" smtClean="0"/>
              <a:t>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partnera  … nutné předchozí schválení </a:t>
            </a:r>
            <a:r>
              <a:rPr lang="cs-CZ" dirty="0"/>
              <a:t>ze strany řídícího orgánu/společného sekretariátu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Změny pouze 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Helena Jelínková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/>
              <a:t>oddělení pro NUTS II Severovýchod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dirty="0"/>
              <a:t>Švendova 1282, 500 03 Hradec Králové</a:t>
            </a:r>
            <a:br>
              <a:rPr lang="cs-CZ" sz="1600" dirty="0"/>
            </a:br>
            <a:r>
              <a:rPr lang="cs-CZ" sz="1600" dirty="0"/>
              <a:t>Telefon: 499 420 622</a:t>
            </a:r>
            <a:br>
              <a:rPr lang="cs-CZ" sz="1600" dirty="0"/>
            </a:br>
            <a:r>
              <a:rPr lang="cs-CZ" sz="1600" dirty="0"/>
              <a:t>E-mail: </a:t>
            </a:r>
            <a:r>
              <a:rPr lang="cs-CZ" sz="1600" u="sng" dirty="0">
                <a:hlinkClick r:id="rId2"/>
              </a:rPr>
              <a:t>helena.jelinkova@crr.cz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u="sng" dirty="0">
                <a:hlinkClick r:id="rId3" action="ppaction://hlinkfile"/>
              </a:rPr>
              <a:t>www.crr.cz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>
                <a:solidFill>
                  <a:srgbClr val="FF0000"/>
                </a:solidFill>
              </a:rPr>
              <a:t>Metodicky upraveno předpisy EU, národními, Pokyny a Náležitostmi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Způsobilost </a:t>
            </a:r>
            <a:r>
              <a:rPr lang="cs-CZ" altLang="cs-CZ" dirty="0"/>
              <a:t>nárokovaných výdajů a aktivit s nimi </a:t>
            </a:r>
            <a:r>
              <a:rPr lang="cs-CZ" altLang="cs-CZ" dirty="0" smtClean="0"/>
              <a:t>spojených je posuzována ve </a:t>
            </a:r>
            <a:r>
              <a:rPr lang="cs-CZ" altLang="cs-CZ" dirty="0"/>
              <a:t>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Věcné způsobilosti </a:t>
            </a:r>
            <a:r>
              <a:rPr lang="cs-CZ" altLang="cs-CZ" dirty="0" smtClean="0"/>
              <a:t>výdajů – tzn. Vazba k projektu a projektové žádosti </a:t>
            </a:r>
            <a:r>
              <a:rPr lang="cs-CZ" altLang="cs-CZ" dirty="0" smtClean="0">
                <a:solidFill>
                  <a:srgbClr val="FF0000"/>
                </a:solidFill>
              </a:rPr>
              <a:t>(mezinárodní přesah, udržitelnost výstupů, inovativní proces, horizontální kritéria a partnerství na různých úrovních)</a:t>
            </a:r>
            <a:endParaRPr lang="cs-CZ" altLang="cs-CZ" dirty="0">
              <a:solidFill>
                <a:srgbClr val="FF0000"/>
              </a:solidFill>
            </a:endParaRP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Přiměřenosti </a:t>
            </a:r>
            <a:r>
              <a:rPr lang="cs-CZ" altLang="cs-CZ" dirty="0" smtClean="0"/>
              <a:t>výdajů – efektivnosti a účelnosti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Časové způsobilosti </a:t>
            </a:r>
            <a:r>
              <a:rPr lang="cs-CZ" altLang="cs-CZ" dirty="0" smtClean="0"/>
              <a:t>výdajů – vznik a úhrada výdaje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Místní způsobilosti </a:t>
            </a:r>
            <a:r>
              <a:rPr lang="cs-CZ" altLang="cs-CZ" dirty="0" smtClean="0"/>
              <a:t>výdajů – programové a </a:t>
            </a:r>
            <a:r>
              <a:rPr lang="cs-CZ" altLang="cs-CZ" dirty="0" err="1" smtClean="0"/>
              <a:t>mimoprogramové</a:t>
            </a:r>
            <a:r>
              <a:rPr lang="cs-CZ" altLang="cs-CZ" dirty="0" smtClean="0"/>
              <a:t> území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Vykázání </a:t>
            </a:r>
            <a:r>
              <a:rPr lang="cs-CZ" altLang="cs-CZ" dirty="0" smtClean="0"/>
              <a:t>výdajů – doložení příslušnou dokumentací.</a:t>
            </a:r>
            <a:endParaRPr lang="cs-CZ" altLang="cs-CZ" dirty="0"/>
          </a:p>
          <a:p>
            <a:endParaRPr lang="cs-CZ" dirty="0" smtClean="0"/>
          </a:p>
          <a:p>
            <a:r>
              <a:rPr lang="cs-CZ" dirty="0" smtClean="0"/>
              <a:t>HOSPODÁRNOST – ÚČELNOST – EFEKTIVNOST – 3E</a:t>
            </a:r>
          </a:p>
          <a:p>
            <a:r>
              <a:rPr lang="cs-CZ" dirty="0" smtClean="0"/>
              <a:t>VÝDAJ MUSÍ NEJEN VZNIKNOUT, ALE I BÝT UHRAZEN V REPORTOVACÍM OBDOBÍ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na 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počíná dnem schválením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 poslední </a:t>
            </a:r>
            <a:r>
              <a:rPr lang="cs-CZ" dirty="0" err="1" smtClean="0"/>
              <a:t>progress</a:t>
            </a:r>
            <a:r>
              <a:rPr lang="cs-CZ" dirty="0" smtClean="0"/>
              <a:t> report  na Joint </a:t>
            </a:r>
            <a:r>
              <a:rPr lang="cs-CZ" dirty="0" err="1" smtClean="0"/>
              <a:t>Secretariat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smtClean="0"/>
              <a:t>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administrativní a kancelářské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Travel</a:t>
            </a:r>
            <a:r>
              <a:rPr lang="cs-CZ" dirty="0" smtClean="0"/>
              <a:t> and </a:t>
            </a:r>
            <a:r>
              <a:rPr lang="cs-CZ" dirty="0" err="1" smtClean="0"/>
              <a:t>accommodation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cestovné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vybavení</a:t>
            </a:r>
          </a:p>
          <a:p>
            <a:endParaRPr lang="cs-CZ" dirty="0" smtClean="0"/>
          </a:p>
          <a:p>
            <a:r>
              <a:rPr lang="cs-CZ" dirty="0" smtClean="0"/>
              <a:t>Kapitoly </a:t>
            </a:r>
            <a:r>
              <a:rPr lang="cs-CZ" i="1" dirty="0" err="1"/>
              <a:t>External</a:t>
            </a:r>
            <a:r>
              <a:rPr lang="cs-CZ" i="1" dirty="0"/>
              <a:t> </a:t>
            </a:r>
            <a:r>
              <a:rPr lang="cs-CZ" i="1" dirty="0" err="1"/>
              <a:t>expertise</a:t>
            </a:r>
            <a:r>
              <a:rPr lang="cs-CZ" i="1" dirty="0"/>
              <a:t> and </a:t>
            </a:r>
            <a:r>
              <a:rPr lang="cs-CZ" i="1" dirty="0" err="1"/>
              <a:t>services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Equipment</a:t>
            </a:r>
            <a:r>
              <a:rPr lang="cs-CZ" i="1" dirty="0" smtClean="0"/>
              <a:t> </a:t>
            </a:r>
            <a:r>
              <a:rPr lang="cs-CZ" dirty="0" smtClean="0"/>
              <a:t>jsou v rozpočtu projektu uvedeny položkově pro jednotlivé projektové partnery. Nelze v soupisce výdajů nárokovat proplacení služby nebo vybavení, které nejsou v rozpočtu uvedeny.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Úplné/kompletní a správné,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– tzv. účetní opravy,</a:t>
            </a:r>
          </a:p>
          <a:p>
            <a:pPr marL="342900" indent="-342900">
              <a:buAutoNum type="alphaLcParenR"/>
            </a:pPr>
            <a:r>
              <a:rPr lang="cs-CZ" dirty="0"/>
              <a:t>o</a:t>
            </a:r>
            <a:r>
              <a:rPr lang="cs-CZ" dirty="0" smtClean="0"/>
              <a:t>značení originálů účetních dokladů řádně dle požadavků programu,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projektu/AKRONYM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Číslo projektu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programu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utříděné.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 smtClean="0"/>
              <a:t>Respektující pravidla veřejného zadávání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Způsobilost </a:t>
            </a:r>
            <a:r>
              <a:rPr lang="cs-CZ" dirty="0" smtClean="0"/>
              <a:t>výdajů – náležitosti dokumentů </a:t>
            </a:r>
            <a:r>
              <a:rPr lang="cs-CZ" dirty="0"/>
              <a:t>s výjimkou u paušálních výdajů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Vždy náhrada skutečných výdajů, paušální sazba není pro mzdové výdaje povolena!</a:t>
            </a:r>
          </a:p>
          <a:p>
            <a:r>
              <a:rPr lang="cs-CZ" dirty="0"/>
              <a:t>Modely zaměstnávání zaměstnanců příjemcem: </a:t>
            </a:r>
          </a:p>
          <a:p>
            <a:r>
              <a:rPr lang="cs-CZ" dirty="0"/>
              <a:t>a) na plný úvazek, </a:t>
            </a:r>
          </a:p>
          <a:p>
            <a:r>
              <a:rPr lang="cs-CZ" dirty="0"/>
              <a:t>b) na částečný úvazek s pevně stanoveným procentním podílem odpracované    	doby za měsíc nebo </a:t>
            </a:r>
          </a:p>
          <a:p>
            <a:r>
              <a:rPr lang="cs-CZ" dirty="0"/>
              <a:t>c) na částečný úvazek s pružným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c1)  výpočet </a:t>
            </a:r>
            <a:r>
              <a:rPr lang="cs-CZ" dirty="0" smtClean="0"/>
              <a:t>založený na počtu odpracovaných hodin dle pracovní smlouvy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c2)  </a:t>
            </a:r>
            <a:r>
              <a:rPr lang="cs-CZ" dirty="0" smtClean="0"/>
              <a:t>výpočet podílem </a:t>
            </a:r>
            <a:r>
              <a:rPr lang="cs-CZ" dirty="0"/>
              <a:t>posledních doložených ročních hrubých mzdových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nákladů </a:t>
            </a:r>
            <a:r>
              <a:rPr lang="cs-CZ" dirty="0"/>
              <a:t>(</a:t>
            </a:r>
            <a:r>
              <a:rPr lang="cs-CZ" dirty="0" smtClean="0"/>
              <a:t>tj. mzdových nákladů za posledních 12 po sobě jdoucích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měsíců) a 1720 hodin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souladu s čl. 68 odst. 2 nařízení (EU)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č.1303/2013</a:t>
            </a:r>
            <a:r>
              <a:rPr lang="cs-CZ" dirty="0"/>
              <a:t>. </a:t>
            </a:r>
          </a:p>
          <a:p>
            <a:r>
              <a:rPr lang="cs-CZ" dirty="0"/>
              <a:t>         Takto stanovená hodinová sazba se </a:t>
            </a:r>
            <a:r>
              <a:rPr lang="cs-CZ" dirty="0" smtClean="0"/>
              <a:t>vynásobí </a:t>
            </a:r>
            <a:r>
              <a:rPr lang="cs-CZ" dirty="0"/>
              <a:t>počtem </a:t>
            </a:r>
            <a:r>
              <a:rPr lang="cs-CZ" dirty="0" smtClean="0"/>
              <a:t>odpracovaných </a:t>
            </a:r>
            <a:r>
              <a:rPr lang="cs-CZ" dirty="0"/>
              <a:t>hodin </a:t>
            </a:r>
          </a:p>
          <a:p>
            <a:r>
              <a:rPr lang="cs-CZ" dirty="0"/>
              <a:t>d) na hodinovém základě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prvním nárokování a při změně: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smlouvy / DPP / DPČ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platový výměr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</a:t>
            </a:r>
            <a:r>
              <a:rPr lang="cs-CZ" dirty="0" smtClean="0"/>
              <a:t>náplň – přidělení na projekt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doklady odpovídající zvolenému modelu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Vždy: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 </a:t>
            </a:r>
            <a:r>
              <a:rPr lang="cs-CZ" dirty="0"/>
              <a:t>případě modelu c) a d</a:t>
            </a:r>
            <a:r>
              <a:rPr lang="cs-CZ" dirty="0" smtClean="0"/>
              <a:t>) </a:t>
            </a:r>
            <a:r>
              <a:rPr lang="cs-CZ" dirty="0" err="1" smtClean="0"/>
              <a:t>timesheet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výplatní </a:t>
            </a:r>
            <a:r>
              <a:rPr lang="cs-CZ" dirty="0" smtClean="0"/>
              <a:t>lístek nebo jiný dokument se stejnou vypovídací schopností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doklad o výplatě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sestava Rekapitulace mezd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Dokumenty ke mzdovým výdajům předkládané ke kontrole: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výplatu mezd: výpis z účtu nebo výdajový pokladní doklad.</a:t>
            </a:r>
          </a:p>
          <a:p>
            <a:r>
              <a:rPr lang="cs-CZ" dirty="0"/>
              <a:t>		               výjimka: v případě organizační složky státu, územně správního</a:t>
            </a:r>
          </a:p>
          <a:p>
            <a:r>
              <a:rPr lang="cs-CZ" dirty="0"/>
              <a:t>                                  celku a jejich příspěvkové organizace lze doložit</a:t>
            </a:r>
          </a:p>
          <a:p>
            <a:r>
              <a:rPr lang="cs-CZ" dirty="0"/>
              <a:t>                                  čestným prohlášením</a:t>
            </a:r>
          </a:p>
          <a:p>
            <a:r>
              <a:rPr lang="cs-CZ" dirty="0"/>
              <a:t>			       v případě výplaty mezd z účtu organizace jednou částkou:</a:t>
            </a:r>
          </a:p>
          <a:p>
            <a:r>
              <a:rPr lang="cs-CZ" dirty="0"/>
              <a:t>			       čestné prohlášení každého zaměstnance + výpis z účtu 					       prokazující 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mzdu obvyklou: mzdové tabulky nebo tarify; platový výměr pracovníka na stejné pracovní pozici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odměny: vnitřní předpis , který stanoví pravidla pro vyplácení odměn.  Pravidla pro odměny musí být zavedena minimálně 6 měsíců před předložením projektové žádosti.  Odměna musí být potenciálně přístupná pro všechny zaměstnance. </a:t>
            </a:r>
          </a:p>
          <a:p>
            <a:r>
              <a:rPr lang="cs-CZ" b="1" dirty="0">
                <a:solidFill>
                  <a:srgbClr val="FF0000"/>
                </a:solidFill>
              </a:rPr>
              <a:t>Centrum 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kapitole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Administrativní 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95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1012</TotalTime>
  <Words>962</Words>
  <Application>Microsoft Office PowerPoint</Application>
  <PresentationFormat>Předvádění na obrazovce (4:3)</PresentationFormat>
  <Paragraphs>171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sablona_centrum_2016</vt:lpstr>
      <vt:lpstr>Seminář „Kontrola výdajů“ v rámci programu Interreg Europe</vt:lpstr>
      <vt:lpstr>Způsobilost výdajů</vt:lpstr>
      <vt:lpstr>Časová způsobilost výdajů</vt:lpstr>
      <vt:lpstr>Rozpočtové kapitoly (budget lines)</vt:lpstr>
      <vt:lpstr>Způsobilost výdajů – náležitosti dokumentů s výjimkou u paušálních výdajů</vt:lpstr>
      <vt:lpstr>Staff costs – mzdové výdaje</vt:lpstr>
      <vt:lpstr>Dokumenty ke mzdovým výdajům předkládané ke kontrole:</vt:lpstr>
      <vt:lpstr>Jak dokládat ….</vt:lpstr>
      <vt:lpstr>Administrativní a režijní výdaje</vt:lpstr>
      <vt:lpstr>Cestovní výdaje</vt:lpstr>
      <vt:lpstr>Cestovní výdaje</vt:lpstr>
      <vt:lpstr>Jak dokládat …</vt:lpstr>
      <vt:lpstr>Externí služby</vt:lpstr>
      <vt:lpstr>Vybavení</vt:lpstr>
      <vt:lpstr>Další pravidla …</vt:lpstr>
      <vt:lpstr>Změny rozpočtu</vt:lpstr>
      <vt:lpstr>Děkuji za pozornost   Ing. Helena Jelínková Centrum pro regionální rozvoj České republiky oddělení pro NUTS II Severovýchod  Švendova 1282, 500 03 Hradec Králové Telefon: 499 420 622 E-mail: helena.jelinkova@crr.cz  www.crr.cz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91</cp:revision>
  <dcterms:created xsi:type="dcterms:W3CDTF">2016-05-13T07:19:23Z</dcterms:created>
  <dcterms:modified xsi:type="dcterms:W3CDTF">2017-02-09T13:05:40Z</dcterms:modified>
</cp:coreProperties>
</file>