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4"/>
  </p:notesMasterIdLst>
  <p:handoutMasterIdLst>
    <p:handoutMasterId r:id="rId35"/>
  </p:handoutMasterIdLst>
  <p:sldIdLst>
    <p:sldId id="256" r:id="rId5"/>
    <p:sldId id="292" r:id="rId6"/>
    <p:sldId id="304" r:id="rId7"/>
    <p:sldId id="313" r:id="rId8"/>
    <p:sldId id="319" r:id="rId9"/>
    <p:sldId id="335" r:id="rId10"/>
    <p:sldId id="306" r:id="rId11"/>
    <p:sldId id="314" r:id="rId12"/>
    <p:sldId id="316" r:id="rId13"/>
    <p:sldId id="317" r:id="rId14"/>
    <p:sldId id="318" r:id="rId15"/>
    <p:sldId id="305" r:id="rId16"/>
    <p:sldId id="320" r:id="rId17"/>
    <p:sldId id="332" r:id="rId18"/>
    <p:sldId id="326" r:id="rId19"/>
    <p:sldId id="328" r:id="rId20"/>
    <p:sldId id="330" r:id="rId21"/>
    <p:sldId id="311" r:id="rId22"/>
    <p:sldId id="294" r:id="rId23"/>
    <p:sldId id="333" r:id="rId24"/>
    <p:sldId id="297" r:id="rId25"/>
    <p:sldId id="299" r:id="rId26"/>
    <p:sldId id="300" r:id="rId27"/>
    <p:sldId id="301" r:id="rId28"/>
    <p:sldId id="298" r:id="rId29"/>
    <p:sldId id="302" r:id="rId30"/>
    <p:sldId id="303" r:id="rId31"/>
    <p:sldId id="334" r:id="rId32"/>
    <p:sldId id="296" r:id="rId33"/>
  </p:sldIdLst>
  <p:sldSz cx="9144000" cy="6858000" type="screen4x3"/>
  <p:notesSz cx="6808788" cy="99409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D2595BF6-6D43-49E2-9F74-8EA8E00C1A4D}">
          <p14:sldIdLst/>
        </p14:section>
        <p14:section name="Title" id="{661B0744-E1AC-4300-89C6-254DA6AABD6D}">
          <p14:sldIdLst>
            <p14:sldId id="256"/>
          </p14:sldIdLst>
        </p14:section>
        <p14:section name="Subtitle" id="{D070F3F6-229B-4E9C-A46B-56F8F5CB6902}">
          <p14:sldIdLst/>
        </p14:section>
        <p14:section name="Inner page" id="{EB31CABC-5144-4090-88C0-E46CD3C8CB27}">
          <p14:sldIdLst>
            <p14:sldId id="292"/>
            <p14:sldId id="304"/>
            <p14:sldId id="313"/>
            <p14:sldId id="319"/>
            <p14:sldId id="335"/>
            <p14:sldId id="306"/>
            <p14:sldId id="314"/>
            <p14:sldId id="316"/>
            <p14:sldId id="317"/>
            <p14:sldId id="318"/>
            <p14:sldId id="305"/>
            <p14:sldId id="320"/>
            <p14:sldId id="332"/>
            <p14:sldId id="326"/>
            <p14:sldId id="328"/>
            <p14:sldId id="330"/>
            <p14:sldId id="311"/>
            <p14:sldId id="294"/>
            <p14:sldId id="333"/>
            <p14:sldId id="297"/>
            <p14:sldId id="299"/>
            <p14:sldId id="300"/>
            <p14:sldId id="301"/>
            <p14:sldId id="298"/>
            <p14:sldId id="302"/>
            <p14:sldId id="303"/>
            <p14:sldId id="334"/>
            <p14:sldId id="29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4F81BD"/>
    <a:srgbClr val="365F91"/>
    <a:srgbClr val="365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07" autoAdjust="0"/>
  </p:normalViewPr>
  <p:slideViewPr>
    <p:cSldViewPr>
      <p:cViewPr>
        <p:scale>
          <a:sx n="100" d="100"/>
          <a:sy n="100" d="100"/>
        </p:scale>
        <p:origin x="-51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7046"/>
          </a:xfrm>
          <a:prstGeom prst="rect">
            <a:avLst/>
          </a:prstGeom>
        </p:spPr>
        <p:txBody>
          <a:bodyPr vert="horz" lIns="93132" tIns="46566" rIns="93132" bIns="4656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8" y="1"/>
            <a:ext cx="2950475" cy="497046"/>
          </a:xfrm>
          <a:prstGeom prst="rect">
            <a:avLst/>
          </a:prstGeom>
        </p:spPr>
        <p:txBody>
          <a:bodyPr vert="horz" lIns="93132" tIns="46566" rIns="93132" bIns="46566" rtlCol="0"/>
          <a:lstStyle>
            <a:lvl1pPr algn="r">
              <a:defRPr sz="1200"/>
            </a:lvl1pPr>
          </a:lstStyle>
          <a:p>
            <a:fld id="{357A8164-77FE-4F6B-A442-D15E95E254FD}" type="datetimeFigureOut">
              <a:rPr lang="en-GB" smtClean="0"/>
              <a:t>22/02/2017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3132" tIns="46566" rIns="93132" bIns="4656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8" y="9442154"/>
            <a:ext cx="2950475" cy="497046"/>
          </a:xfrm>
          <a:prstGeom prst="rect">
            <a:avLst/>
          </a:prstGeom>
        </p:spPr>
        <p:txBody>
          <a:bodyPr vert="horz" lIns="93132" tIns="46566" rIns="93132" bIns="46566" rtlCol="0" anchor="b"/>
          <a:lstStyle>
            <a:lvl1pPr algn="r">
              <a:defRPr sz="1200"/>
            </a:lvl1pPr>
          </a:lstStyle>
          <a:p>
            <a:fld id="{76EBA9C7-2314-4194-9954-80BCC05E8B0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359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7046"/>
          </a:xfrm>
          <a:prstGeom prst="rect">
            <a:avLst/>
          </a:prstGeom>
        </p:spPr>
        <p:txBody>
          <a:bodyPr vert="horz" lIns="93132" tIns="46566" rIns="93132" bIns="4656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8" y="1"/>
            <a:ext cx="2950475" cy="497046"/>
          </a:xfrm>
          <a:prstGeom prst="rect">
            <a:avLst/>
          </a:prstGeom>
        </p:spPr>
        <p:txBody>
          <a:bodyPr vert="horz" lIns="93132" tIns="46566" rIns="93132" bIns="46566" rtlCol="0"/>
          <a:lstStyle>
            <a:lvl1pPr algn="r">
              <a:defRPr sz="1200"/>
            </a:lvl1pPr>
          </a:lstStyle>
          <a:p>
            <a:fld id="{2B5CEF4C-20D4-4C72-84CE-D5EBD9DBACF5}" type="datetimeFigureOut">
              <a:rPr lang="en-GB" smtClean="0"/>
              <a:t>22/02/2017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2" tIns="46566" rIns="93132" bIns="4656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3132" tIns="46566" rIns="93132" bIns="4656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3132" tIns="46566" rIns="93132" bIns="4656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7046"/>
          </a:xfrm>
          <a:prstGeom prst="rect">
            <a:avLst/>
          </a:prstGeom>
        </p:spPr>
        <p:txBody>
          <a:bodyPr vert="horz" lIns="93132" tIns="46566" rIns="93132" bIns="46566" rtlCol="0" anchor="b"/>
          <a:lstStyle>
            <a:lvl1pPr algn="r">
              <a:defRPr sz="1200"/>
            </a:lvl1pPr>
          </a:lstStyle>
          <a:p>
            <a:fld id="{EDD54C2E-BFF4-4BA0-BA17-682786DE366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835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54C2E-BFF4-4BA0-BA17-682786DE366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23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54C2E-BFF4-4BA0-BA17-682786DE366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1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54C2E-BFF4-4BA0-BA17-682786DE366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1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54C2E-BFF4-4BA0-BA17-682786DE366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1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54C2E-BFF4-4BA0-BA17-682786DE366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1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54C2E-BFF4-4BA0-BA17-682786DE366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1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54C2E-BFF4-4BA0-BA17-682786DE366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1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54C2E-BFF4-4BA0-BA17-682786DE366D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1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54C2E-BFF4-4BA0-BA17-682786DE366D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17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54C2E-BFF4-4BA0-BA17-682786DE366D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17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54C2E-BFF4-4BA0-BA17-682786DE366D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1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54C2E-BFF4-4BA0-BA17-682786DE36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17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54C2E-BFF4-4BA0-BA17-682786DE366D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1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54C2E-BFF4-4BA0-BA17-682786DE36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1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54C2E-BFF4-4BA0-BA17-682786DE366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1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54C2E-BFF4-4BA0-BA17-682786DE366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1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54C2E-BFF4-4BA0-BA17-682786DE366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1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85D38-8E99-4DDC-9B32-93F285C62D61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712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54C2E-BFF4-4BA0-BA17-682786DE366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1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54C2E-BFF4-4BA0-BA17-682786DE366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1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2017.02.22.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1038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2017.02.22.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1583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2017.02.22.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0968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950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3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970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852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644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1538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514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27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2017.02.22.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0395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696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941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8774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3603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877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521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4793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4430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661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54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2017.02.22.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92729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4723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2604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2412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0188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5525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0326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178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8163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3420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736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2017.02.22.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05470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1139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9595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372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0312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8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2017.02.22.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538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2017.02.22.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9313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2017.02.22.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867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2017.02.22.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318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2017.02.22.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6227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BE71-8626-4196-A2F3-F2EB7A7FF7C1}" type="datetimeFigureOut">
              <a:rPr lang="hu-HU" smtClean="0"/>
              <a:t>2017.02.22.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873F-9E4F-45A3-A41E-2975023FDBE4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390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48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29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055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nterreg-danube.eu/" TargetMode="External"/><Relationship Id="rId5" Type="http://schemas.openxmlformats.org/officeDocument/2006/relationships/hyperlink" Target="mailto:johannes.gabriel@interreg-danube.eu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nterreg-danube.eu/calls/calls-for-proposals/second-call-for-proposal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2420888"/>
            <a:ext cx="48245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</a:rPr>
              <a:t>National Info Day </a:t>
            </a:r>
            <a:endParaRPr lang="en-US" sz="2000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Cambria" panose="02040503050406030204" pitchFamily="18" charset="0"/>
              </a:rPr>
              <a:t>DTP 2</a:t>
            </a:r>
            <a:r>
              <a:rPr lang="en-US" sz="2800" baseline="30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nd</a:t>
            </a:r>
            <a:r>
              <a:rPr lang="en-US" sz="28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Call for Proposal</a:t>
            </a:r>
          </a:p>
          <a:p>
            <a:endParaRPr lang="en-US" sz="2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22</a:t>
            </a:r>
            <a:r>
              <a:rPr lang="en-US" sz="1600" baseline="30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nd</a:t>
            </a:r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February 2017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Prague</a:t>
            </a:r>
            <a:endParaRPr lang="en-GB" sz="1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11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8352928" cy="5040560"/>
          </a:xfrm>
        </p:spPr>
        <p:txBody>
          <a:bodyPr>
            <a:noAutofit/>
          </a:bodyPr>
          <a:lstStyle/>
          <a:p>
            <a:pPr algn="l"/>
            <a:endParaRPr lang="en-GB" sz="14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GB" sz="14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GB" sz="14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GB" sz="14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GB" sz="14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GB" sz="14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GB" sz="14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GB" sz="14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14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14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14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14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14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GB" sz="14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14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14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14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14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r>
              <a:rPr lang="en-US" sz="2000" b="1" dirty="0" smtClean="0">
                <a:solidFill>
                  <a:srgbClr val="244061"/>
                </a:solidFill>
                <a:latin typeface="Cambria"/>
                <a:ea typeface="Arial Unicode MS"/>
                <a:cs typeface="Times New Roman"/>
              </a:rPr>
              <a:t>     </a:t>
            </a: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788731"/>
              </p:ext>
            </p:extLst>
          </p:nvPr>
        </p:nvGraphicFramePr>
        <p:xfrm>
          <a:off x="611560" y="1910312"/>
          <a:ext cx="8064896" cy="3102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4536504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/>
                          <a:ea typeface="Arial Unicode MS"/>
                          <a:cs typeface="Times New Roman"/>
                        </a:rPr>
                        <a:t>10. Financed partners (ERDF/IPA/ENI) are eligible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ERDF,</a:t>
                      </a:r>
                      <a:r>
                        <a:rPr lang="en-GB" sz="16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GB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IPA, ENI PPs fulfil the requirements of Applicants Manual Part 2 section II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/>
                          <a:ea typeface="Arial Unicode MS"/>
                          <a:cs typeface="Times New Roman"/>
                        </a:rPr>
                        <a:t>11. Completeness of submitted ERDF/IPA/ENI partner documents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</a:pPr>
                      <a:r>
                        <a:rPr lang="en-GB" sz="1600" u="sng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For each </a:t>
                      </a:r>
                      <a:r>
                        <a:rPr lang="en-GB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ERDF (incl. L</a:t>
                      </a:r>
                      <a:r>
                        <a:rPr lang="hu-H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A</a:t>
                      </a:r>
                      <a:r>
                        <a:rPr lang="en-GB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), IPA and ENI PP there should be enclosed </a:t>
                      </a:r>
                      <a:r>
                        <a:rPr lang="hu-H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a </a:t>
                      </a:r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duly </a:t>
                      </a:r>
                      <a:r>
                        <a:rPr lang="en-GB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filled in</a:t>
                      </a:r>
                      <a:r>
                        <a:rPr lang="hu-H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and </a:t>
                      </a:r>
                      <a:r>
                        <a:rPr lang="en-GB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signed cop</a:t>
                      </a:r>
                      <a:r>
                        <a:rPr lang="hu-H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y of</a:t>
                      </a:r>
                      <a:r>
                        <a:rPr lang="en-GB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: </a:t>
                      </a:r>
                    </a:p>
                    <a:p>
                      <a:pPr marL="342900" indent="-342900">
                        <a:spcBef>
                          <a:spcPct val="2000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en-GB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Declaration of co-financing</a:t>
                      </a:r>
                    </a:p>
                    <a:p>
                      <a:pPr marL="342900" indent="-342900">
                        <a:spcBef>
                          <a:spcPct val="2000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en-GB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State Aid declaration</a:t>
                      </a:r>
                    </a:p>
                    <a:p>
                      <a:pPr marL="342900" indent="-342900">
                        <a:spcBef>
                          <a:spcPct val="2000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en-GB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Declaration </a:t>
                      </a:r>
                      <a:r>
                        <a:rPr lang="hu-H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of</a:t>
                      </a:r>
                      <a:r>
                        <a:rPr lang="en-GB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 International Organisations (if relevant)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/>
                          <a:ea typeface="Arial Unicode MS"/>
                          <a:cs typeface="Times New Roman"/>
                        </a:rPr>
                        <a:t>12. Completeness of submitted ASP documents </a:t>
                      </a:r>
                      <a:endParaRPr lang="en-US" sz="1600" b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"/>
                        <a:ea typeface="Arial Unicode MS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600" u="sng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For each </a:t>
                      </a:r>
                      <a:r>
                        <a:rPr lang="hu-H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AS</a:t>
                      </a:r>
                      <a:r>
                        <a:rPr lang="en-GB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P there should be enclosed </a:t>
                      </a:r>
                      <a:r>
                        <a:rPr lang="hu-H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a </a:t>
                      </a:r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duly </a:t>
                      </a:r>
                      <a:r>
                        <a:rPr lang="en-GB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filled in and signed copy</a:t>
                      </a:r>
                      <a:r>
                        <a:rPr lang="hu-H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 of </a:t>
                      </a:r>
                      <a:r>
                        <a:rPr lang="en-GB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ASP declaration</a:t>
                      </a:r>
                      <a:endParaRPr lang="hu-HU" sz="16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ím 1"/>
          <p:cNvSpPr txBox="1">
            <a:spLocks/>
          </p:cNvSpPr>
          <p:nvPr/>
        </p:nvSpPr>
        <p:spPr>
          <a:xfrm>
            <a:off x="683568" y="5157192"/>
            <a:ext cx="7992888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6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Failure to meet criteria 10-12 by one PP leads to the rejection of the </a:t>
            </a:r>
            <a:r>
              <a:rPr lang="en-GB" sz="2600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respective PP</a:t>
            </a:r>
            <a:r>
              <a:rPr lang="en-GB" sz="26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!</a:t>
            </a:r>
            <a:endParaRPr lang="en-GB" sz="26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3419872" y="692696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1.2 Eligibility Assessment</a:t>
            </a:r>
            <a:endParaRPr lang="hu-HU" sz="3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00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8352928" cy="5040560"/>
          </a:xfrm>
        </p:spPr>
        <p:txBody>
          <a:bodyPr>
            <a:noAutofit/>
          </a:bodyPr>
          <a:lstStyle/>
          <a:p>
            <a:pPr algn="l"/>
            <a:endParaRPr lang="en-GB" sz="14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GB" sz="14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GB" sz="14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GB" sz="14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GB" sz="14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GB" sz="14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GB" sz="14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GB" sz="14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14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14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14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14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14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GB" sz="14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14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14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14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14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r>
              <a:rPr lang="en-US" sz="2000" b="1" dirty="0" smtClean="0">
                <a:solidFill>
                  <a:srgbClr val="244061"/>
                </a:solidFill>
                <a:latin typeface="Cambria"/>
                <a:ea typeface="Arial Unicode MS"/>
                <a:cs typeface="Times New Roman"/>
              </a:rPr>
              <a:t>     </a:t>
            </a: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539552" y="1772816"/>
            <a:ext cx="5112568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r>
              <a:rPr lang="en-US" sz="4500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BUT</a:t>
            </a:r>
          </a:p>
          <a:p>
            <a:endParaRPr lang="en-GB" sz="3000" b="1" dirty="0" smtClean="0">
              <a:solidFill>
                <a:srgbClr val="00B050"/>
              </a:solidFill>
              <a:latin typeface="Cambria" panose="02040503050406030204" pitchFamily="18" charset="0"/>
            </a:endParaRPr>
          </a:p>
          <a:p>
            <a:r>
              <a:rPr lang="en-GB" sz="3000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A 5-day healing period is granted to submit missing documents (i.e. </a:t>
            </a:r>
            <a:r>
              <a:rPr lang="en-GB" sz="3000" b="1" u="sng" dirty="0" smtClean="0">
                <a:solidFill>
                  <a:srgbClr val="00B050"/>
                </a:solidFill>
                <a:latin typeface="Cambria" panose="02040503050406030204" pitchFamily="18" charset="0"/>
              </a:rPr>
              <a:t>Annexes</a:t>
            </a:r>
            <a:r>
              <a:rPr lang="en-GB" sz="3000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) and meet the eligibility criteria!</a:t>
            </a:r>
            <a:endParaRPr lang="en-GB" sz="3000" b="1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662" y="2492896"/>
            <a:ext cx="3215625" cy="2808312"/>
          </a:xfrm>
          <a:prstGeom prst="rect">
            <a:avLst/>
          </a:prstGeom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3419872" y="692696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1.2 Eligibility Assessment</a:t>
            </a:r>
            <a:endParaRPr lang="hu-HU" sz="3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7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ím 1"/>
          <p:cNvSpPr txBox="1">
            <a:spLocks/>
          </p:cNvSpPr>
          <p:nvPr/>
        </p:nvSpPr>
        <p:spPr>
          <a:xfrm>
            <a:off x="3419872" y="692696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1.3 Quality Assessment</a:t>
            </a:r>
            <a:endParaRPr lang="hu-HU" sz="3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54466" y="1700808"/>
            <a:ext cx="6696744" cy="9142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lphaUcPeriod"/>
            </a:pPr>
            <a:r>
              <a:rPr lang="en-GB" u="sng" dirty="0" smtClean="0">
                <a:solidFill>
                  <a:srgbClr val="1F497D"/>
                </a:solidFill>
                <a:latin typeface="Cambria" panose="02040503050406030204" pitchFamily="18" charset="0"/>
              </a:rPr>
              <a:t>Relevance</a:t>
            </a:r>
            <a:r>
              <a:rPr lang="en-GB" dirty="0" smtClean="0">
                <a:solidFill>
                  <a:srgbClr val="1F497D"/>
                </a:solidFill>
                <a:latin typeface="Cambria" panose="02040503050406030204" pitchFamily="18" charset="0"/>
              </a:rPr>
              <a:t> of the proposal: 2 main </a:t>
            </a:r>
            <a:r>
              <a:rPr lang="en-GB" dirty="0">
                <a:solidFill>
                  <a:srgbClr val="1F497D"/>
                </a:solidFill>
                <a:latin typeface="Cambria" panose="02040503050406030204" pitchFamily="18" charset="0"/>
              </a:rPr>
              <a:t>criteria, </a:t>
            </a:r>
            <a:r>
              <a:rPr lang="en-GB" dirty="0" smtClean="0">
                <a:solidFill>
                  <a:srgbClr val="1F497D"/>
                </a:solidFill>
                <a:latin typeface="Cambria" panose="02040503050406030204" pitchFamily="18" charset="0"/>
              </a:rPr>
              <a:t>4 sub-criteria,</a:t>
            </a:r>
          </a:p>
          <a:p>
            <a:r>
              <a:rPr lang="en-GB" dirty="0" smtClean="0">
                <a:solidFill>
                  <a:srgbClr val="1F497D"/>
                </a:solidFill>
                <a:latin typeface="Cambria" panose="02040503050406030204" pitchFamily="18" charset="0"/>
              </a:rPr>
              <a:t>       each </a:t>
            </a:r>
            <a:r>
              <a:rPr lang="en-GB" dirty="0">
                <a:solidFill>
                  <a:srgbClr val="1F497D"/>
                </a:solidFill>
                <a:latin typeface="Cambria" panose="02040503050406030204" pitchFamily="18" charset="0"/>
              </a:rPr>
              <a:t>0-5 points </a:t>
            </a:r>
            <a:endParaRPr lang="en-GB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Cambria" panose="02040503050406030204" pitchFamily="18" charset="0"/>
              <a:buChar char="-"/>
            </a:pPr>
            <a:endParaRPr lang="en-GB" sz="1400" dirty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7469208" y="2109119"/>
            <a:ext cx="1351264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2151397" y="4473117"/>
            <a:ext cx="4122569" cy="917607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+mj-lt"/>
              <a:buAutoNum type="alphaUcPeriod" startAt="3"/>
            </a:pPr>
            <a:r>
              <a:rPr lang="en-GB" u="sng" dirty="0" smtClean="0">
                <a:solidFill>
                  <a:srgbClr val="1F497D"/>
                </a:solidFill>
                <a:latin typeface="Cambria" panose="02040503050406030204" pitchFamily="18" charset="0"/>
              </a:rPr>
              <a:t>Operational</a:t>
            </a:r>
            <a:r>
              <a:rPr lang="en-GB" dirty="0" smtClean="0">
                <a:solidFill>
                  <a:srgbClr val="1F497D"/>
                </a:solidFill>
                <a:latin typeface="Cambria" panose="02040503050406030204" pitchFamily="18" charset="0"/>
              </a:rPr>
              <a:t> relevance: 4 main criteria, 14 sub-criteria</a:t>
            </a:r>
            <a:endParaRPr lang="en-GB" dirty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 rot="5400000">
            <a:off x="3944364" y="2661251"/>
            <a:ext cx="380359" cy="288032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 rot="5400000">
            <a:off x="3972525" y="4167083"/>
            <a:ext cx="324036" cy="288032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218257" y="5815924"/>
            <a:ext cx="1944216" cy="709419"/>
          </a:xfrm>
          <a:prstGeom prst="ellipse">
            <a:avLst/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&gt;74%</a:t>
            </a:r>
          </a:p>
          <a:p>
            <a:pPr algn="ctr"/>
            <a:r>
              <a:rPr lang="en-GB" sz="1200" dirty="0" smtClean="0"/>
              <a:t>Direct approval</a:t>
            </a:r>
            <a:endParaRPr lang="en-GB" sz="1200" dirty="0"/>
          </a:p>
        </p:txBody>
      </p:sp>
      <p:sp>
        <p:nvSpPr>
          <p:cNvPr id="16" name="Oval 15"/>
          <p:cNvSpPr/>
          <p:nvPr/>
        </p:nvSpPr>
        <p:spPr>
          <a:xfrm>
            <a:off x="3378497" y="5805263"/>
            <a:ext cx="2010528" cy="720079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B050"/>
                </a:solidFill>
              </a:rPr>
              <a:t>74% - 60%</a:t>
            </a:r>
          </a:p>
          <a:p>
            <a:pPr algn="ctr"/>
            <a:r>
              <a:rPr lang="en-GB" sz="1200" dirty="0" smtClean="0">
                <a:solidFill>
                  <a:srgbClr val="00B050"/>
                </a:solidFill>
              </a:rPr>
              <a:t>Approval decided by MC</a:t>
            </a:r>
            <a:endParaRPr lang="en-GB" sz="1200" dirty="0">
              <a:solidFill>
                <a:srgbClr val="00B05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682753" y="5814072"/>
            <a:ext cx="1476164" cy="711269"/>
          </a:xfrm>
          <a:prstGeom prst="ellipse">
            <a:avLst/>
          </a:prstGeom>
          <a:solidFill>
            <a:srgbClr val="FF00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&lt; 60%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7106986" y="6026617"/>
            <a:ext cx="1713485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6640529" y="2068469"/>
            <a:ext cx="75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&lt;</a:t>
            </a:r>
            <a:r>
              <a:rPr lang="en-GB" dirty="0" smtClean="0">
                <a:solidFill>
                  <a:srgbClr val="FF0000"/>
                </a:solidFill>
              </a:rPr>
              <a:t> 60%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31033" y="2615086"/>
            <a:ext cx="75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&gt; 59%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187624" y="2995447"/>
            <a:ext cx="6092130" cy="11536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lphaUcPeriod" startAt="2"/>
            </a:pPr>
            <a:r>
              <a:rPr lang="en-GB" u="sng" dirty="0" smtClean="0">
                <a:solidFill>
                  <a:srgbClr val="1F497D"/>
                </a:solidFill>
                <a:latin typeface="Cambria" panose="02040503050406030204" pitchFamily="18" charset="0"/>
              </a:rPr>
              <a:t>Strategic</a:t>
            </a:r>
            <a:r>
              <a:rPr lang="en-GB" dirty="0" smtClean="0">
                <a:solidFill>
                  <a:srgbClr val="1F497D"/>
                </a:solidFill>
                <a:latin typeface="Cambria" panose="02040503050406030204" pitchFamily="18" charset="0"/>
              </a:rPr>
              <a:t> relevance: 5 main </a:t>
            </a:r>
            <a:r>
              <a:rPr lang="en-GB" dirty="0">
                <a:solidFill>
                  <a:srgbClr val="1F497D"/>
                </a:solidFill>
                <a:latin typeface="Cambria" panose="02040503050406030204" pitchFamily="18" charset="0"/>
              </a:rPr>
              <a:t>criteria, </a:t>
            </a:r>
            <a:r>
              <a:rPr lang="en-GB" dirty="0" smtClean="0">
                <a:solidFill>
                  <a:srgbClr val="1F497D"/>
                </a:solidFill>
                <a:latin typeface="Cambria" panose="02040503050406030204" pitchFamily="18" charset="0"/>
              </a:rPr>
              <a:t>17 sub-criteria, each </a:t>
            </a:r>
            <a:r>
              <a:rPr lang="en-GB" dirty="0">
                <a:solidFill>
                  <a:srgbClr val="1F497D"/>
                </a:solidFill>
                <a:latin typeface="Cambria" panose="02040503050406030204" pitchFamily="18" charset="0"/>
              </a:rPr>
              <a:t>0-5 points </a:t>
            </a:r>
            <a:endParaRPr lang="en-GB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Cambria" panose="02040503050406030204" pitchFamily="18" charset="0"/>
              <a:buChar char="-"/>
            </a:pPr>
            <a:endParaRPr lang="en-GB" sz="1400" dirty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7279754" y="3622691"/>
            <a:ext cx="1540718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6519893" y="3582041"/>
            <a:ext cx="75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&lt;</a:t>
            </a:r>
            <a:r>
              <a:rPr lang="en-GB" dirty="0" smtClean="0">
                <a:solidFill>
                  <a:srgbClr val="FF0000"/>
                </a:solidFill>
              </a:rPr>
              <a:t> 60%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70121" y="4126433"/>
            <a:ext cx="75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&gt; 59%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3528" y="1628800"/>
            <a:ext cx="8208912" cy="3960440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Arrow Connector 27"/>
          <p:cNvCxnSpPr>
            <a:endCxn id="6" idx="0"/>
          </p:cNvCxnSpPr>
          <p:nvPr/>
        </p:nvCxnSpPr>
        <p:spPr>
          <a:xfrm flipH="1">
            <a:off x="2190365" y="5589240"/>
            <a:ext cx="2169059" cy="226684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16" idx="0"/>
          </p:cNvCxnSpPr>
          <p:nvPr/>
        </p:nvCxnSpPr>
        <p:spPr>
          <a:xfrm>
            <a:off x="4359424" y="5589240"/>
            <a:ext cx="24337" cy="216023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7" idx="0"/>
          </p:cNvCxnSpPr>
          <p:nvPr/>
        </p:nvCxnSpPr>
        <p:spPr>
          <a:xfrm>
            <a:off x="4511824" y="5589240"/>
            <a:ext cx="1909011" cy="224832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27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1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352928" cy="5040560"/>
          </a:xfrm>
        </p:spPr>
        <p:txBody>
          <a:bodyPr>
            <a:noAutofit/>
          </a:bodyPr>
          <a:lstStyle/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r>
              <a:rPr lang="en-US" sz="2000" b="1" dirty="0" smtClean="0">
                <a:solidFill>
                  <a:srgbClr val="244061"/>
                </a:solidFill>
                <a:latin typeface="Cambria"/>
                <a:ea typeface="Arial Unicode MS"/>
                <a:cs typeface="Times New Roman"/>
              </a:rPr>
              <a:t>     </a:t>
            </a: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1002" y="1556792"/>
            <a:ext cx="7776864" cy="475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ct val="20000"/>
              </a:spcBef>
              <a:buAutoNum type="alphaUcPeriod"/>
            </a:pPr>
            <a:r>
              <a:rPr lang="en-GB" sz="2600" b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Relevance of the proposal</a:t>
            </a:r>
          </a:p>
          <a:p>
            <a:pPr>
              <a:spcBef>
                <a:spcPct val="20000"/>
              </a:spcBef>
            </a:pPr>
            <a:endParaRPr lang="en-GB" sz="1400" b="1" dirty="0">
              <a:solidFill>
                <a:srgbClr val="4F81BD"/>
              </a:solidFill>
              <a:latin typeface="Cambria" panose="02040503050406030204" pitchFamily="18" charset="0"/>
            </a:endParaRPr>
          </a:p>
          <a:p>
            <a:pPr>
              <a:spcBef>
                <a:spcPct val="20000"/>
              </a:spcBef>
            </a:pPr>
            <a:r>
              <a:rPr lang="en-GB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1. Is </a:t>
            </a:r>
            <a:r>
              <a:rPr lang="en-GB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the project relevant for the Programme?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Project 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topic - in line with the SO and Call provisions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P</a:t>
            </a:r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roject 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- is </a:t>
            </a:r>
            <a:r>
              <a:rPr lang="en-US" u="sng" dirty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NOT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 investment or research oriented and it does not target mere networking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P</a:t>
            </a:r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roject 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- is </a:t>
            </a:r>
            <a:r>
              <a:rPr lang="en-US" u="sng" dirty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NOT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 a duplication of previously funded actions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P</a:t>
            </a:r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roject 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intervention logic - coherent with the Programme intervention </a:t>
            </a:r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logic</a:t>
            </a:r>
          </a:p>
          <a:p>
            <a:endParaRPr lang="en-US" dirty="0" smtClean="0">
              <a:solidFill>
                <a:srgbClr val="1F497D">
                  <a:lumMod val="75000"/>
                </a:srgbClr>
              </a:solidFill>
              <a:latin typeface="Cambria" pitchFamily="18" charset="0"/>
            </a:endParaRPr>
          </a:p>
          <a:p>
            <a:r>
              <a:rPr lang="en-GB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2. </a:t>
            </a:r>
            <a:r>
              <a:rPr lang="en-GB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Is the need for transnational cooperation demonstrated?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Project transnational dimension and impact - demonstrated through geographical coverage and planned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activities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Added 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value of the transnational cooperation - clearly demonstrated in comparison to a national/ cross-border approach</a:t>
            </a:r>
          </a:p>
          <a:p>
            <a:endParaRPr lang="en-GB" dirty="0">
              <a:solidFill>
                <a:srgbClr val="1F497D">
                  <a:lumMod val="75000"/>
                </a:srgbClr>
              </a:solidFill>
              <a:latin typeface="Cambria" pitchFamily="18" charset="0"/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3419872" y="692696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1.3 Quality Assessment</a:t>
            </a:r>
            <a:endParaRPr lang="hu-HU" sz="3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28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352928" cy="5040560"/>
          </a:xfrm>
        </p:spPr>
        <p:txBody>
          <a:bodyPr>
            <a:noAutofit/>
          </a:bodyPr>
          <a:lstStyle/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r>
              <a:rPr lang="en-US" sz="2000" b="1" dirty="0" smtClean="0">
                <a:solidFill>
                  <a:srgbClr val="244061"/>
                </a:solidFill>
                <a:latin typeface="Cambria"/>
                <a:ea typeface="Arial Unicode MS"/>
                <a:cs typeface="Times New Roman"/>
              </a:rPr>
              <a:t>     </a:t>
            </a: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1002" y="1484784"/>
            <a:ext cx="7776864" cy="5207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ct val="20000"/>
              </a:spcBef>
              <a:buFont typeface="+mj-lt"/>
              <a:buAutoNum type="alphaUcPeriod" startAt="2"/>
            </a:pPr>
            <a:r>
              <a:rPr lang="en-GB" sz="2600" b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Strategic Relevance</a:t>
            </a:r>
          </a:p>
          <a:p>
            <a:pPr>
              <a:spcBef>
                <a:spcPct val="20000"/>
              </a:spcBef>
            </a:pPr>
            <a:endParaRPr lang="en-GB" sz="1400" b="1" dirty="0">
              <a:solidFill>
                <a:srgbClr val="4F81BD"/>
              </a:solidFill>
              <a:latin typeface="Cambria" panose="02040503050406030204" pitchFamily="18" charset="0"/>
            </a:endParaRPr>
          </a:p>
          <a:p>
            <a:r>
              <a:rPr lang="en-GB" b="1" dirty="0" smtClean="0">
                <a:solidFill>
                  <a:schemeClr val="tx2"/>
                </a:solidFill>
                <a:latin typeface="Cambria" pitchFamily="18" charset="0"/>
              </a:rPr>
              <a:t>1</a:t>
            </a:r>
            <a:r>
              <a:rPr lang="en-GB" b="1" dirty="0">
                <a:solidFill>
                  <a:schemeClr val="tx2"/>
                </a:solidFill>
                <a:latin typeface="Cambria" pitchFamily="18" charset="0"/>
              </a:rPr>
              <a:t>. Are the territorial needs and challenges identified and duly justified?</a:t>
            </a:r>
          </a:p>
          <a:p>
            <a:pPr marL="457200" indent="-457200">
              <a:buAutoNum type="arabicPeriod"/>
            </a:pPr>
            <a:endParaRPr lang="hu-HU" b="1" dirty="0">
              <a:solidFill>
                <a:srgbClr val="4F81BD"/>
              </a:solidFill>
              <a:latin typeface="Cambria" panose="02040503050406030204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Needs and challenges - coherently and comprehensively described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Clear link between planned activities and described needs/ challenges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Needs and challenges - consistent with the programme objectives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Capitalisation of previous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results and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synergies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b="1" dirty="0">
              <a:solidFill>
                <a:schemeClr val="tx2">
                  <a:lumMod val="75000"/>
                </a:schemeClr>
              </a:solidFill>
              <a:latin typeface="Cambria" pitchFamily="18" charset="0"/>
              <a:ea typeface="Arial Unicode MS"/>
              <a:cs typeface="Times New Roman"/>
            </a:endParaRPr>
          </a:p>
          <a:p>
            <a:r>
              <a:rPr lang="en-GB" b="1" dirty="0">
                <a:solidFill>
                  <a:schemeClr val="tx2"/>
                </a:solidFill>
                <a:latin typeface="Cambria" pitchFamily="18" charset="0"/>
              </a:rPr>
              <a:t>2. Is the project intervention logic coherent?</a:t>
            </a:r>
            <a:endParaRPr lang="en-GB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IL elements - clearly defined and interlinked</a:t>
            </a:r>
          </a:p>
          <a:p>
            <a:endParaRPr lang="en-US" sz="12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>
              <a:spcBef>
                <a:spcPct val="20000"/>
              </a:spcBef>
            </a:pPr>
            <a:r>
              <a:rPr lang="en-GB" b="1" dirty="0">
                <a:solidFill>
                  <a:schemeClr val="tx2"/>
                </a:solidFill>
                <a:latin typeface="Cambria" panose="02040503050406030204" pitchFamily="18" charset="0"/>
              </a:rPr>
              <a:t>3. To what extent  does the proposal contribute to an EU strategy or policy?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Relevant strategies/ policies </a:t>
            </a:r>
            <a:endParaRPr lang="en-GB" dirty="0" smtClean="0">
              <a:solidFill>
                <a:srgbClr val="1F497D">
                  <a:lumMod val="75000"/>
                </a:srgbClr>
              </a:solidFill>
              <a:latin typeface="Cambria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Relevant </a:t>
            </a:r>
            <a:r>
              <a:rPr lang="en-GB" dirty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EUSDR PA(s), targets </a:t>
            </a:r>
            <a:r>
              <a:rPr lang="en-GB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and actions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u="sng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EUSDR </a:t>
            </a:r>
            <a:r>
              <a:rPr lang="en-US" u="sng" dirty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is embedded in the </a:t>
            </a:r>
            <a:r>
              <a:rPr lang="en-US" u="sng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proposal </a:t>
            </a:r>
            <a:r>
              <a:rPr lang="en-US" u="sng" dirty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(e.g. involvement of EUSDR bodies,    </a:t>
            </a:r>
            <a:r>
              <a:rPr lang="en-US" u="sng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ensure </a:t>
            </a:r>
            <a:r>
              <a:rPr lang="en-US" u="sng" dirty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uptake of results by EUSDR</a:t>
            </a:r>
            <a:r>
              <a:rPr lang="en-US" u="sng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)</a:t>
            </a:r>
            <a:endParaRPr lang="en-GB" u="sng" dirty="0">
              <a:solidFill>
                <a:srgbClr val="1F497D">
                  <a:lumMod val="75000"/>
                </a:srgbClr>
              </a:solidFill>
              <a:latin typeface="Cambria" pitchFamily="18" charset="0"/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3419872" y="692696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1.3 Quality Assessment</a:t>
            </a:r>
            <a:endParaRPr lang="hu-HU" sz="3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11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352928" cy="5040560"/>
          </a:xfrm>
        </p:spPr>
        <p:txBody>
          <a:bodyPr>
            <a:noAutofit/>
          </a:bodyPr>
          <a:lstStyle/>
          <a:p>
            <a:pPr algn="l"/>
            <a:r>
              <a:rPr lang="en-GB" sz="1800" b="1" dirty="0">
                <a:solidFill>
                  <a:schemeClr val="tx2"/>
                </a:solidFill>
                <a:latin typeface="Cambria" pitchFamily="18" charset="0"/>
              </a:rPr>
              <a:t>4. Is the partnership composition relevant, justified and balanced for the proposed project?</a:t>
            </a:r>
          </a:p>
          <a:p>
            <a:pPr marL="534988" indent="-534988" algn="l">
              <a:buFont typeface="Wingdings" pitchFamily="2" charset="2"/>
              <a:buChar char="Ø"/>
            </a:pP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Geographical </a:t>
            </a:r>
            <a:r>
              <a:rPr lang="en-GB" sz="1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coverage - consistent with the territorial needs</a:t>
            </a:r>
          </a:p>
          <a:p>
            <a:pPr marL="534988" indent="-534988" algn="l">
              <a:buFont typeface="Wingdings" pitchFamily="2" charset="2"/>
              <a:buChar char="Ø"/>
            </a:pPr>
            <a:r>
              <a:rPr lang="en-GB" sz="1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PPs - competent to implement planned activities and produce envisaged outputs</a:t>
            </a:r>
          </a:p>
          <a:p>
            <a:pPr marL="534988" indent="-534988" algn="l">
              <a:buFont typeface="Wingdings" pitchFamily="2" charset="2"/>
              <a:buChar char="Ø"/>
            </a:pPr>
            <a:r>
              <a:rPr lang="en-GB" sz="1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A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ll </a:t>
            </a:r>
            <a:r>
              <a:rPr lang="en-GB" sz="1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relevant sectors and levels of governance are present</a:t>
            </a:r>
          </a:p>
          <a:p>
            <a:pPr marL="534988" indent="-534988" algn="l">
              <a:buFont typeface="Wingdings" pitchFamily="2" charset="2"/>
              <a:buChar char="Ø"/>
            </a:pPr>
            <a:r>
              <a:rPr lang="en-GB" sz="1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artnership </a:t>
            </a:r>
            <a:r>
              <a:rPr lang="en-GB" sz="1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is balanced</a:t>
            </a:r>
          </a:p>
          <a:p>
            <a:pPr marL="534988" indent="-534988" algn="l">
              <a:buFont typeface="Wingdings" pitchFamily="2" charset="2"/>
              <a:buChar char="Ø"/>
            </a:pPr>
            <a:r>
              <a:rPr lang="en-GB" sz="1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H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armonized </a:t>
            </a:r>
            <a:r>
              <a:rPr lang="en-GB" sz="1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benefits for all countries</a:t>
            </a:r>
          </a:p>
          <a:p>
            <a:pPr marL="534988" indent="-534988" algn="l">
              <a:buFont typeface="Wingdings" pitchFamily="2" charset="2"/>
              <a:buChar char="Ø"/>
            </a:pPr>
            <a:r>
              <a:rPr lang="en-GB" sz="1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E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quitable </a:t>
            </a:r>
            <a:r>
              <a:rPr lang="en-GB" sz="1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distribution of tasks; PP involvement - concordant with the project 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activities</a:t>
            </a:r>
            <a:endParaRPr lang="en-US" sz="18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r>
              <a:rPr lang="en-GB" sz="1800" b="1" dirty="0">
                <a:solidFill>
                  <a:schemeClr val="tx2"/>
                </a:solidFill>
                <a:latin typeface="Cambria" pitchFamily="18" charset="0"/>
              </a:rPr>
              <a:t>5. Is the target group defined and has ownership of the project results</a:t>
            </a:r>
            <a:r>
              <a:rPr lang="en-GB" sz="1800" b="1" dirty="0" smtClean="0">
                <a:solidFill>
                  <a:schemeClr val="tx2"/>
                </a:solidFill>
                <a:latin typeface="Cambria" pitchFamily="18" charset="0"/>
              </a:rPr>
              <a:t>?</a:t>
            </a:r>
            <a:endParaRPr lang="en-GB" sz="1800" b="1" dirty="0">
              <a:solidFill>
                <a:schemeClr val="tx2"/>
              </a:solidFill>
              <a:latin typeface="Cambria" pitchFamily="18" charset="0"/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en-GB" sz="1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Relevant target groups - clearly identified and listed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GB" sz="1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Integration and use of project outputs 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GB" sz="1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Concrete measures to ensure durability and transferability of project outputs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GB" sz="1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Contribution to the horizontal 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principles</a:t>
            </a:r>
            <a:endParaRPr lang="en-US" sz="18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r>
              <a:rPr lang="en-US" sz="2000" b="1" dirty="0" smtClean="0">
                <a:solidFill>
                  <a:srgbClr val="244061"/>
                </a:solidFill>
                <a:latin typeface="Cambria"/>
                <a:ea typeface="Arial Unicode MS"/>
                <a:cs typeface="Times New Roman"/>
              </a:rPr>
              <a:t>     </a:t>
            </a: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3422526" y="620688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1.3 Quality Assessment</a:t>
            </a:r>
            <a:endParaRPr lang="hu-HU" sz="3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50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352928" cy="4608512"/>
          </a:xfrm>
        </p:spPr>
        <p:txBody>
          <a:bodyPr>
            <a:noAutofit/>
          </a:bodyPr>
          <a:lstStyle/>
          <a:p>
            <a:pPr marL="457200" indent="-457200" algn="l">
              <a:buFont typeface="+mj-lt"/>
              <a:buAutoNum type="alphaUcPeriod" startAt="3"/>
            </a:pPr>
            <a:r>
              <a:rPr lang="en-GB" sz="2400" b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Operational </a:t>
            </a:r>
            <a:r>
              <a:rPr lang="en-GB" sz="2400" b="1" dirty="0">
                <a:solidFill>
                  <a:srgbClr val="4F81BD"/>
                </a:solidFill>
                <a:latin typeface="Cambria" panose="02040503050406030204" pitchFamily="18" charset="0"/>
              </a:rPr>
              <a:t>Relevance</a:t>
            </a:r>
          </a:p>
          <a:p>
            <a:pPr lvl="0" algn="l"/>
            <a:r>
              <a:rPr lang="en-GB" sz="2000" b="1" dirty="0" smtClean="0">
                <a:solidFill>
                  <a:schemeClr val="tx2"/>
                </a:solidFill>
                <a:latin typeface="Cambria" pitchFamily="18" charset="0"/>
              </a:rPr>
              <a:t>1</a:t>
            </a:r>
            <a:r>
              <a:rPr lang="en-GB" sz="2000" b="1" dirty="0">
                <a:solidFill>
                  <a:schemeClr val="tx2"/>
                </a:solidFill>
                <a:latin typeface="Cambria" pitchFamily="18" charset="0"/>
              </a:rPr>
              <a:t>. Is the work plan realistic, consistent and coherent?</a:t>
            </a:r>
            <a:endParaRPr lang="en-GB" sz="2000" dirty="0">
              <a:solidFill>
                <a:schemeClr val="tx2"/>
              </a:solidFill>
              <a:latin typeface="Cambria" pitchFamily="18" charset="0"/>
            </a:endParaRPr>
          </a:p>
          <a:p>
            <a:pPr marL="457200" lvl="0" indent="-457200" algn="l">
              <a:buFont typeface="Wingdings" pitchFamily="2" charset="2"/>
              <a:buChar char="Ø"/>
            </a:pPr>
            <a:r>
              <a:rPr lang="en-GB" sz="1800" dirty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T</a:t>
            </a:r>
            <a:r>
              <a:rPr lang="en-GB" sz="18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imetable </a:t>
            </a:r>
            <a:r>
              <a:rPr lang="en-GB" sz="1800" dirty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– realistic and coherent </a:t>
            </a:r>
          </a:p>
          <a:p>
            <a:pPr marL="457200" lvl="0" indent="-457200" algn="l">
              <a:buFont typeface="Wingdings" pitchFamily="2" charset="2"/>
              <a:buChar char="Ø"/>
            </a:pPr>
            <a:r>
              <a:rPr lang="en-GB" sz="1800" dirty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C</a:t>
            </a:r>
            <a:r>
              <a:rPr lang="en-GB" sz="18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lear </a:t>
            </a:r>
            <a:r>
              <a:rPr lang="en-GB" sz="1800" dirty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link between the activities/ outputs and methodology</a:t>
            </a:r>
          </a:p>
          <a:p>
            <a:pPr marL="457200" lvl="0" indent="-457200" algn="l">
              <a:buFont typeface="Wingdings" pitchFamily="2" charset="2"/>
              <a:buChar char="Ø"/>
            </a:pPr>
            <a:r>
              <a:rPr lang="en-GB" sz="1800" dirty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A</a:t>
            </a:r>
            <a:r>
              <a:rPr lang="en-GB" sz="18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ctivities </a:t>
            </a:r>
            <a:r>
              <a:rPr lang="en-GB" sz="1800" dirty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and outputs – achievable</a:t>
            </a:r>
          </a:p>
          <a:p>
            <a:pPr marL="457200" lvl="0" indent="-457200" algn="l">
              <a:buFont typeface="Wingdings" pitchFamily="2" charset="2"/>
              <a:buChar char="Ø"/>
            </a:pPr>
            <a:r>
              <a:rPr lang="en-GB" sz="1800" dirty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A</a:t>
            </a:r>
            <a:r>
              <a:rPr lang="en-GB" sz="18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ctivities </a:t>
            </a:r>
            <a:r>
              <a:rPr lang="en-GB" sz="1800" dirty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- comprehensively and clearly </a:t>
            </a:r>
            <a:r>
              <a:rPr lang="en-GB" sz="18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described</a:t>
            </a:r>
          </a:p>
          <a:p>
            <a:pPr lvl="0" algn="l"/>
            <a:endParaRPr lang="en-GB" sz="1800" dirty="0">
              <a:solidFill>
                <a:srgbClr val="1F497D">
                  <a:lumMod val="75000"/>
                </a:srgbClr>
              </a:solidFill>
              <a:latin typeface="Cambria" pitchFamily="18" charset="0"/>
            </a:endParaRPr>
          </a:p>
          <a:p>
            <a:pPr algn="l"/>
            <a:r>
              <a:rPr lang="en-GB" sz="2000" b="1" dirty="0" smtClean="0">
                <a:solidFill>
                  <a:schemeClr val="tx2"/>
                </a:solidFill>
                <a:latin typeface="Cambria" pitchFamily="18" charset="0"/>
              </a:rPr>
              <a:t>2</a:t>
            </a:r>
            <a:r>
              <a:rPr lang="en-GB" sz="2000" b="1" dirty="0">
                <a:solidFill>
                  <a:schemeClr val="tx2"/>
                </a:solidFill>
                <a:latin typeface="Cambria" pitchFamily="18" charset="0"/>
              </a:rPr>
              <a:t>. To what extent are management structures and procedures in line with the project size, duration and needs?</a:t>
            </a:r>
          </a:p>
          <a:p>
            <a:pPr marL="342900" lvl="0" indent="-342900" algn="l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Clear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governance of the project </a:t>
            </a:r>
          </a:p>
          <a:p>
            <a:pPr marL="342900" lvl="0" indent="-342900" algn="l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Effective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know-how transfer inside the partnership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Quality management structure and adequate procedures</a:t>
            </a:r>
          </a:p>
          <a:p>
            <a:pPr marL="342900" lvl="0" indent="-342900" algn="l">
              <a:buFont typeface="Wingdings" pitchFamily="2" charset="2"/>
              <a:buChar char="Ø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LA - experience in implementing/ coordinating EU projects (esp. ETC) and institutional capacity to manage the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project</a:t>
            </a:r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r>
              <a:rPr lang="en-US" sz="2000" b="1" dirty="0" smtClean="0">
                <a:solidFill>
                  <a:srgbClr val="244061"/>
                </a:solidFill>
                <a:latin typeface="Cambria"/>
                <a:ea typeface="Arial Unicode MS"/>
                <a:cs typeface="Times New Roman"/>
              </a:rPr>
              <a:t>     </a:t>
            </a: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3422526" y="598240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1.3 Quality Assessment</a:t>
            </a:r>
            <a:endParaRPr lang="hu-HU" sz="3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19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cím 2"/>
          <p:cNvSpPr txBox="1">
            <a:spLocks/>
          </p:cNvSpPr>
          <p:nvPr/>
        </p:nvSpPr>
        <p:spPr>
          <a:xfrm>
            <a:off x="539552" y="1772816"/>
            <a:ext cx="8352928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>
                <a:solidFill>
                  <a:schemeClr val="tx2"/>
                </a:solidFill>
                <a:latin typeface="Cambria" pitchFamily="18" charset="0"/>
              </a:rPr>
              <a:t>3. To what extent are communication activities appropriate and forceful to reach the relevant target groups and stakeholders</a:t>
            </a:r>
            <a:r>
              <a:rPr lang="en-GB" sz="2000" b="1" dirty="0" smtClean="0">
                <a:solidFill>
                  <a:schemeClr val="tx2"/>
                </a:solidFill>
                <a:latin typeface="Cambria" pitchFamily="18" charset="0"/>
              </a:rPr>
              <a:t>?</a:t>
            </a:r>
            <a:endParaRPr lang="en-US" sz="2000" dirty="0" smtClean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Adequate </a:t>
            </a:r>
            <a:r>
              <a:rPr lang="en-US" sz="1800" dirty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methods, means and channels to reach the target groups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1800" dirty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C</a:t>
            </a:r>
            <a:r>
              <a:rPr lang="en-US" sz="18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ommunication </a:t>
            </a:r>
            <a:r>
              <a:rPr lang="en-US" sz="1800" dirty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activities - consistent with the project deliverables and the specificities of the addressed target </a:t>
            </a:r>
            <a:r>
              <a:rPr lang="en-US" sz="18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group</a:t>
            </a:r>
          </a:p>
          <a:p>
            <a:pPr algn="l"/>
            <a:endParaRPr lang="en-GB" sz="1800" dirty="0">
              <a:solidFill>
                <a:srgbClr val="1F497D">
                  <a:lumMod val="75000"/>
                </a:srgbClr>
              </a:solidFill>
              <a:latin typeface="Cambria" pitchFamily="18" charset="0"/>
            </a:endParaRPr>
          </a:p>
          <a:p>
            <a:pPr algn="l"/>
            <a:r>
              <a:rPr lang="en-GB" sz="2000" b="1" dirty="0">
                <a:solidFill>
                  <a:schemeClr val="tx2"/>
                </a:solidFill>
                <a:latin typeface="Cambria" pitchFamily="18" charset="0"/>
              </a:rPr>
              <a:t>4. Does the project budget demonstrate value for money?</a:t>
            </a:r>
            <a:endParaRPr lang="en-GB" sz="20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lvl="0" indent="-342900" algn="l">
              <a:buFont typeface="Wingdings" pitchFamily="2" charset="2"/>
              <a:buChar char="Ø"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Activity/ WP/ BL budget - consistent with the planned actions, involved PPs and duration of activity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Spending forecast - coherent with the sequence of activities/ duration</a:t>
            </a:r>
            <a:endParaRPr lang="en-GB" sz="18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 algn="l">
              <a:buFont typeface="Wingdings" pitchFamily="2" charset="2"/>
              <a:buChar char="Ø"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WP1 &amp; WP2 budget - justified by the planned activities and involved PPs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EE and equipment budget - justified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and realistic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for planned activities</a:t>
            </a:r>
          </a:p>
          <a:p>
            <a:pPr algn="l"/>
            <a:endParaRPr lang="en-GB" sz="2000" i="1" dirty="0" smtClean="0">
              <a:solidFill>
                <a:srgbClr val="1F497D">
                  <a:lumMod val="75000"/>
                </a:srgbClr>
              </a:solidFill>
              <a:latin typeface="Cambria" pitchFamily="18" charset="0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r>
              <a:rPr lang="en-US" sz="2000" b="1" dirty="0" smtClean="0">
                <a:solidFill>
                  <a:srgbClr val="244061"/>
                </a:solidFill>
                <a:latin typeface="Cambria"/>
                <a:ea typeface="Arial Unicode MS"/>
                <a:cs typeface="Times New Roman"/>
              </a:rPr>
              <a:t>     </a:t>
            </a: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3422526" y="598240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1.3 Quality Assessment</a:t>
            </a:r>
            <a:endParaRPr lang="hu-HU" sz="3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77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"/>
          <p:cNvSpPr/>
          <p:nvPr/>
        </p:nvSpPr>
        <p:spPr>
          <a:xfrm>
            <a:off x="655626" y="1753522"/>
            <a:ext cx="7786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chemeClr val="accent1"/>
                </a:solidFill>
                <a:latin typeface="Cambria" panose="02040503050406030204" pitchFamily="18" charset="0"/>
              </a:rPr>
              <a:t>F</a:t>
            </a:r>
            <a:r>
              <a:rPr lang="de-DE" sz="2400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inal considerations </a:t>
            </a:r>
            <a:endParaRPr lang="en-US" sz="2400" dirty="0"/>
          </a:p>
        </p:txBody>
      </p:sp>
      <p:sp>
        <p:nvSpPr>
          <p:cNvPr id="6" name="Textfeld 3"/>
          <p:cNvSpPr txBox="1"/>
          <p:nvPr/>
        </p:nvSpPr>
        <p:spPr>
          <a:xfrm>
            <a:off x="467544" y="2060847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GB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Sound understanding of the assessment procedure / criteria helps to develop a project proposal in a more “targeted” way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Small differences in scoring can make a big difference … </a:t>
            </a:r>
            <a:r>
              <a:rPr lang="en-GB" sz="2000" i="1" u="sng" dirty="0" smtClean="0">
                <a:solidFill>
                  <a:srgbClr val="1F497D"/>
                </a:solidFill>
                <a:latin typeface="Cambria" panose="02040503050406030204" pitchFamily="18" charset="0"/>
              </a:rPr>
              <a:t>all</a:t>
            </a:r>
            <a:r>
              <a:rPr lang="en-GB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sections of the AF should be carefully elaborated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1F497D"/>
                </a:solidFill>
                <a:latin typeface="Cambria" panose="02040503050406030204" pitchFamily="18" charset="0"/>
              </a:rPr>
              <a:t>S</a:t>
            </a:r>
            <a:r>
              <a:rPr lang="en-GB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elf-assess your project proposal in a </a:t>
            </a:r>
            <a:r>
              <a:rPr lang="en-GB" sz="2000" dirty="0">
                <a:solidFill>
                  <a:srgbClr val="1F497D"/>
                </a:solidFill>
                <a:latin typeface="Cambria" panose="02040503050406030204" pitchFamily="18" charset="0"/>
              </a:rPr>
              <a:t>critical </a:t>
            </a:r>
            <a:r>
              <a:rPr lang="en-GB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manner and reserve enough time for revisions and adjustments!  </a:t>
            </a: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3422526" y="598240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1.3 Quality Assessment</a:t>
            </a:r>
            <a:endParaRPr lang="hu-HU" sz="3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95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17898" y="1580641"/>
            <a:ext cx="7786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u="sng" dirty="0" smtClean="0">
                <a:solidFill>
                  <a:srgbClr val="4F81BD"/>
                </a:solidFill>
                <a:latin typeface="Cambria" panose="02040503050406030204" pitchFamily="18" charset="0"/>
              </a:rPr>
              <a:t>Applicants Manual part 6</a:t>
            </a:r>
            <a:endParaRPr lang="en-GB" sz="1600" dirty="0">
              <a:solidFill>
                <a:srgbClr val="4F81BD"/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feld 3"/>
          <p:cNvSpPr txBox="1"/>
          <p:nvPr/>
        </p:nvSpPr>
        <p:spPr>
          <a:xfrm>
            <a:off x="755576" y="2348879"/>
            <a:ext cx="7848872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 smtClean="0">
                <a:solidFill>
                  <a:srgbClr val="1F497D"/>
                </a:solidFill>
                <a:latin typeface="Cambria" panose="02040503050406030204" pitchFamily="18" charset="0"/>
              </a:rPr>
              <a:t>Project generation and support from the DTP</a:t>
            </a:r>
          </a:p>
          <a:p>
            <a:pPr marL="342900" indent="-342900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1F497D"/>
                </a:solidFill>
                <a:latin typeface="Cambria" panose="02040503050406030204" pitchFamily="18" charset="0"/>
              </a:rPr>
              <a:t>How to set up the partnership</a:t>
            </a:r>
          </a:p>
          <a:p>
            <a:pPr marL="342900" indent="-342900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How to develop the intervention logic</a:t>
            </a:r>
          </a:p>
          <a:p>
            <a:pPr marL="342900" indent="-342900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1F497D"/>
                </a:solidFill>
                <a:latin typeface="Cambria" panose="02040503050406030204" pitchFamily="18" charset="0"/>
              </a:rPr>
              <a:t>How to set up efficient project coordination</a:t>
            </a:r>
          </a:p>
          <a:p>
            <a:pPr marL="342900" indent="-342900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1F497D"/>
                </a:solidFill>
                <a:latin typeface="Cambria" panose="02040503050406030204" pitchFamily="18" charset="0"/>
              </a:rPr>
              <a:t>Communication Strategy </a:t>
            </a:r>
            <a:endParaRPr lang="en-GB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285750" indent="-285750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GB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lvl="0">
              <a:spcAft>
                <a:spcPts val="600"/>
              </a:spcAft>
            </a:pPr>
            <a:r>
              <a:rPr lang="en-GB" sz="1600" b="1" dirty="0" smtClean="0"/>
              <a:t>				</a:t>
            </a:r>
            <a:endParaRPr lang="en-GB" sz="1600" dirty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3419872" y="476672"/>
            <a:ext cx="5011824" cy="7920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2. Project Development </a:t>
            </a:r>
          </a:p>
        </p:txBody>
      </p:sp>
    </p:spTree>
    <p:extLst>
      <p:ext uri="{BB962C8B-B14F-4D97-AF65-F5344CB8AC3E}">
        <p14:creationId xmlns:p14="http://schemas.microsoft.com/office/powerpoint/2010/main" val="341718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3"/>
          <p:cNvSpPr txBox="1"/>
          <p:nvPr/>
        </p:nvSpPr>
        <p:spPr>
          <a:xfrm>
            <a:off x="755576" y="2204864"/>
            <a:ext cx="7848872" cy="1682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400" dirty="0">
                <a:solidFill>
                  <a:srgbClr val="1F497D"/>
                </a:solidFill>
                <a:latin typeface="Cambria" panose="02040503050406030204" pitchFamily="18" charset="0"/>
              </a:rPr>
              <a:t>Application and </a:t>
            </a:r>
            <a:r>
              <a:rPr lang="en-GB" sz="2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Assessment </a:t>
            </a:r>
            <a:r>
              <a:rPr lang="en-GB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(Applicants Manual </a:t>
            </a:r>
            <a:r>
              <a:rPr lang="en-GB" sz="2000" u="sng" dirty="0" smtClean="0">
                <a:solidFill>
                  <a:srgbClr val="1F497D"/>
                </a:solidFill>
                <a:latin typeface="Cambria" panose="02040503050406030204" pitchFamily="18" charset="0"/>
              </a:rPr>
              <a:t>part 4</a:t>
            </a:r>
            <a:r>
              <a:rPr lang="en-GB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)</a:t>
            </a:r>
          </a:p>
          <a:p>
            <a:pPr marL="342900" indent="-342900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How to develop a Successful Project </a:t>
            </a:r>
            <a:r>
              <a:rPr lang="en-GB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(AM </a:t>
            </a:r>
            <a:r>
              <a:rPr lang="en-GB" sz="2000" u="sng" dirty="0" smtClean="0">
                <a:solidFill>
                  <a:srgbClr val="1F497D"/>
                </a:solidFill>
                <a:latin typeface="Cambria" panose="02040503050406030204" pitchFamily="18" charset="0"/>
              </a:rPr>
              <a:t>part 6</a:t>
            </a:r>
            <a:r>
              <a:rPr lang="en-GB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)</a:t>
            </a:r>
          </a:p>
          <a:p>
            <a:pPr marL="800100" lvl="1" indent="-342900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Font typeface="Cambria" panose="02040503050406030204" pitchFamily="18" charset="0"/>
              <a:buChar char="→"/>
            </a:pPr>
            <a:r>
              <a:rPr lang="en-US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Intervention Logic</a:t>
            </a:r>
            <a:endParaRPr lang="en-GB" sz="20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b="1" dirty="0" smtClean="0"/>
              <a:t>						</a:t>
            </a:r>
            <a:endParaRPr lang="en-GB" sz="1600" dirty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3419872" y="692696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Agenda</a:t>
            </a:r>
            <a:endParaRPr lang="hu-HU" sz="3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14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17898" y="1580641"/>
            <a:ext cx="7786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u="sng" dirty="0" smtClean="0">
                <a:solidFill>
                  <a:srgbClr val="4F81BD"/>
                </a:solidFill>
                <a:latin typeface="Cambria" panose="02040503050406030204" pitchFamily="18" charset="0"/>
              </a:rPr>
              <a:t>Result Orientation</a:t>
            </a:r>
            <a:endParaRPr lang="en-GB" sz="1600" dirty="0">
              <a:solidFill>
                <a:srgbClr val="4F81BD"/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feld 3"/>
          <p:cNvSpPr txBox="1"/>
          <p:nvPr/>
        </p:nvSpPr>
        <p:spPr>
          <a:xfrm>
            <a:off x="755576" y="2348879"/>
            <a:ext cx="7848872" cy="3441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1F497D"/>
                </a:solidFill>
                <a:latin typeface="Cambria" panose="02040503050406030204" pitchFamily="18" charset="0"/>
              </a:rPr>
              <a:t>Reinforced and (more) systematic approach to ensure direct contribution of projects to achieve Specific Objectives and Programme </a:t>
            </a:r>
            <a:r>
              <a:rPr lang="en-GB" dirty="0">
                <a:solidFill>
                  <a:srgbClr val="1F497D"/>
                </a:solidFill>
                <a:latin typeface="Cambria" panose="02040503050406030204" pitchFamily="18" charset="0"/>
              </a:rPr>
              <a:t>O</a:t>
            </a:r>
            <a:r>
              <a:rPr lang="en-GB" dirty="0" smtClean="0">
                <a:solidFill>
                  <a:srgbClr val="1F497D"/>
                </a:solidFill>
                <a:latin typeface="Cambria" panose="02040503050406030204" pitchFamily="18" charset="0"/>
              </a:rPr>
              <a:t>bjectives </a:t>
            </a:r>
          </a:p>
          <a:p>
            <a:pPr marL="285750" indent="-285750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1F497D"/>
                </a:solidFill>
                <a:latin typeface="Cambria" panose="02040503050406030204" pitchFamily="18" charset="0"/>
              </a:rPr>
              <a:t>Stringent alignment of projects and Programme regarding </a:t>
            </a:r>
          </a:p>
          <a:p>
            <a:pPr marL="742950" lvl="1" indent="-285750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Objectives</a:t>
            </a:r>
          </a:p>
          <a:p>
            <a:pPr marL="742950" lvl="1" indent="-285750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Results</a:t>
            </a:r>
          </a:p>
          <a:p>
            <a:pPr marL="742950" lvl="1" indent="-285750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Outputs</a:t>
            </a:r>
          </a:p>
          <a:p>
            <a:pPr marL="285750" indent="-285750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1F497D"/>
                </a:solidFill>
                <a:latin typeface="Cambria" panose="02040503050406030204" pitchFamily="18" charset="0"/>
              </a:rPr>
              <a:t>Exact specification quantification of project outputs along a set of limited, pre-defined output indicators</a:t>
            </a:r>
          </a:p>
          <a:p>
            <a:pPr lvl="0">
              <a:spcAft>
                <a:spcPts val="600"/>
              </a:spcAft>
            </a:pPr>
            <a:r>
              <a:rPr lang="en-GB" sz="1600" b="1" dirty="0" smtClean="0"/>
              <a:t>				</a:t>
            </a:r>
            <a:endParaRPr lang="en-GB" sz="1600" dirty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3419872" y="476672"/>
            <a:ext cx="5011824" cy="7920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2. Project Development</a:t>
            </a:r>
          </a:p>
        </p:txBody>
      </p:sp>
    </p:spTree>
    <p:extLst>
      <p:ext uri="{BB962C8B-B14F-4D97-AF65-F5344CB8AC3E}">
        <p14:creationId xmlns:p14="http://schemas.microsoft.com/office/powerpoint/2010/main" val="426128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ight Arrow 47"/>
          <p:cNvSpPr/>
          <p:nvPr/>
        </p:nvSpPr>
        <p:spPr>
          <a:xfrm rot="10800000">
            <a:off x="1682498" y="5210724"/>
            <a:ext cx="1159306" cy="895494"/>
          </a:xfrm>
          <a:prstGeom prst="rightArrow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ight Arrow 48"/>
          <p:cNvSpPr/>
          <p:nvPr/>
        </p:nvSpPr>
        <p:spPr>
          <a:xfrm rot="10800000">
            <a:off x="1647546" y="3890933"/>
            <a:ext cx="1159306" cy="895494"/>
          </a:xfrm>
          <a:prstGeom prst="rightArrow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ight Arrow 52"/>
          <p:cNvSpPr/>
          <p:nvPr/>
        </p:nvSpPr>
        <p:spPr>
          <a:xfrm rot="10800000">
            <a:off x="1553668" y="2429533"/>
            <a:ext cx="1159306" cy="895494"/>
          </a:xfrm>
          <a:prstGeom prst="rightArrow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ight Arrow 46"/>
          <p:cNvSpPr/>
          <p:nvPr/>
        </p:nvSpPr>
        <p:spPr>
          <a:xfrm rot="10800000">
            <a:off x="4700830" y="5180838"/>
            <a:ext cx="1159306" cy="895494"/>
          </a:xfrm>
          <a:prstGeom prst="rightArrow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ight Arrow 45"/>
          <p:cNvSpPr/>
          <p:nvPr/>
        </p:nvSpPr>
        <p:spPr>
          <a:xfrm rot="10800000">
            <a:off x="4665878" y="3861047"/>
            <a:ext cx="1159306" cy="895494"/>
          </a:xfrm>
          <a:prstGeom prst="rightArrow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ight Arrow 32"/>
          <p:cNvSpPr/>
          <p:nvPr/>
        </p:nvSpPr>
        <p:spPr>
          <a:xfrm rot="10800000">
            <a:off x="4572000" y="2399647"/>
            <a:ext cx="1159306" cy="895494"/>
          </a:xfrm>
          <a:prstGeom prst="rightArrow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bgerundetes Rechteck 8"/>
          <p:cNvSpPr/>
          <p:nvPr/>
        </p:nvSpPr>
        <p:spPr>
          <a:xfrm>
            <a:off x="2590706" y="2022441"/>
            <a:ext cx="2741194" cy="1550576"/>
          </a:xfrm>
          <a:prstGeom prst="roundRect">
            <a:avLst/>
          </a:prstGeom>
          <a:solidFill>
            <a:schemeClr val="tx2">
              <a:lumMod val="20000"/>
              <a:lumOff val="80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rgbClr val="4F81BD"/>
                </a:solidFill>
                <a:latin typeface="Cambria" panose="02040503050406030204" pitchFamily="18" charset="0"/>
              </a:rPr>
              <a:t>Specific Objective </a:t>
            </a:r>
            <a:r>
              <a:rPr lang="en-US" dirty="0">
                <a:solidFill>
                  <a:srgbClr val="4F81BD"/>
                </a:solidFill>
                <a:latin typeface="Cambria" panose="02040503050406030204" pitchFamily="18" charset="0"/>
              </a:rPr>
              <a:t>X</a:t>
            </a:r>
            <a:r>
              <a:rPr lang="en-US" dirty="0" smtClean="0">
                <a:solidFill>
                  <a:srgbClr val="4F81BD"/>
                </a:solidFill>
                <a:latin typeface="Cambria" panose="02040503050406030204" pitchFamily="18" charset="0"/>
              </a:rPr>
              <a:t> </a:t>
            </a:r>
          </a:p>
          <a:p>
            <a:pPr algn="ctr"/>
            <a:r>
              <a:rPr lang="en-US" dirty="0" smtClean="0">
                <a:solidFill>
                  <a:srgbClr val="4F81BD"/>
                </a:solidFill>
                <a:latin typeface="Cambria" panose="02040503050406030204" pitchFamily="18" charset="0"/>
              </a:rPr>
              <a:t>[ … ]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2590706" y="3786596"/>
            <a:ext cx="2732067" cy="1065638"/>
          </a:xfrm>
          <a:prstGeom prst="roundRect">
            <a:avLst/>
          </a:prstGeom>
          <a:solidFill>
            <a:schemeClr val="bg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rgbClr val="4F81BD"/>
                </a:solidFill>
                <a:latin typeface="Cambria" panose="02040503050406030204" pitchFamily="18" charset="0"/>
              </a:rPr>
              <a:t>Result Indicator</a:t>
            </a:r>
          </a:p>
          <a:p>
            <a:pPr algn="ctr"/>
            <a:r>
              <a:rPr lang="en-US" sz="1400" i="1" dirty="0">
                <a:solidFill>
                  <a:srgbClr val="1F497D"/>
                </a:solidFill>
                <a:latin typeface="Cambria" panose="02040503050406030204" pitchFamily="18" charset="0"/>
              </a:rPr>
              <a:t>Intensity of cooperation of key actors and stakeholders in the Danube area …</a:t>
            </a:r>
          </a:p>
        </p:txBody>
      </p:sp>
      <p:sp>
        <p:nvSpPr>
          <p:cNvPr id="12" name="Abgerundetes Rechteck 11"/>
          <p:cNvSpPr/>
          <p:nvPr/>
        </p:nvSpPr>
        <p:spPr>
          <a:xfrm>
            <a:off x="2590706" y="5085184"/>
            <a:ext cx="2732068" cy="1504120"/>
          </a:xfrm>
          <a:prstGeom prst="roundRect">
            <a:avLst/>
          </a:prstGeom>
          <a:solidFill>
            <a:schemeClr val="bg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chemeClr val="tx2">
                  <a:lumMod val="75000"/>
                </a:schemeClr>
              </a:buClr>
            </a:pPr>
            <a:r>
              <a:rPr lang="en-US" dirty="0" smtClean="0">
                <a:solidFill>
                  <a:srgbClr val="4F81BD"/>
                </a:solidFill>
                <a:latin typeface="Cambria" panose="02040503050406030204" pitchFamily="18" charset="0"/>
              </a:rPr>
              <a:t>Output Indicators</a:t>
            </a:r>
            <a:endParaRPr lang="en-US" i="1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Calibri" panose="020F0502020204030204" pitchFamily="34" charset="0"/>
              <a:buChar char="-"/>
            </a:pPr>
            <a:r>
              <a:rPr lang="en-US" sz="1400" i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Nr. of strategies</a:t>
            </a:r>
            <a:endParaRPr lang="en-US" sz="1400" i="1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Calibri" panose="020F0502020204030204" pitchFamily="34" charset="0"/>
              <a:buChar char="-"/>
            </a:pPr>
            <a:r>
              <a:rPr lang="en-US" sz="1400" i="1" dirty="0">
                <a:solidFill>
                  <a:srgbClr val="1F497D"/>
                </a:solidFill>
                <a:latin typeface="Cambria" panose="02040503050406030204" pitchFamily="18" charset="0"/>
              </a:rPr>
              <a:t>Nr. of </a:t>
            </a:r>
            <a:r>
              <a:rPr lang="en-US" sz="1400" i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 tools</a:t>
            </a: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Calibri" panose="020F0502020204030204" pitchFamily="34" charset="0"/>
              <a:buChar char="-"/>
            </a:pPr>
            <a:r>
              <a:rPr lang="en-US" sz="1400" i="1" dirty="0">
                <a:solidFill>
                  <a:srgbClr val="1F497D"/>
                </a:solidFill>
                <a:latin typeface="Cambria" panose="02040503050406030204" pitchFamily="18" charset="0"/>
              </a:rPr>
              <a:t>Nr. of </a:t>
            </a:r>
            <a:r>
              <a:rPr lang="en-US" sz="1400" i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 pilot actions</a:t>
            </a: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Calibri" panose="020F0502020204030204" pitchFamily="34" charset="0"/>
              <a:buChar char="-"/>
            </a:pPr>
            <a:r>
              <a:rPr lang="en-US" sz="1400" i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Nr. of documented learning interactions</a:t>
            </a: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Calibri" panose="020F0502020204030204" pitchFamily="34" charset="0"/>
              <a:buChar char="-"/>
            </a:pPr>
            <a:endParaRPr lang="en-US" sz="1400" dirty="0">
              <a:solidFill>
                <a:srgbClr val="1F497D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5280483" y="1484784"/>
            <a:ext cx="31079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Project</a:t>
            </a:r>
            <a:endParaRPr lang="en-US" sz="2000" b="1" dirty="0"/>
          </a:p>
        </p:txBody>
      </p:sp>
      <p:sp>
        <p:nvSpPr>
          <p:cNvPr id="15" name="Abgerundetes Rechteck 14"/>
          <p:cNvSpPr/>
          <p:nvPr/>
        </p:nvSpPr>
        <p:spPr>
          <a:xfrm>
            <a:off x="5652120" y="2035979"/>
            <a:ext cx="2871710" cy="715441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3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4F81BD"/>
                </a:solidFill>
                <a:latin typeface="Cambria" panose="02040503050406030204" pitchFamily="18" charset="0"/>
              </a:rPr>
              <a:t>Project </a:t>
            </a:r>
            <a:r>
              <a:rPr lang="en-US" i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Main</a:t>
            </a:r>
            <a:r>
              <a:rPr lang="en-US" dirty="0" smtClean="0">
                <a:solidFill>
                  <a:srgbClr val="4F81BD"/>
                </a:solidFill>
                <a:latin typeface="Cambria" panose="02040503050406030204" pitchFamily="18" charset="0"/>
              </a:rPr>
              <a:t> Objective</a:t>
            </a:r>
          </a:p>
          <a:p>
            <a:pPr algn="ctr"/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C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ontribution to Programme Specific Objective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5652119" y="3861047"/>
            <a:ext cx="2871711" cy="928067"/>
          </a:xfrm>
          <a:prstGeom prst="roundRect">
            <a:avLst/>
          </a:prstGeom>
          <a:solidFill>
            <a:schemeClr val="bg1">
              <a:alpha val="59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rgbClr val="4F81BD"/>
                </a:solidFill>
                <a:latin typeface="Cambria" panose="02040503050406030204" pitchFamily="18" charset="0"/>
              </a:rPr>
              <a:t>Project Result</a:t>
            </a:r>
          </a:p>
          <a:p>
            <a:pPr algn="ctr"/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Contribution to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Programme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 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Result Indicator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/>
            <a:r>
              <a:rPr lang="en-US" dirty="0" smtClean="0">
                <a:solidFill>
                  <a:srgbClr val="4F81BD"/>
                </a:solidFill>
              </a:rPr>
              <a:t> </a:t>
            </a:r>
          </a:p>
        </p:txBody>
      </p:sp>
      <p:sp>
        <p:nvSpPr>
          <p:cNvPr id="17" name="Abgerundetes Rechteck 16"/>
          <p:cNvSpPr/>
          <p:nvPr/>
        </p:nvSpPr>
        <p:spPr>
          <a:xfrm>
            <a:off x="5690139" y="4993689"/>
            <a:ext cx="2833690" cy="1027599"/>
          </a:xfrm>
          <a:prstGeom prst="roundRect">
            <a:avLst/>
          </a:prstGeom>
          <a:solidFill>
            <a:schemeClr val="bg1">
              <a:alpha val="63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chemeClr val="tx2">
                  <a:lumMod val="75000"/>
                </a:schemeClr>
              </a:buClr>
            </a:pPr>
            <a:r>
              <a:rPr lang="en-US" dirty="0" smtClean="0">
                <a:solidFill>
                  <a:srgbClr val="4F81BD"/>
                </a:solidFill>
                <a:latin typeface="Cambria" panose="02040503050406030204" pitchFamily="18" charset="0"/>
              </a:rPr>
              <a:t>Project Outputs</a:t>
            </a:r>
          </a:p>
          <a:p>
            <a:pPr algn="ctr">
              <a:buClr>
                <a:schemeClr val="tx2">
                  <a:lumMod val="75000"/>
                </a:schemeClr>
              </a:buClr>
            </a:pP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Contribution to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Programme  Output Indicators</a:t>
            </a:r>
          </a:p>
        </p:txBody>
      </p:sp>
      <p:sp>
        <p:nvSpPr>
          <p:cNvPr id="18" name="Abgerundetes Rechteck 17"/>
          <p:cNvSpPr/>
          <p:nvPr/>
        </p:nvSpPr>
        <p:spPr>
          <a:xfrm>
            <a:off x="5652119" y="2942282"/>
            <a:ext cx="2871710" cy="705718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4F81BD"/>
                </a:solidFill>
                <a:latin typeface="Cambria" panose="02040503050406030204" pitchFamily="18" charset="0"/>
              </a:rPr>
              <a:t>Project </a:t>
            </a:r>
            <a:r>
              <a:rPr lang="en-US" i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Specific</a:t>
            </a:r>
            <a:r>
              <a:rPr lang="en-US" dirty="0" smtClean="0">
                <a:solidFill>
                  <a:srgbClr val="4F81BD"/>
                </a:solidFill>
                <a:latin typeface="Cambria" panose="02040503050406030204" pitchFamily="18" charset="0"/>
              </a:rPr>
              <a:t> Objectives</a:t>
            </a:r>
          </a:p>
          <a:p>
            <a:pPr algn="ctr"/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C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ontribution to Project Main Objective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19" name="Gerade Verbindung mit Pfeil 18"/>
          <p:cNvCxnSpPr>
            <a:endCxn id="15" idx="2"/>
          </p:cNvCxnSpPr>
          <p:nvPr/>
        </p:nvCxnSpPr>
        <p:spPr>
          <a:xfrm flipV="1">
            <a:off x="7087974" y="2751420"/>
            <a:ext cx="1" cy="190862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16" idx="0"/>
            <a:endCxn id="18" idx="2"/>
          </p:cNvCxnSpPr>
          <p:nvPr/>
        </p:nvCxnSpPr>
        <p:spPr>
          <a:xfrm flipH="1" flipV="1">
            <a:off x="7087974" y="3648000"/>
            <a:ext cx="1" cy="213047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H="1" flipV="1">
            <a:off x="7087975" y="4789115"/>
            <a:ext cx="10034" cy="204574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ím 1"/>
          <p:cNvSpPr txBox="1">
            <a:spLocks/>
          </p:cNvSpPr>
          <p:nvPr/>
        </p:nvSpPr>
        <p:spPr>
          <a:xfrm>
            <a:off x="3419872" y="692696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2.1 </a:t>
            </a:r>
            <a:r>
              <a:rPr lang="de-DE" sz="3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Intervention </a:t>
            </a:r>
            <a:r>
              <a:rPr lang="de-DE" sz="3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Logic</a:t>
            </a:r>
            <a:endParaRPr lang="hu-HU" sz="3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2" name="Rechteck 6"/>
          <p:cNvSpPr/>
          <p:nvPr/>
        </p:nvSpPr>
        <p:spPr>
          <a:xfrm>
            <a:off x="1409607" y="1498120"/>
            <a:ext cx="2088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Programme</a:t>
            </a:r>
            <a:endParaRPr lang="en-US" sz="2000" b="1" dirty="0"/>
          </a:p>
        </p:txBody>
      </p:sp>
      <p:sp>
        <p:nvSpPr>
          <p:cNvPr id="51" name="Abgerundetes Rechteck 8"/>
          <p:cNvSpPr/>
          <p:nvPr/>
        </p:nvSpPr>
        <p:spPr>
          <a:xfrm>
            <a:off x="287228" y="2035978"/>
            <a:ext cx="1920428" cy="1545555"/>
          </a:xfrm>
          <a:prstGeom prst="roundRect">
            <a:avLst/>
          </a:prstGeom>
          <a:solidFill>
            <a:schemeClr val="tx2">
              <a:lumMod val="20000"/>
              <a:lumOff val="8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rgbClr val="4F81BD"/>
                </a:solidFill>
                <a:latin typeface="Cambria" panose="02040503050406030204" pitchFamily="18" charset="0"/>
              </a:rPr>
              <a:t>Programme Mission</a:t>
            </a:r>
          </a:p>
        </p:txBody>
      </p:sp>
      <p:sp>
        <p:nvSpPr>
          <p:cNvPr id="52" name="Abgerundetes Rechteck 9"/>
          <p:cNvSpPr/>
          <p:nvPr/>
        </p:nvSpPr>
        <p:spPr>
          <a:xfrm>
            <a:off x="287228" y="3800134"/>
            <a:ext cx="1920427" cy="988981"/>
          </a:xfrm>
          <a:prstGeom prst="roundRect">
            <a:avLst/>
          </a:prstGeom>
          <a:solidFill>
            <a:schemeClr val="bg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i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Targets</a:t>
            </a:r>
          </a:p>
          <a:p>
            <a:pPr algn="ctr"/>
            <a:r>
              <a:rPr lang="en-US" sz="1400" i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(semi-quantitative) </a:t>
            </a:r>
            <a:endParaRPr lang="en-US" sz="1400" i="1" dirty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  <p:sp>
        <p:nvSpPr>
          <p:cNvPr id="64" name="Abgerundetes Rechteck 11"/>
          <p:cNvSpPr/>
          <p:nvPr/>
        </p:nvSpPr>
        <p:spPr>
          <a:xfrm>
            <a:off x="287228" y="5085184"/>
            <a:ext cx="1939971" cy="1504119"/>
          </a:xfrm>
          <a:prstGeom prst="roundRect">
            <a:avLst/>
          </a:prstGeom>
          <a:solidFill>
            <a:schemeClr val="bg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i="1" dirty="0" smtClean="0">
              <a:solidFill>
                <a:srgbClr val="4F81BD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sz="2000" i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Targets</a:t>
            </a:r>
            <a:endParaRPr lang="en-US" sz="2000" i="1" dirty="0">
              <a:solidFill>
                <a:srgbClr val="4F81BD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sz="1400" i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(quantitative</a:t>
            </a:r>
            <a:r>
              <a:rPr lang="en-US" sz="1400" i="1" dirty="0">
                <a:solidFill>
                  <a:srgbClr val="4F81BD"/>
                </a:solidFill>
                <a:latin typeface="Cambria" panose="02040503050406030204" pitchFamily="18" charset="0"/>
              </a:rPr>
              <a:t>) </a:t>
            </a:r>
            <a:endParaRPr lang="en-US" sz="1400" i="1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Calibri" panose="020F0502020204030204" pitchFamily="34" charset="0"/>
              <a:buChar char="-"/>
            </a:pPr>
            <a:endParaRPr lang="en-US" sz="1400" dirty="0">
              <a:solidFill>
                <a:srgbClr val="1F497D"/>
              </a:solidFill>
            </a:endParaRPr>
          </a:p>
        </p:txBody>
      </p:sp>
      <p:cxnSp>
        <p:nvCxnSpPr>
          <p:cNvPr id="29" name="Gerade Verbindung mit Pfeil 10"/>
          <p:cNvCxnSpPr/>
          <p:nvPr/>
        </p:nvCxnSpPr>
        <p:spPr>
          <a:xfrm flipV="1">
            <a:off x="3851920" y="4838553"/>
            <a:ext cx="0" cy="2466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10"/>
          <p:cNvCxnSpPr/>
          <p:nvPr/>
        </p:nvCxnSpPr>
        <p:spPr>
          <a:xfrm flipV="1">
            <a:off x="3851920" y="3573016"/>
            <a:ext cx="0" cy="2050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10"/>
          <p:cNvCxnSpPr/>
          <p:nvPr/>
        </p:nvCxnSpPr>
        <p:spPr>
          <a:xfrm flipV="1">
            <a:off x="1257213" y="3581533"/>
            <a:ext cx="0" cy="2050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10"/>
          <p:cNvCxnSpPr>
            <a:stCxn id="64" idx="0"/>
          </p:cNvCxnSpPr>
          <p:nvPr/>
        </p:nvCxnSpPr>
        <p:spPr>
          <a:xfrm flipH="1" flipV="1">
            <a:off x="1247441" y="4786427"/>
            <a:ext cx="9773" cy="29875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97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3" grpId="0" animBg="1"/>
      <p:bldP spid="47" grpId="0" animBg="1"/>
      <p:bldP spid="46" grpId="0" animBg="1"/>
      <p:bldP spid="33" grpId="0" animBg="1"/>
      <p:bldP spid="9" grpId="0" animBg="1"/>
      <p:bldP spid="10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51" grpId="0" animBg="1"/>
      <p:bldP spid="52" grpId="0" animBg="1"/>
      <p:bldP spid="6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bgerundetes Rechteck 7"/>
          <p:cNvSpPr/>
          <p:nvPr/>
        </p:nvSpPr>
        <p:spPr>
          <a:xfrm>
            <a:off x="607381" y="2335632"/>
            <a:ext cx="1865357" cy="2153098"/>
          </a:xfrm>
          <a:prstGeom prst="roundRect">
            <a:avLst/>
          </a:prstGeom>
          <a:solidFill>
            <a:schemeClr val="tx2">
              <a:lumMod val="20000"/>
              <a:lumOff val="80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500" b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Specific Objective X</a:t>
            </a:r>
          </a:p>
          <a:p>
            <a:pPr algn="ctr"/>
            <a:endParaRPr lang="en-US" sz="14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sz="1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[ … ]</a:t>
            </a:r>
          </a:p>
          <a:p>
            <a:pPr algn="ctr"/>
            <a:endParaRPr lang="en-US" sz="1500" dirty="0" smtClean="0">
              <a:solidFill>
                <a:srgbClr val="4F81BD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sz="1600" b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 </a:t>
            </a:r>
          </a:p>
        </p:txBody>
      </p:sp>
      <p:cxnSp>
        <p:nvCxnSpPr>
          <p:cNvPr id="27" name="Gerade Verbindung mit Pfeil 14"/>
          <p:cNvCxnSpPr/>
          <p:nvPr/>
        </p:nvCxnSpPr>
        <p:spPr>
          <a:xfrm flipH="1">
            <a:off x="2472738" y="2882315"/>
            <a:ext cx="34866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hteck 15"/>
          <p:cNvSpPr/>
          <p:nvPr/>
        </p:nvSpPr>
        <p:spPr>
          <a:xfrm>
            <a:off x="2821405" y="1700808"/>
            <a:ext cx="51349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200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Project</a:t>
            </a:r>
            <a:r>
              <a:rPr lang="de-DE" sz="2200" b="1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 </a:t>
            </a:r>
            <a:r>
              <a:rPr lang="de-DE" sz="2200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Intervention Logic - Objectives</a:t>
            </a:r>
            <a:endParaRPr lang="en-US" sz="2200" dirty="0"/>
          </a:p>
        </p:txBody>
      </p:sp>
      <p:sp>
        <p:nvSpPr>
          <p:cNvPr id="29" name="Abgerundetes Rechteck 21"/>
          <p:cNvSpPr/>
          <p:nvPr/>
        </p:nvSpPr>
        <p:spPr>
          <a:xfrm>
            <a:off x="2821406" y="2335630"/>
            <a:ext cx="5423346" cy="187221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3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en-US" dirty="0" smtClean="0">
                <a:solidFill>
                  <a:srgbClr val="4F81BD"/>
                </a:solidFill>
                <a:latin typeface="Cambria" panose="02040503050406030204" pitchFamily="18" charset="0"/>
              </a:rPr>
              <a:t>Project </a:t>
            </a:r>
            <a:r>
              <a:rPr lang="en-US" b="1" i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Main</a:t>
            </a:r>
            <a:r>
              <a:rPr lang="en-US" dirty="0" smtClean="0">
                <a:solidFill>
                  <a:srgbClr val="4F81BD"/>
                </a:solidFill>
                <a:latin typeface="Cambria" panose="02040503050406030204" pitchFamily="18" charset="0"/>
              </a:rPr>
              <a:t> Objective</a:t>
            </a:r>
            <a:endParaRPr lang="en-US" sz="800" dirty="0" smtClean="0">
              <a:solidFill>
                <a:srgbClr val="4F81BD"/>
              </a:solidFill>
              <a:latin typeface="Cambria" panose="02040503050406030204" pitchFamily="18" charset="0"/>
            </a:endParaRPr>
          </a:p>
          <a:p>
            <a:pPr marL="285750" indent="-285750">
              <a:spcAft>
                <a:spcPts val="600"/>
              </a:spcAft>
              <a:buClr>
                <a:schemeClr val="tx2">
                  <a:lumMod val="75000"/>
                </a:schemeClr>
              </a:buClr>
              <a:buSzPct val="101000"/>
              <a:buFont typeface="Wingdings" panose="05000000000000000000" pitchFamily="2" charset="2"/>
              <a:buChar char="Ø"/>
            </a:pPr>
            <a:r>
              <a:rPr lang="en-US" sz="1700" u="sng" dirty="0" smtClean="0">
                <a:solidFill>
                  <a:srgbClr val="1F497D"/>
                </a:solidFill>
                <a:latin typeface="Cambria" panose="02040503050406030204" pitchFamily="18" charset="0"/>
              </a:rPr>
              <a:t>What is the intended strategic, long-term </a:t>
            </a:r>
            <a:r>
              <a:rPr lang="en-US" sz="1700" b="1" u="sng" dirty="0" smtClean="0">
                <a:solidFill>
                  <a:srgbClr val="1F497D"/>
                </a:solidFill>
                <a:latin typeface="Cambria" panose="02040503050406030204" pitchFamily="18" charset="0"/>
              </a:rPr>
              <a:t>change</a:t>
            </a:r>
            <a:r>
              <a:rPr lang="en-US" sz="1700" u="sng" dirty="0" smtClean="0">
                <a:solidFill>
                  <a:srgbClr val="1F497D"/>
                </a:solidFill>
                <a:latin typeface="Cambria" panose="02040503050406030204" pitchFamily="18" charset="0"/>
              </a:rPr>
              <a:t>? </a:t>
            </a:r>
          </a:p>
          <a:p>
            <a:pPr marL="285750" indent="-285750">
              <a:spcAft>
                <a:spcPts val="600"/>
              </a:spcAft>
              <a:buClr>
                <a:schemeClr val="tx2">
                  <a:lumMod val="75000"/>
                </a:schemeClr>
              </a:buClr>
              <a:buSzPct val="101000"/>
              <a:buFont typeface="Wingdings" panose="05000000000000000000" pitchFamily="2" charset="2"/>
              <a:buChar char="Ø"/>
            </a:pPr>
            <a:r>
              <a:rPr lang="en-US" sz="17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Definition </a:t>
            </a:r>
            <a:r>
              <a:rPr lang="en-US" sz="1700" dirty="0">
                <a:solidFill>
                  <a:srgbClr val="1F497D"/>
                </a:solidFill>
                <a:latin typeface="Cambria" panose="02040503050406030204" pitchFamily="18" charset="0"/>
              </a:rPr>
              <a:t>of </a:t>
            </a:r>
            <a:r>
              <a:rPr lang="en-US" sz="17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only </a:t>
            </a:r>
            <a:r>
              <a:rPr lang="en-US" sz="17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one</a:t>
            </a:r>
            <a:r>
              <a:rPr lang="en-US" sz="17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concise main objective</a:t>
            </a:r>
          </a:p>
          <a:p>
            <a:pPr marL="285750" indent="-285750">
              <a:spcAft>
                <a:spcPts val="600"/>
              </a:spcAft>
              <a:buClr>
                <a:schemeClr val="tx2">
                  <a:lumMod val="75000"/>
                </a:schemeClr>
              </a:buClr>
              <a:buSzPct val="101000"/>
              <a:buFont typeface="Wingdings" panose="05000000000000000000" pitchFamily="2" charset="2"/>
              <a:buChar char="Ø"/>
            </a:pPr>
            <a:r>
              <a:rPr lang="en-US" sz="17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Description of the contribution of the main objective to the Programme Specific Objective</a:t>
            </a:r>
          </a:p>
        </p:txBody>
      </p:sp>
      <p:sp>
        <p:nvSpPr>
          <p:cNvPr id="30" name="Abgerundetes Rechteck 28"/>
          <p:cNvSpPr/>
          <p:nvPr/>
        </p:nvSpPr>
        <p:spPr>
          <a:xfrm>
            <a:off x="2821404" y="4488730"/>
            <a:ext cx="5423347" cy="1807342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en-US" dirty="0" smtClean="0">
                <a:solidFill>
                  <a:srgbClr val="4F81BD"/>
                </a:solidFill>
                <a:latin typeface="Cambria" panose="02040503050406030204" pitchFamily="18" charset="0"/>
              </a:rPr>
              <a:t>Project </a:t>
            </a:r>
            <a:r>
              <a:rPr lang="en-US" b="1" i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Specific</a:t>
            </a:r>
            <a:r>
              <a:rPr lang="en-US" dirty="0" smtClean="0">
                <a:solidFill>
                  <a:srgbClr val="4F81BD"/>
                </a:solidFill>
                <a:latin typeface="Cambria" panose="02040503050406030204" pitchFamily="18" charset="0"/>
              </a:rPr>
              <a:t> Objectives</a:t>
            </a:r>
            <a:endParaRPr lang="en-US" sz="800" dirty="0" smtClean="0">
              <a:solidFill>
                <a:srgbClr val="4F81BD"/>
              </a:solidFill>
              <a:latin typeface="Cambria" panose="02040503050406030204" pitchFamily="18" charset="0"/>
            </a:endParaRPr>
          </a:p>
          <a:p>
            <a:pPr marL="285750" indent="-28575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700" u="sng" dirty="0" smtClean="0">
                <a:solidFill>
                  <a:srgbClr val="1F497D"/>
                </a:solidFill>
                <a:latin typeface="Cambria" panose="02040503050406030204" pitchFamily="18" charset="0"/>
              </a:rPr>
              <a:t>What are the immediate effects of the project?</a:t>
            </a:r>
          </a:p>
          <a:p>
            <a:pPr marL="285750" indent="-28575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7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Definition of up to </a:t>
            </a:r>
            <a:r>
              <a:rPr lang="en-US" sz="17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three</a:t>
            </a:r>
            <a:r>
              <a:rPr lang="en-US" sz="17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concrete sub-objectives</a:t>
            </a:r>
          </a:p>
          <a:p>
            <a:pPr marL="285750" indent="-28575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700" dirty="0">
                <a:solidFill>
                  <a:srgbClr val="1F497D"/>
                </a:solidFill>
                <a:latin typeface="Cambria" panose="02040503050406030204" pitchFamily="18" charset="0"/>
              </a:rPr>
              <a:t>Description of the contribution of the </a:t>
            </a:r>
            <a:r>
              <a:rPr lang="en-US" sz="17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specific objectives </a:t>
            </a:r>
            <a:r>
              <a:rPr lang="en-US" sz="1700" dirty="0">
                <a:solidFill>
                  <a:srgbClr val="1F497D"/>
                </a:solidFill>
                <a:latin typeface="Cambria" panose="02040503050406030204" pitchFamily="18" charset="0"/>
              </a:rPr>
              <a:t>to the </a:t>
            </a:r>
            <a:r>
              <a:rPr lang="en-US" sz="17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project main objective</a:t>
            </a:r>
            <a:endParaRPr lang="en-US" sz="1700" dirty="0">
              <a:solidFill>
                <a:srgbClr val="1F497D"/>
              </a:solidFill>
            </a:endParaRPr>
          </a:p>
          <a:p>
            <a:pPr algn="ctr">
              <a:spcAft>
                <a:spcPts val="600"/>
              </a:spcAft>
            </a:pPr>
            <a:endParaRPr lang="en-US" sz="1400" dirty="0">
              <a:solidFill>
                <a:srgbClr val="1F497D"/>
              </a:solidFill>
            </a:endParaRPr>
          </a:p>
          <a:p>
            <a:pPr algn="ctr">
              <a:spcAft>
                <a:spcPts val="600"/>
              </a:spcAft>
            </a:pPr>
            <a:endParaRPr lang="en-US" sz="1400" i="1" dirty="0">
              <a:solidFill>
                <a:srgbClr val="1F497D"/>
              </a:solidFill>
            </a:endParaRPr>
          </a:p>
        </p:txBody>
      </p:sp>
      <p:cxnSp>
        <p:nvCxnSpPr>
          <p:cNvPr id="31" name="Gerade Verbindung mit Pfeil 29"/>
          <p:cNvCxnSpPr>
            <a:stCxn id="30" idx="0"/>
            <a:endCxn id="29" idx="2"/>
          </p:cNvCxnSpPr>
          <p:nvPr/>
        </p:nvCxnSpPr>
        <p:spPr>
          <a:xfrm flipV="1">
            <a:off x="5533078" y="4207840"/>
            <a:ext cx="1" cy="280890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ím 1"/>
          <p:cNvSpPr txBox="1">
            <a:spLocks/>
          </p:cNvSpPr>
          <p:nvPr/>
        </p:nvSpPr>
        <p:spPr>
          <a:xfrm>
            <a:off x="3419872" y="692696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2.1 Project Intervention Logic</a:t>
            </a:r>
            <a:endParaRPr lang="hu-HU" sz="3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69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5"/>
          <p:cNvSpPr/>
          <p:nvPr/>
        </p:nvSpPr>
        <p:spPr>
          <a:xfrm>
            <a:off x="2509747" y="1815693"/>
            <a:ext cx="53633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200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Project</a:t>
            </a:r>
            <a:r>
              <a:rPr lang="de-DE" sz="2200" b="1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 </a:t>
            </a:r>
            <a:r>
              <a:rPr lang="de-DE" sz="2200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Intervention Logic – Result </a:t>
            </a:r>
            <a:endParaRPr lang="en-US" sz="2200" dirty="0"/>
          </a:p>
        </p:txBody>
      </p:sp>
      <p:sp>
        <p:nvSpPr>
          <p:cNvPr id="10" name="Abgerundetes Rechteck 10"/>
          <p:cNvSpPr/>
          <p:nvPr/>
        </p:nvSpPr>
        <p:spPr>
          <a:xfrm>
            <a:off x="467544" y="2747492"/>
            <a:ext cx="1879159" cy="2963851"/>
          </a:xfrm>
          <a:prstGeom prst="roundRect">
            <a:avLst/>
          </a:prstGeom>
          <a:solidFill>
            <a:schemeClr val="bg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 smtClean="0">
                <a:solidFill>
                  <a:srgbClr val="4F81BD"/>
                </a:solidFill>
                <a:latin typeface="Cambria" panose="02040503050406030204" pitchFamily="18" charset="0"/>
              </a:rPr>
              <a:t>Programme</a:t>
            </a:r>
            <a:endParaRPr lang="en-US" sz="1600" dirty="0" smtClean="0">
              <a:solidFill>
                <a:srgbClr val="4F81BD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sz="1600" dirty="0" smtClean="0">
                <a:solidFill>
                  <a:srgbClr val="4F81BD"/>
                </a:solidFill>
                <a:latin typeface="Cambria" panose="02040503050406030204" pitchFamily="18" charset="0"/>
              </a:rPr>
              <a:t>Result Indicator</a:t>
            </a:r>
          </a:p>
          <a:p>
            <a:pPr algn="ctr"/>
            <a:endParaRPr lang="en-US" sz="1400" i="1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sz="1400" i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Intensity </a:t>
            </a:r>
            <a:r>
              <a:rPr lang="en-US" sz="1400" i="1" dirty="0">
                <a:solidFill>
                  <a:srgbClr val="1F497D"/>
                </a:solidFill>
                <a:latin typeface="Cambria" panose="02040503050406030204" pitchFamily="18" charset="0"/>
              </a:rPr>
              <a:t>of cooperation of </a:t>
            </a:r>
            <a:r>
              <a:rPr lang="en-US" sz="1400" i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key </a:t>
            </a:r>
            <a:r>
              <a:rPr lang="en-US" sz="1400" i="1" dirty="0">
                <a:solidFill>
                  <a:srgbClr val="1F497D"/>
                </a:solidFill>
                <a:latin typeface="Cambria" panose="02040503050406030204" pitchFamily="18" charset="0"/>
              </a:rPr>
              <a:t>actors and stakeholders in the Danube area </a:t>
            </a:r>
            <a:r>
              <a:rPr lang="en-US" sz="1400" i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…</a:t>
            </a:r>
            <a:endParaRPr lang="en-US" sz="1400" i="1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algn="ctr"/>
            <a:endParaRPr lang="en-US" sz="1600" dirty="0" smtClean="0">
              <a:solidFill>
                <a:srgbClr val="4F81BD"/>
              </a:solidFill>
              <a:latin typeface="Cambria" panose="02040503050406030204" pitchFamily="18" charset="0"/>
            </a:endParaRPr>
          </a:p>
          <a:p>
            <a:pPr algn="ctr"/>
            <a:endParaRPr lang="en-US" sz="800" dirty="0" smtClean="0">
              <a:solidFill>
                <a:srgbClr val="4F81BD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Abgerundetes Rechteck 22"/>
          <p:cNvSpPr/>
          <p:nvPr/>
        </p:nvSpPr>
        <p:spPr>
          <a:xfrm>
            <a:off x="2695370" y="2747492"/>
            <a:ext cx="5592003" cy="2208338"/>
          </a:xfrm>
          <a:prstGeom prst="roundRect">
            <a:avLst/>
          </a:prstGeom>
          <a:solidFill>
            <a:schemeClr val="bg1">
              <a:alpha val="59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rgbClr val="4F81BD"/>
                </a:solidFill>
                <a:latin typeface="Cambria" panose="02040503050406030204" pitchFamily="18" charset="0"/>
              </a:rPr>
              <a:t>Project Result</a:t>
            </a:r>
          </a:p>
          <a:p>
            <a:pPr algn="ctr"/>
            <a:endParaRPr lang="en-US" sz="1400" i="1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285750" indent="-285750">
              <a:spcAft>
                <a:spcPts val="600"/>
              </a:spcAft>
              <a:buClr>
                <a:schemeClr val="tx2">
                  <a:lumMod val="75000"/>
                </a:schemeClr>
              </a:buClr>
              <a:buSzPct val="101000"/>
              <a:buFont typeface="Wingdings" panose="05000000000000000000" pitchFamily="2" charset="2"/>
              <a:buChar char="Ø"/>
            </a:pPr>
            <a:r>
              <a:rPr lang="en-US" u="sng" dirty="0" smtClean="0">
                <a:solidFill>
                  <a:srgbClr val="1F497D"/>
                </a:solidFill>
                <a:latin typeface="Cambria" panose="02040503050406030204" pitchFamily="18" charset="0"/>
              </a:rPr>
              <a:t>What is the benefit of using the project outputs?</a:t>
            </a:r>
          </a:p>
          <a:p>
            <a:pPr marL="285750" indent="-285750">
              <a:spcAft>
                <a:spcPts val="600"/>
              </a:spcAft>
              <a:buClr>
                <a:schemeClr val="tx2">
                  <a:lumMod val="75000"/>
                </a:schemeClr>
              </a:buClr>
              <a:buSzPct val="101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1F497D"/>
                </a:solidFill>
                <a:latin typeface="Cambria" panose="02040503050406030204" pitchFamily="18" charset="0"/>
              </a:rPr>
              <a:t>Description of </a:t>
            </a:r>
            <a:r>
              <a:rPr lang="en-US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one</a:t>
            </a:r>
            <a:r>
              <a:rPr lang="en-US" dirty="0" smtClean="0">
                <a:solidFill>
                  <a:srgbClr val="1F497D"/>
                </a:solidFill>
                <a:latin typeface="Cambria" panose="02040503050406030204" pitchFamily="18" charset="0"/>
              </a:rPr>
              <a:t> concise result only</a:t>
            </a:r>
          </a:p>
          <a:p>
            <a:pPr marL="285750" indent="-285750">
              <a:spcAft>
                <a:spcPts val="600"/>
              </a:spcAft>
              <a:buClr>
                <a:schemeClr val="tx2">
                  <a:lumMod val="75000"/>
                </a:schemeClr>
              </a:buClr>
              <a:buSzPct val="101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1F497D"/>
                </a:solidFill>
                <a:latin typeface="Cambria" panose="02040503050406030204" pitchFamily="18" charset="0"/>
              </a:rPr>
              <a:t>Description of the contribution of the project result to the </a:t>
            </a:r>
            <a:r>
              <a:rPr lang="en-US" dirty="0" err="1" smtClean="0">
                <a:solidFill>
                  <a:srgbClr val="1F497D"/>
                </a:solidFill>
                <a:latin typeface="Cambria" panose="02040503050406030204" pitchFamily="18" charset="0"/>
              </a:rPr>
              <a:t>Programme</a:t>
            </a:r>
            <a:r>
              <a:rPr lang="en-US" dirty="0" smtClean="0">
                <a:solidFill>
                  <a:srgbClr val="1F497D"/>
                </a:solidFill>
                <a:latin typeface="Cambria" panose="02040503050406030204" pitchFamily="18" charset="0"/>
              </a:rPr>
              <a:t> Result Indicator</a:t>
            </a:r>
            <a:endParaRPr lang="en-US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algn="ctr"/>
            <a:endParaRPr lang="en-US" sz="1400" i="1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dirty="0" smtClean="0">
                <a:solidFill>
                  <a:srgbClr val="4F81BD"/>
                </a:solidFill>
              </a:rPr>
              <a:t> </a:t>
            </a:r>
          </a:p>
        </p:txBody>
      </p:sp>
      <p:cxnSp>
        <p:nvCxnSpPr>
          <p:cNvPr id="12" name="Gerade Verbindung mit Pfeil 14"/>
          <p:cNvCxnSpPr/>
          <p:nvPr/>
        </p:nvCxnSpPr>
        <p:spPr>
          <a:xfrm flipH="1">
            <a:off x="2346703" y="3355244"/>
            <a:ext cx="34866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ím 1"/>
          <p:cNvSpPr txBox="1">
            <a:spLocks/>
          </p:cNvSpPr>
          <p:nvPr/>
        </p:nvSpPr>
        <p:spPr>
          <a:xfrm>
            <a:off x="3419872" y="692696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2.1 Project Intervention Logic</a:t>
            </a:r>
            <a:endParaRPr lang="hu-HU" sz="3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75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13"/>
          <p:cNvSpPr/>
          <p:nvPr/>
        </p:nvSpPr>
        <p:spPr>
          <a:xfrm>
            <a:off x="539551" y="2808282"/>
            <a:ext cx="2124235" cy="2681597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chemeClr val="tx2">
                  <a:lumMod val="75000"/>
                </a:schemeClr>
              </a:buClr>
            </a:pPr>
            <a:r>
              <a:rPr lang="en-US" sz="1600" dirty="0" err="1" smtClean="0">
                <a:solidFill>
                  <a:srgbClr val="4F81BD"/>
                </a:solidFill>
                <a:latin typeface="Cambria" panose="02040503050406030204" pitchFamily="18" charset="0"/>
              </a:rPr>
              <a:t>Programme</a:t>
            </a:r>
            <a:endParaRPr lang="en-US" sz="1600" dirty="0" smtClean="0">
              <a:solidFill>
                <a:srgbClr val="4F81BD"/>
              </a:solidFill>
              <a:latin typeface="Cambria" panose="02040503050406030204" pitchFamily="18" charset="0"/>
            </a:endParaRPr>
          </a:p>
          <a:p>
            <a:pPr algn="ctr">
              <a:buClr>
                <a:schemeClr val="tx2">
                  <a:lumMod val="75000"/>
                </a:schemeClr>
              </a:buClr>
            </a:pPr>
            <a:r>
              <a:rPr lang="en-US" sz="1600" dirty="0" smtClean="0">
                <a:solidFill>
                  <a:srgbClr val="4F81BD"/>
                </a:solidFill>
                <a:latin typeface="Cambria" panose="02040503050406030204" pitchFamily="18" charset="0"/>
              </a:rPr>
              <a:t>Output Indicators</a:t>
            </a:r>
          </a:p>
          <a:p>
            <a:pPr algn="ctr">
              <a:buClr>
                <a:schemeClr val="tx2">
                  <a:lumMod val="75000"/>
                </a:schemeClr>
              </a:buClr>
            </a:pPr>
            <a:endParaRPr lang="en-US" sz="1600" i="1" dirty="0">
              <a:solidFill>
                <a:srgbClr val="4F81BD"/>
              </a:solidFill>
              <a:latin typeface="Cambria" panose="02040503050406030204" pitchFamily="18" charset="0"/>
            </a:endParaRPr>
          </a:p>
          <a:p>
            <a:pPr algn="ctr">
              <a:buClr>
                <a:schemeClr val="tx2">
                  <a:lumMod val="75000"/>
                </a:schemeClr>
              </a:buClr>
            </a:pPr>
            <a:endParaRPr lang="en-US" sz="1400" dirty="0">
              <a:solidFill>
                <a:srgbClr val="4F81BD"/>
              </a:solidFill>
              <a:latin typeface="Cambria" panose="02040503050406030204" pitchFamily="18" charset="0"/>
            </a:endParaRP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Calibri" panose="020F0502020204030204" pitchFamily="34" charset="0"/>
              <a:buChar char="-"/>
            </a:pPr>
            <a:r>
              <a:rPr lang="en-US" sz="1400" i="1" dirty="0">
                <a:solidFill>
                  <a:srgbClr val="1F497D"/>
                </a:solidFill>
                <a:latin typeface="Cambria" panose="02040503050406030204" pitchFamily="18" charset="0"/>
              </a:rPr>
              <a:t>Nr. of </a:t>
            </a:r>
            <a:r>
              <a:rPr lang="en-US" sz="1400" i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strategies</a:t>
            </a:r>
            <a:endParaRPr lang="en-US" sz="1400" i="1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Calibri" panose="020F0502020204030204" pitchFamily="34" charset="0"/>
              <a:buChar char="-"/>
            </a:pPr>
            <a:r>
              <a:rPr lang="en-US" sz="1400" i="1" dirty="0">
                <a:solidFill>
                  <a:srgbClr val="1F497D"/>
                </a:solidFill>
                <a:latin typeface="Cambria" panose="02040503050406030204" pitchFamily="18" charset="0"/>
              </a:rPr>
              <a:t>Nr. of  </a:t>
            </a:r>
            <a:r>
              <a:rPr lang="en-US" sz="1400" i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tools</a:t>
            </a:r>
            <a:endParaRPr lang="en-US" sz="1400" i="1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Calibri" panose="020F0502020204030204" pitchFamily="34" charset="0"/>
              <a:buChar char="-"/>
            </a:pPr>
            <a:r>
              <a:rPr lang="en-US" sz="1400" i="1" dirty="0">
                <a:solidFill>
                  <a:srgbClr val="1F497D"/>
                </a:solidFill>
                <a:latin typeface="Cambria" panose="02040503050406030204" pitchFamily="18" charset="0"/>
              </a:rPr>
              <a:t>Nr. of  pilot </a:t>
            </a:r>
            <a:r>
              <a:rPr lang="en-US" sz="1400" i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actions</a:t>
            </a:r>
            <a:endParaRPr lang="en-US" sz="1400" i="1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Calibri" panose="020F0502020204030204" pitchFamily="34" charset="0"/>
              <a:buChar char="-"/>
            </a:pPr>
            <a:r>
              <a:rPr lang="en-US" sz="1400" u="sng" dirty="0">
                <a:solidFill>
                  <a:srgbClr val="1F497D"/>
                </a:solidFill>
                <a:latin typeface="Cambria" panose="02040503050406030204" pitchFamily="18" charset="0"/>
              </a:rPr>
              <a:t>Nr. of documented learning interactions</a:t>
            </a:r>
          </a:p>
          <a:p>
            <a:pPr algn="ctr">
              <a:buClr>
                <a:schemeClr val="tx2">
                  <a:lumMod val="75000"/>
                </a:schemeClr>
              </a:buClr>
            </a:pPr>
            <a:endParaRPr lang="en-US" i="1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  <p:sp>
        <p:nvSpPr>
          <p:cNvPr id="8" name="Rechteck 15"/>
          <p:cNvSpPr/>
          <p:nvPr/>
        </p:nvSpPr>
        <p:spPr>
          <a:xfrm>
            <a:off x="2555776" y="1837872"/>
            <a:ext cx="52565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200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Project Intervention Logic - Outputs</a:t>
            </a:r>
            <a:endParaRPr lang="en-US" sz="2200" dirty="0"/>
          </a:p>
        </p:txBody>
      </p:sp>
      <p:sp>
        <p:nvSpPr>
          <p:cNvPr id="13" name="Abgerundetes Rechteck 23"/>
          <p:cNvSpPr/>
          <p:nvPr/>
        </p:nvSpPr>
        <p:spPr>
          <a:xfrm>
            <a:off x="3059832" y="2808281"/>
            <a:ext cx="5256584" cy="2681598"/>
          </a:xfrm>
          <a:prstGeom prst="roundRect">
            <a:avLst/>
          </a:prstGeom>
          <a:solidFill>
            <a:schemeClr val="bg1">
              <a:alpha val="63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chemeClr val="tx2">
                  <a:lumMod val="75000"/>
                </a:schemeClr>
              </a:buClr>
            </a:pPr>
            <a:r>
              <a:rPr lang="en-US" dirty="0" smtClean="0">
                <a:solidFill>
                  <a:srgbClr val="4F81BD"/>
                </a:solidFill>
                <a:latin typeface="Cambria" panose="02040503050406030204" pitchFamily="18" charset="0"/>
              </a:rPr>
              <a:t>Project Outputs</a:t>
            </a: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Calibri" panose="020F0502020204030204" pitchFamily="34" charset="0"/>
              <a:buChar char="-"/>
            </a:pPr>
            <a:endParaRPr lang="en-US" sz="1400" i="1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285750" indent="-28575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700" u="sng" dirty="0" smtClean="0">
                <a:solidFill>
                  <a:srgbClr val="1F497D"/>
                </a:solidFill>
                <a:latin typeface="Cambria" panose="02040503050406030204" pitchFamily="18" charset="0"/>
              </a:rPr>
              <a:t>What has been produced for the money given?</a:t>
            </a:r>
          </a:p>
          <a:p>
            <a:pPr marL="285750" indent="-28575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7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Project outputs have to contribute to one</a:t>
            </a:r>
            <a:r>
              <a:rPr lang="en-US" sz="17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en-US" sz="1700" u="sng" dirty="0" smtClean="0">
                <a:solidFill>
                  <a:srgbClr val="1F497D"/>
                </a:solidFill>
                <a:latin typeface="Cambria" panose="02040503050406030204" pitchFamily="18" charset="0"/>
              </a:rPr>
              <a:t>compulsory </a:t>
            </a:r>
            <a:r>
              <a:rPr lang="en-US" sz="1700" u="sng" dirty="0" err="1" smtClean="0">
                <a:solidFill>
                  <a:srgbClr val="1F497D"/>
                </a:solidFill>
                <a:latin typeface="Cambria" panose="02040503050406030204" pitchFamily="18" charset="0"/>
              </a:rPr>
              <a:t>programme</a:t>
            </a:r>
            <a:r>
              <a:rPr lang="en-US" sz="1700" u="sng" dirty="0" smtClean="0">
                <a:solidFill>
                  <a:srgbClr val="1F497D"/>
                </a:solidFill>
                <a:latin typeface="Cambria" panose="02040503050406030204" pitchFamily="18" charset="0"/>
              </a:rPr>
              <a:t> output indicator </a:t>
            </a:r>
            <a:r>
              <a:rPr lang="en-US" sz="17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(documented learning interactions)</a:t>
            </a:r>
          </a:p>
          <a:p>
            <a:pPr marL="285750" indent="-28575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700" dirty="0">
                <a:solidFill>
                  <a:srgbClr val="1F497D"/>
                </a:solidFill>
                <a:latin typeface="Cambria" panose="02040503050406030204" pitchFamily="18" charset="0"/>
              </a:rPr>
              <a:t>… and have to contribute to </a:t>
            </a:r>
            <a:r>
              <a:rPr lang="en-US" sz="1700" b="1" dirty="0">
                <a:solidFill>
                  <a:srgbClr val="1F497D"/>
                </a:solidFill>
                <a:latin typeface="Cambria" panose="02040503050406030204" pitchFamily="18" charset="0"/>
              </a:rPr>
              <a:t>one up to max. 4</a:t>
            </a:r>
            <a:r>
              <a:rPr lang="en-US" sz="1700" dirty="0">
                <a:solidFill>
                  <a:srgbClr val="1F497D"/>
                </a:solidFill>
                <a:latin typeface="Cambria" panose="02040503050406030204" pitchFamily="18" charset="0"/>
              </a:rPr>
              <a:t> further </a:t>
            </a:r>
            <a:r>
              <a:rPr lang="en-US" sz="1700" dirty="0" err="1">
                <a:solidFill>
                  <a:srgbClr val="1F497D"/>
                </a:solidFill>
                <a:latin typeface="Cambria" panose="02040503050406030204" pitchFamily="18" charset="0"/>
              </a:rPr>
              <a:t>programme</a:t>
            </a:r>
            <a:r>
              <a:rPr lang="en-US" sz="1700" dirty="0">
                <a:solidFill>
                  <a:srgbClr val="1F497D"/>
                </a:solidFill>
                <a:latin typeface="Cambria" panose="02040503050406030204" pitchFamily="18" charset="0"/>
              </a:rPr>
              <a:t> output </a:t>
            </a:r>
            <a:r>
              <a:rPr lang="en-US" sz="17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indicator</a:t>
            </a:r>
          </a:p>
        </p:txBody>
      </p:sp>
      <p:cxnSp>
        <p:nvCxnSpPr>
          <p:cNvPr id="14" name="Gerade Verbindung mit Pfeil 40"/>
          <p:cNvCxnSpPr/>
          <p:nvPr/>
        </p:nvCxnSpPr>
        <p:spPr>
          <a:xfrm flipH="1">
            <a:off x="2663787" y="3360424"/>
            <a:ext cx="360039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ím 1"/>
          <p:cNvSpPr txBox="1">
            <a:spLocks/>
          </p:cNvSpPr>
          <p:nvPr/>
        </p:nvSpPr>
        <p:spPr>
          <a:xfrm>
            <a:off x="3419872" y="692696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2.1 Project Intervention Logic</a:t>
            </a:r>
            <a:endParaRPr lang="hu-HU" sz="3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90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bgerundetes Rechteck 26"/>
          <p:cNvSpPr/>
          <p:nvPr/>
        </p:nvSpPr>
        <p:spPr>
          <a:xfrm>
            <a:off x="381919" y="2667118"/>
            <a:ext cx="2088232" cy="3210154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chemeClr val="tx2">
                  <a:lumMod val="75000"/>
                </a:schemeClr>
              </a:buClr>
            </a:pPr>
            <a:r>
              <a:rPr lang="en-US" sz="1600" dirty="0" err="1" smtClean="0">
                <a:solidFill>
                  <a:srgbClr val="4F81BD"/>
                </a:solidFill>
                <a:latin typeface="Cambria" panose="02040503050406030204" pitchFamily="18" charset="0"/>
              </a:rPr>
              <a:t>Programme</a:t>
            </a:r>
            <a:endParaRPr lang="en-US" sz="1600" dirty="0" smtClean="0">
              <a:solidFill>
                <a:srgbClr val="4F81BD"/>
              </a:solidFill>
              <a:latin typeface="Cambria" panose="02040503050406030204" pitchFamily="18" charset="0"/>
            </a:endParaRPr>
          </a:p>
          <a:p>
            <a:pPr algn="ctr">
              <a:buClr>
                <a:schemeClr val="tx2">
                  <a:lumMod val="75000"/>
                </a:schemeClr>
              </a:buClr>
            </a:pPr>
            <a:r>
              <a:rPr lang="en-US" sz="1600" dirty="0" smtClean="0">
                <a:solidFill>
                  <a:srgbClr val="4F81BD"/>
                </a:solidFill>
                <a:latin typeface="Cambria" panose="02040503050406030204" pitchFamily="18" charset="0"/>
              </a:rPr>
              <a:t>Output Indicators</a:t>
            </a:r>
          </a:p>
          <a:p>
            <a:pPr algn="ctr">
              <a:buClr>
                <a:schemeClr val="tx2">
                  <a:lumMod val="75000"/>
                </a:schemeClr>
              </a:buClr>
            </a:pPr>
            <a:endParaRPr lang="en-US" sz="1600" dirty="0" smtClean="0">
              <a:solidFill>
                <a:srgbClr val="4F81BD"/>
              </a:solidFill>
              <a:latin typeface="Cambria" panose="02040503050406030204" pitchFamily="18" charset="0"/>
            </a:endParaRP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Calibri" panose="020F0502020204030204" pitchFamily="34" charset="0"/>
              <a:buChar char="-"/>
            </a:pPr>
            <a:r>
              <a:rPr lang="en-US" sz="1400" i="1" dirty="0" err="1">
                <a:solidFill>
                  <a:srgbClr val="1F497D"/>
                </a:solidFill>
                <a:latin typeface="Cambria" panose="02040503050406030204" pitchFamily="18" charset="0"/>
              </a:rPr>
              <a:t>Nr</a:t>
            </a:r>
            <a:r>
              <a:rPr lang="en-US" sz="1400" i="1" dirty="0">
                <a:solidFill>
                  <a:srgbClr val="1F497D"/>
                </a:solidFill>
                <a:latin typeface="Cambria" panose="02040503050406030204" pitchFamily="18" charset="0"/>
              </a:rPr>
              <a:t>. of </a:t>
            </a:r>
            <a:r>
              <a:rPr lang="en-US" sz="1400" i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strategies</a:t>
            </a: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Calibri" panose="020F0502020204030204" pitchFamily="34" charset="0"/>
              <a:buChar char="-"/>
            </a:pPr>
            <a:endParaRPr lang="en-US" sz="1400" i="1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Calibri" panose="020F0502020204030204" pitchFamily="34" charset="0"/>
              <a:buChar char="-"/>
            </a:pPr>
            <a:r>
              <a:rPr lang="en-US" sz="1400" i="1" dirty="0" err="1">
                <a:solidFill>
                  <a:srgbClr val="1F497D"/>
                </a:solidFill>
                <a:latin typeface="Cambria" panose="02040503050406030204" pitchFamily="18" charset="0"/>
              </a:rPr>
              <a:t>Nr</a:t>
            </a:r>
            <a:r>
              <a:rPr lang="en-US" sz="1400" i="1" dirty="0">
                <a:solidFill>
                  <a:srgbClr val="1F497D"/>
                </a:solidFill>
                <a:latin typeface="Cambria" panose="02040503050406030204" pitchFamily="18" charset="0"/>
              </a:rPr>
              <a:t>. of  </a:t>
            </a:r>
            <a:r>
              <a:rPr lang="en-US" sz="1400" i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tools</a:t>
            </a: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Calibri" panose="020F0502020204030204" pitchFamily="34" charset="0"/>
              <a:buChar char="-"/>
            </a:pPr>
            <a:endParaRPr lang="en-US" sz="1400" i="1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Calibri" panose="020F0502020204030204" pitchFamily="34" charset="0"/>
              <a:buChar char="-"/>
            </a:pPr>
            <a:r>
              <a:rPr lang="en-US" sz="1400" i="1" dirty="0" err="1">
                <a:solidFill>
                  <a:srgbClr val="1F497D"/>
                </a:solidFill>
                <a:latin typeface="Cambria" panose="02040503050406030204" pitchFamily="18" charset="0"/>
              </a:rPr>
              <a:t>Nr</a:t>
            </a:r>
            <a:r>
              <a:rPr lang="en-US" sz="1400" i="1" dirty="0">
                <a:solidFill>
                  <a:srgbClr val="1F497D"/>
                </a:solidFill>
                <a:latin typeface="Cambria" panose="02040503050406030204" pitchFamily="18" charset="0"/>
              </a:rPr>
              <a:t>. of  pilot </a:t>
            </a:r>
            <a:r>
              <a:rPr lang="en-US" sz="1400" i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actions</a:t>
            </a:r>
          </a:p>
          <a:p>
            <a:pPr>
              <a:buClr>
                <a:schemeClr val="tx2">
                  <a:lumMod val="75000"/>
                </a:schemeClr>
              </a:buClr>
            </a:pPr>
            <a:endParaRPr lang="en-US" sz="1400" i="1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Calibri" panose="020F0502020204030204" pitchFamily="34" charset="0"/>
              <a:buChar char="-"/>
            </a:pPr>
            <a:r>
              <a:rPr lang="en-US" sz="1400" i="1" u="sng" dirty="0" err="1">
                <a:solidFill>
                  <a:srgbClr val="1F497D"/>
                </a:solidFill>
                <a:latin typeface="Cambria" panose="02040503050406030204" pitchFamily="18" charset="0"/>
              </a:rPr>
              <a:t>Nr</a:t>
            </a:r>
            <a:r>
              <a:rPr lang="en-US" sz="1400" i="1" u="sng" dirty="0">
                <a:solidFill>
                  <a:srgbClr val="1F497D"/>
                </a:solidFill>
                <a:latin typeface="Cambria" panose="02040503050406030204" pitchFamily="18" charset="0"/>
              </a:rPr>
              <a:t>. of documented learning </a:t>
            </a:r>
            <a:r>
              <a:rPr lang="en-US" sz="1400" i="1" u="sng" dirty="0" smtClean="0">
                <a:solidFill>
                  <a:srgbClr val="1F497D"/>
                </a:solidFill>
                <a:latin typeface="Cambria" panose="02040503050406030204" pitchFamily="18" charset="0"/>
              </a:rPr>
              <a:t>interactions</a:t>
            </a:r>
            <a:endParaRPr lang="en-US" sz="1400" i="1" u="sng" dirty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Abgerundetes Rechteck 27"/>
          <p:cNvSpPr/>
          <p:nvPr/>
        </p:nvSpPr>
        <p:spPr>
          <a:xfrm>
            <a:off x="2807804" y="2018457"/>
            <a:ext cx="5363506" cy="4362871"/>
          </a:xfrm>
          <a:prstGeom prst="roundRect">
            <a:avLst/>
          </a:prstGeom>
          <a:solidFill>
            <a:schemeClr val="bg1">
              <a:alpha val="63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chemeClr val="tx2">
                  <a:lumMod val="75000"/>
                </a:schemeClr>
              </a:buClr>
            </a:pPr>
            <a:r>
              <a:rPr lang="en-US" dirty="0" smtClean="0">
                <a:solidFill>
                  <a:srgbClr val="4F81BD"/>
                </a:solidFill>
                <a:latin typeface="Cambria" panose="02040503050406030204" pitchFamily="18" charset="0"/>
              </a:rPr>
              <a:t>Project Outputs</a:t>
            </a: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Calibri" panose="020F0502020204030204" pitchFamily="34" charset="0"/>
              <a:buChar char="-"/>
            </a:pPr>
            <a:endParaRPr lang="en-US" sz="1400" i="1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  <p:cxnSp>
        <p:nvCxnSpPr>
          <p:cNvPr id="29" name="Gerade Verbindung mit Pfeil 28"/>
          <p:cNvCxnSpPr/>
          <p:nvPr/>
        </p:nvCxnSpPr>
        <p:spPr>
          <a:xfrm flipH="1">
            <a:off x="2447764" y="2996952"/>
            <a:ext cx="360039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Tabel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68465"/>
              </p:ext>
            </p:extLst>
          </p:nvPr>
        </p:nvGraphicFramePr>
        <p:xfrm>
          <a:off x="3003050" y="2632900"/>
          <a:ext cx="5026698" cy="3240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3246"/>
                <a:gridCol w="793452"/>
              </a:tblGrid>
              <a:tr h="32283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Output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Value</a:t>
                      </a:r>
                      <a:endParaRPr lang="en-US" sz="1600" dirty="0"/>
                    </a:p>
                  </a:txBody>
                  <a:tcPr/>
                </a:tc>
              </a:tr>
              <a:tr h="32283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1F497D"/>
                          </a:solidFill>
                        </a:rPr>
                        <a:t>1 </a:t>
                      </a:r>
                      <a:r>
                        <a:rPr lang="en-US" sz="1400" dirty="0" err="1" smtClean="0">
                          <a:solidFill>
                            <a:srgbClr val="1F497D"/>
                          </a:solidFill>
                        </a:rPr>
                        <a:t>Danubian</a:t>
                      </a:r>
                      <a:r>
                        <a:rPr lang="en-US" sz="1400" dirty="0" smtClean="0">
                          <a:solidFill>
                            <a:srgbClr val="1F497D"/>
                          </a:solidFill>
                        </a:rPr>
                        <a:t> strategy for (…) based on</a:t>
                      </a:r>
                      <a:r>
                        <a:rPr lang="en-US" sz="1400" baseline="0" dirty="0" smtClean="0">
                          <a:solidFill>
                            <a:srgbClr val="1F497D"/>
                          </a:solidFill>
                        </a:rPr>
                        <a:t> 8 country reports </a:t>
                      </a:r>
                      <a:endParaRPr lang="en-US" sz="1400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F497D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</a:tr>
              <a:tr h="322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1F497D"/>
                          </a:solidFill>
                        </a:rPr>
                        <a:t>1 </a:t>
                      </a:r>
                      <a:r>
                        <a:rPr lang="en-US" sz="1400" dirty="0" err="1" smtClean="0">
                          <a:solidFill>
                            <a:srgbClr val="1F497D"/>
                          </a:solidFill>
                        </a:rPr>
                        <a:t>Danubian</a:t>
                      </a:r>
                      <a:r>
                        <a:rPr lang="en-US" sz="1400" dirty="0" smtClean="0">
                          <a:solidFill>
                            <a:srgbClr val="1F497D"/>
                          </a:solidFill>
                        </a:rPr>
                        <a:t> strategy for (…) based on</a:t>
                      </a:r>
                      <a:r>
                        <a:rPr lang="en-US" sz="1400" baseline="0" dirty="0" smtClean="0">
                          <a:solidFill>
                            <a:srgbClr val="1F497D"/>
                          </a:solidFill>
                        </a:rPr>
                        <a:t> 8 country reports </a:t>
                      </a:r>
                      <a:endParaRPr lang="en-US" sz="1400" dirty="0" smtClean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283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1F497D"/>
                          </a:solidFill>
                        </a:rPr>
                        <a:t>4 local action plans (for 4 pilots)</a:t>
                      </a:r>
                      <a:endParaRPr lang="en-US" sz="1400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F497D"/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</a:tr>
              <a:tr h="32283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1F497D"/>
                          </a:solidFill>
                        </a:rPr>
                        <a:t>1 E-learning platform</a:t>
                      </a:r>
                      <a:endParaRPr lang="en-US" sz="1400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F497D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</a:tr>
              <a:tr h="32283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 internal project management manual 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</a:tr>
              <a:tr h="32283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1F497D"/>
                          </a:solidFill>
                        </a:rPr>
                        <a:t>Pilot</a:t>
                      </a:r>
                      <a:r>
                        <a:rPr lang="en-US" sz="1400" baseline="0" dirty="0" smtClean="0">
                          <a:solidFill>
                            <a:srgbClr val="1F497D"/>
                          </a:solidFill>
                        </a:rPr>
                        <a:t> implementation of action plans in 4 sites</a:t>
                      </a:r>
                      <a:endParaRPr lang="en-US" sz="1400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F497D"/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</a:tr>
              <a:tr h="32283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1F497D"/>
                          </a:solidFill>
                        </a:rPr>
                        <a:t>Implementation 1 E-learning</a:t>
                      </a:r>
                      <a:r>
                        <a:rPr lang="en-US" sz="1400" baseline="0" dirty="0" smtClean="0">
                          <a:solidFill>
                            <a:srgbClr val="1F497D"/>
                          </a:solidFill>
                        </a:rPr>
                        <a:t> course (4 X 25 </a:t>
                      </a:r>
                      <a:r>
                        <a:rPr lang="en-US" sz="1400" baseline="0" dirty="0" err="1" smtClean="0">
                          <a:solidFill>
                            <a:srgbClr val="1F497D"/>
                          </a:solidFill>
                        </a:rPr>
                        <a:t>particip</a:t>
                      </a:r>
                      <a:r>
                        <a:rPr lang="en-US" sz="1400" baseline="0" dirty="0" smtClean="0">
                          <a:solidFill>
                            <a:srgbClr val="1F497D"/>
                          </a:solidFill>
                        </a:rPr>
                        <a:t>.)</a:t>
                      </a:r>
                      <a:endParaRPr lang="en-US" sz="1400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F497D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</a:tr>
              <a:tr h="32283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1F497D"/>
                          </a:solidFill>
                        </a:rPr>
                        <a:t>Implementation 1 E-learning</a:t>
                      </a:r>
                      <a:r>
                        <a:rPr lang="en-US" sz="1400" baseline="0" dirty="0" smtClean="0">
                          <a:solidFill>
                            <a:srgbClr val="1F497D"/>
                          </a:solidFill>
                        </a:rPr>
                        <a:t> course (4 X 25 </a:t>
                      </a:r>
                      <a:r>
                        <a:rPr lang="en-US" sz="1400" baseline="0" dirty="0" err="1" smtClean="0">
                          <a:solidFill>
                            <a:srgbClr val="1F497D"/>
                          </a:solidFill>
                        </a:rPr>
                        <a:t>particip</a:t>
                      </a:r>
                      <a:r>
                        <a:rPr lang="en-US" sz="1400" baseline="0" dirty="0" smtClean="0">
                          <a:solidFill>
                            <a:srgbClr val="1F497D"/>
                          </a:solidFill>
                        </a:rPr>
                        <a:t>.)</a:t>
                      </a:r>
                      <a:endParaRPr lang="en-US" sz="1400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283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1F497D"/>
                          </a:solidFill>
                        </a:rPr>
                        <a:t>Implementation 1 E-learning</a:t>
                      </a:r>
                      <a:r>
                        <a:rPr lang="en-US" sz="1400" baseline="0" dirty="0" smtClean="0">
                          <a:solidFill>
                            <a:srgbClr val="1F497D"/>
                          </a:solidFill>
                        </a:rPr>
                        <a:t> course (4 X 25 </a:t>
                      </a:r>
                      <a:r>
                        <a:rPr lang="en-US" sz="1400" baseline="0" dirty="0" err="1" smtClean="0">
                          <a:solidFill>
                            <a:srgbClr val="1F497D"/>
                          </a:solidFill>
                        </a:rPr>
                        <a:t>particip</a:t>
                      </a:r>
                      <a:r>
                        <a:rPr lang="en-US" sz="1400" baseline="0" dirty="0" smtClean="0">
                          <a:solidFill>
                            <a:srgbClr val="1F497D"/>
                          </a:solidFill>
                        </a:rPr>
                        <a:t>.)</a:t>
                      </a:r>
                      <a:endParaRPr lang="en-US" sz="1400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100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Rechteck 30"/>
          <p:cNvSpPr/>
          <p:nvPr/>
        </p:nvSpPr>
        <p:spPr>
          <a:xfrm>
            <a:off x="2828652" y="1484784"/>
            <a:ext cx="52565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200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Intervention Logic – Outputs</a:t>
            </a:r>
            <a:endParaRPr lang="en-US" sz="2200" dirty="0"/>
          </a:p>
        </p:txBody>
      </p:sp>
      <p:cxnSp>
        <p:nvCxnSpPr>
          <p:cNvPr id="32" name="Straight Arrow Connector 25"/>
          <p:cNvCxnSpPr/>
          <p:nvPr/>
        </p:nvCxnSpPr>
        <p:spPr>
          <a:xfrm flipV="1">
            <a:off x="2068631" y="3328002"/>
            <a:ext cx="918102" cy="259044"/>
          </a:xfrm>
          <a:prstGeom prst="straightConnector1">
            <a:avLst/>
          </a:prstGeom>
          <a:ln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25"/>
          <p:cNvCxnSpPr/>
          <p:nvPr/>
        </p:nvCxnSpPr>
        <p:spPr>
          <a:xfrm>
            <a:off x="2068631" y="3732430"/>
            <a:ext cx="936104" cy="87406"/>
          </a:xfrm>
          <a:prstGeom prst="straightConnector1">
            <a:avLst/>
          </a:prstGeom>
          <a:ln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25"/>
          <p:cNvCxnSpPr/>
          <p:nvPr/>
        </p:nvCxnSpPr>
        <p:spPr>
          <a:xfrm>
            <a:off x="1835696" y="4091881"/>
            <a:ext cx="1151037" cy="0"/>
          </a:xfrm>
          <a:prstGeom prst="straightConnector1">
            <a:avLst/>
          </a:prstGeom>
          <a:ln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25"/>
          <p:cNvCxnSpPr/>
          <p:nvPr/>
        </p:nvCxnSpPr>
        <p:spPr>
          <a:xfrm>
            <a:off x="2267744" y="4653136"/>
            <a:ext cx="736991" cy="81579"/>
          </a:xfrm>
          <a:prstGeom prst="straightConnector1">
            <a:avLst/>
          </a:prstGeom>
          <a:ln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25"/>
          <p:cNvCxnSpPr/>
          <p:nvPr/>
        </p:nvCxnSpPr>
        <p:spPr>
          <a:xfrm>
            <a:off x="2058126" y="5229200"/>
            <a:ext cx="946609" cy="0"/>
          </a:xfrm>
          <a:prstGeom prst="straightConnector1">
            <a:avLst/>
          </a:prstGeom>
          <a:ln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25"/>
          <p:cNvCxnSpPr/>
          <p:nvPr/>
        </p:nvCxnSpPr>
        <p:spPr>
          <a:xfrm>
            <a:off x="1835696" y="4199892"/>
            <a:ext cx="1151037" cy="165212"/>
          </a:xfrm>
          <a:prstGeom prst="straightConnector1">
            <a:avLst/>
          </a:prstGeom>
          <a:ln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ím 1"/>
          <p:cNvSpPr txBox="1">
            <a:spLocks/>
          </p:cNvSpPr>
          <p:nvPr/>
        </p:nvSpPr>
        <p:spPr>
          <a:xfrm>
            <a:off x="3419872" y="692696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2.1 Project Intervention Logic</a:t>
            </a:r>
            <a:endParaRPr lang="hu-HU" sz="3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78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"/>
          <p:cNvSpPr/>
          <p:nvPr/>
        </p:nvSpPr>
        <p:spPr>
          <a:xfrm>
            <a:off x="656717" y="1556792"/>
            <a:ext cx="7786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Output </a:t>
            </a:r>
            <a:r>
              <a:rPr lang="de-DE" sz="2400" dirty="0" err="1" smtClean="0">
                <a:solidFill>
                  <a:schemeClr val="accent1"/>
                </a:solidFill>
                <a:latin typeface="Cambria" panose="02040503050406030204" pitchFamily="18" charset="0"/>
              </a:rPr>
              <a:t>Indicators</a:t>
            </a:r>
            <a:endParaRPr lang="en-US" sz="2400" dirty="0"/>
          </a:p>
        </p:txBody>
      </p:sp>
      <p:sp>
        <p:nvSpPr>
          <p:cNvPr id="18" name="Textfeld 3"/>
          <p:cNvSpPr txBox="1"/>
          <p:nvPr/>
        </p:nvSpPr>
        <p:spPr>
          <a:xfrm>
            <a:off x="658255" y="2043717"/>
            <a:ext cx="8064896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600" b="1" u="sng" dirty="0" smtClean="0">
                <a:solidFill>
                  <a:srgbClr val="1F497D"/>
                </a:solidFill>
                <a:latin typeface="Cambria" panose="02040503050406030204" pitchFamily="18" charset="0"/>
              </a:rPr>
              <a:t>Documented learning interaction</a:t>
            </a:r>
            <a:endParaRPr lang="en-GB" sz="1600" u="sng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process </a:t>
            </a:r>
            <a:r>
              <a:rPr lang="en-GB" sz="1600" dirty="0">
                <a:solidFill>
                  <a:srgbClr val="1F497D"/>
                </a:solidFill>
                <a:latin typeface="Cambria" panose="02040503050406030204" pitchFamily="18" charset="0"/>
              </a:rPr>
              <a:t>of </a:t>
            </a:r>
            <a:r>
              <a:rPr lang="en-GB" sz="1600" b="1" dirty="0">
                <a:solidFill>
                  <a:srgbClr val="1F497D"/>
                </a:solidFill>
                <a:latin typeface="Cambria" panose="02040503050406030204" pitchFamily="18" charset="0"/>
              </a:rPr>
              <a:t>acquiring institutional knowledge </a:t>
            </a:r>
            <a:r>
              <a:rPr lang="en-GB" sz="16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through transnational cooperation addressing common problems and\or challenges in a specific field </a:t>
            </a:r>
          </a:p>
          <a:p>
            <a:pPr marL="800100" lvl="1" indent="-342900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Cambria" panose="02040503050406030204" pitchFamily="18" charset="0"/>
              <a:buChar char="-"/>
            </a:pPr>
            <a:r>
              <a:rPr lang="en-GB" sz="1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E.g. capacity building measures, </a:t>
            </a:r>
            <a:r>
              <a:rPr lang="en-GB" sz="1400" dirty="0">
                <a:solidFill>
                  <a:srgbClr val="1F497D"/>
                </a:solidFill>
                <a:latin typeface="Cambria" panose="02040503050406030204" pitchFamily="18" charset="0"/>
              </a:rPr>
              <a:t>e-learning </a:t>
            </a:r>
            <a:r>
              <a:rPr lang="en-GB" sz="1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platforms, peer-reviews …</a:t>
            </a:r>
          </a:p>
          <a:p>
            <a:pPr marL="800100" lvl="1" indent="-342900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Cambria" panose="02040503050406030204" pitchFamily="18" charset="0"/>
              <a:buChar char="-"/>
            </a:pPr>
            <a:r>
              <a:rPr lang="en-GB" sz="14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Mandatory</a:t>
            </a:r>
            <a:r>
              <a:rPr lang="en-GB" sz="1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en-GB" sz="14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horizontal output indicator</a:t>
            </a:r>
            <a:r>
              <a:rPr lang="en-GB" sz="1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; each projects has to implement at least one (recommended: three) </a:t>
            </a:r>
            <a:r>
              <a:rPr lang="en-GB" sz="14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learning </a:t>
            </a:r>
            <a:r>
              <a:rPr lang="en-GB" sz="1400" b="1" dirty="0">
                <a:solidFill>
                  <a:srgbClr val="1F497D"/>
                </a:solidFill>
                <a:latin typeface="Cambria" panose="02040503050406030204" pitchFamily="18" charset="0"/>
              </a:rPr>
              <a:t>interactions</a:t>
            </a:r>
            <a:r>
              <a:rPr lang="en-GB" sz="1400" dirty="0">
                <a:solidFill>
                  <a:srgbClr val="1F497D"/>
                </a:solidFill>
                <a:latin typeface="Cambria" panose="02040503050406030204" pitchFamily="18" charset="0"/>
              </a:rPr>
              <a:t>! </a:t>
            </a:r>
            <a:endParaRPr lang="en-GB" sz="14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800100" lvl="1" indent="-342900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Cambria" panose="02040503050406030204" pitchFamily="18" charset="0"/>
              <a:buChar char="-"/>
            </a:pPr>
            <a:r>
              <a:rPr lang="en-GB" sz="1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Documented </a:t>
            </a:r>
            <a:r>
              <a:rPr lang="en-GB" sz="1400" dirty="0">
                <a:solidFill>
                  <a:srgbClr val="1F497D"/>
                </a:solidFill>
                <a:latin typeface="Cambria" panose="02040503050406030204" pitchFamily="18" charset="0"/>
              </a:rPr>
              <a:t>means that physical proofs that such a learning process has been </a:t>
            </a:r>
            <a:r>
              <a:rPr lang="en-GB" sz="1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implemented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600" b="1" u="sng" dirty="0" smtClean="0">
                <a:solidFill>
                  <a:srgbClr val="1F497D"/>
                </a:solidFill>
                <a:latin typeface="Cambria" panose="02040503050406030204" pitchFamily="18" charset="0"/>
              </a:rPr>
              <a:t>Strategy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Should start with the </a:t>
            </a:r>
            <a:r>
              <a:rPr lang="en-GB" sz="16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definition </a:t>
            </a:r>
            <a:r>
              <a:rPr lang="en-GB" sz="1600" b="1" dirty="0">
                <a:solidFill>
                  <a:srgbClr val="1F497D"/>
                </a:solidFill>
                <a:latin typeface="Cambria" panose="02040503050406030204" pitchFamily="18" charset="0"/>
              </a:rPr>
              <a:t>of joint problems/ </a:t>
            </a:r>
            <a:r>
              <a:rPr lang="en-GB" sz="16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challenges </a:t>
            </a:r>
            <a:r>
              <a:rPr lang="en-GB" sz="16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and set up clear </a:t>
            </a:r>
            <a:r>
              <a:rPr lang="en-GB" sz="1600" dirty="0">
                <a:solidFill>
                  <a:srgbClr val="1F497D"/>
                </a:solidFill>
                <a:latin typeface="Cambria" panose="02040503050406030204" pitchFamily="18" charset="0"/>
              </a:rPr>
              <a:t>mid and long term objectives </a:t>
            </a:r>
            <a:r>
              <a:rPr lang="en-GB" sz="16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reflecting the </a:t>
            </a:r>
            <a:r>
              <a:rPr lang="en-GB" sz="1600" b="1" dirty="0">
                <a:solidFill>
                  <a:srgbClr val="1F497D"/>
                </a:solidFill>
                <a:latin typeface="Cambria" panose="02040503050406030204" pitchFamily="18" charset="0"/>
              </a:rPr>
              <a:t>common vision of the Danube Region </a:t>
            </a:r>
            <a:r>
              <a:rPr lang="en-GB" sz="1600" dirty="0">
                <a:solidFill>
                  <a:srgbClr val="1F497D"/>
                </a:solidFill>
                <a:latin typeface="Cambria" panose="02040503050406030204" pitchFamily="18" charset="0"/>
              </a:rPr>
              <a:t>in </a:t>
            </a:r>
            <a:r>
              <a:rPr lang="en-GB" sz="16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a </a:t>
            </a:r>
            <a:r>
              <a:rPr lang="en-GB" sz="1600" dirty="0">
                <a:solidFill>
                  <a:srgbClr val="1F497D"/>
                </a:solidFill>
                <a:latin typeface="Cambria" panose="02040503050406030204" pitchFamily="18" charset="0"/>
              </a:rPr>
              <a:t>specific </a:t>
            </a:r>
            <a:r>
              <a:rPr lang="en-GB" sz="16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field.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Should </a:t>
            </a:r>
            <a:r>
              <a:rPr lang="en-GB" sz="1600" dirty="0">
                <a:solidFill>
                  <a:srgbClr val="1F497D"/>
                </a:solidFill>
                <a:latin typeface="Cambria" panose="02040503050406030204" pitchFamily="18" charset="0"/>
              </a:rPr>
              <a:t>aim at </a:t>
            </a:r>
            <a:r>
              <a:rPr lang="en-GB" sz="1600" b="1" dirty="0">
                <a:solidFill>
                  <a:srgbClr val="1F497D"/>
                </a:solidFill>
                <a:latin typeface="Cambria" panose="02040503050406030204" pitchFamily="18" charset="0"/>
              </a:rPr>
              <a:t>policy integration</a:t>
            </a:r>
            <a:r>
              <a:rPr lang="en-GB" sz="1600" dirty="0">
                <a:solidFill>
                  <a:srgbClr val="1F497D"/>
                </a:solidFill>
                <a:latin typeface="Cambria" panose="02040503050406030204" pitchFamily="18" charset="0"/>
              </a:rPr>
              <a:t> in the Danube area in the selected fields and act as policy drivers below EU level but above national level. </a:t>
            </a:r>
            <a:endParaRPr lang="en-GB" sz="16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GB" sz="1400" b="1" dirty="0">
                <a:solidFill>
                  <a:srgbClr val="1F497D"/>
                </a:solidFill>
                <a:latin typeface="Cambria" panose="02040503050406030204" pitchFamily="18" charset="0"/>
              </a:rPr>
              <a:t>A</a:t>
            </a:r>
            <a:r>
              <a:rPr lang="en-GB" sz="14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ction plans</a:t>
            </a:r>
            <a:r>
              <a:rPr lang="en-GB" sz="1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break </a:t>
            </a:r>
            <a:r>
              <a:rPr lang="en-GB" sz="1400" dirty="0">
                <a:solidFill>
                  <a:srgbClr val="1F497D"/>
                </a:solidFill>
                <a:latin typeface="Cambria" panose="02040503050406030204" pitchFamily="18" charset="0"/>
              </a:rPr>
              <a:t>down the </a:t>
            </a:r>
            <a:r>
              <a:rPr lang="en-GB" sz="1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strategy </a:t>
            </a:r>
            <a:r>
              <a:rPr lang="en-GB" sz="1400" dirty="0">
                <a:solidFill>
                  <a:srgbClr val="1F497D"/>
                </a:solidFill>
                <a:latin typeface="Cambria" panose="02040503050406030204" pitchFamily="18" charset="0"/>
              </a:rPr>
              <a:t>goals and objectives into specific actions. </a:t>
            </a: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3419872" y="692696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2.1 Project Intervention Logic</a:t>
            </a:r>
            <a:endParaRPr lang="hu-HU" sz="3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51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"/>
          <p:cNvSpPr/>
          <p:nvPr/>
        </p:nvSpPr>
        <p:spPr>
          <a:xfrm>
            <a:off x="655626" y="1532870"/>
            <a:ext cx="7786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Output </a:t>
            </a:r>
            <a:r>
              <a:rPr lang="de-DE" sz="2400" dirty="0" err="1" smtClean="0">
                <a:solidFill>
                  <a:schemeClr val="accent1"/>
                </a:solidFill>
                <a:latin typeface="Cambria" panose="02040503050406030204" pitchFamily="18" charset="0"/>
              </a:rPr>
              <a:t>Indicators</a:t>
            </a:r>
            <a:endParaRPr lang="en-US" sz="2400" dirty="0"/>
          </a:p>
        </p:txBody>
      </p:sp>
      <p:sp>
        <p:nvSpPr>
          <p:cNvPr id="18" name="Textfeld 3"/>
          <p:cNvSpPr txBox="1"/>
          <p:nvPr/>
        </p:nvSpPr>
        <p:spPr>
          <a:xfrm>
            <a:off x="653927" y="2029559"/>
            <a:ext cx="80648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u="sng" dirty="0" smtClean="0">
                <a:solidFill>
                  <a:srgbClr val="1F497D"/>
                </a:solidFill>
                <a:latin typeface="Cambria" panose="02040503050406030204" pitchFamily="18" charset="0"/>
              </a:rPr>
              <a:t>Tool</a:t>
            </a:r>
            <a:r>
              <a:rPr lang="en-US" sz="1600" u="sng" dirty="0" smtClean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6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means </a:t>
            </a:r>
            <a:r>
              <a:rPr lang="en-GB" sz="1600" b="1" dirty="0">
                <a:solidFill>
                  <a:srgbClr val="1F497D"/>
                </a:solidFill>
                <a:latin typeface="Cambria" panose="02040503050406030204" pitchFamily="18" charset="0"/>
              </a:rPr>
              <a:t>for achieving a specific task</a:t>
            </a:r>
            <a:r>
              <a:rPr lang="en-GB" sz="1600" dirty="0">
                <a:solidFill>
                  <a:srgbClr val="1F497D"/>
                </a:solidFill>
                <a:latin typeface="Cambria" panose="02040503050406030204" pitchFamily="18" charset="0"/>
              </a:rPr>
              <a:t>. Tools should be jointly developed at transnational level and be innovative. </a:t>
            </a:r>
            <a:endParaRPr lang="en-GB" sz="16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Tools </a:t>
            </a:r>
            <a:r>
              <a:rPr lang="en-GB" sz="1600" dirty="0">
                <a:solidFill>
                  <a:srgbClr val="1F497D"/>
                </a:solidFill>
                <a:latin typeface="Cambria" panose="02040503050406030204" pitchFamily="18" charset="0"/>
              </a:rPr>
              <a:t>can be </a:t>
            </a:r>
            <a:r>
              <a:rPr lang="en-GB" sz="1600" b="1" dirty="0">
                <a:solidFill>
                  <a:srgbClr val="1F497D"/>
                </a:solidFill>
                <a:latin typeface="Cambria" panose="02040503050406030204" pitchFamily="18" charset="0"/>
              </a:rPr>
              <a:t>tangible</a:t>
            </a:r>
            <a:r>
              <a:rPr lang="en-GB" sz="1600" dirty="0">
                <a:solidFill>
                  <a:srgbClr val="1F497D"/>
                </a:solidFill>
                <a:latin typeface="Cambria" panose="02040503050406030204" pitchFamily="18" charset="0"/>
              </a:rPr>
              <a:t> (physical or technical objects) and </a:t>
            </a:r>
            <a:r>
              <a:rPr lang="en-GB" sz="1600" b="1" dirty="0">
                <a:solidFill>
                  <a:srgbClr val="1F497D"/>
                </a:solidFill>
                <a:latin typeface="Cambria" panose="02040503050406030204" pitchFamily="18" charset="0"/>
              </a:rPr>
              <a:t>intangible</a:t>
            </a:r>
            <a:r>
              <a:rPr lang="en-GB" sz="1600" dirty="0">
                <a:solidFill>
                  <a:srgbClr val="1F497D"/>
                </a:solidFill>
                <a:latin typeface="Cambria" panose="02040503050406030204" pitchFamily="18" charset="0"/>
              </a:rPr>
              <a:t> (methods, concepts or services). </a:t>
            </a:r>
            <a:endParaRPr lang="en-GB" sz="16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buClr>
                <a:srgbClr val="1F497D"/>
              </a:buClr>
              <a:buFont typeface="Cambria" panose="02040503050406030204" pitchFamily="18" charset="0"/>
              <a:buChar char="-"/>
            </a:pPr>
            <a:r>
              <a:rPr lang="en-GB" sz="1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e.g. analytical tools, management tools, software tools, monitoring tools, decision support tools, technical tools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600" b="1" u="sng" dirty="0" smtClean="0">
                <a:solidFill>
                  <a:srgbClr val="1F497D"/>
                </a:solidFill>
                <a:latin typeface="Cambria" panose="02040503050406030204" pitchFamily="18" charset="0"/>
              </a:rPr>
              <a:t>Pilot action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6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practical </a:t>
            </a:r>
            <a:r>
              <a:rPr lang="en-GB" sz="1600" b="1" dirty="0">
                <a:solidFill>
                  <a:srgbClr val="1F497D"/>
                </a:solidFill>
                <a:latin typeface="Cambria" panose="02040503050406030204" pitchFamily="18" charset="0"/>
              </a:rPr>
              <a:t>implementation of newly developed solutions</a:t>
            </a:r>
            <a:r>
              <a:rPr lang="en-GB" sz="1600" dirty="0">
                <a:solidFill>
                  <a:srgbClr val="1F497D"/>
                </a:solidFill>
                <a:latin typeface="Cambria" panose="02040503050406030204" pitchFamily="18" charset="0"/>
              </a:rPr>
              <a:t> (e.g. services, tools, methods or approaches, even an investment</a:t>
            </a:r>
            <a:r>
              <a:rPr lang="en-GB" sz="16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has </a:t>
            </a:r>
            <a:r>
              <a:rPr lang="en-GB" sz="1600" dirty="0">
                <a:solidFill>
                  <a:srgbClr val="1F497D"/>
                </a:solidFill>
                <a:latin typeface="Cambria" panose="02040503050406030204" pitchFamily="18" charset="0"/>
              </a:rPr>
              <a:t>an experimental nature which aims at testing, evaluating and/or demonstrating the feasibility and effectiveness of a </a:t>
            </a:r>
            <a:r>
              <a:rPr lang="en-GB" sz="16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scheme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600" b="1" i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Deliverable</a:t>
            </a:r>
            <a:r>
              <a:rPr lang="en-GB" sz="16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: </a:t>
            </a:r>
            <a:r>
              <a:rPr lang="en-GB" sz="1600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side product or service contributing to the development of an output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ambria" panose="02040503050406030204" pitchFamily="18" charset="0"/>
              <a:buChar char="→"/>
            </a:pPr>
            <a:r>
              <a:rPr lang="en-GB" sz="1600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All products under WP1 and WP2 are deliverables</a:t>
            </a: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3419872" y="692696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2.1 Project Intervention Logic</a:t>
            </a:r>
            <a:endParaRPr lang="hu-HU" sz="3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52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feld 3"/>
          <p:cNvSpPr txBox="1"/>
          <p:nvPr/>
        </p:nvSpPr>
        <p:spPr>
          <a:xfrm>
            <a:off x="653927" y="1628800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Do we have a </a:t>
            </a:r>
            <a:r>
              <a:rPr lang="en-US" sz="1600" b="1" i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vision</a:t>
            </a:r>
            <a:r>
              <a:rPr lang="en-US" sz="16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 regarding a concrete territorial change in the Danube Region?</a:t>
            </a:r>
            <a:endParaRPr lang="en-GB" sz="1600" b="1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6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Do we address </a:t>
            </a:r>
            <a:r>
              <a:rPr lang="en-GB" sz="1600" b="1" i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Danube-specific</a:t>
            </a:r>
            <a:r>
              <a:rPr lang="en-GB" sz="16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 needs (potentials) with our project idea?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Is the project idea clearly, explicitly and </a:t>
            </a:r>
            <a:r>
              <a:rPr lang="en-US" sz="1600" b="1" i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authentically</a:t>
            </a:r>
            <a:r>
              <a:rPr lang="en-US" sz="16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 addressing one of the SO of the DTP (taking into account thematic restrictions under the 2</a:t>
            </a:r>
            <a:r>
              <a:rPr lang="en-US" sz="1600" b="1" baseline="30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nd</a:t>
            </a:r>
            <a:r>
              <a:rPr lang="en-US" sz="16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en-US" sz="1600" b="1" dirty="0" err="1" smtClean="0">
                <a:solidFill>
                  <a:srgbClr val="1F497D"/>
                </a:solidFill>
                <a:latin typeface="Cambria" panose="02040503050406030204" pitchFamily="18" charset="0"/>
              </a:rPr>
              <a:t>CfP</a:t>
            </a:r>
            <a:r>
              <a:rPr lang="en-US" sz="16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)?</a:t>
            </a:r>
            <a:endParaRPr lang="en-GB" sz="16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Partners we have in mind: is it a partnership or </a:t>
            </a:r>
            <a:r>
              <a:rPr lang="en-US" sz="1600" b="1" i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the</a:t>
            </a:r>
            <a:r>
              <a:rPr lang="en-US" sz="16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 partnership for the topic addressed?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Synergies with </a:t>
            </a:r>
            <a:r>
              <a:rPr lang="en-US" sz="1600" b="1" i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EUSDR</a:t>
            </a:r>
            <a:r>
              <a:rPr lang="en-US" sz="16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 considered? (during generation and within AF)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6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Intervention logic: is it </a:t>
            </a:r>
            <a:r>
              <a:rPr lang="en-GB" sz="1600" b="1" i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really</a:t>
            </a:r>
            <a:r>
              <a:rPr lang="en-GB" sz="16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 in line with DTP requirements? Does it convince us?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Did we </a:t>
            </a:r>
            <a:r>
              <a:rPr lang="en-US" sz="1600" b="1" i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critically</a:t>
            </a:r>
            <a:r>
              <a:rPr lang="en-US" sz="16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 self-assess all dimensions of the proposal (including operational)?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Did we double-check with the JS </a:t>
            </a:r>
            <a:r>
              <a:rPr lang="en-US" sz="16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PO?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Did we double-check with “grandma”?</a:t>
            </a:r>
            <a:endParaRPr lang="en-GB" sz="1600" b="1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3419872" y="692696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2.2 Check List</a:t>
            </a:r>
            <a:endParaRPr lang="hu-HU" sz="3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48444" y="3202310"/>
            <a:ext cx="8644036" cy="21602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91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3"/>
          <p:cNvSpPr txBox="1"/>
          <p:nvPr/>
        </p:nvSpPr>
        <p:spPr>
          <a:xfrm>
            <a:off x="611560" y="1361460"/>
            <a:ext cx="47646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rgbClr val="1F497D"/>
                </a:solidFill>
              </a:rPr>
              <a:t> </a:t>
            </a:r>
            <a:endParaRPr lang="en-GB" sz="1600" dirty="0">
              <a:solidFill>
                <a:srgbClr val="1F497D"/>
              </a:solidFill>
            </a:endParaRPr>
          </a:p>
          <a:p>
            <a:r>
              <a:rPr lang="hu-HU" sz="1400" dirty="0">
                <a:solidFill>
                  <a:srgbClr val="1F497D"/>
                </a:solidFill>
              </a:rPr>
              <a:t>Johannes Gabriel </a:t>
            </a:r>
            <a:endParaRPr lang="en-GB" sz="1400" dirty="0">
              <a:solidFill>
                <a:srgbClr val="1F497D"/>
              </a:solidFill>
            </a:endParaRPr>
          </a:p>
          <a:p>
            <a:r>
              <a:rPr lang="hu-HU" sz="1400" dirty="0">
                <a:solidFill>
                  <a:srgbClr val="1F497D"/>
                </a:solidFill>
              </a:rPr>
              <a:t>Project Officer</a:t>
            </a:r>
            <a:endParaRPr lang="en-GB" sz="1400" dirty="0">
              <a:solidFill>
                <a:srgbClr val="1F497D"/>
              </a:solidFill>
            </a:endParaRPr>
          </a:p>
          <a:p>
            <a:r>
              <a:rPr lang="hu-HU" sz="1400" dirty="0">
                <a:solidFill>
                  <a:srgbClr val="1F497D"/>
                </a:solidFill>
              </a:rPr>
              <a:t> </a:t>
            </a:r>
            <a:endParaRPr lang="en-GB" sz="1400" dirty="0">
              <a:solidFill>
                <a:srgbClr val="1F497D"/>
              </a:solidFill>
            </a:endParaRPr>
          </a:p>
          <a:p>
            <a:r>
              <a:rPr lang="hu-HU" sz="1400" dirty="0">
                <a:solidFill>
                  <a:srgbClr val="1F497D"/>
                </a:solidFill>
              </a:rPr>
              <a:t>Joint Secretariat | Danube Transnational Programme</a:t>
            </a:r>
            <a:endParaRPr lang="en-GB" sz="1400" dirty="0">
              <a:solidFill>
                <a:srgbClr val="1F497D"/>
              </a:solidFill>
            </a:endParaRPr>
          </a:p>
          <a:p>
            <a:r>
              <a:rPr lang="hu-HU" sz="1400" dirty="0">
                <a:solidFill>
                  <a:srgbClr val="1F497D"/>
                </a:solidFill>
              </a:rPr>
              <a:t>Honvéd utca 13-15 – 1055 Budapest, Hungary</a:t>
            </a:r>
            <a:endParaRPr lang="en-GB" sz="1400" dirty="0">
              <a:solidFill>
                <a:srgbClr val="1F497D"/>
              </a:solidFill>
            </a:endParaRPr>
          </a:p>
          <a:p>
            <a:r>
              <a:rPr lang="hu-HU" sz="1400" dirty="0">
                <a:solidFill>
                  <a:srgbClr val="1F497D"/>
                </a:solidFill>
              </a:rPr>
              <a:t>Tel: +36 1 795 </a:t>
            </a:r>
            <a:r>
              <a:rPr lang="hu-HU" sz="1400" dirty="0" smtClean="0">
                <a:solidFill>
                  <a:srgbClr val="1F497D"/>
                </a:solidFill>
              </a:rPr>
              <a:t>5886</a:t>
            </a:r>
            <a:endParaRPr lang="en-GB" sz="1400" dirty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3419872" y="692696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Contact </a:t>
            </a:r>
            <a:endParaRPr lang="hu-HU" sz="3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" y="2996952"/>
            <a:ext cx="9144000" cy="34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3"/>
          <p:cNvSpPr txBox="1"/>
          <p:nvPr/>
        </p:nvSpPr>
        <p:spPr>
          <a:xfrm>
            <a:off x="4716016" y="1996152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rgbClr val="1F497D"/>
                </a:solidFill>
              </a:rPr>
              <a:t> </a:t>
            </a:r>
            <a:endParaRPr lang="en-GB" sz="1600" dirty="0">
              <a:solidFill>
                <a:srgbClr val="1F497D"/>
              </a:solidFill>
            </a:endParaRPr>
          </a:p>
          <a:p>
            <a:r>
              <a:rPr lang="hu-HU" sz="1400" u="sng" dirty="0">
                <a:hlinkClick r:id="rId5"/>
              </a:rPr>
              <a:t>johannes.gabriel@interreg-danube.eu</a:t>
            </a:r>
            <a:endParaRPr lang="en-GB" sz="1400" dirty="0"/>
          </a:p>
          <a:p>
            <a:r>
              <a:rPr lang="hu-HU" sz="1400" dirty="0" smtClean="0">
                <a:hlinkClick r:id="rId6"/>
              </a:rPr>
              <a:t>www.interreg-danube.eu</a:t>
            </a:r>
            <a:endParaRPr lang="en-GB" sz="1400" dirty="0" smtClean="0"/>
          </a:p>
          <a:p>
            <a:r>
              <a:rPr lang="hu-HU" sz="1600" dirty="0" smtClean="0"/>
              <a:t> </a:t>
            </a:r>
            <a:r>
              <a:rPr lang="en-GB" sz="1600" b="1" dirty="0" smtClean="0"/>
              <a:t>	</a:t>
            </a:r>
            <a:endParaRPr lang="en-GB" sz="1600" dirty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39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ím 1"/>
          <p:cNvSpPr txBox="1">
            <a:spLocks/>
          </p:cNvSpPr>
          <p:nvPr/>
        </p:nvSpPr>
        <p:spPr>
          <a:xfrm>
            <a:off x="3424808" y="476672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1.1 Application</a:t>
            </a:r>
            <a:endParaRPr lang="hu-HU" sz="3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Alcím 2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352928" cy="5040560"/>
          </a:xfrm>
        </p:spPr>
        <p:txBody>
          <a:bodyPr>
            <a:noAutofit/>
          </a:bodyPr>
          <a:lstStyle/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u="sng" dirty="0" smtClean="0">
                <a:solidFill>
                  <a:srgbClr val="244061"/>
                </a:solidFill>
                <a:latin typeface="Cambria"/>
                <a:ea typeface="Arial Unicode MS"/>
                <a:cs typeface="Times New Roman"/>
              </a:rPr>
              <a:t>1-Step</a:t>
            </a:r>
            <a:r>
              <a:rPr lang="en-US" sz="2000" dirty="0" smtClean="0">
                <a:solidFill>
                  <a:srgbClr val="244061"/>
                </a:solidFill>
                <a:latin typeface="Cambria"/>
                <a:ea typeface="Arial Unicode MS"/>
                <a:cs typeface="Times New Roman"/>
              </a:rPr>
              <a:t> application procedure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244061"/>
                </a:solidFill>
                <a:latin typeface="Cambria"/>
                <a:ea typeface="Arial Unicode MS"/>
                <a:cs typeface="Times New Roman"/>
              </a:rPr>
              <a:t>Maximum project duration: </a:t>
            </a:r>
            <a:r>
              <a:rPr lang="en-US" sz="2000" u="sng" dirty="0" smtClean="0">
                <a:solidFill>
                  <a:srgbClr val="244061"/>
                </a:solidFill>
                <a:latin typeface="Cambria"/>
                <a:ea typeface="Arial Unicode MS"/>
                <a:cs typeface="Times New Roman"/>
              </a:rPr>
              <a:t>36 months</a:t>
            </a:r>
            <a:endParaRPr lang="en-US" sz="2000" u="sng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244061"/>
                </a:solidFill>
                <a:latin typeface="Cambria"/>
                <a:ea typeface="Arial Unicode MS"/>
                <a:cs typeface="Times New Roman"/>
              </a:rPr>
              <a:t>L</a:t>
            </a:r>
            <a:r>
              <a:rPr lang="en-US" sz="2000" dirty="0" smtClean="0">
                <a:solidFill>
                  <a:srgbClr val="244061"/>
                </a:solidFill>
                <a:latin typeface="Cambria"/>
                <a:ea typeface="Arial Unicode MS"/>
                <a:cs typeface="Times New Roman"/>
              </a:rPr>
              <a:t>aunch: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May 2017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Deadline for submission: not before June 2017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Though the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CfP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is not officially launched yet, most important documents are already available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Technical framework for submission like DTP 1</a:t>
            </a:r>
            <a:r>
              <a:rPr lang="en-US" sz="2000" baseline="300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st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CfP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l"/>
            <a:endParaRPr lang="en-US" sz="20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r>
              <a:rPr lang="en-US" sz="1600" dirty="0" smtClean="0">
                <a:solidFill>
                  <a:srgbClr val="244061"/>
                </a:solidFill>
                <a:latin typeface="Cambria"/>
                <a:ea typeface="Arial Unicode MS"/>
                <a:cs typeface="Times New Roman"/>
                <a:hlinkClick r:id="rId4"/>
              </a:rPr>
              <a:t>http://www.interreg-danube.eu/calls/calls-for-proposals/second-call-for-proposals</a:t>
            </a:r>
            <a:endParaRPr lang="en-US" sz="1600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r>
              <a:rPr lang="en-US" sz="1600" dirty="0" smtClean="0">
                <a:solidFill>
                  <a:srgbClr val="244061"/>
                </a:solidFill>
                <a:latin typeface="Cambria"/>
                <a:ea typeface="Arial Unicode MS"/>
                <a:cs typeface="Times New Roman"/>
              </a:rPr>
              <a:t> </a:t>
            </a: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705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ím 1"/>
          <p:cNvSpPr txBox="1">
            <a:spLocks/>
          </p:cNvSpPr>
          <p:nvPr/>
        </p:nvSpPr>
        <p:spPr>
          <a:xfrm>
            <a:off x="3424808" y="476672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1.1 Application</a:t>
            </a:r>
            <a:endParaRPr lang="hu-HU" sz="3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6" y="1578046"/>
            <a:ext cx="8524992" cy="509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/>
          <p:cNvSpPr/>
          <p:nvPr/>
        </p:nvSpPr>
        <p:spPr>
          <a:xfrm rot="3288332">
            <a:off x="3815754" y="2463817"/>
            <a:ext cx="936104" cy="1442082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Down Arrow 5"/>
          <p:cNvSpPr/>
          <p:nvPr/>
        </p:nvSpPr>
        <p:spPr>
          <a:xfrm rot="3288332">
            <a:off x="4242866" y="4298114"/>
            <a:ext cx="936104" cy="1442082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42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ím 1"/>
          <p:cNvSpPr txBox="1">
            <a:spLocks/>
          </p:cNvSpPr>
          <p:nvPr/>
        </p:nvSpPr>
        <p:spPr>
          <a:xfrm>
            <a:off x="3424808" y="476672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1.1 Application</a:t>
            </a:r>
            <a:endParaRPr lang="hu-HU" sz="3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556792"/>
            <a:ext cx="8072437" cy="499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2001838" y="2113062"/>
            <a:ext cx="86409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68749" y="3212976"/>
            <a:ext cx="86409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68749" y="5373216"/>
            <a:ext cx="86409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79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352928" cy="504056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244061"/>
                </a:solidFill>
                <a:latin typeface="Cambria"/>
                <a:ea typeface="Arial Unicode MS"/>
                <a:cs typeface="Times New Roman"/>
              </a:rPr>
              <a:t>Budget of the 2</a:t>
            </a:r>
            <a:r>
              <a:rPr lang="en-US" sz="2000" b="1" baseline="30000" dirty="0" smtClean="0">
                <a:solidFill>
                  <a:srgbClr val="244061"/>
                </a:solidFill>
                <a:latin typeface="Cambria"/>
                <a:ea typeface="Arial Unicode MS"/>
                <a:cs typeface="Times New Roman"/>
              </a:rPr>
              <a:t>nd</a:t>
            </a:r>
            <a:r>
              <a:rPr lang="en-US" sz="2000" b="1" dirty="0" smtClean="0">
                <a:solidFill>
                  <a:srgbClr val="244061"/>
                </a:solidFill>
                <a:latin typeface="Cambria"/>
                <a:ea typeface="Arial Unicode MS"/>
                <a:cs typeface="Times New Roman"/>
              </a:rPr>
              <a:t> Call for Proposals</a:t>
            </a:r>
            <a:r>
              <a:rPr lang="hu-HU" sz="2000" b="1" dirty="0" smtClean="0">
                <a:solidFill>
                  <a:srgbClr val="244061"/>
                </a:solidFill>
                <a:latin typeface="Cambria"/>
                <a:ea typeface="Arial Unicode MS"/>
                <a:cs typeface="Times New Roman"/>
              </a:rPr>
              <a:t> </a:t>
            </a:r>
            <a:r>
              <a:rPr lang="hu-HU" sz="2000" b="1" dirty="0" err="1" smtClean="0">
                <a:solidFill>
                  <a:srgbClr val="244061"/>
                </a:solidFill>
                <a:latin typeface="Cambria"/>
                <a:ea typeface="Arial Unicode MS"/>
                <a:cs typeface="Times New Roman"/>
              </a:rPr>
              <a:t>in</a:t>
            </a:r>
            <a:r>
              <a:rPr lang="hu-HU" sz="2000" b="1" dirty="0" smtClean="0">
                <a:solidFill>
                  <a:srgbClr val="244061"/>
                </a:solidFill>
                <a:latin typeface="Cambria"/>
                <a:ea typeface="Arial Unicode MS"/>
                <a:cs typeface="Times New Roman"/>
              </a:rPr>
              <a:t> EUR</a:t>
            </a:r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3419872" y="692696"/>
            <a:ext cx="5256584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How much money do I have?</a:t>
            </a:r>
            <a:endParaRPr lang="en-GB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2123529"/>
            <a:ext cx="8004175" cy="40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355976" y="2123529"/>
            <a:ext cx="2808312" cy="40417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US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Planned to be available at the launch of the call!</a:t>
            </a:r>
            <a:endParaRPr lang="en-GB" sz="2400" b="1" dirty="0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071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ím 1"/>
          <p:cNvSpPr txBox="1">
            <a:spLocks/>
          </p:cNvSpPr>
          <p:nvPr/>
        </p:nvSpPr>
        <p:spPr>
          <a:xfrm>
            <a:off x="3419872" y="692696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1.2 Eligibility Assessment</a:t>
            </a:r>
            <a:endParaRPr lang="hu-HU" sz="3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Alcím 2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8352928" cy="3384376"/>
          </a:xfrm>
        </p:spPr>
        <p:txBody>
          <a:bodyPr>
            <a:noAutofit/>
          </a:bodyPr>
          <a:lstStyle/>
          <a:p>
            <a:pPr algn="l"/>
            <a:r>
              <a:rPr lang="en-US" sz="2000" b="1" dirty="0" smtClean="0">
                <a:solidFill>
                  <a:srgbClr val="4F81BD"/>
                </a:solidFill>
                <a:latin typeface="Cambria"/>
                <a:ea typeface="Arial Unicode MS"/>
                <a:cs typeface="Times New Roman"/>
              </a:rPr>
              <a:t>Eligibility check </a:t>
            </a:r>
          </a:p>
          <a:p>
            <a:pPr algn="l"/>
            <a:r>
              <a:rPr lang="en-US" sz="2000" dirty="0" smtClean="0">
                <a:solidFill>
                  <a:srgbClr val="244061"/>
                </a:solidFill>
                <a:latin typeface="Cambria"/>
                <a:ea typeface="Arial Unicode MS"/>
                <a:cs typeface="Times New Roman"/>
              </a:rPr>
              <a:t>Eligibility of the proposal - 9 Yes/No questions</a:t>
            </a:r>
          </a:p>
          <a:p>
            <a:pPr algn="l"/>
            <a:r>
              <a:rPr lang="en-US" sz="2000" dirty="0" smtClean="0">
                <a:solidFill>
                  <a:srgbClr val="244061"/>
                </a:solidFill>
                <a:latin typeface="Cambria"/>
                <a:ea typeface="Arial Unicode MS"/>
                <a:cs typeface="Times New Roman"/>
              </a:rPr>
              <a:t>Eligibility of the partners - 3 Yes/No </a:t>
            </a:r>
            <a:r>
              <a:rPr lang="en-US" sz="2000" dirty="0">
                <a:solidFill>
                  <a:srgbClr val="244061"/>
                </a:solidFill>
                <a:latin typeface="Cambria"/>
                <a:ea typeface="Arial Unicode MS"/>
                <a:cs typeface="Times New Roman"/>
              </a:rPr>
              <a:t>questions</a:t>
            </a:r>
          </a:p>
          <a:p>
            <a:pPr algn="l"/>
            <a:endParaRPr lang="en-US" sz="1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r>
              <a:rPr lang="en-US" sz="2600" b="1" dirty="0" smtClean="0">
                <a:solidFill>
                  <a:srgbClr val="4F81BD"/>
                </a:solidFill>
                <a:latin typeface="Cambria"/>
                <a:ea typeface="Arial Unicode MS"/>
                <a:cs typeface="Times New Roman"/>
              </a:rPr>
              <a:t>            </a:t>
            </a:r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r>
              <a:rPr lang="en-US" sz="2000" b="1" dirty="0" smtClean="0">
                <a:solidFill>
                  <a:srgbClr val="244061"/>
                </a:solidFill>
                <a:latin typeface="Cambria"/>
                <a:ea typeface="Arial Unicode MS"/>
                <a:cs typeface="Times New Roman"/>
              </a:rPr>
              <a:t>     </a:t>
            </a: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9739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8352928" cy="5040560"/>
          </a:xfrm>
        </p:spPr>
        <p:txBody>
          <a:bodyPr>
            <a:noAutofit/>
          </a:bodyPr>
          <a:lstStyle/>
          <a:p>
            <a:pPr algn="l"/>
            <a:endParaRPr lang="en-GB" sz="14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GB" sz="14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GB" sz="14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GB" sz="14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GB" sz="14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GB" sz="14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GB" sz="14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GB" sz="14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14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14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14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14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14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GB" sz="14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14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14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14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14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r>
              <a:rPr lang="en-US" sz="2000" b="1" dirty="0" smtClean="0">
                <a:solidFill>
                  <a:srgbClr val="244061"/>
                </a:solidFill>
                <a:latin typeface="Cambria"/>
                <a:ea typeface="Arial Unicode MS"/>
                <a:cs typeface="Times New Roman"/>
              </a:rPr>
              <a:t>     </a:t>
            </a: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684335"/>
              </p:ext>
            </p:extLst>
          </p:nvPr>
        </p:nvGraphicFramePr>
        <p:xfrm>
          <a:off x="611560" y="1705353"/>
          <a:ext cx="8064896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4104456"/>
              </a:tblGrid>
              <a:tr h="4760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Arial Unicode MS"/>
                          <a:cs typeface="Times New Roman"/>
                        </a:rPr>
                        <a:t>1. The AF in all its parts has been submitted within the set deadline</a:t>
                      </a:r>
                      <a:endParaRPr lang="en-GB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Deadline (date and time) to be provided</a:t>
                      </a:r>
                      <a:r>
                        <a:rPr lang="en-US" sz="11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 in the Call Announcement.</a:t>
                      </a:r>
                      <a:endParaRPr lang="en-GB" sz="11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Arial Unicode MS"/>
                          <a:cs typeface="Times New Roman"/>
                        </a:rPr>
                        <a:t>2. The AF in all its parts has been submitted  in the official templates and through the DTP website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Official templates to be published by DTP</a:t>
                      </a:r>
                      <a:r>
                        <a:rPr lang="en-US" sz="11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 on the website/ All AF parts to be submitted through DTP website.</a:t>
                      </a:r>
                      <a:endParaRPr lang="en-GB" sz="11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945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Arial Unicode MS"/>
                          <a:cs typeface="Times New Roman"/>
                        </a:rPr>
                        <a:t>3. The AF  in all its parts, including the annexes have been submitted in one single package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u="sng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Application</a:t>
                      </a:r>
                      <a:r>
                        <a:rPr lang="en-US" sz="1100" b="0" u="sng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100" b="0" u="sng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Form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100" b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pdf</a:t>
                      </a:r>
                      <a:r>
                        <a:rPr lang="en-US" sz="11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100" b="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xls</a:t>
                      </a:r>
                      <a:endParaRPr lang="en-US" sz="1100" b="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  <a:p>
                      <a:r>
                        <a:rPr lang="en-US" sz="1100" b="0" u="sng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Annexes  (…)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479814"/>
              </p:ext>
            </p:extLst>
          </p:nvPr>
        </p:nvGraphicFramePr>
        <p:xfrm>
          <a:off x="611560" y="3717032"/>
          <a:ext cx="8064896" cy="2750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410445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Arial Unicode MS"/>
                          <a:cs typeface="Times New Roman"/>
                        </a:rPr>
                        <a:t>4. The AF is compiled in English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AF is</a:t>
                      </a:r>
                      <a:r>
                        <a:rPr lang="en-US" sz="11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 to be compiled in EN.</a:t>
                      </a:r>
                      <a:endParaRPr lang="en-GB" sz="11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Arial Unicode MS"/>
                          <a:cs typeface="Times New Roman"/>
                        </a:rPr>
                        <a:t>5. Partnership is composed by at least three financing partners from at least three participating countries of which at least one (LP) is located in a Member State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ct val="200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GB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Financing Partners – ERDF, IPA, </a:t>
                      </a:r>
                      <a:r>
                        <a:rPr lang="en-GB" sz="11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ENI</a:t>
                      </a:r>
                      <a:r>
                        <a:rPr lang="en-GB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 PPs</a:t>
                      </a:r>
                    </a:p>
                    <a:p>
                      <a:pPr marL="0" indent="0">
                        <a:spcBef>
                          <a:spcPct val="200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LA – ERDF PP.</a:t>
                      </a:r>
                      <a:endParaRPr lang="en-GB" sz="11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Arial Unicode MS"/>
                          <a:cs typeface="Times New Roman"/>
                        </a:rPr>
                        <a:t>6. Lead Applicant is an eligible beneficiary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LA fulfills</a:t>
                      </a:r>
                      <a:r>
                        <a:rPr lang="en-US" sz="11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 the eligibility criteria.</a:t>
                      </a:r>
                      <a:endParaRPr lang="en-GB" sz="11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Arial Unicode MS"/>
                          <a:cs typeface="Times New Roman"/>
                        </a:rPr>
                        <a:t>7. At least 3 joint cooperation levels are indicated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</a:pPr>
                      <a:r>
                        <a:rPr lang="en-GB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According to Art 12(4) of EU reg. 1299/2013:</a:t>
                      </a:r>
                    </a:p>
                    <a:p>
                      <a:pPr marL="342900" indent="-342900">
                        <a:spcBef>
                          <a:spcPct val="2000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en-GB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Joint development</a:t>
                      </a:r>
                    </a:p>
                    <a:p>
                      <a:pPr marL="342900" indent="-342900">
                        <a:spcBef>
                          <a:spcPct val="2000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en-GB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Joint implementation</a:t>
                      </a:r>
                    </a:p>
                    <a:p>
                      <a:pPr marL="342900" indent="-342900">
                        <a:spcBef>
                          <a:spcPct val="2000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en-GB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Joint staffing</a:t>
                      </a:r>
                    </a:p>
                    <a:p>
                      <a:pPr marL="342900" indent="-342900">
                        <a:spcBef>
                          <a:spcPct val="2000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en-GB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Joint financing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Cím 1"/>
          <p:cNvSpPr txBox="1">
            <a:spLocks/>
          </p:cNvSpPr>
          <p:nvPr/>
        </p:nvSpPr>
        <p:spPr>
          <a:xfrm>
            <a:off x="3419872" y="692696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1.2 Eligibility Assessment</a:t>
            </a:r>
            <a:endParaRPr lang="hu-HU" sz="3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85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8352928" cy="5040560"/>
          </a:xfrm>
        </p:spPr>
        <p:txBody>
          <a:bodyPr>
            <a:noAutofit/>
          </a:bodyPr>
          <a:lstStyle/>
          <a:p>
            <a:pPr algn="l"/>
            <a:endParaRPr lang="en-GB" sz="14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GB" sz="14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GB" sz="14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GB" sz="14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GB" sz="14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GB" sz="14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GB" sz="14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GB" sz="14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14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14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14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14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14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GB" sz="14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14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14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14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14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r>
              <a:rPr lang="en-US" sz="2000" b="1" dirty="0" smtClean="0">
                <a:solidFill>
                  <a:srgbClr val="244061"/>
                </a:solidFill>
                <a:latin typeface="Cambria"/>
                <a:ea typeface="Arial Unicode MS"/>
                <a:cs typeface="Times New Roman"/>
              </a:rPr>
              <a:t>     </a:t>
            </a: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887827"/>
              </p:ext>
            </p:extLst>
          </p:nvPr>
        </p:nvGraphicFramePr>
        <p:xfrm>
          <a:off x="611560" y="1801744"/>
          <a:ext cx="8064896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  <a:gridCol w="439248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Arial Unicode MS"/>
                          <a:cs typeface="Times New Roman"/>
                        </a:rPr>
                        <a:t>8. The proposal contributes to at least two programme output indicators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The proposal contributes to the mandatory output indicator (documented learning</a:t>
                      </a:r>
                      <a:r>
                        <a:rPr lang="en-US" sz="16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 interaction) and at least another one.</a:t>
                      </a:r>
                      <a:endParaRPr lang="en-GB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Arial Unicode MS"/>
                          <a:cs typeface="Times New Roman"/>
                        </a:rPr>
                        <a:t>9. Completeness of Partnership Agreement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ct val="200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GB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PA is signed by all directly financed partners.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ím 1"/>
          <p:cNvSpPr txBox="1">
            <a:spLocks/>
          </p:cNvSpPr>
          <p:nvPr/>
        </p:nvSpPr>
        <p:spPr>
          <a:xfrm>
            <a:off x="683568" y="3645024"/>
            <a:ext cx="7992888" cy="17281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6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Failure to meet criteria 1-9 leads to the rejection of the whole </a:t>
            </a:r>
            <a:r>
              <a:rPr lang="en-GB" sz="2600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project proposal</a:t>
            </a:r>
            <a:r>
              <a:rPr lang="en-GB" sz="26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!</a:t>
            </a:r>
            <a:endParaRPr lang="en-GB" sz="26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3419872" y="692696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1.2 Eligibility Assessment</a:t>
            </a:r>
            <a:endParaRPr lang="hu-HU" sz="3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68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2167</Words>
  <Application>Microsoft Office PowerPoint</Application>
  <PresentationFormat>Bildschirmpräsentation (4:3)</PresentationFormat>
  <Paragraphs>497</Paragraphs>
  <Slides>29</Slides>
  <Notes>20</Notes>
  <HiddenSlides>0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29</vt:i4>
      </vt:variant>
    </vt:vector>
  </HeadingPairs>
  <TitlesOfParts>
    <vt:vector size="33" baseType="lpstr">
      <vt:lpstr>Office-téma</vt:lpstr>
      <vt:lpstr>1_Office-téma</vt:lpstr>
      <vt:lpstr>2_Office-téma</vt:lpstr>
      <vt:lpstr>3_Office-téma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  (Cambria 36-40)</dc:title>
  <dc:creator>Gábor Eszter</dc:creator>
  <cp:lastModifiedBy>jgab</cp:lastModifiedBy>
  <cp:revision>313</cp:revision>
  <cp:lastPrinted>2017-02-21T14:02:06Z</cp:lastPrinted>
  <dcterms:created xsi:type="dcterms:W3CDTF">2015-08-11T09:15:14Z</dcterms:created>
  <dcterms:modified xsi:type="dcterms:W3CDTF">2017-02-22T07:46:42Z</dcterms:modified>
</cp:coreProperties>
</file>