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2" r:id="rId1"/>
  </p:sldMasterIdLst>
  <p:notesMasterIdLst>
    <p:notesMasterId r:id="rId17"/>
  </p:notesMasterIdLst>
  <p:handoutMasterIdLst>
    <p:handoutMasterId r:id="rId18"/>
  </p:handoutMasterIdLst>
  <p:sldIdLst>
    <p:sldId id="658" r:id="rId2"/>
    <p:sldId id="731" r:id="rId3"/>
    <p:sldId id="735" r:id="rId4"/>
    <p:sldId id="741" r:id="rId5"/>
    <p:sldId id="737" r:id="rId6"/>
    <p:sldId id="732" r:id="rId7"/>
    <p:sldId id="723" r:id="rId8"/>
    <p:sldId id="736" r:id="rId9"/>
    <p:sldId id="733" r:id="rId10"/>
    <p:sldId id="738" r:id="rId11"/>
    <p:sldId id="734" r:id="rId12"/>
    <p:sldId id="739" r:id="rId13"/>
    <p:sldId id="740" r:id="rId14"/>
    <p:sldId id="730" r:id="rId15"/>
    <p:sldId id="720" r:id="rId16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3D8"/>
    <a:srgbClr val="7494A4"/>
    <a:srgbClr val="000000"/>
    <a:srgbClr val="67635D"/>
    <a:srgbClr val="77726B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6410" autoAdjust="0"/>
  </p:normalViewPr>
  <p:slideViewPr>
    <p:cSldViewPr snapToGrid="0" snapToObjects="1">
      <p:cViewPr varScale="1">
        <p:scale>
          <a:sx n="77" d="100"/>
          <a:sy n="77" d="100"/>
        </p:scale>
        <p:origin x="-96" y="-816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7883670320913"/>
          <c:y val="0.12070445303646424"/>
          <c:w val="0.4650581852733533"/>
          <c:h val="0.75859109392707158"/>
        </c:manualLayout>
      </c:layout>
      <c:pieChart>
        <c:varyColors val="1"/>
        <c:ser>
          <c:idx val="0"/>
          <c:order val="0"/>
          <c:spPr>
            <a:solidFill>
              <a:srgbClr val="C8D3D8"/>
            </a:solidFill>
          </c:spPr>
          <c:dPt>
            <c:idx val="0"/>
            <c:bubble3D val="0"/>
            <c:spPr>
              <a:solidFill>
                <a:srgbClr val="C8D3D8">
                  <a:lumMod val="50000"/>
                </a:srgbClr>
              </a:solidFill>
            </c:spPr>
          </c:dPt>
          <c:dPt>
            <c:idx val="1"/>
            <c:bubble3D val="0"/>
            <c:spPr>
              <a:solidFill>
                <a:srgbClr val="C8D3D8"/>
              </a:solidFill>
              <a:ln>
                <a:solidFill>
                  <a:srgbClr val="7E93A5">
                    <a:lumMod val="60000"/>
                    <a:lumOff val="4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-0.24009914221934034"/>
                  <c:y val="-4.3794915679312964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ČR public</a:t>
                    </a:r>
                  </a:p>
                  <a:p>
                    <a:r>
                      <a:rPr lang="en-US" dirty="0" smtClean="0"/>
                      <a:t>22</a:t>
                    </a:r>
                    <a:r>
                      <a:rPr lang="cs-CZ" dirty="0" smtClean="0"/>
                      <a:t> (30)</a:t>
                    </a:r>
                    <a:r>
                      <a:rPr lang="en-US" dirty="0" smtClean="0"/>
                      <a:t>; </a:t>
                    </a:r>
                    <a:r>
                      <a:rPr lang="cs-CZ" dirty="0" smtClean="0"/>
                      <a:t>60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73171214603555"/>
                  <c:y val="9.0554897186212222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ČR </a:t>
                    </a:r>
                    <a:r>
                      <a:rPr lang="cs-CZ" dirty="0" err="1" smtClean="0"/>
                      <a:t>private</a:t>
                    </a:r>
                    <a:endParaRPr lang="cs-CZ" dirty="0" smtClean="0"/>
                  </a:p>
                  <a:p>
                    <a:r>
                      <a:rPr lang="en-US" dirty="0" smtClean="0"/>
                      <a:t>15</a:t>
                    </a:r>
                    <a:r>
                      <a:rPr lang="cs-CZ" dirty="0" smtClean="0"/>
                      <a:t> (18)</a:t>
                    </a:r>
                    <a:r>
                      <a:rPr lang="en-US" dirty="0" smtClean="0"/>
                      <a:t>; 4</a:t>
                    </a:r>
                    <a:r>
                      <a:rPr lang="cs-CZ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SCENARIO_1!$H$43:$H$44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SCENARIO_1!$I$43:$I$44</c:f>
              <c:numCache>
                <c:formatCode>General</c:formatCode>
                <c:ptCount val="2"/>
                <c:pt idx="0">
                  <c:v>22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3/6/2017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0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/>
              <a:t>z</a:t>
            </a:r>
            <a:r>
              <a:rPr lang="cs-CZ" dirty="0" smtClean="0"/>
              <a:t>asedání Výboru ČR</a:t>
            </a:r>
            <a:endParaRPr lang="de-AT" dirty="0" smtClean="0"/>
          </a:p>
          <a:p>
            <a:r>
              <a:rPr lang="cs-CZ" dirty="0" smtClean="0"/>
              <a:t>Praha, MMR, 7. březen </a:t>
            </a:r>
            <a:r>
              <a:rPr lang="de-AT" dirty="0" smtClean="0"/>
              <a:t>201</a:t>
            </a:r>
            <a:r>
              <a:rPr lang="cs-CZ" dirty="0" smtClean="0"/>
              <a:t>7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cs-CZ" dirty="0" smtClean="0"/>
              <a:t>Odbor </a:t>
            </a:r>
            <a:r>
              <a:rPr lang="cs-CZ" dirty="0" err="1" smtClean="0"/>
              <a:t>evr</a:t>
            </a:r>
            <a:r>
              <a:rPr lang="cs-CZ" dirty="0" smtClean="0"/>
              <a:t>. </a:t>
            </a:r>
            <a:r>
              <a:rPr lang="cs-CZ" dirty="0"/>
              <a:t>ú</a:t>
            </a:r>
            <a:r>
              <a:rPr lang="cs-CZ" dirty="0" smtClean="0"/>
              <a:t>zemní spolupráce MMR I Stella Horváthová </a:t>
            </a:r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82931"/>
              </p:ext>
            </p:extLst>
          </p:nvPr>
        </p:nvGraphicFramePr>
        <p:xfrm>
          <a:off x="380119" y="1138532"/>
          <a:ext cx="8165077" cy="2096325"/>
        </p:xfrm>
        <a:graphic>
          <a:graphicData uri="http://schemas.openxmlformats.org/drawingml/2006/table">
            <a:tbl>
              <a:tblPr/>
              <a:tblGrid>
                <a:gridCol w="874523"/>
                <a:gridCol w="3232298"/>
                <a:gridCol w="2374604"/>
                <a:gridCol w="1683652"/>
              </a:tblGrid>
              <a:tr h="31956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cs-CZ" sz="1400" b="1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</a:rPr>
                        <a:t>Scénář 1:</a:t>
                      </a:r>
                      <a:endParaRPr lang="cs-CZ" sz="1400" b="1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     </a:t>
                      </a:r>
                      <a:r>
                        <a:rPr lang="cs-CZ" sz="1400" b="1" kern="1200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5,9 mil.  EUR ERDF pro PP/LP z </a:t>
                      </a:r>
                      <a:r>
                        <a:rPr lang="cs-CZ" sz="1400" b="1" kern="1200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ČR</a:t>
                      </a:r>
                      <a:endParaRPr lang="cs-CZ" sz="1400" b="1" kern="1200" dirty="0" smtClean="0">
                        <a:solidFill>
                          <a:srgbClr val="4D4D4E"/>
                        </a:solidFill>
                        <a:latin typeface="Trebuchet MS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cs-CZ" sz="1400" b="0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85"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kern="1200" dirty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Projektů ke </a:t>
                      </a:r>
                      <a:r>
                        <a:rPr lang="cs-CZ" sz="1400" b="1" kern="1200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schválení:</a:t>
                      </a:r>
                      <a:endParaRPr lang="cs-CZ" sz="1400" b="1" kern="1200" dirty="0">
                        <a:solidFill>
                          <a:srgbClr val="4D4D4E"/>
                        </a:solidFill>
                        <a:latin typeface="Trebuchet MS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kern="1200" dirty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V kolika z nich PP/LP z ČR: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kern="1200" dirty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Počet PP/LP z ČR: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*9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*16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1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Poznámka</a:t>
                      </a:r>
                      <a:endParaRPr lang="cs-CZ" sz="1400" b="0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* 1 LP z ČR (projekt č. </a:t>
                      </a:r>
                      <a:r>
                        <a:rPr lang="pl-PL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1001 3Lynx)</a:t>
                      </a:r>
                      <a:endParaRPr lang="pl-PL" sz="1400" b="0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27460"/>
              </p:ext>
            </p:extLst>
          </p:nvPr>
        </p:nvGraphicFramePr>
        <p:xfrm>
          <a:off x="410769" y="3553408"/>
          <a:ext cx="8152327" cy="2258176"/>
        </p:xfrm>
        <a:graphic>
          <a:graphicData uri="http://schemas.openxmlformats.org/drawingml/2006/table">
            <a:tbl>
              <a:tblPr/>
              <a:tblGrid>
                <a:gridCol w="869574"/>
                <a:gridCol w="3196855"/>
                <a:gridCol w="2388782"/>
                <a:gridCol w="1697116"/>
              </a:tblGrid>
              <a:tr h="39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</a:rPr>
                        <a:t>Scénář 2:</a:t>
                      </a:r>
                      <a:endParaRPr lang="cs-CZ" sz="1400" b="1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b" latinLnBrk="0" hangingPunct="1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cs-CZ" sz="1400" b="1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     </a:t>
                      </a:r>
                      <a:r>
                        <a:rPr lang="cs-CZ" sz="1400" b="1" kern="1200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8,7</a:t>
                      </a:r>
                      <a:r>
                        <a:rPr lang="cs-CZ" sz="1400" b="1" kern="1200" baseline="0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 mil.</a:t>
                      </a:r>
                      <a:r>
                        <a:rPr lang="cs-CZ" sz="1400" b="1" kern="1200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  EUR ERDF</a:t>
                      </a:r>
                      <a:endParaRPr lang="cs-CZ" sz="1400" b="1" kern="1200" dirty="0">
                        <a:solidFill>
                          <a:srgbClr val="4D4D4E"/>
                        </a:solidFill>
                        <a:latin typeface="Trebuchet MS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878" rtl="0" eaLnBrk="1" fontAlgn="b" latinLnBrk="0" hangingPunct="1"/>
                      <a:r>
                        <a:rPr lang="cs-CZ" sz="1400" b="1" kern="1200" dirty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Projektů ke </a:t>
                      </a:r>
                      <a:r>
                        <a:rPr lang="cs-CZ" sz="1400" b="1" kern="1200" dirty="0" smtClean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schválení:</a:t>
                      </a:r>
                      <a:endParaRPr lang="cs-CZ" sz="1400" b="1" kern="1200" dirty="0">
                        <a:solidFill>
                          <a:srgbClr val="4D4D4E"/>
                        </a:solidFill>
                        <a:latin typeface="Trebuchet MS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878" rtl="0" eaLnBrk="1" fontAlgn="b" latinLnBrk="0" hangingPunct="1"/>
                      <a:r>
                        <a:rPr lang="pl-PL" sz="1400" b="1" kern="1200" dirty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V kolika z nich PP/LP z ČR: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878" rtl="0" eaLnBrk="1" fontAlgn="b" latinLnBrk="0" hangingPunct="1"/>
                      <a:r>
                        <a:rPr lang="cs-CZ" sz="1400" b="1" kern="1200" dirty="0">
                          <a:solidFill>
                            <a:srgbClr val="4D4D4E"/>
                          </a:solidFill>
                          <a:latin typeface="Trebuchet MS" pitchFamily="34" charset="0"/>
                          <a:ea typeface="MS PGothic" pitchFamily="34" charset="-128"/>
                          <a:cs typeface="+mn-cs"/>
                        </a:rPr>
                        <a:t>Počet PP/LP z ČR: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**11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**21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6062">
                <a:tc>
                  <a:txBody>
                    <a:bodyPr/>
                    <a:lstStyle/>
                    <a:p>
                      <a:pPr marL="0" algn="l" defTabSz="913878" rtl="0" eaLnBrk="1" fontAlgn="b" latinLnBrk="0" hangingPunct="1"/>
                      <a:r>
                        <a:rPr lang="cs-CZ" sz="1400" b="0" i="0" u="none" strike="noStrike" kern="1200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Poznámka</a:t>
                      </a:r>
                      <a:endParaRPr lang="cs-CZ" sz="1400" b="0" i="0" u="none" strike="noStrike" kern="1200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3878" rtl="0" eaLnBrk="1" fontAlgn="b" latinLnBrk="0" hangingPunct="1"/>
                      <a:r>
                        <a:rPr lang="pl-PL" sz="1400" b="0" i="0" u="none" strike="noStrike" kern="1200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** 2 LP z ČR (projekt č. </a:t>
                      </a:r>
                      <a:r>
                        <a:rPr lang="pl-PL" sz="1400" b="0" i="0" u="none" strike="noStrike" kern="1200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1001 3Lynx, </a:t>
                      </a:r>
                      <a:r>
                        <a:rPr lang="pl-PL" sz="1400" b="0" i="0" u="none" strike="noStrike" kern="1200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projekt č. </a:t>
                      </a:r>
                      <a:r>
                        <a:rPr lang="pl-PL" sz="1400" b="0" i="0" u="none" strike="noStrike" kern="1200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1101 AIR TRITIA)</a:t>
                      </a:r>
                      <a:endParaRPr lang="pl-PL" sz="1400" b="0" i="0" u="none" strike="noStrike" kern="1200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5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2. 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Grafik 6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3" y="729050"/>
            <a:ext cx="8711512" cy="55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3. 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0924" y="835231"/>
            <a:ext cx="85676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3878">
              <a:lnSpc>
                <a:spcPct val="120000"/>
              </a:lnSpc>
              <a:spcBef>
                <a:spcPts val="600"/>
              </a:spcBef>
            </a:pPr>
            <a:r>
              <a:rPr lang="cs-CZ" sz="1800" b="1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Návrh konceptu:</a:t>
            </a:r>
          </a:p>
          <a:p>
            <a:pPr marL="285750" lvl="1" indent="-285750" defTabSz="91387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3. výzva – poslední (?)</a:t>
            </a:r>
          </a:p>
          <a:p>
            <a:pPr marL="0" lvl="1" indent="-285750" defTabSz="91387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Vyhlášení plánováno </a:t>
            </a: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na 20.-21. září 2017, na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konferenci </a:t>
            </a: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k 20. výročí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NN spolupráce </a:t>
            </a: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ve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střední </a:t>
            </a: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Evropě</a:t>
            </a:r>
          </a:p>
          <a:p>
            <a:pPr marL="0" lvl="1" indent="-285750" defTabSz="91387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Bude projednán na 6. jednání MC (červen 2017)</a:t>
            </a:r>
          </a:p>
          <a:p>
            <a:pPr marL="0" lvl="1" indent="-285750" defTabSz="91387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Zatím zpracován tzv.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„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Thematic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orientation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input 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paper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“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obsahuje návrh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tematického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zaměření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3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.   	výzvy, návrh doporučuje:</a:t>
            </a:r>
            <a:endParaRPr lang="cs-CZ" sz="1400" dirty="0" smtClean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defTabSz="913878">
              <a:lnSpc>
                <a:spcPct val="120000"/>
              </a:lnSpc>
              <a:spcBef>
                <a:spcPts val="600"/>
              </a:spcBef>
            </a:pPr>
            <a:r>
              <a:rPr lang="en-US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“</a:t>
            </a:r>
            <a:r>
              <a:rPr lang="cs-CZ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Uzavírání</a:t>
            </a:r>
            <a:r>
              <a:rPr lang="en-US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” </a:t>
            </a:r>
            <a:r>
              <a:rPr lang="cs-CZ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některých</a:t>
            </a:r>
            <a:r>
              <a:rPr lang="en-US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SO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, které jsou po obsahové stránce již dostatečně pokryté </a:t>
            </a: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1.+2. výzvě.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Odhadem (a pokud) bude přijato 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50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projektů ve 2. výzvě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,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jednalo by se o </a:t>
            </a:r>
            <a:r>
              <a:rPr lang="cs-CZ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tzv. </a:t>
            </a:r>
            <a:r>
              <a:rPr lang="en-US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“gap-closing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”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:</a:t>
            </a:r>
          </a:p>
          <a:p>
            <a:pPr marL="285750" indent="-285750" defTabSz="913878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2.1 </a:t>
            </a:r>
            <a:r>
              <a:rPr lang="en-US" sz="14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“Energy efficiency in public infrastructures”, 2.3 “Low-carbon mobility”, 3.2 “Cultural 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heritage”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  </a:t>
            </a:r>
          </a:p>
          <a:p>
            <a:pPr defTabSz="913878">
              <a:lnSpc>
                <a:spcPct val="120000"/>
              </a:lnSpc>
              <a:spcBef>
                <a:spcPts val="600"/>
              </a:spcBef>
            </a:pP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Výhoda: bezproblémová realizace z pohledu programu a srozumitelnost pro žadatele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. </a:t>
            </a:r>
            <a:endParaRPr lang="en-US" sz="1400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defTabSz="913878">
              <a:spcBef>
                <a:spcPts val="600"/>
              </a:spcBef>
            </a:pPr>
            <a:r>
              <a:rPr lang="en-US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“Strategic</a:t>
            </a:r>
            <a:r>
              <a:rPr lang="cs-CZ" sz="1400" u="sng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kou</a:t>
            </a:r>
            <a:r>
              <a:rPr lang="en-US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400" u="sng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orienta</a:t>
            </a:r>
            <a:r>
              <a:rPr lang="cs-CZ" sz="1400" u="sng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ci</a:t>
            </a:r>
            <a:r>
              <a:rPr lang="en-US" sz="14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”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některých 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SO,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a to omezením témat, 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kt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. jsou podpořena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.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Tento přístup by odpovídal skutečnosti, že určitá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témata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 rámci některých SO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jsou již dobře pokryta a nelze očekávat příliš novinek v projektech na dané téma 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(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např. v oblasti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transfer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u </a:t>
            </a:r>
            <a:r>
              <a:rPr lang="en-US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technolog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ií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energ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etické účinnosti budov, apod.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).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Žadatelé by tak mohli předkládat žádosti v příslušných 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SO,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ale jejich návrhy by měly odpovídat tematicky-obsahovému vymezení  popsanému v podmínkách zadání 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(</a:t>
            </a:r>
            <a:r>
              <a:rPr lang="en-US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ToR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)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:</a:t>
            </a:r>
          </a:p>
          <a:p>
            <a:pPr marL="285750" indent="-285750" defTabSz="913878">
              <a:spcBef>
                <a:spcPts val="600"/>
              </a:spcBef>
              <a:buFontTx/>
              <a:buChar char="-"/>
            </a:pP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Výhoda: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čas na přípravu 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a pečlivé navržení 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ToR</a:t>
            </a:r>
            <a:r>
              <a:rPr lang="en-US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, 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kt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. by zajistily uplatnění strategických rozhodnutí co do </a:t>
            </a:r>
            <a:r>
              <a:rPr lang="cs-CZ" sz="14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nasměřování</a:t>
            </a: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programu </a:t>
            </a:r>
          </a:p>
          <a:p>
            <a:pPr marL="285750" indent="-285750" defTabSz="913878">
              <a:spcBef>
                <a:spcPts val="600"/>
              </a:spcBef>
              <a:buFontTx/>
              <a:buChar char="-"/>
            </a:pPr>
            <a:r>
              <a:rPr lang="cs-CZ" sz="14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Nevýhoda: větší rozsah činností v souvislosti s přípravou výzvy a také z hlediska podpory věnované žadatelům, aby správně pochopili omezení a zpracovali projekty tematicky odpovídající požadavkům</a:t>
            </a:r>
            <a:endParaRPr lang="en-US" sz="1400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</p:txBody>
      </p:sp>
      <p:sp>
        <p:nvSpPr>
          <p:cNvPr id="3" name="Šipka doprava se zářezem 2"/>
          <p:cNvSpPr/>
          <p:nvPr/>
        </p:nvSpPr>
        <p:spPr>
          <a:xfrm>
            <a:off x="3663776" y="2557848"/>
            <a:ext cx="1445739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8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3. 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69388"/>
              </p:ext>
            </p:extLst>
          </p:nvPr>
        </p:nvGraphicFramePr>
        <p:xfrm>
          <a:off x="127591" y="750175"/>
          <a:ext cx="8888817" cy="5917753"/>
        </p:xfrm>
        <a:graphic>
          <a:graphicData uri="http://schemas.openxmlformats.org/drawingml/2006/table">
            <a:tbl>
              <a:tblPr firstRow="1" bandRow="1"/>
              <a:tblGrid>
                <a:gridCol w="440820"/>
                <a:gridCol w="3237470"/>
                <a:gridCol w="5210527"/>
              </a:tblGrid>
              <a:tr h="20019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Tematické zaměření 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latinLnBrk="0" hangingPunct="1"/>
                      <a:r>
                        <a:rPr lang="cs-CZ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Zdůvodnění</a:t>
                      </a:r>
                      <a:endParaRPr lang="cs-CZ" sz="1400" kern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</a:tr>
              <a:tr h="10295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1.1</a:t>
                      </a:r>
                      <a:endParaRPr lang="cs-CZ" sz="1200" b="1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se měl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zaměřit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 posílení implementace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S3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(Smart </a:t>
                      </a:r>
                      <a:r>
                        <a:rPr lang="cs-CZ" sz="1200" b="1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Specialization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Strategies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 NN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úrovni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kty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 1. výzvy dostatečně pokrývají hlavní témata jako např. transfer technologií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služby podporující inovační přístupy,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atd., již nastíněné v programu spolupráce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Navrhované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zaměření by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mohlo vést k NN </a:t>
                      </a:r>
                      <a:r>
                        <a:rPr lang="cs-CZ" sz="1200" b="1" i="1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bottom</a:t>
                      </a:r>
                      <a:r>
                        <a:rPr lang="cs-CZ" sz="1200" b="1" i="1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-up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řízení v oblasti uplatňování národních a regionálních S3 a jejich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financování; 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doplnkovost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120117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1.2</a:t>
                      </a:r>
                      <a:endParaRPr lang="cs-CZ" sz="1200" b="1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se měl soustředit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 </a:t>
                      </a:r>
                      <a:r>
                        <a:rPr lang="en-US" sz="1200" b="1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soci</a:t>
                      </a:r>
                      <a:r>
                        <a:rPr lang="cs-CZ" sz="1200" b="1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ální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in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ovace, zejména na 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200" b="1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ktivity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spojené s účastí těch/pro ty, koho se týkají - znevýhodněných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zranitelných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skupin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– tak, aby vedly k posílení jejich pozice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silnější sociální soudržnosti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např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nezam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migrant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). 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kty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schválené v 1.+2. výzvě zatím ne zcela vyjadřují sociálně-inovační dimenzi v podobě, jak byla představena v SO Programem spolupráce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Soustředění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se na znevýhodněné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zranitelné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skupiny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pomohlo držet krok s aktuálním děním v programovém území, kdy je důležité budování důvěry v sociální systém; tato otázka nebyla předvídatelná v období přípravy programu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98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2.1</a:t>
                      </a:r>
                      <a:endParaRPr lang="cs-CZ" sz="1200" b="1" u="none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měl zahrnovat aktivity zabývající se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energetickou účinností veřejné infrastruktury – avšak mimo budov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Alter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nativně by tento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SO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mohl být uzavřen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kty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schválené v 1.+2. výzvě dostatečně pokrývají témata pro tento SO již nastíněné v Programu spolupráce, ale přece jen většina projektů se věnuje veřejným budovám (např. školám). Zaměření na veřejnou infrastrukturu (jinou než jsou veřejné budovy) by obohatilo záběr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SO,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 tím víc vycházelo vstříc naplnění očekávaných výsledků na úrovni programu. </a:t>
                      </a: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5147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2.3</a:t>
                      </a:r>
                      <a:endParaRPr lang="cs-CZ" sz="1200" b="1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mohl být uzavřen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cs-CZ" sz="1200" b="1" i="0" u="sng" strike="noStrike" kern="12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cs-CZ" sz="1200" b="1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kty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schválené v 1.+2. výzvě dostatečně pokrývají témata udržitelného plánování městské mobility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popsané pod tímto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v Programu spolupráce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Důvody lze najít ve velice úzkém zaměření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SO. </a:t>
                      </a:r>
                      <a:endParaRPr lang="cs-CZ" sz="1200" b="1" i="0" u="none" strike="noStrike" kern="12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5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3.2</a:t>
                      </a:r>
                      <a:endParaRPr lang="cs-CZ" sz="1200" b="1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měl řešit pouze odvětví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kulturního a kreativního průmyslu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Alter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nativně by tento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SO </a:t>
                      </a:r>
                      <a:r>
                        <a:rPr lang="cs-CZ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mohl být uzavřen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kty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schválené v 1.+2. výzvě dostatečně pokrývají témata uvedené pod tímto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v Programu spolupráce, a to značným počtem projektů zabývajících se kulturním dědictvím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lokality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nehmotné dědictví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).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Zeštíhlení obsahu </a:t>
                      </a:r>
                      <a:b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 důrazem na odvětví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kulturního a kreativního průmyslu by znamenalo přidanou hodnotu pro portfolio projektů v tomto SO a odráželo důležitou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rol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 odvětví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kulturního a kreativního průmyslu v ekonomice ve </a:t>
                      </a:r>
                      <a:r>
                        <a:rPr lang="cs-CZ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stř</a:t>
                      </a: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Evropě</a:t>
                      </a: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28569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b="1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Všechny ostatní SO by zůstaly otevřené jako v případě předešlých výzev.</a:t>
                      </a: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9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NOVÝ DIZAJN WEBSTRÁNEK</a:t>
            </a:r>
            <a:endParaRPr lang="de-AT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986102"/>
            <a:ext cx="8190963" cy="49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místní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rozvoj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Odbor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evropské územní spolupráce, </a:t>
            </a:r>
            <a:endParaRPr lang="cs-CZ" altLang="de-DE" sz="1600" dirty="0" smtClean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Phone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Mail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1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+43 (0) 1 8908 088 - 2403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12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337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327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6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43013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4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7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Kontakty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43022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6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69011" y="149225"/>
            <a:ext cx="6491278" cy="686006"/>
          </a:xfrm>
        </p:spPr>
        <p:txBody>
          <a:bodyPr/>
          <a:lstStyle/>
          <a:p>
            <a:r>
              <a:rPr lang="cs-CZ" dirty="0" smtClean="0"/>
              <a:t>PREZENTACE v kostce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Výbor ČR</a:t>
            </a:r>
          </a:p>
          <a:p>
            <a:r>
              <a:rPr lang="cs-CZ" dirty="0" smtClean="0"/>
              <a:t>4. zasedání</a:t>
            </a:r>
          </a:p>
          <a:p>
            <a:r>
              <a:rPr lang="cs-CZ" dirty="0" smtClean="0"/>
              <a:t>březen 2017</a:t>
            </a:r>
          </a:p>
          <a:p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Harmonogram 2017</a:t>
            </a:r>
          </a:p>
          <a:p>
            <a:endParaRPr lang="de-AT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1323253"/>
            <a:ext cx="1976216" cy="1980390"/>
          </a:xfrm>
        </p:spPr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výzva</a:t>
            </a:r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1323253"/>
            <a:ext cx="1976216" cy="1980390"/>
          </a:xfrm>
        </p:spPr>
        <p:txBody>
          <a:bodyPr/>
          <a:lstStyle/>
          <a:p>
            <a:r>
              <a:rPr lang="cs-CZ" dirty="0" smtClean="0"/>
              <a:t>2. výzva</a:t>
            </a:r>
            <a:endParaRPr lang="de-AT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výzva</a:t>
            </a:r>
            <a:endParaRPr lang="de-AT" dirty="0"/>
          </a:p>
          <a:p>
            <a:endParaRPr lang="de-AT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Nový dizajn </a:t>
            </a:r>
            <a:r>
              <a:rPr lang="cs-CZ" dirty="0" err="1" smtClean="0"/>
              <a:t>webstránky</a:t>
            </a:r>
            <a:r>
              <a:rPr lang="cs-CZ" dirty="0" smtClean="0"/>
              <a:t> programu</a:t>
            </a:r>
            <a:endParaRPr lang="de-AT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1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HARMONOGRAM 2017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35076"/>
              </p:ext>
            </p:extLst>
          </p:nvPr>
        </p:nvGraphicFramePr>
        <p:xfrm>
          <a:off x="156201" y="1027910"/>
          <a:ext cx="8901995" cy="5145150"/>
        </p:xfrm>
        <a:graphic>
          <a:graphicData uri="http://schemas.openxmlformats.org/drawingml/2006/table">
            <a:tbl>
              <a:tblPr/>
              <a:tblGrid>
                <a:gridCol w="4424654"/>
                <a:gridCol w="659104"/>
                <a:gridCol w="1013254"/>
                <a:gridCol w="976184"/>
                <a:gridCol w="1828799"/>
              </a:tblGrid>
              <a:tr h="536368">
                <a:tc>
                  <a:txBody>
                    <a:bodyPr/>
                    <a:lstStyle/>
                    <a:p>
                      <a:pPr marL="0" marR="0" indent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5. MC - schvalování projektů ze 2. výzvy a termínu vyhlášení 3.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výzvy; </a:t>
                      </a:r>
                      <a:r>
                        <a:rPr lang="cs-CZ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Evaluation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Task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Force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Praha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2017_03_15</a:t>
                      </a:r>
                    </a:p>
                    <a:p>
                      <a:pPr algn="l" fontAlgn="t"/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2017_03_16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 dny</a:t>
                      </a:r>
                      <a:endParaRPr lang="pl-PL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499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jednání sítě kontrolorů</a:t>
                      </a: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Wien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2017_04_05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2017_04_06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cs-CZ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x 1/2</a:t>
                      </a:r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den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99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Podepisování smluv projektů 2. výzvy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Kick-off </a:t>
                      </a:r>
                      <a:r>
                        <a:rPr lang="cs-CZ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jednání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 area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2017_04_01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2017_05_31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duben+květen</a:t>
                      </a:r>
                      <a:endParaRPr lang="cs-CZ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933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6. MC - schvalování nastavení 3. výzvy</a:t>
                      </a: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Wien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2017_06_21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celý 1 den v červnu, 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43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Project </a:t>
                      </a:r>
                      <a:r>
                        <a:rPr lang="cs-CZ" sz="14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</a:t>
                      </a:r>
                      <a:r>
                        <a:rPr lang="cs-CZ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pro příjemce</a:t>
                      </a:r>
                      <a:r>
                        <a:rPr lang="cs-CZ" sz="14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2.výzvy</a:t>
                      </a:r>
                      <a:endParaRPr lang="cs-CZ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Wien</a:t>
                      </a:r>
                      <a:endParaRPr lang="cs-CZ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2017_06_19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2017_06_20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 a 1/2 </a:t>
                      </a:r>
                      <a:r>
                        <a:rPr lang="cs-CZ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dne v červnu, 25. týden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020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jednání Národních kontaktních míst</a:t>
                      </a:r>
                      <a:endParaRPr lang="cs-CZ" sz="1400" b="0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Wien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2017_06_19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2017_06_20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1/2 dne v </a:t>
                      </a:r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červnu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43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Národní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Finanční seminář </a:t>
                      </a: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pro LP/PP ze 2.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výzvy</a:t>
                      </a:r>
                      <a:endParaRPr lang="cs-CZ" sz="1400" b="0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Praha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2017_06_26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2017_06_30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den v červnu, 26. týden (28.6.středa?)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52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Začátek</a:t>
                      </a:r>
                      <a:r>
                        <a:rPr lang="cs-CZ" sz="1400" b="0" kern="12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realizace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projektů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. výzvy</a:t>
                      </a: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CE area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2017_05_01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2017_09_30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květen–září, postupně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415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Nadnárodní konference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´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let spolupráce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ve střední Evropě,´ Oznámení 3. výzvy 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(D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cs-CZ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anelová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diskuse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, interview, </a:t>
                      </a:r>
                      <a:r>
                        <a:rPr lang="en-US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debat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, networking, D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: 5 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workshop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ů,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pre</a:t>
                      </a:r>
                      <a:r>
                        <a:rPr lang="cs-CZ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zentace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projektových záměrů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výstava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 využitím multimédií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); </a:t>
                      </a:r>
                      <a:r>
                        <a:rPr lang="en-US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předpokl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ad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účast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: 400 </a:t>
                      </a:r>
                      <a:endParaRPr lang="en-US" sz="1400" b="0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Berlin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2017_09_21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2017_09_22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 dny v září, </a:t>
                      </a:r>
                      <a:r>
                        <a:rPr lang="cs-CZ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38. týden</a:t>
                      </a:r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499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cs-CZ" sz="14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jednání Národních kontaktních míst</a:t>
                      </a:r>
                      <a:endParaRPr lang="cs-CZ" sz="1400" b="0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Berlin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2017_09_21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2017_09_22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den v </a:t>
                      </a:r>
                      <a:r>
                        <a:rPr lang="de-DE" sz="14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září</a:t>
                      </a:r>
                      <a:endParaRPr lang="de-DE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11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Národní </a:t>
                      </a:r>
                      <a:r>
                        <a:rPr lang="cs-CZ" sz="1400" b="0" kern="1200" dirty="0" err="1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Infodny</a:t>
                      </a:r>
                      <a:r>
                        <a:rPr lang="cs-CZ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ke 3. výzvě</a:t>
                      </a: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Praha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2017_10_xx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2017_10_xx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2x 1den, obojí v říjnu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0843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Lead Applicant Training pro </a:t>
                      </a:r>
                      <a:r>
                        <a:rPr lang="en-US" sz="1400" b="0" kern="1200" dirty="0" err="1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zájemce</a:t>
                      </a:r>
                      <a:r>
                        <a:rPr lang="en-US" sz="14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o 3. </a:t>
                      </a:r>
                      <a:r>
                        <a:rPr lang="en-US" sz="1400" b="0" kern="1200" dirty="0" err="1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výzvu</a:t>
                      </a:r>
                      <a:endParaRPr lang="en-US" sz="1400" b="0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Wien</a:t>
                      </a:r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/</a:t>
                      </a:r>
                      <a:b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cs-CZ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Praha</a:t>
                      </a:r>
                      <a:endParaRPr lang="cs-CZ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2017_11_23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2017_11_27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 dny v listopadu, </a:t>
                      </a:r>
                      <a:r>
                        <a:rPr lang="pl-PL" sz="14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43.týden</a:t>
                      </a:r>
                      <a:endParaRPr lang="pl-PL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6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výzva 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97712" y="835231"/>
            <a:ext cx="8575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Podepisování smluv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rebuchet MS" panose="020B0603020202020204" pitchFamily="34" charset="0"/>
              </a:rPr>
              <a:t>všech 35 projektů podepsané smlouvy </a:t>
            </a:r>
            <a:r>
              <a:rPr lang="cs-CZ" sz="1400" dirty="0" smtClean="0">
                <a:latin typeface="Trebuchet MS" panose="020B0603020202020204" pitchFamily="34" charset="0"/>
              </a:rPr>
              <a:t>MA/LP/PP</a:t>
            </a:r>
            <a:endParaRPr lang="cs-CZ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rebuchet MS" panose="020B0603020202020204" pitchFamily="34" charset="0"/>
              </a:rPr>
              <a:t>v</a:t>
            </a:r>
            <a:r>
              <a:rPr lang="cs-CZ" sz="1400" dirty="0" smtClean="0">
                <a:latin typeface="Trebuchet MS" panose="020B0603020202020204" pitchFamily="34" charset="0"/>
              </a:rPr>
              <a:t> průběhu podepisování: 2 </a:t>
            </a:r>
            <a:r>
              <a:rPr lang="cs-CZ" sz="1400" dirty="0">
                <a:latin typeface="Trebuchet MS" panose="020B0603020202020204" pitchFamily="34" charset="0"/>
              </a:rPr>
              <a:t>změny </a:t>
            </a:r>
            <a:r>
              <a:rPr lang="cs-CZ" sz="1400" dirty="0" err="1" smtClean="0">
                <a:latin typeface="Trebuchet MS" panose="020B0603020202020204" pitchFamily="34" charset="0"/>
              </a:rPr>
              <a:t>leadpartnerů</a:t>
            </a:r>
            <a:r>
              <a:rPr lang="cs-CZ" sz="1400" dirty="0" smtClean="0">
                <a:latin typeface="Trebuchet MS" panose="020B0603020202020204" pitchFamily="34" charset="0"/>
              </a:rPr>
              <a:t>; </a:t>
            </a:r>
            <a:r>
              <a:rPr lang="en-US" sz="1400" dirty="0" smtClean="0">
                <a:latin typeface="Trebuchet MS" panose="020B0603020202020204" pitchFamily="34" charset="0"/>
              </a:rPr>
              <a:t>9 </a:t>
            </a:r>
            <a:r>
              <a:rPr lang="cs-CZ" sz="1400" dirty="0">
                <a:latin typeface="Trebuchet MS" panose="020B0603020202020204" pitchFamily="34" charset="0"/>
              </a:rPr>
              <a:t>změn projektových partnerů</a:t>
            </a:r>
            <a:r>
              <a:rPr lang="en-US" sz="1400" dirty="0">
                <a:latin typeface="Trebuchet MS" panose="020B0603020202020204" pitchFamily="34" charset="0"/>
              </a:rPr>
              <a:t> (</a:t>
            </a:r>
            <a:r>
              <a:rPr lang="cs-CZ" sz="1400" dirty="0">
                <a:latin typeface="Trebuchet MS" panose="020B0603020202020204" pitchFamily="34" charset="0"/>
              </a:rPr>
              <a:t>z důvodu právního nástupnictví </a:t>
            </a:r>
            <a:r>
              <a:rPr lang="cs-CZ" sz="1400" i="1" dirty="0">
                <a:latin typeface="Trebuchet MS" panose="020B0603020202020204" pitchFamily="34" charset="0"/>
              </a:rPr>
              <a:t>– </a:t>
            </a:r>
            <a:r>
              <a:rPr lang="cs-CZ" sz="1400" i="1" dirty="0" err="1">
                <a:latin typeface="Trebuchet MS" panose="020B0603020202020204" pitchFamily="34" charset="0"/>
              </a:rPr>
              <a:t>legal</a:t>
            </a:r>
            <a:r>
              <a:rPr lang="cs-CZ" sz="1400" i="1" dirty="0">
                <a:latin typeface="Trebuchet MS" panose="020B0603020202020204" pitchFamily="34" charset="0"/>
              </a:rPr>
              <a:t> </a:t>
            </a:r>
            <a:r>
              <a:rPr lang="cs-CZ" sz="1400" i="1" dirty="0" err="1">
                <a:latin typeface="Trebuchet MS" panose="020B0603020202020204" pitchFamily="34" charset="0"/>
              </a:rPr>
              <a:t>succession</a:t>
            </a:r>
            <a:r>
              <a:rPr lang="en-US" sz="1400" dirty="0"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latin typeface="Trebuchet MS" panose="020B0603020202020204" pitchFamily="34" charset="0"/>
              </a:rPr>
              <a:t>reorgani</a:t>
            </a:r>
            <a:r>
              <a:rPr lang="cs-CZ" sz="1400" dirty="0" err="1">
                <a:latin typeface="Trebuchet MS" panose="020B0603020202020204" pitchFamily="34" charset="0"/>
              </a:rPr>
              <a:t>zace</a:t>
            </a:r>
            <a:r>
              <a:rPr lang="cs-CZ" sz="1400" dirty="0">
                <a:latin typeface="Trebuchet MS" panose="020B0603020202020204" pitchFamily="34" charset="0"/>
              </a:rPr>
              <a:t> v institucích</a:t>
            </a:r>
            <a:r>
              <a:rPr lang="en-US" sz="1400" dirty="0">
                <a:latin typeface="Trebuchet MS" panose="020B0603020202020204" pitchFamily="34" charset="0"/>
              </a:rPr>
              <a:t>,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dirty="0" smtClean="0">
                <a:latin typeface="Trebuchet MS" panose="020B0603020202020204" pitchFamily="34" charset="0"/>
              </a:rPr>
              <a:t>nedostatku personálních/</a:t>
            </a:r>
            <a:r>
              <a:rPr lang="cs-CZ" sz="1400" dirty="0" err="1" smtClean="0">
                <a:latin typeface="Trebuchet MS" panose="020B0603020202020204" pitchFamily="34" charset="0"/>
              </a:rPr>
              <a:t>finanč</a:t>
            </a:r>
            <a:r>
              <a:rPr lang="cs-CZ" sz="1400" dirty="0" smtClean="0">
                <a:latin typeface="Trebuchet MS" panose="020B0603020202020204" pitchFamily="34" charset="0"/>
              </a:rPr>
              <a:t>. kapacit</a:t>
            </a:r>
            <a:r>
              <a:rPr lang="en-US" sz="1400" dirty="0">
                <a:latin typeface="Trebuchet MS" panose="020B0603020202020204" pitchFamily="34" charset="0"/>
              </a:rPr>
              <a:t>) </a:t>
            </a:r>
          </a:p>
          <a:p>
            <a:endParaRPr lang="cs-CZ" sz="1800" b="1" dirty="0" smtClean="0">
              <a:latin typeface="Trebuchet MS" panose="020B0603020202020204" pitchFamily="34" charset="0"/>
            </a:endParaRPr>
          </a:p>
          <a:p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R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ealizace </a:t>
            </a:r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projektů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rebuchet MS" panose="020B0603020202020204" pitchFamily="34" charset="0"/>
              </a:rPr>
              <a:t>z</a:t>
            </a:r>
            <a:r>
              <a:rPr lang="cs-CZ" sz="1400" dirty="0" smtClean="0">
                <a:latin typeface="Trebuchet MS" panose="020B0603020202020204" pitchFamily="34" charset="0"/>
              </a:rPr>
              <a:t>ačínala různě: v měsících květen až září 2016</a:t>
            </a:r>
            <a:r>
              <a:rPr lang="cs-CZ" sz="1400" dirty="0">
                <a:latin typeface="Trebuchet MS" panose="020B0603020202020204" pitchFamily="34" charset="0"/>
              </a:rPr>
              <a:t>;</a:t>
            </a:r>
            <a:r>
              <a:rPr lang="cs-CZ" sz="14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rebuchet MS" panose="020B0603020202020204" pitchFamily="34" charset="0"/>
              </a:rPr>
              <a:t>nyní podle Implementačního manuálu verze 2.1 (z prosince 2016)</a:t>
            </a:r>
          </a:p>
          <a:p>
            <a:endParaRPr lang="cs-CZ" sz="1400" dirty="0">
              <a:latin typeface="Trebuchet MS" panose="020B0603020202020204" pitchFamily="34" charset="0"/>
            </a:endParaRPr>
          </a:p>
          <a:p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V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yplácení paušálu</a:t>
            </a:r>
            <a:endParaRPr lang="en-US" sz="1800" b="1" dirty="0">
              <a:solidFill>
                <a:srgbClr val="7B7B7B">
                  <a:lumMod val="75000"/>
                </a:srgbClr>
              </a:solidFill>
              <a:latin typeface="Trebuchet MS" panose="020B0603020202020204" pitchFamily="34" charset="0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rebuchet MS" panose="020B0603020202020204" pitchFamily="34" charset="0"/>
              </a:rPr>
              <a:t>Vyplácení paušálu </a:t>
            </a:r>
            <a:r>
              <a:rPr lang="cs-CZ" sz="1400" dirty="0">
                <a:latin typeface="Trebuchet MS" panose="020B0603020202020204" pitchFamily="34" charset="0"/>
              </a:rPr>
              <a:t>na přípravné výdaje a výdaje v čase uzavírání smlouvy </a:t>
            </a:r>
            <a:r>
              <a:rPr lang="cs-CZ" sz="1400" dirty="0" smtClean="0">
                <a:latin typeface="Trebuchet MS" panose="020B0603020202020204" pitchFamily="34" charset="0"/>
              </a:rPr>
              <a:t>probíhalo </a:t>
            </a:r>
            <a:r>
              <a:rPr lang="cs-CZ" sz="1400" dirty="0">
                <a:latin typeface="Trebuchet MS" panose="020B0603020202020204" pitchFamily="34" charset="0"/>
              </a:rPr>
              <a:t>od října </a:t>
            </a:r>
            <a:r>
              <a:rPr lang="cs-CZ" sz="1400" dirty="0" smtClean="0">
                <a:latin typeface="Trebuchet MS" panose="020B0603020202020204" pitchFamily="34" charset="0"/>
              </a:rPr>
              <a:t>2016, 15.000 EUR/projekt</a:t>
            </a:r>
            <a:endParaRPr lang="cs-CZ" sz="1400" dirty="0">
              <a:latin typeface="Trebuchet MS" panose="020B0603020202020204" pitchFamily="34" charset="0"/>
            </a:endParaRPr>
          </a:p>
          <a:p>
            <a:endParaRPr lang="cs-CZ" sz="1400" dirty="0">
              <a:latin typeface="Trebuchet MS" panose="020B0603020202020204" pitchFamily="34" charset="0"/>
            </a:endParaRPr>
          </a:p>
          <a:p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1. </a:t>
            </a:r>
            <a:r>
              <a:rPr lang="cs-CZ" sz="1800" b="1" dirty="0" err="1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reportovací</a:t>
            </a:r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rebuchet MS" panose="020B0603020202020204" pitchFamily="34" charset="0"/>
              </a:rPr>
              <a:t>u</a:t>
            </a:r>
            <a:r>
              <a:rPr lang="cs-CZ" sz="1400" dirty="0" smtClean="0">
                <a:latin typeface="Trebuchet MS" panose="020B0603020202020204" pitchFamily="34" charset="0"/>
              </a:rPr>
              <a:t>končeno </a:t>
            </a:r>
            <a:r>
              <a:rPr lang="cs-CZ" sz="1400" dirty="0">
                <a:latin typeface="Trebuchet MS" panose="020B0603020202020204" pitchFamily="34" charset="0"/>
              </a:rPr>
              <a:t>ke </a:t>
            </a:r>
            <a:r>
              <a:rPr lang="cs-CZ" sz="1400" dirty="0" smtClean="0">
                <a:latin typeface="Trebuchet MS" panose="020B0603020202020204" pitchFamily="34" charset="0"/>
              </a:rPr>
              <a:t>27/2/2017, zadáno do </a:t>
            </a:r>
            <a:r>
              <a:rPr lang="cs-CZ" sz="1400" dirty="0" err="1" smtClean="0">
                <a:latin typeface="Trebuchet MS" panose="020B0603020202020204" pitchFamily="34" charset="0"/>
              </a:rPr>
              <a:t>eMS</a:t>
            </a:r>
            <a:r>
              <a:rPr lang="cs-CZ" sz="1400" dirty="0" smtClean="0">
                <a:latin typeface="Trebuchet MS" panose="020B0603020202020204" pitchFamily="34" charset="0"/>
              </a:rPr>
              <a:t>, certifikováno </a:t>
            </a:r>
            <a:r>
              <a:rPr lang="cs-CZ" sz="1400" dirty="0" err="1" smtClean="0">
                <a:latin typeface="Trebuchet MS" panose="020B0603020202020204" pitchFamily="34" charset="0"/>
              </a:rPr>
              <a:t>kontrolorama</a:t>
            </a:r>
            <a:endParaRPr lang="cs-CZ" sz="1400" dirty="0" smtClean="0">
              <a:latin typeface="Trebuchet MS" panose="020B0603020202020204" pitchFamily="34" charset="0"/>
            </a:endParaRPr>
          </a:p>
          <a:p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2. </a:t>
            </a:r>
            <a:r>
              <a:rPr lang="cs-CZ" sz="1800" b="1" dirty="0" err="1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reportovací</a:t>
            </a:r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období</a:t>
            </a:r>
            <a:endParaRPr lang="cs-CZ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rebuchet MS" panose="020B0603020202020204" pitchFamily="34" charset="0"/>
              </a:rPr>
              <a:t>probíhá u všech projektů</a:t>
            </a:r>
            <a:endParaRPr lang="cs-CZ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Trebuchet MS" panose="020B0603020202020204" pitchFamily="34" charset="0"/>
            </a:endParaRPr>
          </a:p>
          <a:p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Evaluace programu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rebuchet MS" panose="020B0603020202020204" pitchFamily="34" charset="0"/>
              </a:rPr>
              <a:t>p</a:t>
            </a:r>
            <a:r>
              <a:rPr lang="cs-CZ" sz="1400" dirty="0" smtClean="0">
                <a:latin typeface="Trebuchet MS" panose="020B0603020202020204" pitchFamily="34" charset="0"/>
              </a:rPr>
              <a:t>řijata Úvodní zpráva k hodnocení funkčnosti (říjen 2016), </a:t>
            </a:r>
            <a:r>
              <a:rPr lang="cs-CZ" sz="1400" dirty="0" err="1" smtClean="0">
                <a:latin typeface="Trebuchet MS" panose="020B0603020202020204" pitchFamily="34" charset="0"/>
              </a:rPr>
              <a:t>probíhlo</a:t>
            </a:r>
            <a:r>
              <a:rPr lang="cs-CZ" sz="1400" dirty="0" smtClean="0">
                <a:latin typeface="Trebuchet MS" panose="020B0603020202020204" pitchFamily="34" charset="0"/>
              </a:rPr>
              <a:t> interview (MC, NCP, evaluátoři)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rebuchet MS" panose="020B0603020202020204" pitchFamily="34" charset="0"/>
              </a:rPr>
              <a:t>n</a:t>
            </a:r>
            <a:r>
              <a:rPr lang="cs-CZ" sz="1400" dirty="0" smtClean="0">
                <a:latin typeface="Trebuchet MS" panose="020B0603020202020204" pitchFamily="34" charset="0"/>
              </a:rPr>
              <a:t>a příštím tj. 2. jednání </a:t>
            </a:r>
            <a:r>
              <a:rPr lang="cs-CZ" sz="1400" dirty="0" err="1" smtClean="0">
                <a:latin typeface="Trebuchet MS" panose="020B0603020202020204" pitchFamily="34" charset="0"/>
              </a:rPr>
              <a:t>Task</a:t>
            </a:r>
            <a:r>
              <a:rPr lang="cs-CZ" sz="1400" dirty="0" smtClean="0">
                <a:latin typeface="Trebuchet MS" panose="020B0603020202020204" pitchFamily="34" charset="0"/>
              </a:rPr>
              <a:t> </a:t>
            </a:r>
            <a:r>
              <a:rPr lang="cs-CZ" sz="1400" dirty="0" err="1" smtClean="0">
                <a:latin typeface="Trebuchet MS" panose="020B0603020202020204" pitchFamily="34" charset="0"/>
              </a:rPr>
              <a:t>Force</a:t>
            </a:r>
            <a:r>
              <a:rPr lang="cs-CZ" sz="1400" dirty="0" smtClean="0">
                <a:latin typeface="Trebuchet MS" panose="020B0603020202020204" pitchFamily="34" charset="0"/>
              </a:rPr>
              <a:t> </a:t>
            </a:r>
            <a:r>
              <a:rPr lang="cs-CZ" sz="1400" dirty="0" smtClean="0">
                <a:latin typeface="Trebuchet MS" panose="020B0603020202020204" pitchFamily="34" charset="0"/>
                <a:sym typeface="Symbol"/>
              </a:rPr>
              <a:t> </a:t>
            </a:r>
            <a:r>
              <a:rPr lang="cs-CZ" sz="1400" dirty="0" smtClean="0">
                <a:latin typeface="Trebuchet MS" panose="020B0603020202020204" pitchFamily="34" charset="0"/>
              </a:rPr>
              <a:t>diskuse k hodnocení funkčnosti systému řízení programu (struktury, komunikace na úrovni programu, obsah projektové žádosti, způsob výběru projektů) </a:t>
            </a:r>
            <a:endParaRPr lang="cs-CZ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VÝZVA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173517" y="928168"/>
            <a:ext cx="8788333" cy="90854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just"/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Pro program: 						</a:t>
            </a:r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         231 mil. EUR ERDF</a:t>
            </a:r>
          </a:p>
          <a:p>
            <a:pPr algn="just"/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V 1. výzvě bylo rozděleno: 				  	70 mil. EUR ERDF</a:t>
            </a:r>
          </a:p>
          <a:p>
            <a:pPr algn="just"/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Na 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předešlém MC dohoda: 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indikativní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 alokace 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2. výzvy: 	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90 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mil. EUR </a:t>
            </a: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ERDF</a:t>
            </a:r>
            <a:endParaRPr lang="cs-CZ" sz="1800" b="1" dirty="0" smtClean="0">
              <a:solidFill>
                <a:srgbClr val="7B7B7B">
                  <a:lumMod val="75000"/>
                </a:srgbClr>
              </a:solidFill>
              <a:latin typeface="Trebuchet MS" panose="020B0603020202020204" pitchFamily="34" charset="0"/>
              <a:cs typeface="Raleway"/>
            </a:endParaRPr>
          </a:p>
        </p:txBody>
      </p:sp>
      <p:graphicFrame>
        <p:nvGraphicFramePr>
          <p:cNvPr id="7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07826"/>
              </p:ext>
            </p:extLst>
          </p:nvPr>
        </p:nvGraphicFramePr>
        <p:xfrm>
          <a:off x="5560303" y="1924611"/>
          <a:ext cx="3260492" cy="2070960"/>
        </p:xfrm>
        <a:graphic>
          <a:graphicData uri="http://schemas.openxmlformats.org/drawingml/2006/table">
            <a:tbl>
              <a:tblPr/>
              <a:tblGrid>
                <a:gridCol w="935557"/>
                <a:gridCol w="513161"/>
                <a:gridCol w="726071"/>
                <a:gridCol w="1085703"/>
              </a:tblGrid>
              <a:tr h="1970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a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ERDF al</a:t>
                      </a:r>
                      <a:r>
                        <a:rPr kumimoji="0" lang="cs-CZ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okace</a:t>
                      </a:r>
                      <a:endParaRPr kumimoji="0" lang="de-A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Odhad projektů</a:t>
                      </a:r>
                      <a:endParaRPr kumimoji="0" lang="de-A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1970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(Mio. EUR)</a:t>
                      </a: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6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1</a:t>
                      </a:r>
                      <a:b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</a:b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27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29,8%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3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2</a:t>
                      </a: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16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16,9%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7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-8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1D3"/>
                    </a:solidFill>
                  </a:tcPr>
                </a:tc>
              </a:tr>
              <a:tr h="386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3</a:t>
                      </a:r>
                      <a:b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</a:b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34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38,3%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7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4</a:t>
                      </a:r>
                      <a:b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</a:b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13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15%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6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-7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</a:tr>
              <a:tr h="2116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Celkem</a:t>
                      </a:r>
                      <a:endParaRPr kumimoji="0" lang="de-A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100,0%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4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5450" y="3286898"/>
            <a:ext cx="874534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indent="-288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Hodnocení X/2016 – II/2017 </a:t>
            </a:r>
          </a:p>
          <a:p>
            <a:pPr lvl="1" indent="-288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Na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předešlém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Výboru informace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ohledně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„1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.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filtru“:</a:t>
            </a:r>
            <a:endParaRPr lang="cs-CZ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lvl="1"/>
            <a:r>
              <a:rPr lang="en-US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1.1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	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en-US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Relevance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vůči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 cílům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/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výsledkům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programu a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územní výzvy</a:t>
            </a:r>
            <a:endParaRPr lang="en-US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lvl="1"/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1.2	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Srozumitelnost</a:t>
            </a:r>
            <a:r>
              <a:rPr lang="en-US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a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soulad specifických cílů projektu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,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výsledků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a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výstupů</a:t>
            </a:r>
            <a:endParaRPr lang="en-US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lvl="1"/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1.3	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Nadnárodní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přidaná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hodnota</a:t>
            </a:r>
            <a:endParaRPr lang="en-US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Postoupily projektové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návrhy dosahující 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60 %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celkového skóre pro 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sub-</a:t>
            </a:r>
            <a:r>
              <a:rPr lang="cs-CZ" sz="1400" dirty="0" err="1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kriteria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1.1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až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en-US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1.3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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178 </a:t>
            </a:r>
            <a:endParaRPr lang="cs-CZ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Vyloučeni 2 partneři – soukromí, nesplnili požadavky na </a:t>
            </a:r>
            <a:r>
              <a:rPr lang="cs-CZ" sz="1400" dirty="0" err="1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finanč.kapacitu</a:t>
            </a:r>
            <a:endParaRPr lang="cs-CZ" sz="1400" dirty="0" smtClean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Kompletně hodnoceno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tj. podle všech kritérií = 176 projektů.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Více v </a:t>
            </a:r>
            <a:r>
              <a:rPr lang="cs-CZ" sz="1400" dirty="0" err="1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Assessment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 err="1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Methodology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.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100 bodů max.: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RELEVANCE (min. 21 z 35), PARTNERSTVÍ (min. 15 z 25), IMPLEMENTACE (min. 15 z 25), ROZPOČET (min. 8 z 15).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Nově: Výsledky pro každou prioritu seřazeny zvlášť. </a:t>
            </a:r>
            <a:endParaRPr lang="en-US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" name="Zahnutá šipka doleva 2"/>
          <p:cNvSpPr/>
          <p:nvPr/>
        </p:nvSpPr>
        <p:spPr>
          <a:xfrm>
            <a:off x="8513805" y="1655805"/>
            <a:ext cx="503389" cy="23397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2. 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2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70" y="835231"/>
            <a:ext cx="4323072" cy="265176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68898" y="3486998"/>
            <a:ext cx="8646143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Scénář 1: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schválení projektů se 70 a více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body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 </a:t>
            </a:r>
            <a:r>
              <a:rPr lang="cs-CZ" sz="1400" b="1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39 projektů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 75 mil. EUR ERDF podle projektů  70 mil. EUR ERDF po snížení rozpočtů dle podmínek</a:t>
            </a:r>
            <a:endParaRPr lang="cs-CZ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Scénář 2: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schválení projektů ze scénáře 1 a navíc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projekty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ze žluté zóny (jak je vyznačeno v tabulce </a:t>
            </a:r>
            <a:r>
              <a:rPr lang="en-US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„Annex 1 Scoring table call 2</a:t>
            </a:r>
            <a:r>
              <a:rPr lang="en-US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“)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 </a:t>
            </a:r>
            <a:r>
              <a:rPr lang="cs-CZ" sz="1400" b="1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50 </a:t>
            </a:r>
            <a:r>
              <a:rPr lang="cs-CZ" sz="1400" b="1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projektů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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96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mil. EUR ERDF podle projektů 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90 </a:t>
            </a: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mil. EUR ERDF po snížení rozpočtů dle 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  <a:sym typeface="Symbol"/>
              </a:rPr>
              <a:t>podmínek</a:t>
            </a:r>
            <a:r>
              <a:rPr lang="en-US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 </a:t>
            </a:r>
            <a:endParaRPr lang="cs-CZ" sz="1400" dirty="0" smtClean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Poznámka: Scénář 2 zohledňuje tyto principy:</a:t>
            </a:r>
          </a:p>
          <a:p>
            <a:pPr marL="285750" lvl="1" indent="-285750">
              <a:spcBef>
                <a:spcPts val="600"/>
              </a:spcBef>
              <a:buFont typeface="Symbol" pitchFamily="18" charset="2"/>
              <a:buChar char="®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postupuje se podle bodového hodnocení, až do výše alokace stanovené pro každou jednotlivou prioritu</a:t>
            </a:r>
          </a:p>
          <a:p>
            <a:pPr marL="285750" lvl="1" indent="-285750">
              <a:spcBef>
                <a:spcPts val="600"/>
              </a:spcBef>
              <a:buFont typeface="Symbol" pitchFamily="18" charset="2"/>
              <a:buChar char="®"/>
            </a:pP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k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valita projektů by ještě i v tomto pásmu měla být dostatečná tj. značí bezproblémovou realizaci </a:t>
            </a:r>
          </a:p>
          <a:p>
            <a:pPr marL="285750" lvl="1" indent="-285750">
              <a:spcBef>
                <a:spcPts val="600"/>
              </a:spcBef>
              <a:buFont typeface="Symbol" pitchFamily="18" charset="2"/>
              <a:buChar char="®"/>
            </a:pPr>
            <a:r>
              <a:rPr lang="cs-CZ" sz="1400" dirty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b</a:t>
            </a: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rát zřetel na cíle pro rok 2018 z hlediska výkonnost. rámce, certifikace způsobilých výdajů </a:t>
            </a:r>
            <a:endParaRPr lang="cs-CZ" sz="1400" dirty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4143" y="1033417"/>
            <a:ext cx="461085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rgbClr val="7B7B7B">
                    <a:lumMod val="75000"/>
                  </a:srgbClr>
                </a:solidFill>
                <a:latin typeface="Trebuchet MS" panose="020B0603020202020204" pitchFamily="34" charset="0"/>
                <a:cs typeface="Raleway"/>
              </a:rPr>
              <a:t>Výsledky:</a:t>
            </a:r>
          </a:p>
          <a:p>
            <a:pPr marL="2857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Bodové hodnocení: v intervalu 45 až 78 bodů.</a:t>
            </a:r>
          </a:p>
          <a:p>
            <a:pPr marL="2857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Průměr: 63 bodů, nejvíce projektů v pásmu 64-65 bodů.</a:t>
            </a:r>
          </a:p>
          <a:p>
            <a:pPr marL="2857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4D4D4E"/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3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2. 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Grafik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12" y="835231"/>
            <a:ext cx="4593627" cy="3026886"/>
          </a:xfrm>
          <a:prstGeom prst="rect">
            <a:avLst/>
          </a:prstGeom>
          <a:noFill/>
        </p:spPr>
      </p:pic>
      <p:pic>
        <p:nvPicPr>
          <p:cNvPr id="6" name="Grafik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3" y="835231"/>
            <a:ext cx="3832070" cy="2495004"/>
          </a:xfrm>
          <a:prstGeom prst="rect">
            <a:avLst/>
          </a:prstGeom>
          <a:noFill/>
        </p:spPr>
      </p:pic>
      <p:pic>
        <p:nvPicPr>
          <p:cNvPr id="9" name="Grafik 4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12" y="3521676"/>
            <a:ext cx="4587875" cy="308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Grafik 3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5" y="729049"/>
            <a:ext cx="3954162" cy="3513067"/>
          </a:xfrm>
          <a:prstGeom prst="rect">
            <a:avLst/>
          </a:prstGeom>
          <a:noFill/>
        </p:spPr>
      </p:pic>
      <p:pic>
        <p:nvPicPr>
          <p:cNvPr id="8" name="Grafik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65" y="729049"/>
            <a:ext cx="3904736" cy="3513067"/>
          </a:xfrm>
          <a:prstGeom prst="rect">
            <a:avLst/>
          </a:prstGeom>
          <a:noFill/>
        </p:spPr>
      </p:pic>
      <p:pic>
        <p:nvPicPr>
          <p:cNvPr id="9" name="Grafik 3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" y="4242117"/>
            <a:ext cx="3494653" cy="1874478"/>
          </a:xfrm>
          <a:prstGeom prst="rect">
            <a:avLst/>
          </a:prstGeom>
          <a:noFill/>
        </p:spPr>
      </p:pic>
      <p:pic>
        <p:nvPicPr>
          <p:cNvPr id="10" name="Grafik 2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85" y="4242117"/>
            <a:ext cx="3694670" cy="1960976"/>
          </a:xfrm>
          <a:prstGeom prst="rect">
            <a:avLst/>
          </a:prstGeom>
          <a:noFill/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413450"/>
              </p:ext>
            </p:extLst>
          </p:nvPr>
        </p:nvGraphicFramePr>
        <p:xfrm>
          <a:off x="2279257" y="4089932"/>
          <a:ext cx="4289995" cy="259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318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05320"/>
              </p:ext>
            </p:extLst>
          </p:nvPr>
        </p:nvGraphicFramePr>
        <p:xfrm>
          <a:off x="219740" y="1373745"/>
          <a:ext cx="8775405" cy="4825520"/>
        </p:xfrm>
        <a:graphic>
          <a:graphicData uri="http://schemas.openxmlformats.org/drawingml/2006/table">
            <a:tbl>
              <a:tblPr firstRow="1" bandRow="1"/>
              <a:tblGrid>
                <a:gridCol w="3026734"/>
                <a:gridCol w="1233377"/>
                <a:gridCol w="1127051"/>
                <a:gridCol w="1148317"/>
                <a:gridCol w="1105786"/>
                <a:gridCol w="1134140"/>
              </a:tblGrid>
              <a:tr h="306200">
                <a:tc>
                  <a:txBody>
                    <a:bodyPr/>
                    <a:lstStyle/>
                    <a:p>
                      <a:pPr algn="l"/>
                      <a:endParaRPr lang="cs-CZ" sz="12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cs-CZ" sz="1000" dirty="0">
                        <a:effectLst/>
                        <a:latin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Total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2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2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4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98C"/>
                    </a:solidFill>
                  </a:tcPr>
                </a:tc>
              </a:tr>
              <a:tr h="2898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předložených žádostí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209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38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85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způsobilých žádostí – prošly filtrem relevance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176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61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2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u="sng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*Počet</a:t>
                      </a:r>
                      <a:r>
                        <a:rPr lang="cs-CZ" sz="1400" u="sng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žádostí doporučených ke schválení</a:t>
                      </a:r>
                      <a:endParaRPr lang="cs-CZ" sz="1400" u="sng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39 (50)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 (15)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 (9)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cs-CZ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cs-CZ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GB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 (7)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*Úspěšnost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22% (29%)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16% (25%)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27% (27%)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23% </a:t>
                      </a: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26%)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36</a:t>
                      </a: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64%)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*Počet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subjektů v žádostech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398 (515)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104 (152)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94   (94)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162 (195)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38   (74)</a:t>
                      </a:r>
                      <a:endParaRPr lang="cs-CZ" sz="140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5180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*Průměrný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počet subjektů </a:t>
                      </a:r>
                      <a:b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 jednotlivé žádosti </a:t>
                      </a: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10,2 (10,3)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10,4 (10,1) </a:t>
                      </a:r>
                      <a:endParaRPr lang="cs-CZ" sz="140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10,4 (10,4)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10,1 (10,8)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9,5 (10,6)</a:t>
                      </a:r>
                      <a:endParaRPr lang="cs-CZ" sz="140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*Průměrný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rozpočet ERDF zdrojů v žádostech</a:t>
                      </a:r>
                      <a:r>
                        <a:rPr lang="en-US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 mil.</a:t>
                      </a:r>
                      <a:r>
                        <a:rPr lang="en-US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EUR)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1,9 </a:t>
                      </a:r>
                      <a:r>
                        <a:rPr lang="en-GB" sz="1400" b="1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b="1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1,9) </a:t>
                      </a:r>
                      <a:endParaRPr lang="cs-CZ" sz="1400" b="1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2,1 (2,0)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1,9 (1,9)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1,9 (1,9)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1,8 (1,9)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5180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*Souhrnný rozpočet ERDF zdrojů</a:t>
                      </a:r>
                      <a:r>
                        <a:rPr lang="en-US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mil.</a:t>
                      </a:r>
                      <a:r>
                        <a:rPr lang="en-US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EUR)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75,7 (96,4) 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20,9 (29,4) </a:t>
                      </a:r>
                      <a:endParaRPr lang="cs-CZ" sz="140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17,0 (17,0)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30,9 (36,5)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7,0 (13,5)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*Souhrnný rozpočet ERDF zdrojů po zohlednění úprav v rozpočtech – podle podmínek MA/JS </a:t>
                      </a:r>
                      <a:r>
                        <a:rPr lang="en-US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 mil.</a:t>
                      </a:r>
                      <a:r>
                        <a:rPr lang="en-US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EUR)</a:t>
                      </a:r>
                      <a:endParaRPr lang="cs-CZ" sz="14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70,8</a:t>
                      </a:r>
                      <a:r>
                        <a:rPr lang="cs-CZ" sz="1400" b="1" baseline="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(90,2</a:t>
                      </a:r>
                      <a:r>
                        <a:rPr lang="en-US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18,8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(26,8</a:t>
                      </a: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16,3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(16,3</a:t>
                      </a: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29,1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(34,2</a:t>
                      </a: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6,6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(12,9</a:t>
                      </a: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</a:tr>
              <a:tr h="2590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Indi</a:t>
                      </a:r>
                      <a:r>
                        <a:rPr lang="cs-CZ" sz="1400" b="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kativní</a:t>
                      </a:r>
                      <a:r>
                        <a:rPr lang="en-US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alokace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(v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mil.</a:t>
                      </a:r>
                      <a:r>
                        <a:rPr lang="en-US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EUR)</a:t>
                      </a:r>
                      <a:endParaRPr lang="cs-CZ" sz="14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90 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 </a:t>
                      </a:r>
                      <a:endParaRPr lang="cs-CZ" sz="140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34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0038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8188" y="1033509"/>
            <a:ext cx="4078854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dirty="0" smtClean="0">
                <a:solidFill>
                  <a:srgbClr val="4D4D4E"/>
                </a:solidFill>
                <a:latin typeface="Trebuchet MS" pitchFamily="34" charset="0"/>
                <a:ea typeface="MS PGothic" pitchFamily="34" charset="-128"/>
              </a:rPr>
              <a:t>*Poznámka: V závorkách jsou údaje pro Scénář 2</a:t>
            </a:r>
            <a:endParaRPr lang="cs-CZ" sz="1400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57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entral Europe">
    <a:dk1>
      <a:srgbClr val="0C0C0C"/>
    </a:dk1>
    <a:lt1>
      <a:sysClr val="window" lastClr="FFFFFF"/>
    </a:lt1>
    <a:dk2>
      <a:srgbClr val="4D4D4E"/>
    </a:dk2>
    <a:lt2>
      <a:srgbClr val="7E93A5"/>
    </a:lt2>
    <a:accent1>
      <a:srgbClr val="7D8B8A"/>
    </a:accent1>
    <a:accent2>
      <a:srgbClr val="90ABB1"/>
    </a:accent2>
    <a:accent3>
      <a:srgbClr val="C8D3D8"/>
    </a:accent3>
    <a:accent4>
      <a:srgbClr val="7B7B7D"/>
    </a:accent4>
    <a:accent5>
      <a:srgbClr val="A6A7A9"/>
    </a:accent5>
    <a:accent6>
      <a:srgbClr val="4D4933"/>
    </a:accent6>
    <a:hlink>
      <a:srgbClr val="7B7B7D"/>
    </a:hlink>
    <a:folHlink>
      <a:srgbClr val="BFBFBF"/>
    </a:folHlink>
  </a:clrScheme>
  <a:fontScheme name="CE-Interreg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1523</Words>
  <Application>Microsoft Office PowerPoint</Application>
  <PresentationFormat>Předvádění na obrazovce (4:3)</PresentationFormat>
  <Paragraphs>324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CentralEurope_iService</vt:lpstr>
      <vt:lpstr>Prezentace aplikace PowerPoint</vt:lpstr>
      <vt:lpstr>PREZENTACE v kostce</vt:lpstr>
      <vt:lpstr>HARMONOGRAM 2017</vt:lpstr>
      <vt:lpstr>1. výzva  </vt:lpstr>
      <vt:lpstr>2. VÝZVA  </vt:lpstr>
      <vt:lpstr>2. VÝZVA</vt:lpstr>
      <vt:lpstr>2. VÝZVA</vt:lpstr>
      <vt:lpstr>2. VÝZVA</vt:lpstr>
      <vt:lpstr>2. VÝZVA</vt:lpstr>
      <vt:lpstr>2. VÝZVA</vt:lpstr>
      <vt:lpstr>2. VÝZVA</vt:lpstr>
      <vt:lpstr>3. VÝZVA</vt:lpstr>
      <vt:lpstr>3. VÝZVA</vt:lpstr>
      <vt:lpstr>NOVÝ DIZAJN WEBSTRÁNEK</vt:lpstr>
      <vt:lpstr>Kontakty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*</cp:lastModifiedBy>
  <cp:revision>2205</cp:revision>
  <cp:lastPrinted>2017-03-03T13:29:40Z</cp:lastPrinted>
  <dcterms:created xsi:type="dcterms:W3CDTF">2014-11-12T21:47:38Z</dcterms:created>
  <dcterms:modified xsi:type="dcterms:W3CDTF">2017-03-06T16:27:22Z</dcterms:modified>
</cp:coreProperties>
</file>