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6"/>
  </p:notesMasterIdLst>
  <p:handoutMasterIdLst>
    <p:handoutMasterId r:id="rId37"/>
  </p:handoutMasterIdLst>
  <p:sldIdLst>
    <p:sldId id="256" r:id="rId7"/>
    <p:sldId id="494" r:id="rId8"/>
    <p:sldId id="558" r:id="rId9"/>
    <p:sldId id="559" r:id="rId10"/>
    <p:sldId id="444" r:id="rId11"/>
    <p:sldId id="522" r:id="rId12"/>
    <p:sldId id="451" r:id="rId13"/>
    <p:sldId id="489" r:id="rId14"/>
    <p:sldId id="491" r:id="rId15"/>
    <p:sldId id="552" r:id="rId16"/>
    <p:sldId id="514" r:id="rId17"/>
    <p:sldId id="550" r:id="rId18"/>
    <p:sldId id="551" r:id="rId19"/>
    <p:sldId id="561" r:id="rId20"/>
    <p:sldId id="517" r:id="rId21"/>
    <p:sldId id="555" r:id="rId22"/>
    <p:sldId id="515" r:id="rId23"/>
    <p:sldId id="557" r:id="rId24"/>
    <p:sldId id="518" r:id="rId25"/>
    <p:sldId id="519" r:id="rId26"/>
    <p:sldId id="520" r:id="rId27"/>
    <p:sldId id="521" r:id="rId28"/>
    <p:sldId id="512" r:id="rId29"/>
    <p:sldId id="513" r:id="rId30"/>
    <p:sldId id="556" r:id="rId31"/>
    <p:sldId id="492" r:id="rId32"/>
    <p:sldId id="493" r:id="rId33"/>
    <p:sldId id="508" r:id="rId34"/>
    <p:sldId id="469" r:id="rId3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494"/>
            <p14:sldId id="558"/>
            <p14:sldId id="559"/>
            <p14:sldId id="444"/>
            <p14:sldId id="522"/>
            <p14:sldId id="451"/>
            <p14:sldId id="489"/>
            <p14:sldId id="491"/>
            <p14:sldId id="552"/>
            <p14:sldId id="514"/>
            <p14:sldId id="550"/>
            <p14:sldId id="551"/>
            <p14:sldId id="561"/>
            <p14:sldId id="517"/>
            <p14:sldId id="555"/>
            <p14:sldId id="515"/>
            <p14:sldId id="557"/>
            <p14:sldId id="518"/>
            <p14:sldId id="519"/>
            <p14:sldId id="520"/>
            <p14:sldId id="521"/>
            <p14:sldId id="512"/>
            <p14:sldId id="513"/>
            <p14:sldId id="556"/>
            <p14:sldId id="492"/>
            <p14:sldId id="493"/>
            <p14:sldId id="508"/>
            <p14:sldId id="469"/>
          </p14:sldIdLst>
        </p14:section>
        <p14:section name="Inner page" id="{EB31CABC-5144-4090-88C0-E46CD3C8CB2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F1"/>
    <a:srgbClr val="365F92"/>
    <a:srgbClr val="1F497D"/>
    <a:srgbClr val="365F91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 varScale="1">
        <p:scale>
          <a:sx n="126" d="100"/>
          <a:sy n="126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10ECB-3209-436D-82E9-60F9CB74CB40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AFE0-0AC7-4937-907C-778A96F6A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6338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8D0BA-9600-4F5E-85FE-BDC6311B21DF}" type="datetimeFigureOut">
              <a:rPr lang="en-GB" smtClean="0"/>
              <a:t>22/02/2017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5D38-8E99-4DDC-9B32-93F285C62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9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0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41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1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23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22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22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4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51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10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51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5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26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1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32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91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85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34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30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1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45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3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14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68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714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0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82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359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1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96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74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49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0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702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9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2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331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63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486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467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03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423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47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35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02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90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646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64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993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91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36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4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t>2017.02.22.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4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3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6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2017.02.22.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marius.niculae@interreg-danube.eu" TargetMode="External"/><Relationship Id="rId3" Type="http://schemas.openxmlformats.org/officeDocument/2006/relationships/hyperlink" Target="mailto:ana.leganel@interreg-danube.eu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hu/url?sa=i&amp;rct=j&amp;q=&amp;esrc=s&amp;source=images&amp;cd=&amp;cad=rja&amp;uact=8&amp;ved=0ahUKEwjI_Mvii_HRAhXFaRQKHU89BLgQjRwIBw&amp;url=http://www.freepik.com/free-photos-vectors/telephone&amp;psig=AFQjCNEIw94InZZTY1cn0pk1SIZUn4flWA&amp;ust=1486113882280111" TargetMode="External"/><Relationship Id="rId5" Type="http://schemas.openxmlformats.org/officeDocument/2006/relationships/hyperlink" Target="mailto:gusztav.csomor@interreg-danube.eu" TargetMode="External"/><Relationship Id="rId4" Type="http://schemas.openxmlformats.org/officeDocument/2006/relationships/hyperlink" Target="mailto:simona.ene@interreg-danube.eu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terreg-danube.eu/contacts/national-coordination-and-contact-points#czech-republi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5110336" cy="223467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DTP </a:t>
            </a:r>
            <a:r>
              <a:rPr lang="en-US" sz="40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InfoDay</a:t>
            </a: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58924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smtClean="0">
                <a:solidFill>
                  <a:srgbClr val="FFFF00"/>
                </a:solidFill>
                <a:latin typeface="Cambria" pitchFamily="18" charset="0"/>
              </a:rPr>
              <a:t>Praha, 22/02/2017</a:t>
            </a:r>
            <a:endParaRPr lang="en-US" sz="1600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1.1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: Projekt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platzhalter 3"/>
          <p:cNvSpPr txBox="1">
            <a:spLocks/>
          </p:cNvSpPr>
          <p:nvPr/>
        </p:nvSpPr>
        <p:spPr>
          <a:xfrm>
            <a:off x="296845" y="1484784"/>
            <a:ext cx="8562975" cy="97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8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defTabSz="9144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7E93A5"/>
              </a:buClr>
              <a:buSzPct val="80000"/>
              <a:buFontTx/>
              <a:buNone/>
              <a:tabLst/>
              <a:defRPr/>
            </a:pPr>
            <a:r>
              <a:rPr lang="cs-CZ" sz="240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Made in </a:t>
            </a:r>
            <a:r>
              <a:rPr lang="cs-CZ" sz="2400" b="1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Danube</a:t>
            </a:r>
            <a:r>
              <a:rPr lang="cs-CZ" sz="240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sym typeface="Symbol"/>
              </a:rPr>
              <a:t>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věnovaný vývoji výrobků a služeb schopných konkurovat na trhu,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cestou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propojení vědeckých znalostí (věd. a </a:t>
            </a:r>
            <a:r>
              <a:rPr lang="cs-CZ" sz="2400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výzk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. organizací) s inovační odborností (podniků) 			</a:t>
            </a:r>
            <a:endParaRPr lang="cs-CZ" sz="1800" b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73017" y="2454879"/>
            <a:ext cx="5883159" cy="27191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Tx/>
              <a:buNone/>
              <a:tabLst/>
              <a:defRPr/>
            </a:pPr>
            <a:r>
              <a:rPr lang="cs-CZ" sz="1800" noProof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Klíčová myšlenka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:</a:t>
            </a:r>
          </a:p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Tx/>
              <a:buNone/>
              <a:tabLst/>
              <a:defRPr/>
            </a:pP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a)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Zlepšení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inovačních schopností SME, zejména těch, které souvisí s odvětvím </a:t>
            </a:r>
            <a:r>
              <a:rPr kumimoji="0" lang="cs-CZ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bioekonomiky</a:t>
            </a:r>
            <a:r>
              <a:rPr lang="cs-CZ" sz="1800" noProof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a to z důvodu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jejího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potenciálu 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z hlediska 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udržitelnosti a významného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vlivu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na širokou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škálu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oborů v průmyslu/službách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lvl="0">
              <a:buClr>
                <a:srgbClr val="7E93A5"/>
              </a:buClr>
              <a:defRPr/>
            </a:pPr>
            <a:r>
              <a:rPr kumimoji="0" lang="de-A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b)</a:t>
            </a:r>
            <a:r>
              <a:rPr kumimoji="0" lang="cs-CZ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Zajištění dostupnosti místních </a:t>
            </a:r>
            <a:r>
              <a:rPr lang="cs-CZ" sz="1800" noProof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znalostí z výzkumu a vědy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na </a:t>
            </a:r>
            <a:r>
              <a:rPr lang="cs-CZ" sz="18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NN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úrovni v odvětví </a:t>
            </a:r>
            <a:r>
              <a:rPr lang="cs-CZ" sz="18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bioekonomiky</a:t>
            </a:r>
            <a:endParaRPr kumimoji="0" lang="cs-CZ" sz="1800" b="0" i="0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0" marR="0" lvl="0" indent="0" algn="l" defTabSz="9138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E93A5"/>
              </a:buClr>
              <a:buSzPct val="80000"/>
              <a:buFontTx/>
              <a:buNone/>
              <a:tabLst/>
              <a:defRPr/>
            </a:pPr>
            <a:r>
              <a:rPr lang="cs-CZ" sz="1800" baseline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c) Sladění 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vizí</a:t>
            </a:r>
            <a:r>
              <a:rPr lang="cs-CZ" sz="1800" baseline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1800" baseline="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výzk</a:t>
            </a:r>
            <a:r>
              <a:rPr lang="cs-CZ" sz="1800" baseline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organizací a podniků, a to ve 3</a:t>
            </a:r>
            <a:r>
              <a:rPr lang="cs-CZ" sz="18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1800" baseline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oborech: chytré zemědělství, </a:t>
            </a:r>
            <a:r>
              <a:rPr lang="cs-CZ" sz="1800" baseline="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udrž.lesnictví</a:t>
            </a:r>
            <a:r>
              <a:rPr lang="cs-CZ" sz="1800" baseline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a bioenergetika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48164" y="2678991"/>
            <a:ext cx="2968865" cy="275520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u="sng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Rozpočet:  1,9 mil. EUR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b="1" u="sng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Partneři:</a:t>
            </a:r>
            <a:endParaRPr kumimoji="0" lang="cs-CZ" b="1" i="0" u="sng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Raleway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kern="0" noProof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Společnost pro podporu inovací</a:t>
            </a:r>
            <a:r>
              <a:rPr lang="cs-CZ" b="1" kern="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 </a:t>
            </a:r>
            <a:r>
              <a:rPr lang="cs-CZ" sz="1200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(</a:t>
            </a:r>
            <a:r>
              <a:rPr lang="cs-CZ" sz="1200" b="1" kern="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Steinbeis</a:t>
            </a:r>
            <a:r>
              <a:rPr lang="cs-CZ" sz="1200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, </a:t>
            </a:r>
            <a:r>
              <a:rPr lang="cs-CZ" sz="1200" b="1" kern="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GmbH</a:t>
            </a:r>
            <a:r>
              <a:rPr lang="cs-CZ" sz="1200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)</a:t>
            </a:r>
            <a:r>
              <a:rPr lang="cs-CZ" sz="1200" b="1" kern="0" noProof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 </a:t>
            </a:r>
            <a:endParaRPr kumimoji="0" lang="cs-CZ" sz="12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Raleway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Reg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.</a:t>
            </a:r>
            <a:r>
              <a:rPr kumimoji="0" lang="cs-CZ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 </a:t>
            </a:r>
            <a:r>
              <a:rPr lang="cs-CZ" b="1" kern="0" noProof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r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ozvoj. 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agentura</a:t>
            </a:r>
            <a:endParaRPr kumimoji="0" lang="cs-CZ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Raleway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Technická univerzita</a:t>
            </a:r>
            <a:endParaRPr kumimoji="0" lang="cs-CZ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Raleway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Centrum sociálních inovací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Sdružení</a:t>
            </a:r>
            <a:r>
              <a:rPr kumimoji="0" lang="cs-CZ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 obch. sítí…..</a:t>
            </a:r>
            <a:endParaRPr kumimoji="0" lang="cs-CZ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Raleway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73018" y="5157192"/>
            <a:ext cx="8379611" cy="146253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Výstupy: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Vytvoření strategie průřezového přístupu, </a:t>
            </a:r>
            <a:r>
              <a:rPr lang="cs-CZ" b="1" kern="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kt</a:t>
            </a:r>
            <a:r>
              <a:rPr lang="cs-CZ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. povede k NN partnerstvím (podniků, výzkumných institucí) s důrazem na inovace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s-CZ" b="1" kern="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Vyvinutí inovačních nástrojů využitelných pro oblast </a:t>
            </a:r>
            <a:r>
              <a:rPr lang="cs-CZ" b="1" kern="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Raleway"/>
              </a:rPr>
              <a:t>bioekonomie</a:t>
            </a:r>
            <a:endParaRPr lang="cs-CZ" b="1" kern="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Raleway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Pilotní akce, </a:t>
            </a:r>
            <a:r>
              <a:rPr kumimoji="0" lang="cs-CZ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kt</a:t>
            </a:r>
            <a:r>
              <a:rPr kumimoji="0" lang="cs-CZ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. otestují vyvinuté</a:t>
            </a:r>
            <a:r>
              <a:rPr kumimoji="0" lang="cs-CZ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cs typeface="Raleway"/>
              </a:rPr>
              <a:t> nástroje v různých regionech</a:t>
            </a:r>
            <a:endParaRPr kumimoji="0" lang="cs-CZ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626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394744" y="836712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1.2 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1.2: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Zvýšit kvalifikaci pro oblast podnikání </a:t>
            </a:r>
          </a:p>
          <a:p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	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 a  sociálních inovací</a:t>
            </a:r>
            <a:endParaRPr lang="en-US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2852936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Podpořit inovativní systémy vzdělávání s cílem zvýšit kompetence zaměstnanců v podnikatelském sektoru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,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posílit kulturu podnikání a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vzdělávání přispívající k lepšímu sladění potřeb společnosti a poskytování služeb ve veřejném zájmu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0625"/>
            <a:ext cx="1998682" cy="18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1560" y="5590987"/>
            <a:ext cx="3816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  <a:latin typeface="Cambria" pitchFamily="18" charset="0"/>
              </a:rPr>
              <a:t>Ve 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cs-CZ" sz="2200" b="1" dirty="0" smtClean="0"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Cambria" pitchFamily="18" charset="0"/>
              </a:rPr>
              <a:t>výzvě bez omezení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en-GB" sz="2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836712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2852936"/>
            <a:ext cx="54726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n-GB" sz="2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30785"/>
              </p:ext>
            </p:extLst>
          </p:nvPr>
        </p:nvGraphicFramePr>
        <p:xfrm>
          <a:off x="179512" y="1628800"/>
          <a:ext cx="8831856" cy="4998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7902"/>
                <a:gridCol w="4133954"/>
              </a:tblGrid>
              <a:tr h="6097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            T</a:t>
                      </a:r>
                      <a:r>
                        <a:rPr lang="cs-CZ" sz="1600" b="1" i="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émata</a:t>
                      </a:r>
                      <a:r>
                        <a:rPr lang="cs-CZ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kterými se DTP zabývá</a:t>
                      </a:r>
                      <a:endParaRPr lang="en-GB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</a:t>
                      </a:r>
                      <a:r>
                        <a:rPr lang="hu-HU" sz="16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effectLst/>
                          <a:latin typeface="Cambria" panose="02040503050406030204" pitchFamily="18" charset="0"/>
                        </a:rPr>
                        <a:t>NE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58821">
                <a:tc>
                  <a:txBody>
                    <a:bodyPr/>
                    <a:lstStyle/>
                    <a:p>
                      <a:r>
                        <a:rPr lang="en-GB" sz="1600" b="0" i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600" b="0" i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postavené na využití znalostního </a:t>
                      </a:r>
                      <a:r>
                        <a:rPr lang="cs-CZ" sz="1600" b="0" i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trojuhelníku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výzkumu, vzdělávání a sociálních inovací, které přináší znalosti získané výzkumem, šíří je prostřednictvím inovativních vzdělávacích systémů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uplatňují cestou 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sociál. 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inovací s cílem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</a:t>
                      </a:r>
                      <a:endParaRPr lang="cs-CZ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Zlepšit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vzdělávání v oblasti politik/strategií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vývoj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řešení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pro praxi tak, aby byly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lidské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zdroje 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vhodněji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přizpůsobené technologickým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změnám a potřebám trhu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Zlepšit </a:t>
                      </a:r>
                      <a:r>
                        <a:rPr lang="en-GB" sz="1600" b="0" i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poli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tiky/strategie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600" b="0" i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pra</a:t>
                      </a:r>
                      <a:r>
                        <a:rPr lang="cs-CZ" sz="1600" b="0" i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ktická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řešení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 oblast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kultury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podnikání a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vzdělávání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Zlepšení prostředí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znalostí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schopností,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které urychlí uplatnění sociálních inovací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sociálních služeb s tím, že vyhoví potřebám společnosti a budou směřovány k řešení nových výzev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Bu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dování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kapacit ve veřejné sféře</a:t>
                      </a:r>
                      <a:r>
                        <a:rPr lang="en-GB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 cílem lepšího zvládnutí inovačních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postupů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Čistě</a:t>
                      </a:r>
                      <a:r>
                        <a:rPr lang="en-GB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cs-CZ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kademické</a:t>
                      </a:r>
                      <a:r>
                        <a:rPr lang="en-GB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měkké výzkumné projekty </a:t>
                      </a:r>
                    </a:p>
                    <a:p>
                      <a:pPr algn="l"/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projekty zaměřené na ´</a:t>
                      </a:r>
                      <a:r>
                        <a:rPr lang="cs-CZ" sz="160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networking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,´ které nemají k dispozici klíčové prvky, jež by napomohly proměnit měkké činnosti (průzkumy, studie, analýzy, mapování území, virtuální spolupráce, dotazníky, abstraktní ICT nástroje, atd.) do konkrétních </a:t>
                      </a:r>
                      <a:endParaRPr lang="cs-CZ" sz="160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udržitelných výstupů projektů. </a:t>
                      </a:r>
                    </a:p>
                    <a:p>
                      <a:endParaRPr lang="en-GB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Tvrdé projekty infrastruktury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investičního typu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 výdaji významnějšího rozsahu</a:t>
                      </a:r>
                      <a:r>
                        <a:rPr lang="en-GB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Proje</a:t>
                      </a:r>
                      <a:r>
                        <a:rPr lang="cs-CZ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kty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které nepřicházejí s návrhy založenými na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inovativních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vzdělávacích systémech</a:t>
                      </a:r>
                      <a:r>
                        <a:rPr lang="en-GB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anebo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ty, které se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nezabývají sociální inovací</a:t>
                      </a:r>
                      <a:r>
                        <a:rPr lang="en-GB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nemají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schopnost pojmout politiku/strategii</a:t>
                      </a:r>
                      <a:r>
                        <a:rPr lang="en-GB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 descr="C:\Users\gomezge\AppData\Local\Microsoft\Windows\Temporary Internet Files\Content.IE5\6HDFN820\Cute-Ball-Stop-ico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35396"/>
            <a:ext cx="442913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gomezge\AppData\Local\Microsoft\Windows\Temporary Internet Files\Content.IE5\QZU3TO80\ok-2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8" y="1735395"/>
            <a:ext cx="414337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394744" y="836712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1.2 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2.1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2.1:</a:t>
            </a:r>
            <a:r>
              <a:rPr lang="cs-CZ" sz="2800" dirty="0"/>
              <a:t>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Posílit nadnárodní vodní 	   	  	 	   </a:t>
            </a:r>
            <a:r>
              <a:rPr lang="cs-CZ" sz="2600" b="1" dirty="0" err="1" smtClean="0">
                <a:solidFill>
                  <a:srgbClr val="4F81BD"/>
                </a:solidFill>
                <a:latin typeface="Cambria" pitchFamily="18" charset="0"/>
              </a:rPr>
              <a:t>manažment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a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prevenci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povodňových rizik</a:t>
            </a:r>
            <a:endParaRPr lang="en-US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5816" y="2852936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Posílit</a:t>
            </a:r>
            <a:r>
              <a:rPr lang="en-GB" sz="24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společné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a </a:t>
            </a:r>
            <a:r>
              <a:rPr lang="en-GB" sz="2400" dirty="0" err="1" smtClean="0">
                <a:solidFill>
                  <a:srgbClr val="FF0000"/>
                </a:solidFill>
                <a:latin typeface="Cambria" pitchFamily="18" charset="0"/>
              </a:rPr>
              <a:t>integr</a:t>
            </a:r>
            <a:r>
              <a:rPr lang="cs-CZ" sz="2400" dirty="0" err="1" smtClean="0">
                <a:solidFill>
                  <a:srgbClr val="FF0000"/>
                </a:solidFill>
                <a:latin typeface="Cambria" pitchFamily="18" charset="0"/>
              </a:rPr>
              <a:t>ované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přístupy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s cílem vyvinout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a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implementovat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Plány řízení povodí řek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v členských státech tak, aby byly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v souladu s</a:t>
            </a:r>
            <a:r>
              <a:rPr lang="en-GB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celkovým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Plánem řízení povodí řeky Dunaj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, a to s cílem dosáhnout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zlepšení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nadnárodního vodního </a:t>
            </a:r>
            <a:r>
              <a:rPr lang="cs-CZ" sz="2400" dirty="0" err="1" smtClean="0">
                <a:solidFill>
                  <a:srgbClr val="FF0000"/>
                </a:solidFill>
                <a:latin typeface="Cambria" pitchFamily="18" charset="0"/>
              </a:rPr>
              <a:t>manažmentu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</a:t>
            </a:r>
            <a:r>
              <a:rPr lang="en-GB" sz="24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u="sng" dirty="0">
                <a:solidFill>
                  <a:srgbClr val="FF0000"/>
                </a:solidFill>
                <a:latin typeface="Cambria" pitchFamily="18" charset="0"/>
              </a:rPr>
              <a:t>předcházení</a:t>
            </a:r>
            <a:r>
              <a:rPr lang="cs-CZ" sz="2400" dirty="0" smtClean="0">
                <a:solidFill>
                  <a:srgbClr val="4F81B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rizikům povodní 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 přispět</a:t>
            </a:r>
            <a:r>
              <a:rPr lang="en-GB" sz="24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k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udržitelnému zajištění</a:t>
            </a:r>
            <a:r>
              <a:rPr lang="en-GB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ekosystémových služeb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Kép 8" descr="http://www.watercentre.org/images/images-about/IWCWaterCyclediagram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" t="5833" r="3680" b="2500"/>
          <a:stretch/>
        </p:blipFill>
        <p:spPr bwMode="auto">
          <a:xfrm>
            <a:off x="405078" y="3212976"/>
            <a:ext cx="243873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7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836712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2852936"/>
            <a:ext cx="54726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/>
            </a:r>
            <a:br>
              <a:rPr lang="en-GB" sz="2000" i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</a:br>
            <a:endParaRPr lang="en-US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47463"/>
              </p:ext>
            </p:extLst>
          </p:nvPr>
        </p:nvGraphicFramePr>
        <p:xfrm>
          <a:off x="611560" y="1628800"/>
          <a:ext cx="7776864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4494"/>
                <a:gridCol w="3842370"/>
              </a:tblGrid>
              <a:tr h="521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            T</a:t>
                      </a:r>
                      <a:r>
                        <a:rPr lang="cs-CZ" sz="1600" b="1" i="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émata</a:t>
                      </a:r>
                      <a:r>
                        <a:rPr lang="cs-CZ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kterými se DTP zabývá</a:t>
                      </a:r>
                      <a:endParaRPr lang="en-GB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</a:t>
                      </a:r>
                      <a:r>
                        <a:rPr lang="hu-HU" sz="16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effectLst/>
                          <a:latin typeface="Cambria" panose="02040503050406030204" pitchFamily="18" charset="0"/>
                        </a:rPr>
                        <a:t>NE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27108">
                <a:tc>
                  <a:txBody>
                    <a:bodyPr/>
                    <a:lstStyle/>
                    <a:p>
                      <a:endParaRPr lang="en-GB" sz="14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Harmonizovaný, společný monitoring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a </a:t>
                      </a:r>
                      <a:r>
                        <a:rPr lang="cs-CZ" sz="1600" b="0" i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stavu složení vody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z hlediska ekologie, chemie 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Společná opatření pro snížení znečištění vody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Účinnější zacházení s odpadovou vodou</a:t>
                      </a: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Harmonizovaný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i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kvality sedimentů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Společné postupy monitoringu záplav, systémy předpovídání, varování </a:t>
                      </a:r>
                      <a:endParaRPr lang="cs-CZ" sz="1600" b="0" i="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a </a:t>
                      </a: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opatření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Harmonizovaná opatření předcházení povodním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endParaRPr lang="en-GB" sz="1600" b="0" i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cs-CZ" sz="1600" b="0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cs-CZ" sz="1600" b="0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cs-CZ" sz="1600" b="0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rizika povodní / katastrof místo prevence </a:t>
                      </a: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Symbol"/>
                        </a:rPr>
                        <a:t> </a:t>
                      </a: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(SO 2.4)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Soustředění se na více řízení usazenin / využití obnovitelné energie související se zacházením s odpadovou</a:t>
                      </a:r>
                      <a:r>
                        <a:rPr lang="cs-CZ" sz="16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vodu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Zacházení s tuhým odpadem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Soustředění sena rozvoj infrastruktury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Zaměření na potřeby místní/ přeshraniční povahy</a:t>
                      </a:r>
                      <a:endParaRPr lang="en-GB" sz="1600" b="0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4" descr="C:\Users\gomezge\AppData\Local\Microsoft\Windows\Temporary Internet Files\Content.IE5\6HDFN820\Cute-Ball-Stop-ico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77" y="1735396"/>
            <a:ext cx="442913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gomezge\AppData\Local\Microsoft\Windows\Temporary Internet Files\Content.IE5\QZU3TO80\ok-2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09" y="1721447"/>
            <a:ext cx="414337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394744" y="836712"/>
            <a:ext cx="56166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2.1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6595"/>
              </p:ext>
            </p:extLst>
          </p:nvPr>
        </p:nvGraphicFramePr>
        <p:xfrm>
          <a:off x="683568" y="1700808"/>
          <a:ext cx="7848872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/>
              </a:tblGrid>
              <a:tr h="5969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6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Omezení</a:t>
                      </a:r>
                      <a:r>
                        <a:rPr lang="cs-CZ" sz="2600" baseline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ve 2. výzvě</a:t>
                      </a: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!!!</a:t>
                      </a:r>
                      <a:endParaRPr lang="en-GB" sz="2600" b="1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předcházení povodním (monitorování / systémy včasného varování; řešení s preventivním účinkem) </a:t>
                      </a:r>
                      <a:endParaRPr lang="cs-CZ" sz="2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řízení kvality vody (např. harmonizovaný monitoring a systémy hodnocení či řešení, opatření pro omezení</a:t>
                      </a:r>
                      <a:r>
                        <a:rPr lang="cs-CZ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znečištění z </a:t>
                      </a:r>
                      <a:r>
                        <a:rPr lang="cs-CZ" sz="26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nutrientů</a:t>
                      </a:r>
                      <a:r>
                        <a:rPr lang="cs-CZ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/hnojiv a nebezpečných látek</a:t>
                      </a: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více účinná řešení pro oblast zacházení s odpadovou vodou)</a:t>
                      </a:r>
                      <a:endParaRPr lang="en-GB" sz="2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2.1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4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296845" y="1484784"/>
            <a:ext cx="8562975" cy="970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8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7E93A5"/>
              </a:buClr>
            </a:pPr>
            <a:r>
              <a:rPr lang="cs-CZ" sz="2400" b="1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DanubeSediment</a:t>
            </a:r>
            <a:r>
              <a:rPr lang="cs-CZ" sz="240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sym typeface="Symbol"/>
              </a:rPr>
              <a:t> věnovaný zacházení se sedimenty, které si povede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k obnovení a dosažení rovnováhy sedimentů řeky Dunaj	</a:t>
            </a:r>
            <a:r>
              <a:rPr lang="cs-CZ" sz="24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	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	</a:t>
            </a:r>
            <a:endParaRPr lang="cs-CZ" sz="1800" b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66206" y="2454879"/>
            <a:ext cx="5751319" cy="214308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E93A5"/>
              </a:buClr>
            </a:pP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Klíčová myšlenka:</a:t>
            </a:r>
          </a:p>
          <a:p>
            <a:pPr>
              <a:buClr>
                <a:srgbClr val="7E93A5"/>
              </a:buClr>
            </a:pP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a) Zlepšení vodního </a:t>
            </a:r>
            <a:r>
              <a:rPr lang="cs-CZ" sz="180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manažmentu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a </a:t>
            </a:r>
            <a:r>
              <a:rPr lang="cs-CZ" sz="180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manažmentu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zacházení se sedimenty; odstranění nerovnováhy mezi přebytky a nedostatkem sedimentů, která jinak způsobuje zvýšení rizika povodní a omezení pro navigaci, výrobu vodní energie a biodiverzitu</a:t>
            </a:r>
          </a:p>
          <a:p>
            <a:pPr>
              <a:buClr>
                <a:srgbClr val="7E93A5"/>
              </a:buClr>
            </a:pPr>
            <a:r>
              <a:rPr lang="de-AT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b)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Zlepšení morfologie řeky Dunaj</a:t>
            </a:r>
          </a:p>
          <a:p>
            <a:pPr>
              <a:buClr>
                <a:srgbClr val="7E93A5"/>
              </a:buClr>
            </a:pPr>
            <a:endParaRPr lang="de-AT" sz="18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4917" y="2132856"/>
            <a:ext cx="2846170" cy="284753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b="1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Rozpočet: 3,5 mil. EUR</a:t>
            </a:r>
          </a:p>
          <a:p>
            <a:r>
              <a:rPr lang="cs-CZ" b="1" u="sng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Partneři: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Univerzita přírodních a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společen</a:t>
            </a: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. věd </a:t>
            </a:r>
            <a:r>
              <a:rPr lang="cs-CZ" sz="14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(</a:t>
            </a:r>
            <a:r>
              <a:rPr lang="cs-CZ" sz="1400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Wien</a:t>
            </a:r>
            <a:r>
              <a:rPr lang="cs-CZ" sz="14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Generální ředitelství vodního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manažmentu</a:t>
            </a: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Národní institut hydrologie a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vod.man</a:t>
            </a: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Agentura ŽP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Akademie věd…..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3018" y="4692455"/>
            <a:ext cx="8586802" cy="201653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b="1" u="sng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Sběr dat a jejich analýza; Zpracování příručky dobrých příkladů z praxe popisující doporučené metody monitoringu sedimentů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Souhrn na téma problémů spojených s nerovnovážným stavem sedimentů +Katalog opatření s návodem, jak tyto problémy řešit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Příručka zacházení se sedimenty řeky Dunaj (opatření), Příručka pro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stakeholdry</a:t>
            </a:r>
            <a:endParaRPr lang="cs-CZ" b="1" kern="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Raleway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2.1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: Projekt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2.2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2.2: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Pečovat o udržitelné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využívání přírodního </a:t>
            </a:r>
            <a:endParaRPr lang="cs-CZ" sz="2600" b="1" dirty="0" smtClean="0">
              <a:solidFill>
                <a:srgbClr val="4F81BD"/>
              </a:solidFill>
              <a:latin typeface="Cambria" pitchFamily="18" charset="0"/>
            </a:endParaRPr>
          </a:p>
          <a:p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	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 a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kulturního dědictví a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zdrojů</a:t>
            </a:r>
            <a:endParaRPr lang="en-US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28529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Posílit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Cambria" pitchFamily="18" charset="0"/>
              </a:rPr>
              <a:t>společné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a </a:t>
            </a:r>
            <a:r>
              <a:rPr lang="en-GB" sz="2400" b="1" dirty="0" err="1" smtClean="0">
                <a:solidFill>
                  <a:srgbClr val="FF0000"/>
                </a:solidFill>
                <a:latin typeface="Cambria" pitchFamily="18" charset="0"/>
              </a:rPr>
              <a:t>integr</a:t>
            </a:r>
            <a:r>
              <a:rPr lang="cs-CZ" sz="2400" b="1" dirty="0" err="1" smtClean="0">
                <a:solidFill>
                  <a:srgbClr val="FF0000"/>
                </a:solidFill>
                <a:latin typeface="Cambria" pitchFamily="18" charset="0"/>
              </a:rPr>
              <a:t>ované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přístupy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 cílem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Cambria" pitchFamily="18" charset="0"/>
              </a:rPr>
              <a:t>chránit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cs-CZ" sz="24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Cambria" pitchFamily="18" charset="0"/>
              </a:rPr>
              <a:t>podílet se na </a:t>
            </a:r>
            <a:r>
              <a:rPr lang="cs-CZ" sz="2400" b="1" dirty="0" smtClean="0">
                <a:solidFill>
                  <a:srgbClr val="FF0000"/>
                </a:solidFill>
                <a:latin typeface="Cambria" pitchFamily="18" charset="0"/>
              </a:rPr>
              <a:t>řízení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diverzity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přírodního a kulturního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dědictví a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zdrojů v Dunajském regionu, vnímané jako základ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udržitelného rozvoje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strategií růstu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91" y="4422596"/>
            <a:ext cx="3744625" cy="193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60" y="5013176"/>
            <a:ext cx="3816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Ve 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výzvě bez omezení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en-GB" sz="2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4752528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graphicFrame>
        <p:nvGraphicFramePr>
          <p:cNvPr id="15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80871"/>
              </p:ext>
            </p:extLst>
          </p:nvPr>
        </p:nvGraphicFramePr>
        <p:xfrm>
          <a:off x="251520" y="1484784"/>
          <a:ext cx="8640960" cy="5216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4104456"/>
              </a:tblGrid>
              <a:tr h="583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             T</a:t>
                      </a:r>
                      <a:r>
                        <a:rPr lang="cs-CZ" sz="1600" b="1" i="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émata</a:t>
                      </a:r>
                      <a:r>
                        <a:rPr lang="cs-CZ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kterými se DTP zabývá</a:t>
                      </a:r>
                      <a:endParaRPr lang="en-GB" sz="1600" b="1" i="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</a:t>
                      </a:r>
                      <a:r>
                        <a:rPr lang="hu-HU" sz="16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effectLst/>
                          <a:latin typeface="Cambria" panose="02040503050406030204" pitchFamily="18" charset="0"/>
                        </a:rPr>
                        <a:t>NE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40936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Výsledky: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Lepší rámcové podmínky, kapacity a řešení pro rozvoj udržitelného turismu v Dunajském regionu, postavené na: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 ochraně a udržitelném rozvoji přírodního a kulturního dědictví a zdrojů;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 snížení spotřeby zdrojů a energií;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- řízení udržitelné mobility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cs-CZ" sz="1600" b="0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Výsledky:</a:t>
                      </a:r>
                    </a:p>
                    <a:p>
                      <a:pPr marL="0" indent="0" algn="l" defTabSz="914400" rtl="0" eaLnBrk="1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Lepší strategie a nástroje udržitelného využití kulturního a přírodního dědictví a zdrojů s cílem zabránit anebo omezit střet zájmů (např. s oblastí turismu, spotřeby přírodních zdrojů</a:t>
                      </a:r>
                    </a:p>
                    <a:p>
                      <a:pPr marL="171450" indent="-17145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cs-CZ" sz="1600" b="0" i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Zaměření u obou: na ochranu a udržitelné využití přírodního a kulturního dědictví a zdrojů, které jsou základem pro ekonomický rozvoj regionu, a udržitelný rozvoj turismu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cs-CZ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cs-CZ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endParaRPr lang="cs-CZ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cs-CZ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(ochrana a zhodnocení)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zdrojů (voda, </a:t>
                      </a:r>
                      <a:r>
                        <a:rPr lang="cs-CZ" sz="160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přír.druhy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), turismus bez propojení na přírodní/kulturní zdroje, spotřeba zdrojů či mobilita jako samostatné téma</a:t>
                      </a:r>
                      <a:endParaRPr lang="en-GB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 descr="C:\Users\gomezge\AppData\Local\Microsoft\Windows\Temporary Internet Files\Content.IE5\QZU3TO80\ok-2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8427"/>
            <a:ext cx="414337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4" descr="C:\Users\gomezge\AppData\Local\Microsoft\Windows\Temporary Internet Files\Content.IE5\6HDFN820\Cute-Ball-Stop-icon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1288"/>
            <a:ext cx="442913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2.2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46741" y="1556792"/>
            <a:ext cx="8373731" cy="4824536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2.3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208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2.3: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P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ečovat o obnovu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a hospodaření </a:t>
            </a:r>
            <a:endParaRPr lang="cs-CZ" sz="2600" b="1" dirty="0" smtClean="0">
              <a:solidFill>
                <a:srgbClr val="4F81BD"/>
              </a:solidFill>
              <a:latin typeface="Cambria" pitchFamily="18" charset="0"/>
            </a:endParaRPr>
          </a:p>
          <a:p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	   s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ekologickými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koridory</a:t>
            </a:r>
            <a:endParaRPr lang="en-GB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2852936"/>
            <a:ext cx="504056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Posílit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účinné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přístupy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směřované na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ochranu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obnovu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a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 řízení 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bio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koridorů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a </a:t>
            </a:r>
            <a:r>
              <a:rPr lang="cs-CZ" sz="2400" dirty="0" err="1" smtClean="0">
                <a:solidFill>
                  <a:srgbClr val="FF0000"/>
                </a:solidFill>
                <a:latin typeface="Cambria" pitchFamily="18" charset="0"/>
              </a:rPr>
              <a:t>mokřadí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u="sng" dirty="0" smtClean="0">
                <a:solidFill>
                  <a:srgbClr val="FF0000"/>
                </a:solidFill>
                <a:latin typeface="Cambria" pitchFamily="18" charset="0"/>
              </a:rPr>
              <a:t>s nadnárodní</a:t>
            </a:r>
            <a:r>
              <a:rPr lang="en-GB" sz="2400" u="sng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GB" sz="2400" u="sng" dirty="0" err="1" smtClean="0">
                <a:solidFill>
                  <a:srgbClr val="FF0000"/>
                </a:solidFill>
                <a:latin typeface="Cambria" pitchFamily="18" charset="0"/>
              </a:rPr>
              <a:t>relevanc</a:t>
            </a:r>
            <a:r>
              <a:rPr lang="cs-CZ" sz="2400" u="sng" dirty="0" smtClean="0">
                <a:solidFill>
                  <a:srgbClr val="FF0000"/>
                </a:solidFill>
                <a:latin typeface="Cambria" pitchFamily="18" charset="0"/>
              </a:rPr>
              <a:t>í </a:t>
            </a:r>
          </a:p>
          <a:p>
            <a:pPr>
              <a:spcBef>
                <a:spcPct val="20000"/>
              </a:spcBef>
            </a:pP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s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úmyslem přispět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k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lepší</a:t>
            </a:r>
            <a:r>
              <a:rPr lang="en-GB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s</a:t>
            </a:r>
            <a:r>
              <a:rPr lang="cs-CZ" sz="2400" u="sng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ituaci</a:t>
            </a:r>
            <a:r>
              <a:rPr lang="en-GB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endParaRPr lang="cs-CZ" sz="2400" u="sng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</a:pP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v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oblasti péče a snahy o zachování ekosystémů evropského významu</a:t>
            </a: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.</a:t>
            </a:r>
            <a:endParaRPr lang="hu-HU" sz="2400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1" y="3072747"/>
            <a:ext cx="3261163" cy="2228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/>
          <p:cNvSpPr/>
          <p:nvPr/>
        </p:nvSpPr>
        <p:spPr>
          <a:xfrm>
            <a:off x="361071" y="5733256"/>
            <a:ext cx="3816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Ve 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výzvě bez omezení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en-GB" sz="2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81667" y="1484784"/>
            <a:ext cx="8283682" cy="489654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Poslání programu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Interreg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DANUBE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DTP </a:t>
            </a:r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2014-2020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financ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uje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proje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kty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na kterých realizaci </a:t>
            </a:r>
          </a:p>
          <a:p>
            <a:pPr algn="l">
              <a:spcBef>
                <a:spcPts val="0"/>
              </a:spcBef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se podílí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větší nadnárodní partnerství, s cílem zlepšit </a:t>
            </a:r>
          </a:p>
          <a:p>
            <a:pPr algn="l">
              <a:spcBef>
                <a:spcPts val="0"/>
              </a:spcBef>
            </a:pPr>
            <a:r>
              <a:rPr lang="cs-CZ" sz="2400" i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olitiky/strategie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uplatňované ve veřejném životě (´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public </a:t>
            </a:r>
            <a:r>
              <a:rPr lang="cs-CZ" sz="2400" i="1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policies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´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) a </a:t>
            </a:r>
            <a:r>
              <a:rPr lang="cs-CZ" sz="2400" i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spolupráci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institucí v podunajském regionu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. 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 typeface="Symbol"/>
              <a:buChar char="®"/>
            </a:pP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  <a:sym typeface="Symbol"/>
              </a:rPr>
              <a:t>Potřeba vnímat představu programu o intervenční logice, včetně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očekávaných </a:t>
            </a:r>
            <a:r>
              <a:rPr lang="cs-CZ" sz="2400" i="1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výsledků a jejich ukazatel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, </a:t>
            </a:r>
          </a:p>
          <a:p>
            <a:pPr algn="l"/>
            <a:r>
              <a:rPr lang="cs-CZ" sz="2400" dirty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   viz v </a:t>
            </a:r>
            <a:r>
              <a:rPr lang="cs-CZ" sz="2400" dirty="0" err="1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Annex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I (</a:t>
            </a:r>
            <a:r>
              <a:rPr lang="cs-CZ" sz="2400" dirty="0" err="1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Intervention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cs-CZ" sz="2400" dirty="0" err="1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logic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) často</a:t>
            </a:r>
          </a:p>
          <a:p>
            <a:pPr algn="l">
              <a:spcBef>
                <a:spcPts val="0"/>
              </a:spcBef>
            </a:pP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     „</a:t>
            </a:r>
            <a:r>
              <a:rPr lang="cs-CZ" sz="2400" i="1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Intenzita spolupráce klíčových aktérů s cílem přispět k……. 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…(dále viz jednotlivý specifický cíl „SO“ 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  <a:sym typeface="Symbol"/>
              </a:rPr>
              <a:t> 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např. </a:t>
            </a:r>
            <a:r>
              <a:rPr lang="cs-CZ" sz="2400" i="1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zvýšení    kvalifikace pro podnikání a sociální inovace</a:t>
            </a:r>
            <a:r>
              <a:rPr lang="cs-CZ" sz="2400" dirty="0" smtClean="0">
                <a:solidFill>
                  <a:srgbClr val="244061"/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)“</a:t>
            </a:r>
            <a:endParaRPr lang="en-US" sz="2400" dirty="0">
              <a:solidFill>
                <a:srgbClr val="244061"/>
              </a:solidFill>
              <a:latin typeface="Cambria" panose="02040503050406030204" pitchFamily="18" charset="0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Jaké projekty DTP financuje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?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80" y="1748320"/>
            <a:ext cx="983846" cy="1097972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6228184" y="4725144"/>
            <a:ext cx="1152128" cy="360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Slunce 5"/>
          <p:cNvSpPr/>
          <p:nvPr/>
        </p:nvSpPr>
        <p:spPr>
          <a:xfrm>
            <a:off x="251520" y="3501008"/>
            <a:ext cx="698376" cy="698376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4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2.3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631698"/>
              </p:ext>
            </p:extLst>
          </p:nvPr>
        </p:nvGraphicFramePr>
        <p:xfrm>
          <a:off x="611560" y="1772817"/>
          <a:ext cx="7756306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4093"/>
                <a:gridCol w="3832213"/>
              </a:tblGrid>
              <a:tr h="574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        </a:t>
                      </a:r>
                      <a:r>
                        <a:rPr lang="en-GB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</a:t>
                      </a:r>
                      <a:r>
                        <a:rPr lang="cs-CZ" sz="1600" b="1" i="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émata</a:t>
                      </a:r>
                      <a:r>
                        <a:rPr lang="cs-CZ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kterými se DTP zabývá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</a:t>
                      </a:r>
                      <a:r>
                        <a:rPr lang="hu-HU" sz="1600" baseline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cs-CZ" sz="1600" dirty="0" smtClean="0">
                          <a:effectLst/>
                          <a:latin typeface="Cambria" panose="02040503050406030204" pitchFamily="18" charset="0"/>
                        </a:rPr>
                        <a:t>E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06135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Zlepšit </a:t>
                      </a:r>
                      <a:r>
                        <a:rPr lang="cs-CZ" sz="1600" b="1" u="sng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provázanost</a:t>
                      </a:r>
                      <a:r>
                        <a:rPr lang="cs-CZ" sz="1600" b="1" u="sng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/propojení podél ekologických koridorů nadnárodního významu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Obnovení naplaveninových oblastí (kolem řek), </a:t>
                      </a:r>
                      <a:r>
                        <a:rPr lang="cs-CZ" sz="1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mokřadí</a:t>
                      </a:r>
                      <a:endParaRPr lang="cs-CZ" sz="16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Omezení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překážek a podpora integrovaného </a:t>
                      </a:r>
                      <a:r>
                        <a:rPr lang="cs-CZ" sz="1600" b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manažmentu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lokalit pro stěhovavé druhy</a:t>
                      </a:r>
                      <a:endParaRPr lang="en-GB" sz="16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Harmonizované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plánování území / techniky v oblasti </a:t>
                      </a:r>
                      <a:r>
                        <a:rPr lang="cs-CZ" sz="1600" b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manažmentu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využití území směřující k omezení tříštění ekosystémů</a:t>
                      </a:r>
                      <a:endParaRPr lang="en-GB" sz="16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24000" lvl="1" indent="0">
                        <a:buFont typeface="Arial" panose="020B0604020202020204" pitchFamily="34" charset="0"/>
                        <a:buNone/>
                      </a:pPr>
                      <a:endParaRPr lang="en-GB" sz="1600" b="1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1" u="sng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Bez</a:t>
                      </a:r>
                      <a:r>
                        <a:rPr lang="cs-CZ" sz="1600" b="1" u="none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přístupu věnovaného </a:t>
                      </a:r>
                      <a:r>
                        <a:rPr lang="cs-CZ" sz="1600" b="1" u="sng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koridoru/propojení nadnárodního významu</a:t>
                      </a: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soustředěného na: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Biodiverzitu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Řízení chráněných území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Řízení lokalit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Problémy související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se zemědělstvím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půdy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Vyvíjení nástrojů monitorování /řízení</a:t>
                      </a:r>
                      <a:endParaRPr lang="en-GB" sz="160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8" descr="C:\Users\gomezge\AppData\Local\Microsoft\Windows\Temporary Internet Files\Content.IE5\QZU3TO80\ok-2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3" y="1839739"/>
            <a:ext cx="414337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0" descr="C:\Users\gomezge\AppData\Local\Microsoft\Windows\Temporary Internet Files\Content.IE5\6HDFN820\Cute-Ball-Stop-icon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9739"/>
            <a:ext cx="442913" cy="41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7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836712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2.4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2.4: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Zlepšit připravenost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k řízení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		    	 	   environmentálních rizik </a:t>
            </a:r>
            <a:endParaRPr lang="en-GB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1920" y="2636912"/>
            <a:ext cx="4896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Zavést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a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rozvíjet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více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účinný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systém správy pro ochranu životního prostředí, který řeší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nouzové situace 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zlepšit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připravenost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úřadů</a:t>
            </a:r>
            <a:r>
              <a:rPr lang="en-GB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a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organizací s působností v oblasti ochrany obyvatelstva,</a:t>
            </a:r>
            <a:r>
              <a:rPr lang="cs-CZ" sz="2400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aby přispěly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ke snížení rizik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a</a:t>
            </a:r>
            <a:r>
              <a:rPr lang="cs-CZ" sz="2400" dirty="0" smtClean="0">
                <a:solidFill>
                  <a:srgbClr val="FF0000"/>
                </a:solidFill>
                <a:latin typeface="Cambria" pitchFamily="18" charset="0"/>
              </a:rPr>
              <a:t> dopadů na ekosystémové služby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latin typeface="Cambria" pitchFamily="18" charset="0"/>
              </a:rPr>
              <a:t>biodiver</a:t>
            </a:r>
            <a:r>
              <a:rPr lang="cs-CZ" sz="2400" dirty="0" err="1" smtClean="0">
                <a:solidFill>
                  <a:srgbClr val="FF0000"/>
                </a:solidFill>
                <a:latin typeface="Cambria" pitchFamily="18" charset="0"/>
              </a:rPr>
              <a:t>zitu</a:t>
            </a:r>
            <a:r>
              <a:rPr lang="en-GB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cs-CZ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GB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 </a:t>
            </a:r>
            <a:r>
              <a:rPr lang="cs-CZ" sz="2400" u="sng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lidské zdraví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.</a:t>
            </a:r>
            <a:endParaRPr lang="en-GB" sz="2400" dirty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9" name="Picture 2" descr="UNISDR Terminology on D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83" y="2996952"/>
            <a:ext cx="33780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/>
          <p:nvPr/>
        </p:nvSpPr>
        <p:spPr>
          <a:xfrm>
            <a:off x="251520" y="5878433"/>
            <a:ext cx="3816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Ve 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výzvě bez omezení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!</a:t>
            </a:r>
            <a:endParaRPr lang="en-GB" sz="2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02762"/>
              </p:ext>
            </p:extLst>
          </p:nvPr>
        </p:nvGraphicFramePr>
        <p:xfrm>
          <a:off x="467544" y="1962418"/>
          <a:ext cx="8208912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9082"/>
                <a:gridCol w="4029830"/>
              </a:tblGrid>
              <a:tr h="507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     </a:t>
                      </a:r>
                      <a:r>
                        <a:rPr lang="en-GB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</a:t>
                      </a:r>
                      <a:r>
                        <a:rPr lang="cs-CZ" sz="1600" b="1" i="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émata</a:t>
                      </a:r>
                      <a:r>
                        <a:rPr lang="cs-CZ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kterými se DTP zabývá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</a:t>
                      </a:r>
                      <a:r>
                        <a:rPr lang="hu-HU" sz="1600" baseline="0" dirty="0" smtClean="0">
                          <a:effectLst/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cs-CZ" sz="1600" dirty="0" smtClean="0">
                          <a:effectLst/>
                          <a:latin typeface="Cambria" panose="02040503050406030204" pitchFamily="18" charset="0"/>
                        </a:rPr>
                        <a:t>E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8466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endParaRPr lang="cs-CZ" sz="16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9144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Spolupráce s</a:t>
                      </a:r>
                      <a:r>
                        <a:rPr lang="en-GB" sz="1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trategic</a:t>
                      </a:r>
                      <a:r>
                        <a:rPr lang="cs-CZ" sz="1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ké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provozní povahy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;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vzájemná schopnost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funkčně spolupracovat (</a:t>
                      </a:r>
                      <a:r>
                        <a:rPr lang="cs-CZ" sz="1600" b="0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interoperabilita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 mezi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úřady s působností v oblasti systémů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reagování na mimořádné situace 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mezi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zainteresovanými skupinami</a:t>
                      </a:r>
                      <a:endParaRPr lang="en-GB" sz="16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Protipovodňová</a:t>
                      </a:r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ochrana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ale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n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prevence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povodňových rizik </a:t>
                      </a:r>
                    </a:p>
                    <a:p>
                      <a:pPr marL="324000" lvl="1" indent="0">
                        <a:buFont typeface="Arial" panose="020B0604020202020204" pitchFamily="34" charset="0"/>
                        <a:buNone/>
                      </a:pP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  <a:sym typeface="Symbol"/>
                        </a:rPr>
                        <a:t>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(SO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2.1)</a:t>
                      </a: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sucha</a:t>
                      </a:r>
                      <a:endParaRPr lang="en-GB" sz="1600" b="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Průmyslové</a:t>
                      </a:r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havárie</a:t>
                      </a:r>
                      <a:endParaRPr lang="en-GB" sz="1600" b="1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612000" lvl="1" indent="-288000">
                        <a:buFont typeface="Arial" panose="020B0604020202020204" pitchFamily="34" charset="0"/>
                        <a:buChar char="•"/>
                      </a:pP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Jednotlivé</a:t>
                      </a:r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riziko</a:t>
                      </a:r>
                      <a:r>
                        <a:rPr lang="en-GB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cs-CZ" sz="1600" b="1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vícerizikovost</a:t>
                      </a:r>
                      <a:r>
                        <a:rPr lang="en-GB" sz="16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endParaRPr lang="cs-CZ" sz="160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endParaRPr lang="cs-CZ" sz="160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Zaměření se na prevenci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povodní (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 2.1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GB" sz="160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Přizpůsobování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se klimatickým změnám</a:t>
                      </a:r>
                      <a:endParaRPr lang="en-GB" sz="160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Zaměření se na znečištění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vzduchu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Přírodní katastrofy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nesouvisející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cs-CZ" sz="1600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 s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nefunkčními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</a:t>
                      </a:r>
                      <a:r>
                        <a:rPr lang="cs-CZ" sz="160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kosystémy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/ 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lidskými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cs-CZ" sz="160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zásahy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zemětřesení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geomagnetic</a:t>
                      </a:r>
                      <a:r>
                        <a:rPr lang="cs-CZ" sz="160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ké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bouře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…)</a:t>
                      </a: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Opatření na ochranu lidského zdraví 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např.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pro případ epidemií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cs-CZ" sz="160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nemocí</a:t>
                      </a:r>
                      <a:r>
                        <a:rPr lang="en-GB" sz="160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C:\Users\gomezge\AppData\Local\Microsoft\Windows\Temporary Internet Files\Content.IE5\6HDFN820\Cute-Ball-Stop-icon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16859"/>
            <a:ext cx="442913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gomezge\AppData\Local\Microsoft\Windows\Temporary Internet Files\Content.IE5\QZU3TO80\ok-2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3" y="2016859"/>
            <a:ext cx="414337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3419872" y="836712"/>
            <a:ext cx="525658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2.4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3.1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00808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3.1: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 Podpořit rozvoj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bezpečných dopravních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	 	   systémů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šetrných k ŽP a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vyváženou 	 	   dostupnost </a:t>
            </a:r>
            <a:r>
              <a:rPr lang="cs-CZ" sz="2600" b="1" dirty="0">
                <a:solidFill>
                  <a:srgbClr val="4F81BD"/>
                </a:solidFill>
                <a:latin typeface="Cambria" pitchFamily="18" charset="0"/>
              </a:rPr>
              <a:t>městských a venkovských oblastí</a:t>
            </a:r>
            <a:endParaRPr lang="en-US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42074"/>
            <a:ext cx="3399435" cy="2304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7255" y="3177416"/>
            <a:ext cx="4783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Zlepšit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GB" sz="24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pl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ánování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koordinaci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vytváření praktických řešení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 dopravní systémy šetrné k ŽP, nízkouhlíkové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bezpečnější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dopravní sítě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služby </a:t>
            </a:r>
          </a:p>
          <a:p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v programovém území, přispívající k vyvážené dostupnosti městských a venkovských oblastí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3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74769"/>
              </p:ext>
            </p:extLst>
          </p:nvPr>
        </p:nvGraphicFramePr>
        <p:xfrm>
          <a:off x="683568" y="1700808"/>
          <a:ext cx="7848872" cy="4750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/>
              </a:tblGrid>
              <a:tr h="59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Omezení</a:t>
                      </a:r>
                      <a:r>
                        <a:rPr lang="cs-CZ" sz="2600" baseline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ve 2. výzvě</a:t>
                      </a: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!!!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multi</a:t>
                      </a: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/inter-modalita (především včetně, ale bez omezení na železniční a vzdušní dopravu)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bezpečnost dopravy (včetně ITS, pokud je to relevantní)</a:t>
                      </a:r>
                      <a:endParaRPr lang="en-GB" sz="2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modernizace loďstva IWT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propojení</a:t>
                      </a:r>
                      <a:r>
                        <a:rPr lang="cs-CZ" sz="2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resp. </a:t>
                      </a: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dopravní návaznost venkovních oblastí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zkvalitnění veřejné dopravy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3.1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1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 txBox="1">
            <a:spLocks/>
          </p:cNvSpPr>
          <p:nvPr/>
        </p:nvSpPr>
        <p:spPr>
          <a:xfrm>
            <a:off x="307086" y="1484784"/>
            <a:ext cx="8552734" cy="723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lnSpc>
                <a:spcPts val="25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800" kern="1200">
                <a:solidFill>
                  <a:schemeClr val="accent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7E93A5"/>
              </a:buClr>
            </a:pPr>
            <a:r>
              <a:rPr lang="cs-CZ" sz="240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CHESTNUT </a:t>
            </a:r>
            <a:r>
              <a:rPr lang="cs-CZ" sz="2400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  <a:sym typeface="Symbol"/>
              </a:rPr>
              <a:t>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cílený na zpracování strategických plánů udržitelné městské dopravy				</a:t>
            </a:r>
            <a:endParaRPr lang="cs-CZ" sz="1800" b="1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296844" y="2207859"/>
            <a:ext cx="5785451" cy="30698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E93A5"/>
              </a:buClr>
            </a:pP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Klíčová myšlenka:</a:t>
            </a:r>
          </a:p>
          <a:p>
            <a:pPr>
              <a:spcBef>
                <a:spcPts val="0"/>
              </a:spcBef>
              <a:buClr>
                <a:srgbClr val="7E93A5"/>
              </a:buClr>
            </a:pP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a) Ve strategiích se má odrážet integrovaný přístup, </a:t>
            </a:r>
            <a:r>
              <a:rPr lang="cs-CZ" sz="180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kt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. zohledňuje organizační záležitosti, výkyvy sezónní a denní poptávky, životní styl, inovace, </a:t>
            </a:r>
            <a:r>
              <a:rPr lang="cs-CZ" sz="1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atd. Řešení mobility mají jít nad rámec technických daností 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a </a:t>
            </a:r>
            <a:r>
              <a:rPr lang="cs-CZ" sz="18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dostupné 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infrastruktury </a:t>
            </a:r>
          </a:p>
          <a:p>
            <a:pPr>
              <a:spcBef>
                <a:spcPts val="0"/>
              </a:spcBef>
              <a:buClr>
                <a:srgbClr val="7E93A5"/>
              </a:buClr>
            </a:pPr>
            <a:r>
              <a:rPr lang="de-AT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b)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 Zlepšení kvalifikace regionálních/místních institucí </a:t>
            </a:r>
          </a:p>
          <a:p>
            <a:pPr>
              <a:spcBef>
                <a:spcPts val="0"/>
              </a:spcBef>
              <a:buClr>
                <a:srgbClr val="7E93A5"/>
              </a:buClr>
            </a:pP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v plánování udržitelné intermodální mobility na úrovni městských funkčních oblastí </a:t>
            </a:r>
            <a:r>
              <a:rPr lang="cs-CZ" sz="1800" i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(´FUA´)</a:t>
            </a:r>
            <a:endParaRPr lang="cs-CZ" sz="1800" i="1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  <a:buClr>
                <a:srgbClr val="7E93A5"/>
              </a:buClr>
            </a:pP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c) Posílení modelů městské mobility méně závislé na využití osobní automobil. dopravy, se zaměřením na kritické úseky </a:t>
            </a:r>
            <a:r>
              <a:rPr lang="cs-CZ" sz="1800" i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(</a:t>
            </a:r>
            <a:r>
              <a:rPr lang="cs-CZ" sz="1800" i="1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first</a:t>
            </a:r>
            <a:r>
              <a:rPr lang="cs-CZ" sz="1800" i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/last mile) </a:t>
            </a:r>
            <a:r>
              <a:rPr lang="cs-CZ" sz="18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</a:rPr>
              <a:t>každodenní přepravy osob</a:t>
            </a:r>
          </a:p>
          <a:p>
            <a:pPr>
              <a:spcBef>
                <a:spcPts val="0"/>
              </a:spcBef>
              <a:buClr>
                <a:srgbClr val="7E93A5"/>
              </a:buClr>
            </a:pPr>
            <a:endParaRPr lang="cs-CZ" sz="180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048164" y="2028975"/>
            <a:ext cx="2954182" cy="3586197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b="1" u="sng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Rozpočet: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b="1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2,0 </a:t>
            </a:r>
            <a:r>
              <a:rPr lang="cs-CZ" b="1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mil. EUR</a:t>
            </a:r>
          </a:p>
          <a:p>
            <a:r>
              <a:rPr lang="cs-CZ" b="1" u="sng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Partneři: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Centrum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reg</a:t>
            </a: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. rozvoje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Univerzita technologií, Fakulta dopravy, centrum pro výzkum plánování dopravy a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dopr</a:t>
            </a: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. inženýrství </a:t>
            </a:r>
            <a:r>
              <a:rPr lang="cs-CZ" sz="16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(Vídeň)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Město </a:t>
            </a:r>
            <a:r>
              <a:rPr lang="cs-CZ" sz="16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(</a:t>
            </a:r>
            <a:r>
              <a:rPr lang="cs-CZ" sz="1600" b="1" kern="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B</a:t>
            </a:r>
            <a:r>
              <a:rPr lang="cs-CZ" sz="16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udapešť, </a:t>
            </a:r>
            <a:r>
              <a:rPr lang="cs-CZ" sz="1600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Weiz</a:t>
            </a:r>
            <a:r>
              <a:rPr lang="cs-CZ" sz="16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 – odbor mobility a energetiky)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Městská část </a:t>
            </a:r>
            <a:r>
              <a:rPr lang="cs-CZ" sz="1600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(Praha 9)</a:t>
            </a:r>
            <a:endParaRPr lang="cs-CZ" b="1" kern="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Raleway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07086" y="5342978"/>
            <a:ext cx="8562976" cy="146253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cs-CZ" b="1" u="sng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Výstupy: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Zpracování společné metodiky pro popis scénářů mobility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Návrh Plánů udržitelné mobility v městských oblastech </a:t>
            </a:r>
            <a:r>
              <a:rPr lang="cs-CZ" b="1" i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(</a:t>
            </a:r>
            <a:r>
              <a:rPr lang="cs-CZ" b="1" i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Sustainable</a:t>
            </a:r>
            <a:r>
              <a:rPr lang="cs-CZ" b="1" i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 Urban Mobility </a:t>
            </a:r>
            <a:r>
              <a:rPr lang="cs-CZ" b="1" i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Plans</a:t>
            </a:r>
            <a:r>
              <a:rPr lang="cs-CZ" b="1" i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)</a:t>
            </a: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b="1" kern="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12 pilotních akcí uskutečněných pro jednotlivé podkategorie </a:t>
            </a:r>
            <a:r>
              <a:rPr lang="cs-CZ" b="1" kern="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cs typeface="Raleway"/>
              </a:rPr>
              <a:t>proj.partnerů</a:t>
            </a:r>
            <a:endParaRPr lang="cs-CZ" b="1" kern="0" dirty="0" smtClean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cs typeface="Raleway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3.1: Projekt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3.2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560" y="170080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4F81BD"/>
                </a:solidFill>
                <a:latin typeface="Cambria" pitchFamily="18" charset="0"/>
              </a:rPr>
              <a:t>S</a:t>
            </a:r>
            <a:r>
              <a:rPr lang="cs-CZ" sz="2800" b="1" dirty="0" smtClean="0">
                <a:solidFill>
                  <a:srgbClr val="4F81BD"/>
                </a:solidFill>
                <a:latin typeface="Cambria" pitchFamily="18" charset="0"/>
              </a:rPr>
              <a:t>O</a:t>
            </a:r>
            <a:r>
              <a:rPr lang="en-GB" sz="2800" b="1" dirty="0" smtClean="0">
                <a:solidFill>
                  <a:srgbClr val="4F81BD"/>
                </a:solidFill>
                <a:latin typeface="Cambria" pitchFamily="18" charset="0"/>
              </a:rPr>
              <a:t> 3.2</a:t>
            </a:r>
            <a:r>
              <a:rPr lang="cs-CZ" sz="2800" b="1" dirty="0" smtClean="0">
                <a:solidFill>
                  <a:srgbClr val="4F81BD"/>
                </a:solidFill>
                <a:latin typeface="Cambria" pitchFamily="18" charset="0"/>
              </a:rPr>
              <a:t>: Zlepšit energetickou bezpečnost </a:t>
            </a:r>
          </a:p>
          <a:p>
            <a:r>
              <a:rPr lang="cs-CZ" sz="2800" b="1" dirty="0" smtClean="0">
                <a:solidFill>
                  <a:srgbClr val="4F81BD"/>
                </a:solidFill>
                <a:latin typeface="Cambria" pitchFamily="18" charset="0"/>
              </a:rPr>
              <a:t>	   a energetickou účinnost</a:t>
            </a:r>
            <a:endParaRPr lang="en-GB" sz="28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1" y="2852936"/>
            <a:ext cx="2970765" cy="25202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95936" y="2708920"/>
            <a:ext cx="48965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Přispívat k energetické bezpečnosti a energetické účinnosti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regionu, A TO podporováním rozvoje společných řešení regionů </a:t>
            </a:r>
          </a:p>
          <a:p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v oblasti zásobování a distribuce </a:t>
            </a:r>
          </a:p>
          <a:p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a </a:t>
            </a:r>
            <a:r>
              <a:rPr lang="en-GB" sz="2600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strategi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í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pro </a:t>
            </a:r>
            <a:r>
              <a:rPr lang="cs-CZ" sz="26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zvýšení energetické 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účinnosti a využití obnovitelných zdrojů</a:t>
            </a:r>
            <a:r>
              <a:rPr lang="en-GB" sz="2600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en-GB" sz="26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5590987"/>
            <a:ext cx="3816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Ve 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Cambria" pitchFamily="18" charset="0"/>
              </a:rPr>
              <a:t>výzvě bez omezení</a:t>
            </a:r>
            <a:r>
              <a:rPr lang="en-US" sz="2200" b="1" dirty="0" smtClean="0">
                <a:solidFill>
                  <a:srgbClr val="FF0000"/>
                </a:solidFill>
                <a:latin typeface="Cambria" pitchFamily="18" charset="0"/>
              </a:rPr>
              <a:t>!!</a:t>
            </a:r>
            <a:endParaRPr lang="en-GB" sz="2200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 3.2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43392"/>
              </p:ext>
            </p:extLst>
          </p:nvPr>
        </p:nvGraphicFramePr>
        <p:xfrm>
          <a:off x="395536" y="1971129"/>
          <a:ext cx="8496944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8799"/>
                <a:gridCol w="4198145"/>
              </a:tblGrid>
              <a:tr h="596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        </a:t>
                      </a:r>
                      <a:r>
                        <a:rPr lang="en-GB" sz="1600" b="1" i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</a:t>
                      </a:r>
                      <a:r>
                        <a:rPr lang="cs-CZ" sz="1600" b="1" i="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émata</a:t>
                      </a:r>
                      <a:r>
                        <a:rPr lang="cs-CZ" sz="1600" b="1" i="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, kterými se DTP zabývá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Cambria" panose="02040503050406030204" pitchFamily="18" charset="0"/>
                        </a:rPr>
                        <a:t>          </a:t>
                      </a:r>
                      <a:r>
                        <a:rPr lang="cs-CZ" sz="1600" dirty="0" smtClean="0">
                          <a:effectLst/>
                          <a:latin typeface="Cambria" panose="02040503050406030204" pitchFamily="18" charset="0"/>
                        </a:rPr>
                        <a:t>NE</a:t>
                      </a:r>
                      <a:endParaRPr lang="en-GB" sz="1600" b="1" dirty="0">
                        <a:solidFill>
                          <a:srgbClr val="4F81BD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1557">
                <a:tc>
                  <a:txBody>
                    <a:bodyPr/>
                    <a:lstStyle/>
                    <a:p>
                      <a:endParaRPr lang="cs-CZ" sz="1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zahrnuje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nová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odvětví vyplňující mezery na trhu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(´</a:t>
                      </a:r>
                      <a:r>
                        <a:rPr lang="en-US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niche</a:t>
                      </a:r>
                      <a:r>
                        <a:rPr lang="cs-CZ" sz="1600" b="0" i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´)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související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 distribucí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chytrých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energií, systémů zásobování a přenosů </a:t>
                      </a:r>
                    </a:p>
                    <a:p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distribu</a:t>
                      </a:r>
                      <a:r>
                        <a:rPr lang="cs-CZ" sz="16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ované</a:t>
                      </a:r>
                      <a:r>
                        <a:rPr lang="en-US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výroby</a:t>
                      </a:r>
                      <a:r>
                        <a:rPr lang="en-US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obnovitelných zdrojů (</a:t>
                      </a:r>
                      <a:r>
                        <a:rPr lang="cs-CZ" sz="1600" b="0" i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palivové články, mikroturbíny, pístové motory..)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</a:t>
                      </a:r>
                      <a:endParaRPr lang="en-GB" sz="1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Rozvoj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inteligentních sítí (´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smart grids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´)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cs-CZ" sz="1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integrace/zavedení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RES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/</a:t>
                      </a:r>
                      <a:r>
                        <a:rPr lang="cs-CZ" sz="16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Reg.En.Strat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./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en-GB" sz="1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Region</a:t>
                      </a:r>
                      <a:r>
                        <a:rPr lang="cs-CZ" sz="16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ální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plánování zásobování energii </a:t>
                      </a:r>
                      <a:endParaRPr lang="cs-CZ" sz="1600" b="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6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distribu</a:t>
                      </a:r>
                      <a:r>
                        <a:rPr lang="cs-CZ" sz="16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ce</a:t>
                      </a:r>
                      <a:endParaRPr lang="en-GB" sz="1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Bezpečnost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 oblasti zásobování energiemi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cestou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lepšího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zužitkování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RES</a:t>
                      </a:r>
                      <a:endParaRPr lang="en-GB" sz="16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endParaRPr lang="cs-CZ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Rozvoj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zvláštních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zařízení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prototyp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ů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anebo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technologi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í</a:t>
                      </a:r>
                      <a:endParaRPr lang="en-GB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Uskutečňování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činností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zaměřených výhradně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na přizpůsobení se konkrétním 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standard</a:t>
                      </a:r>
                      <a:r>
                        <a:rPr lang="cs-CZ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ům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směrnicím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anebo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závazkům </a:t>
                      </a:r>
                      <a:endParaRPr lang="cs-CZ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       v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dané oblasti</a:t>
                      </a:r>
                      <a:endParaRPr lang="en-GB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Nepřímé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přístupy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energ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etická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účinnost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získaná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cestou akcí rozšiřujících povědomí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vzděláváním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manažerů působících v energetice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)</a:t>
                      </a:r>
                      <a:endParaRPr lang="en-GB" sz="16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Posun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směrem k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nízkouhlíkové</a:t>
                      </a:r>
                      <a:r>
                        <a:rPr lang="cs-CZ" sz="16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mu hospodářství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–</a:t>
                      </a:r>
                      <a:r>
                        <a:rPr lang="en-GB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Nařízení EP a Rady EU o </a:t>
                      </a:r>
                      <a:r>
                        <a:rPr lang="en-GB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RDF 1301/2013, </a:t>
                      </a:r>
                      <a:r>
                        <a:rPr lang="cs-CZ" sz="16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čl</a:t>
                      </a:r>
                      <a:r>
                        <a:rPr lang="en-US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.5, (4)</a:t>
                      </a:r>
                      <a:endParaRPr lang="en-GB" sz="1600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 descr="C:\Users\gomezge\AppData\Local\Microsoft\Windows\Temporary Internet Files\Content.IE5\QZU3TO80\ok-2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33" y="2039732"/>
            <a:ext cx="414337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gomezge\AppData\Local\Microsoft\Windows\Temporary Internet Files\Content.IE5\6HDFN820\Cute-Ball-Stop-icon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34"/>
            <a:ext cx="442913" cy="414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75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88023" y="5013176"/>
            <a:ext cx="3880905" cy="1512168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Project Officer PA3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Ana Leganel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  <a:hlinkClick r:id="rId3"/>
              </a:rPr>
              <a:t>ana.leganel@interreg-danube.eu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+36 1 </a:t>
            </a: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795 5338</a:t>
            </a: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23528" y="2752977"/>
            <a:ext cx="4320480" cy="233220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Project Officers </a:t>
            </a: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PA2</a:t>
            </a:r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Simona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Ene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(SO 2.2)</a:t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  <a:hlinkClick r:id="rId4"/>
              </a:rPr>
              <a:t>simona.ene@interreg-danube.eu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b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+36 1 795 4082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 err="1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Gusztav</a:t>
            </a:r>
            <a:r>
              <a:rPr lang="en-US" sz="2000" dirty="0" smtClean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Csomor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(SO 2.1, 2.3, 2.4)</a:t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  <a:hlinkClick r:id="rId5"/>
              </a:rPr>
              <a:t>gusztav.csomor@interreg-danube.eu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 </a:t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+36 1 795 3836</a:t>
            </a:r>
            <a:endParaRPr lang="en-US" sz="2000" dirty="0" smtClean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384025" y="404664"/>
            <a:ext cx="525658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Kontaktní detaily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JS – 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určeno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pro </a:t>
            </a:r>
            <a:r>
              <a:rPr lang="cs-CZ" sz="28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leadpartnery</a:t>
            </a:r>
            <a:endParaRPr lang="en-GB" sz="28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Image result for contact details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93" y="3297671"/>
            <a:ext cx="1214784" cy="12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11960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Project Officer PA1</a:t>
            </a:r>
            <a:br>
              <a:rPr lang="en-US" sz="2000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Marius </a:t>
            </a:r>
            <a:r>
              <a:rPr lang="en-US" sz="2000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>Niculae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  <a:t/>
            </a:r>
            <a:br>
              <a:rPr lang="en-US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Arial Unicode MS"/>
                <a:cs typeface="Times New Roman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  <a:hlinkClick r:id="rId8"/>
              </a:rPr>
              <a:t>marius.niculae@interreg-danube.eu</a:t>
            </a: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 </a:t>
            </a:r>
            <a:b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</a:br>
            <a:r>
              <a:rPr lang="en-GB" sz="2000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+mj-ea"/>
                <a:cs typeface="+mj-cs"/>
              </a:rPr>
              <a:t>+36 1 896 1967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39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932040" y="2818676"/>
            <a:ext cx="4145498" cy="3562652"/>
          </a:xfrm>
        </p:spPr>
        <p:txBody>
          <a:bodyPr>
            <a:noAutofit/>
          </a:bodyPr>
          <a:lstStyle/>
          <a:p>
            <a:pPr fontAlgn="base"/>
            <a:r>
              <a:rPr lang="cs-CZ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Kontakt</a:t>
            </a:r>
            <a:endParaRPr lang="cs-CZ" sz="20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fontAlgn="base"/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  <a:b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Odbor evropské územní spolupráce</a:t>
            </a:r>
            <a:b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Koordinátor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příprav a realizace </a:t>
            </a:r>
            <a:r>
              <a:rPr lang="cs-CZ" sz="2000" dirty="0" err="1">
                <a:solidFill>
                  <a:srgbClr val="1F497D"/>
                </a:solidFill>
                <a:latin typeface="Cambria" panose="02040503050406030204" pitchFamily="18" charset="0"/>
              </a:rPr>
              <a:t>Interreg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 DANUBE v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ČR</a:t>
            </a:r>
          </a:p>
          <a:p>
            <a:pPr fontAlgn="base"/>
            <a:r>
              <a:rPr lang="cs-CZ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nadnarodni@mmr.cz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  <a:b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110 15 Praha 1</a:t>
            </a:r>
            <a:b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Pracoviště: Letenská 119/3</a:t>
            </a:r>
            <a:b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Tel: 224 862 260, 224 862 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213</a:t>
            </a:r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54461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365F91"/>
                </a:solidFill>
                <a:latin typeface="Cambria" panose="02040503050406030204" pitchFamily="18" charset="0"/>
              </a:rPr>
              <a:t>Národní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kontaktní místo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36566"/>
            <a:ext cx="4948486" cy="354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/>
          <p:nvPr/>
        </p:nvSpPr>
        <p:spPr>
          <a:xfrm>
            <a:off x="323528" y="1556792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 programu –&gt; link na Národní kontaktní místa:</a:t>
            </a:r>
            <a:endParaRPr lang="cs-CZ" sz="2000" u="sng" dirty="0">
              <a:solidFill>
                <a:srgbClr val="1F497D"/>
              </a:solidFill>
              <a:latin typeface="Cambria" panose="02040503050406030204" pitchFamily="18" charset="0"/>
              <a:hlinkClick r:id="rId4"/>
            </a:endParaRP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hlinkClick r:id="rId4"/>
              </a:rPr>
              <a:t>http://www.interreg-danube.eu/contacts/national-coordination-and-contact-points#czech-republic</a:t>
            </a:r>
            <a:endParaRPr lang="cs-CZ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Web MMR: www.dotaceeu.cz</a:t>
            </a:r>
            <a:endParaRPr lang="en-GB" sz="20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41810" y="1556792"/>
            <a:ext cx="8278661" cy="4824536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DTP </a:t>
            </a:r>
            <a:r>
              <a:rPr lang="cs-CZ" sz="24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podporuje projekty spolupráce, které</a:t>
            </a:r>
            <a:r>
              <a:rPr lang="en-US" sz="24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: </a:t>
            </a:r>
          </a:p>
          <a:p>
            <a:pPr algn="l"/>
            <a:endParaRPr lang="en-US" sz="1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marL="342900" indent="-342900" algn="l">
              <a:buFontTx/>
              <a:buChar char="-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ozvíjejí kapacitu institucí </a:t>
            </a:r>
          </a:p>
          <a:p>
            <a:pPr algn="l"/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 umožňují přenos znalostí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</a:p>
          <a:p>
            <a:pPr algn="l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-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ydláždí cestu novým investicím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algn="l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	-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přispívají k rozvoji společného rámce 				pro uskutečňování politik v 						rozličných oblastech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Které aktivity financuje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?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838020" cy="109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56992"/>
            <a:ext cx="1601755" cy="1201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2310786" cy="1539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7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280920" cy="4824536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DTP </a:t>
            </a:r>
            <a:r>
              <a:rPr lang="cs-CZ" sz="2400" b="1" dirty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podporuje projekty spolupráce, které </a:t>
            </a:r>
            <a:r>
              <a:rPr lang="en-US" sz="24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: 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			</a:t>
            </a:r>
          </a:p>
          <a:p>
            <a:pPr algn="l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		</a:t>
            </a:r>
          </a:p>
          <a:p>
            <a:pPr algn="l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		-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vytváří harmonizaci politik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		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v různých oblastech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4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- 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pomáhají vyvíjet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in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ovativní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řešení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	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  častých problémů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Které aktivity financuje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?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99976"/>
            <a:ext cx="1302792" cy="1302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5" y="2348880"/>
            <a:ext cx="3607189" cy="1382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Prioritní osy – 2. výzva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6588224" y="692696"/>
            <a:ext cx="2196314" cy="5976664"/>
          </a:xfrm>
          <a:prstGeom prst="mathMultiply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17383" y="1427076"/>
            <a:ext cx="1368152" cy="13681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3" y="1674306"/>
            <a:ext cx="833252" cy="87369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558613"/>
              </p:ext>
            </p:extLst>
          </p:nvPr>
        </p:nvGraphicFramePr>
        <p:xfrm>
          <a:off x="299864" y="2939245"/>
          <a:ext cx="196788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2099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Inovativně </a:t>
                      </a:r>
                    </a:p>
                    <a:p>
                      <a:pPr algn="ctr"/>
                      <a:r>
                        <a:rPr lang="cs-CZ" sz="16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cs-CZ" sz="1600" baseline="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sociálně zodpovědný Dunajský</a:t>
                      </a:r>
                      <a:r>
                        <a:rPr lang="cs-CZ" sz="1600" baseline="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l"/>
                      <a:endParaRPr lang="cs-CZ" sz="1400" b="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/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1.1: </a:t>
                      </a:r>
                      <a:r>
                        <a:rPr lang="cs-CZ" sz="14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Zlepšit rámcové podmínky pro inovace</a:t>
                      </a:r>
                    </a:p>
                    <a:p>
                      <a:pPr algn="l"/>
                      <a:r>
                        <a:rPr lang="cs-CZ" sz="1400" b="0" baseline="0" noProof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restricted</a:t>
                      </a:r>
                      <a:endParaRPr lang="cs-CZ" sz="1400" b="0" baseline="0" noProof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/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1.2</a:t>
                      </a:r>
                      <a:r>
                        <a:rPr lang="cs-CZ" sz="14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Zvýšit kvalifikaci pro oblast podnikání </a:t>
                      </a:r>
                    </a:p>
                    <a:p>
                      <a:pPr algn="l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sociálních inovací</a:t>
                      </a:r>
                      <a:endParaRPr lang="cs-CZ" sz="1400" b="0" kern="1200" baseline="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09575"/>
            <a:ext cx="996320" cy="102637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168004"/>
              </p:ext>
            </p:extLst>
          </p:nvPr>
        </p:nvGraphicFramePr>
        <p:xfrm>
          <a:off x="2195736" y="2939245"/>
          <a:ext cx="244827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37317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Environmentálně </a:t>
                      </a:r>
                    </a:p>
                    <a:p>
                      <a:pPr algn="ctr"/>
                      <a:r>
                        <a:rPr lang="cs-CZ" sz="16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a kulturně zodpovědný</a:t>
                      </a:r>
                      <a:r>
                        <a:rPr lang="cs-CZ" sz="1600" baseline="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Dunajský</a:t>
                      </a:r>
                      <a:r>
                        <a:rPr lang="cs-CZ" sz="1600" baseline="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ctr"/>
                      <a:endParaRPr lang="cs-CZ" sz="1600" baseline="0" noProof="0" dirty="0" smtClean="0">
                        <a:solidFill>
                          <a:srgbClr val="92D050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l"/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2.1</a:t>
                      </a:r>
                      <a:r>
                        <a:rPr lang="cs-CZ" sz="14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: 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Posílit nadnárodní vodní </a:t>
                      </a:r>
                      <a:r>
                        <a:rPr lang="cs-CZ" sz="14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 prevenci povodňových rizik</a:t>
                      </a:r>
                    </a:p>
                    <a:p>
                      <a:pPr algn="l"/>
                      <a:r>
                        <a:rPr lang="cs-CZ" sz="1400" b="0" kern="1200" baseline="0" noProof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restricted</a:t>
                      </a:r>
                      <a:endParaRPr lang="cs-CZ" sz="1400" b="0" kern="1200" baseline="0" noProof="0" dirty="0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14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2.2</a:t>
                      </a:r>
                      <a:r>
                        <a:rPr lang="cs-CZ" sz="14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Pečovat o u</a:t>
                      </a:r>
                      <a:r>
                        <a:rPr lang="cs-CZ" sz="14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držitelné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využívání přírodního </a:t>
                      </a:r>
                    </a:p>
                    <a:p>
                      <a:pPr algn="l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kulturního dědictví a zdrojů</a:t>
                      </a:r>
                      <a:endParaRPr lang="cs-CZ" sz="1400" b="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14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2.3</a:t>
                      </a:r>
                      <a:r>
                        <a:rPr lang="cs-CZ" sz="14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Pečovat o </a:t>
                      </a:r>
                      <a:r>
                        <a:rPr lang="cs-CZ" sz="1400" b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4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bnovu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hospodaření s ekologickými koridory</a:t>
                      </a:r>
                      <a:endParaRPr lang="cs-CZ" sz="1400" b="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cs-CZ" sz="14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2.4</a:t>
                      </a:r>
                      <a:r>
                        <a:rPr lang="cs-CZ" sz="14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Zlepšit připravenost </a:t>
                      </a:r>
                    </a:p>
                    <a:p>
                      <a:pPr algn="l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 řízení environmentálních rizik</a:t>
                      </a:r>
                      <a:endParaRPr lang="cs-CZ" sz="1400" b="0" kern="1200" baseline="0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2729900" y="1438688"/>
            <a:ext cx="1368152" cy="136815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410163"/>
              </p:ext>
            </p:extLst>
          </p:nvPr>
        </p:nvGraphicFramePr>
        <p:xfrm>
          <a:off x="4644008" y="2939242"/>
          <a:ext cx="2232248" cy="329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68035">
                <a:tc>
                  <a:txBody>
                    <a:bodyPr/>
                    <a:lstStyle/>
                    <a:p>
                      <a:pPr algn="ctr"/>
                      <a:r>
                        <a:rPr lang="cs-CZ" sz="16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Lépe</a:t>
                      </a:r>
                      <a:r>
                        <a:rPr lang="cs-CZ" sz="16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propojený </a:t>
                      </a:r>
                    </a:p>
                    <a:p>
                      <a:pPr algn="ctr"/>
                      <a:r>
                        <a:rPr lang="cs-CZ" sz="16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a energeticky zodpovědný </a:t>
                      </a:r>
                      <a:r>
                        <a:rPr lang="cs-CZ" sz="16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Dunajský</a:t>
                      </a:r>
                      <a:r>
                        <a:rPr lang="cs-CZ" sz="16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  <a:endParaRPr lang="cs-CZ" sz="16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140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3.1</a:t>
                      </a:r>
                      <a:r>
                        <a:rPr lang="en-US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cs-CZ" sz="14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Podpořit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rozvoj bezpečných dopravních systémů šetrných k ŽP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vyváženou dostupnost městských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venkovských 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oblastí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kern="1200" baseline="0" dirty="0" err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restricted</a:t>
                      </a:r>
                      <a:endParaRPr lang="en-US" sz="1400" b="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3.2</a:t>
                      </a:r>
                      <a:r>
                        <a:rPr lang="en-US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Zlepšit energetickou bezpečnost a energetickou účinnost</a:t>
                      </a:r>
                      <a:endParaRPr lang="en-GB" sz="1400" b="0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93" y="1513271"/>
            <a:ext cx="398147" cy="112345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975190" y="1427075"/>
            <a:ext cx="1368152" cy="136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41984"/>
              </p:ext>
            </p:extLst>
          </p:nvPr>
        </p:nvGraphicFramePr>
        <p:xfrm>
          <a:off x="6814190" y="2924944"/>
          <a:ext cx="2111896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cs-CZ" sz="16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Dobře</a:t>
                      </a:r>
                      <a:r>
                        <a:rPr lang="cs-CZ" sz="1600" b="0" baseline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řízený</a:t>
                      </a:r>
                      <a:r>
                        <a:rPr lang="cs-CZ" sz="1600" b="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b="0" kern="1200" noProof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Dunajský region</a:t>
                      </a:r>
                    </a:p>
                    <a:p>
                      <a:pPr algn="l"/>
                      <a:endParaRPr lang="en-US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4.1: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Zlepšit institucionální kapacitu vedoucí k řešení zásadních společenských výzev</a:t>
                      </a:r>
                      <a:endParaRPr lang="en-US" sz="1400" b="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4.2: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Podpořit správu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implementaci Podunajské </a:t>
                      </a:r>
                      <a:r>
                        <a:rPr lang="cs-CZ" sz="14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makrostrategie</a:t>
                      </a:r>
                      <a:r>
                        <a:rPr lang="cs-CZ" sz="14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(EUSDR)</a:t>
                      </a:r>
                      <a:endParaRPr lang="en-GB" sz="1400" b="0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44" y="1513271"/>
            <a:ext cx="986835" cy="103472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959186" y="1427075"/>
            <a:ext cx="1368152" cy="136815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ál 1"/>
          <p:cNvSpPr/>
          <p:nvPr/>
        </p:nvSpPr>
        <p:spPr>
          <a:xfrm>
            <a:off x="215516" y="1396434"/>
            <a:ext cx="6408712" cy="5272925"/>
          </a:xfrm>
          <a:prstGeom prst="ellipse">
            <a:avLst/>
          </a:prstGeom>
          <a:noFill/>
          <a:ln w="539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1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7920880" cy="3528392"/>
          </a:xfrm>
        </p:spPr>
        <p:txBody>
          <a:bodyPr>
            <a:noAutofit/>
          </a:bodyPr>
          <a:lstStyle/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Prioritní osy – 2. výzva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73051" y="1513178"/>
            <a:ext cx="1368152" cy="136815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1" y="1659858"/>
            <a:ext cx="833252" cy="87369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13938"/>
              </p:ext>
            </p:extLst>
          </p:nvPr>
        </p:nvGraphicFramePr>
        <p:xfrm>
          <a:off x="401179" y="2996952"/>
          <a:ext cx="2111896" cy="3676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095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Inovativně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cs-CZ" sz="1600" baseline="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sociálně zodpovědný Dunajský</a:t>
                      </a:r>
                      <a:r>
                        <a:rPr lang="cs-CZ" sz="1600" baseline="0" noProof="0" dirty="0" smtClean="0">
                          <a:solidFill>
                            <a:srgbClr val="FFC00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l"/>
                      <a:r>
                        <a:rPr lang="cs-CZ" sz="16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1.1</a:t>
                      </a:r>
                      <a:r>
                        <a:rPr lang="cs-CZ" sz="16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: Zlepšit rámcové podmínky pro inovace</a:t>
                      </a:r>
                    </a:p>
                    <a:p>
                      <a:pPr algn="l"/>
                      <a:r>
                        <a:rPr lang="cs-CZ" sz="1600" b="1" i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7,0 mil. EUR</a:t>
                      </a:r>
                    </a:p>
                    <a:p>
                      <a:pPr algn="l"/>
                      <a:r>
                        <a:rPr lang="cs-CZ" sz="16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1.2</a:t>
                      </a:r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Zvýšit kvalifikaci pro oblast podnikání </a:t>
                      </a:r>
                    </a:p>
                    <a:p>
                      <a:pPr algn="l"/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sociálních inovací</a:t>
                      </a:r>
                    </a:p>
                    <a:p>
                      <a:pPr algn="l"/>
                      <a:r>
                        <a:rPr lang="cs-CZ" sz="16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14,5 mil. EUR</a:t>
                      </a:r>
                      <a:endParaRPr lang="cs-CZ" sz="1600" b="1" i="1" baseline="0" noProof="0" dirty="0" smtClean="0">
                        <a:solidFill>
                          <a:srgbClr val="FFC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8759">
                <a:tc>
                  <a:txBody>
                    <a:bodyPr/>
                    <a:lstStyle/>
                    <a:p>
                      <a:pPr algn="l"/>
                      <a:endParaRPr lang="cs-CZ" sz="1600" b="1" i="1" baseline="0" noProof="0" dirty="0" smtClean="0">
                        <a:solidFill>
                          <a:srgbClr val="FFC00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76" y="1705861"/>
            <a:ext cx="996320" cy="102637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866394"/>
              </p:ext>
            </p:extLst>
          </p:nvPr>
        </p:nvGraphicFramePr>
        <p:xfrm>
          <a:off x="2555775" y="3068960"/>
          <a:ext cx="3792177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21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Environmentálně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a kulturně zodpovědný</a:t>
                      </a:r>
                      <a:r>
                        <a:rPr lang="cs-CZ" sz="1600" baseline="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60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Dunajský</a:t>
                      </a:r>
                      <a:r>
                        <a:rPr lang="cs-CZ" sz="1600" baseline="0" noProof="0" dirty="0" smtClean="0">
                          <a:solidFill>
                            <a:srgbClr val="92D050"/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algn="l"/>
                      <a:r>
                        <a:rPr lang="cs-CZ" sz="16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2.1</a:t>
                      </a:r>
                      <a:r>
                        <a:rPr lang="cs-CZ" sz="1600" b="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</a:rPr>
                        <a:t>: 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Posílit nadnárodní vodní </a:t>
                      </a:r>
                      <a:r>
                        <a:rPr lang="cs-CZ" sz="16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manažment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 prevenci povodňových rizik</a:t>
                      </a:r>
                    </a:p>
                    <a:p>
                      <a:pPr algn="l"/>
                      <a:r>
                        <a:rPr lang="cs-CZ" sz="16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3,5 mil. EUR</a:t>
                      </a:r>
                    </a:p>
                    <a:p>
                      <a:pPr algn="l"/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2.2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: Pečovat o u</a:t>
                      </a:r>
                      <a:r>
                        <a:rPr lang="cs-CZ" sz="16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držitelné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využívání přírodního a kulturního dědictví a zdrojů</a:t>
                      </a:r>
                    </a:p>
                    <a:p>
                      <a:pPr algn="l"/>
                      <a:r>
                        <a:rPr lang="cs-CZ" sz="16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11,0 mil. EUR</a:t>
                      </a:r>
                    </a:p>
                    <a:p>
                      <a:pPr algn="l"/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2.3: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Pečovat o </a:t>
                      </a:r>
                      <a:r>
                        <a:rPr lang="cs-CZ" sz="1600" b="0" kern="1200" baseline="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cs-CZ" sz="1600" b="0" kern="12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bnovu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/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hospodaření s ekologickými koridory</a:t>
                      </a:r>
                    </a:p>
                    <a:p>
                      <a:pPr algn="l"/>
                      <a:r>
                        <a:rPr lang="cs-CZ" sz="16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5,1 mil. EUR</a:t>
                      </a:r>
                    </a:p>
                    <a:p>
                      <a:pPr algn="l"/>
                      <a:r>
                        <a:rPr lang="cs-CZ" sz="1600" b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2.4:</a:t>
                      </a:r>
                      <a:r>
                        <a:rPr lang="cs-CZ" sz="1600" b="0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Zlepšit připravenost </a:t>
                      </a:r>
                    </a:p>
                    <a:p>
                      <a:pPr algn="l"/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 řízení environmentálních rizik</a:t>
                      </a:r>
                      <a:endParaRPr lang="cs-CZ" sz="1600" b="0" kern="1200" baseline="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cs-CZ" sz="16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6,8 mil. EUR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3637630" y="1534975"/>
            <a:ext cx="1368152" cy="136815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998112"/>
              </p:ext>
            </p:extLst>
          </p:nvPr>
        </p:nvGraphicFramePr>
        <p:xfrm>
          <a:off x="6523436" y="2996952"/>
          <a:ext cx="244105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Lépe</a:t>
                      </a:r>
                      <a:r>
                        <a:rPr lang="cs-CZ" sz="16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propojený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a energeticky zodpovědný</a:t>
                      </a:r>
                      <a:r>
                        <a:rPr lang="cs-CZ" sz="160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Dunajský</a:t>
                      </a:r>
                      <a:r>
                        <a:rPr lang="cs-CZ" sz="160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" panose="02040503050406030204" pitchFamily="18" charset="0"/>
                        </a:rPr>
                        <a:t> region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3.1:</a:t>
                      </a:r>
                      <a:r>
                        <a:rPr lang="en-US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Podpořit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rozvoj bezpečných dopravních systémů šetrných k ŽP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vyváženou dostupnost městských 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venkovských 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oblastí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6,5 mil. EUR</a:t>
                      </a:r>
                      <a:endParaRPr lang="en-US" sz="1600" b="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6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3.2:</a:t>
                      </a:r>
                      <a:r>
                        <a:rPr lang="cs-CZ" sz="1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Zlepšit energetickou bezpečnost a energetickou účinnost</a:t>
                      </a:r>
                    </a:p>
                    <a:p>
                      <a:pPr marL="0" algn="l" defTabSz="914400" rtl="0" eaLnBrk="1" latinLnBrk="0" hangingPunct="1"/>
                      <a:r>
                        <a:rPr lang="cs-CZ" sz="1600" b="1" i="1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5,2 mil. EUR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1665723"/>
            <a:ext cx="398147" cy="1123459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895308" y="1534975"/>
            <a:ext cx="1368152" cy="13681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6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544616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Které specifické cíle (SO) vybrat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?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51720" y="2132856"/>
            <a:ext cx="72008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1720" y="3212976"/>
            <a:ext cx="72008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63180" y="5373216"/>
            <a:ext cx="72008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63688" y="587727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204115"/>
              </p:ext>
            </p:extLst>
          </p:nvPr>
        </p:nvGraphicFramePr>
        <p:xfrm>
          <a:off x="683568" y="1484784"/>
          <a:ext cx="8064896" cy="5193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506"/>
                <a:gridCol w="7176390"/>
              </a:tblGrid>
              <a:tr h="245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u="sng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Omezení</a:t>
                      </a:r>
                      <a:r>
                        <a:rPr lang="cs-CZ" sz="1400" b="1" u="sng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ve 2. výzvě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1.1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Otevřen: </a:t>
                      </a:r>
                      <a:r>
                        <a:rPr lang="cs-CZ" sz="1400" b="1" u="sng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Cambria" panose="02040503050406030204" pitchFamily="18" charset="0"/>
                        </a:rPr>
                        <a:t>omezen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na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oblast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komercionalizace 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výsledků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výzkumu a přenosu technologií; politiky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klastrů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a nadnárodní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spolupráci klastrů založenou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na přístupech ´</a:t>
                      </a:r>
                      <a:r>
                        <a:rPr lang="cs-CZ" sz="1400" b="1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smart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400" b="1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specialisation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;´ řízení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v oblasti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práv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duševního vlastnictví pro 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podporu inovací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1.2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 (bez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omezení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11859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2.1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Otevřen: </a:t>
                      </a:r>
                      <a:r>
                        <a:rPr lang="cs-CZ" sz="1400" b="1" u="sng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omezen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na předcházení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povodním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(monitorování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/ systémy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včasného varování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; řešení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s preventivním účinkem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 a/anebo řízení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kvality vody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(např. harmonizovaný monitoring a systémy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hodnocení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či řešení, opatření pro </a:t>
                      </a:r>
                      <a:r>
                        <a:rPr lang="cs-CZ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omezení</a:t>
                      </a:r>
                      <a:r>
                        <a:rPr lang="cs-C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znečištění z hnojiv/</a:t>
                      </a:r>
                      <a:r>
                        <a:rPr lang="cs-CZ" sz="14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nutrientů</a:t>
                      </a:r>
                      <a:r>
                        <a:rPr lang="cs-C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 nebezpečných látek</a:t>
                      </a:r>
                      <a:r>
                        <a:rPr lang="cs-CZ" sz="1400" b="1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více účinná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řešení pro oblast zacházení s odpadovou vodou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2.2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 (bez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omezení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2.3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 (bez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omezení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2.4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 (bez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omezení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3.1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Otevřen: </a:t>
                      </a:r>
                      <a:r>
                        <a:rPr lang="cs-CZ" sz="1400" b="1" u="sng" kern="1200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omezen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na </a:t>
                      </a:r>
                      <a:r>
                        <a:rPr lang="cs-CZ" sz="1400" b="1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multi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/inter-modalitu (především včetně,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ale bez omezení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na železniční a vzdušní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dopravu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), bezpečnost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dopravy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(včetně ITS, pokud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je to relevantní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), modernizace loďstva IWT, konektivitu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venkovních oblastí a zlepšení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veřejné dopravy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SO 3.2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Otevřen (bez</a:t>
                      </a:r>
                      <a:r>
                        <a:rPr lang="cs-CZ" sz="1400" b="1" baseline="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 omezení</a:t>
                      </a:r>
                      <a:r>
                        <a:rPr lang="cs-CZ" sz="1400" b="1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245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SO 4.1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rgbClr val="F2EC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baseline="0" noProof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Uzavřená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rgbClr val="F2EC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1.1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700808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4F81BD"/>
                </a:solidFill>
                <a:latin typeface="Cambria" pitchFamily="18" charset="0"/>
              </a:rPr>
              <a:t>SO 1.1: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cs-CZ" sz="2600" b="1" dirty="0" smtClean="0">
                <a:solidFill>
                  <a:srgbClr val="4F81BD"/>
                </a:solidFill>
                <a:latin typeface="Cambria" pitchFamily="18" charset="0"/>
              </a:rPr>
              <a:t>Zlepšit rámcové podmínky pro inovace</a:t>
            </a:r>
            <a:endParaRPr lang="en-US" sz="2600" b="1" dirty="0">
              <a:solidFill>
                <a:srgbClr val="4F81BD"/>
              </a:solidFill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2852936"/>
            <a:ext cx="54006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Zlepšit </a:t>
            </a:r>
            <a:r>
              <a:rPr lang="en-GB" sz="2400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institu</a:t>
            </a:r>
            <a:r>
              <a:rPr lang="cs-CZ" sz="2400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cionální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endParaRPr lang="cs-CZ" sz="2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 </a:t>
            </a:r>
            <a:r>
              <a:rPr lang="en-GB" sz="2400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infrastru</a:t>
            </a:r>
            <a:r>
              <a:rPr lang="cs-CZ" sz="2400" dirty="0" err="1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kturální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rámcové podmínky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endParaRPr lang="cs-CZ" sz="2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a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nástroje politik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pro výzkum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en-GB" sz="2400" dirty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&amp; 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in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ovace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endParaRPr lang="cs-CZ" sz="2400" dirty="0" smtClean="0">
              <a:solidFill>
                <a:srgbClr val="1F497D">
                  <a:lumMod val="75000"/>
                </a:srgbClr>
              </a:solidFill>
              <a:latin typeface="Cambria" pitchFamily="18" charset="0"/>
            </a:endParaRPr>
          </a:p>
          <a:p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s cílem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 </a:t>
            </a:r>
            <a:r>
              <a:rPr lang="cs-CZ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zajištění širšího přístupu ke znalostem pro rozvoj nových technologií a sociálního rozměru inovace</a:t>
            </a:r>
            <a:r>
              <a:rPr lang="en-GB" sz="2400" dirty="0" smtClean="0">
                <a:solidFill>
                  <a:srgbClr val="1F497D">
                    <a:lumMod val="75000"/>
                  </a:srgbClr>
                </a:solidFill>
                <a:latin typeface="Cambria" pitchFamily="18" charset="0"/>
              </a:rPr>
              <a:t>.</a:t>
            </a:r>
            <a:r>
              <a:rPr lang="en-GB" sz="2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en-GB" sz="2000" i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endParaRPr lang="en-US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0625"/>
            <a:ext cx="1998682" cy="18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352928" cy="5040560"/>
          </a:xfrm>
        </p:spPr>
        <p:txBody>
          <a:bodyPr>
            <a:noAutofit/>
          </a:bodyPr>
          <a:lstStyle/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r>
              <a:rPr lang="en-US" sz="2000" b="1" dirty="0" smtClean="0">
                <a:solidFill>
                  <a:srgbClr val="244061"/>
                </a:solidFill>
                <a:latin typeface="Cambria"/>
                <a:ea typeface="Arial Unicode MS"/>
                <a:cs typeface="Times New Roman"/>
              </a:rPr>
              <a:t>     </a:t>
            </a: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  <a:p>
            <a:pPr algn="l"/>
            <a:endParaRPr lang="en-US" sz="2000" b="1" dirty="0" smtClean="0">
              <a:solidFill>
                <a:srgbClr val="244061"/>
              </a:solidFill>
              <a:latin typeface="Cambria"/>
              <a:ea typeface="Arial Unicode MS"/>
              <a:cs typeface="Times New Roman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419872" y="692696"/>
            <a:ext cx="52565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S</a:t>
            </a:r>
            <a:r>
              <a:rPr lang="cs-CZ" sz="3000" dirty="0" err="1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pecifický</a:t>
            </a:r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cíl</a:t>
            </a:r>
            <a:r>
              <a:rPr lang="en-US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 1.1 </a:t>
            </a:r>
            <a:endParaRPr lang="en-GB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877962"/>
              </p:ext>
            </p:extLst>
          </p:nvPr>
        </p:nvGraphicFramePr>
        <p:xfrm>
          <a:off x="683568" y="1700808"/>
          <a:ext cx="7848872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2"/>
              </a:tblGrid>
              <a:tr h="596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6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Omezení</a:t>
                      </a:r>
                      <a:r>
                        <a:rPr lang="cs-CZ" sz="2600" baseline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 ve 2. výzvě</a:t>
                      </a:r>
                      <a:r>
                        <a:rPr lang="en-GB" sz="260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!!!</a:t>
                      </a:r>
                      <a:endParaRPr lang="en-GB" sz="26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51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komercionalizace</a:t>
                      </a:r>
                      <a:r>
                        <a:rPr lang="en-GB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výsledků</a:t>
                      </a:r>
                      <a:r>
                        <a:rPr lang="cs-CZ" sz="2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výzkumu</a:t>
                      </a:r>
                      <a:r>
                        <a:rPr lang="en-GB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a</a:t>
                      </a:r>
                      <a:r>
                        <a:rPr lang="cs-CZ" sz="26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přenos technologií </a:t>
                      </a:r>
                      <a:endParaRPr lang="en-GB" sz="2600" b="0" i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politiky klastrů a nadnárodní spolupráci klastrů založenou na přístupech ´</a:t>
                      </a:r>
                      <a:r>
                        <a:rPr lang="cs-CZ" sz="2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smart</a:t>
                      </a: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600" b="0" kern="1200" noProof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specialisation</a:t>
                      </a: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´</a:t>
                      </a:r>
                      <a:r>
                        <a:rPr lang="en-GB" sz="26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cs-CZ" sz="2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r>
                        <a:rPr lang="cs-CZ" sz="2600" b="0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řízení v oblasti práv duševního vlastnictví pro podporu inovací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Char char=""/>
                        <a:tabLst/>
                        <a:defRPr/>
                      </a:pPr>
                      <a:endParaRPr lang="en-GB" sz="26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5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4423</TotalTime>
  <Words>2554</Words>
  <Application>Microsoft Office PowerPoint</Application>
  <PresentationFormat>Předvádění na obrazovce (4:3)</PresentationFormat>
  <Paragraphs>543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Office-téma</vt:lpstr>
      <vt:lpstr>1_Office-téma</vt:lpstr>
      <vt:lpstr>2_Office-téma</vt:lpstr>
      <vt:lpstr>3_Office-téma</vt:lpstr>
      <vt:lpstr>4_Office-téma</vt:lpstr>
      <vt:lpstr>5_Office-téma</vt:lpstr>
      <vt:lpstr>DTP InfoDay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Project Officer PA3 Ana Leganel ana.leganel@interreg-danube.eu +36 1 795 5338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*</cp:lastModifiedBy>
  <cp:revision>572</cp:revision>
  <cp:lastPrinted>2017-02-21T16:27:26Z</cp:lastPrinted>
  <dcterms:created xsi:type="dcterms:W3CDTF">2015-08-11T09:15:14Z</dcterms:created>
  <dcterms:modified xsi:type="dcterms:W3CDTF">2017-02-22T14:57:10Z</dcterms:modified>
</cp:coreProperties>
</file>