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9"/>
  </p:notesMasterIdLst>
  <p:handoutMasterIdLst>
    <p:handoutMasterId r:id="rId10"/>
  </p:handoutMasterIdLst>
  <p:sldIdLst>
    <p:sldId id="658" r:id="rId2"/>
    <p:sldId id="674" r:id="rId3"/>
    <p:sldId id="712" r:id="rId4"/>
    <p:sldId id="706" r:id="rId5"/>
    <p:sldId id="719" r:id="rId6"/>
    <p:sldId id="721" r:id="rId7"/>
    <p:sldId id="720" r:id="rId8"/>
  </p:sldIdLst>
  <p:sldSz cx="9144000" cy="6858000" type="screen4x3"/>
  <p:notesSz cx="6797675" cy="9926638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35D"/>
    <a:srgbClr val="7494A4"/>
    <a:srgbClr val="77726B"/>
    <a:srgbClr val="000000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86410" autoAdjust="0"/>
  </p:normalViewPr>
  <p:slideViewPr>
    <p:cSldViewPr snapToGrid="0" snapToObjects="1">
      <p:cViewPr varScale="1">
        <p:scale>
          <a:sx n="111" d="100"/>
          <a:sy n="111" d="100"/>
        </p:scale>
        <p:origin x="-1338" y="-78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1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710" baseline="0" dirty="0" smtClean="0"/>
              <a:t>Počet podaných žádostí</a:t>
            </a:r>
            <a:endParaRPr lang="de-AT" sz="1710" baseline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Nr. of projects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Step 1 submitted</c:v>
                </c:pt>
                <c:pt idx="1">
                  <c:v>Step 2 invited</c:v>
                </c:pt>
                <c:pt idx="2">
                  <c:v>Step 2 eligible</c:v>
                </c:pt>
                <c:pt idx="3">
                  <c:v>Approved projects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620</c:v>
                </c:pt>
                <c:pt idx="1">
                  <c:v>91</c:v>
                </c:pt>
                <c:pt idx="2">
                  <c:v>89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448896"/>
        <c:axId val="118474624"/>
      </c:barChart>
      <c:catAx>
        <c:axId val="11844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74624"/>
        <c:crosses val="autoZero"/>
        <c:auto val="1"/>
        <c:lblAlgn val="ctr"/>
        <c:lblOffset val="100"/>
        <c:noMultiLvlLbl val="0"/>
      </c:catAx>
      <c:valAx>
        <c:axId val="1184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4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6/20/2016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40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e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nterreg_CZ" TargetMode="External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Finanční seminář</a:t>
            </a:r>
            <a:r>
              <a:rPr lang="de-AT" dirty="0" smtClean="0"/>
              <a:t> </a:t>
            </a:r>
            <a:r>
              <a:rPr lang="cs-CZ" dirty="0" smtClean="0"/>
              <a:t>pro příjemce z 1. výzvy</a:t>
            </a:r>
            <a:endParaRPr lang="de-AT" dirty="0" smtClean="0"/>
          </a:p>
          <a:p>
            <a:r>
              <a:rPr lang="de-AT" dirty="0" smtClean="0"/>
              <a:t>2</a:t>
            </a:r>
            <a:r>
              <a:rPr lang="cs-CZ" dirty="0" smtClean="0"/>
              <a:t>3. </a:t>
            </a:r>
            <a:r>
              <a:rPr lang="cs-CZ" dirty="0"/>
              <a:t>č</a:t>
            </a:r>
            <a:r>
              <a:rPr lang="cs-CZ" dirty="0" smtClean="0"/>
              <a:t>erven </a:t>
            </a:r>
            <a:r>
              <a:rPr lang="de-AT" dirty="0" smtClean="0"/>
              <a:t>2016, </a:t>
            </a:r>
            <a:r>
              <a:rPr lang="de-AT" dirty="0" err="1" smtClean="0"/>
              <a:t>Pra</a:t>
            </a:r>
            <a:r>
              <a:rPr lang="cs-CZ" dirty="0" smtClean="0"/>
              <a:t>ha, Konferenční centrum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Úvodní informace</a:t>
            </a:r>
            <a:endParaRPr lang="de-AT" sz="3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1104926" y="6336468"/>
            <a:ext cx="7754912" cy="275990"/>
          </a:xfrm>
        </p:spPr>
        <p:txBody>
          <a:bodyPr/>
          <a:lstStyle/>
          <a:p>
            <a:r>
              <a:rPr lang="cs-CZ" dirty="0" smtClean="0"/>
              <a:t>Ministerstvo pro místní rozvoj</a:t>
            </a:r>
            <a:r>
              <a:rPr lang="de-AT" dirty="0" smtClean="0"/>
              <a:t>|</a:t>
            </a:r>
            <a:r>
              <a:rPr lang="cs-CZ" dirty="0" smtClean="0"/>
              <a:t> Odbor </a:t>
            </a:r>
            <a:r>
              <a:rPr lang="cs-CZ" dirty="0" err="1" smtClean="0"/>
              <a:t>evr</a:t>
            </a:r>
            <a:r>
              <a:rPr lang="cs-CZ" dirty="0" smtClean="0"/>
              <a:t>. </a:t>
            </a:r>
            <a:r>
              <a:rPr lang="cs-CZ" dirty="0"/>
              <a:t>ú</a:t>
            </a:r>
            <a:r>
              <a:rPr lang="cs-CZ" dirty="0" smtClean="0"/>
              <a:t>zemní spolupráce- Národní kontaktní místo v ČR</a:t>
            </a:r>
          </a:p>
        </p:txBody>
      </p:sp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2706310538"/>
              </p:ext>
            </p:extLst>
          </p:nvPr>
        </p:nvGraphicFramePr>
        <p:xfrm>
          <a:off x="296863" y="1285875"/>
          <a:ext cx="410210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054" y="1402079"/>
            <a:ext cx="3378793" cy="416904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1. výzvy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9833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1. výzvy</a:t>
            </a:r>
            <a:endParaRPr lang="de-AT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033462"/>
            <a:ext cx="9048750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6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1. výzvy</a:t>
            </a:r>
            <a:endParaRPr lang="de-A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87852"/>
            <a:ext cx="41767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380" y="835231"/>
            <a:ext cx="3173413" cy="286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7" y="3921953"/>
            <a:ext cx="3173413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556" y="3458292"/>
            <a:ext cx="3751262" cy="276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60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 pro </a:t>
            </a:r>
            <a:r>
              <a:rPr lang="cs-CZ" dirty="0" err="1" smtClean="0"/>
              <a:t>přÍJEMCe</a:t>
            </a:r>
            <a:endParaRPr lang="de-AT" dirty="0"/>
          </a:p>
        </p:txBody>
      </p:sp>
      <p:pic>
        <p:nvPicPr>
          <p:cNvPr id="13" name="Picture 2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55" y="4068143"/>
            <a:ext cx="5051605" cy="2065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horste\Desktop\Výstřižek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28" y="1028520"/>
            <a:ext cx="2119953" cy="280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rste\Desktop\Výstřižek2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956" y="1458123"/>
            <a:ext cx="5992135" cy="237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orste\Desktop\Výstřižek3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75" y="3336053"/>
            <a:ext cx="3244487" cy="146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platzhalter 5"/>
          <p:cNvSpPr txBox="1">
            <a:spLocks/>
          </p:cNvSpPr>
          <p:nvPr/>
        </p:nvSpPr>
        <p:spPr>
          <a:xfrm>
            <a:off x="5219732" y="5100707"/>
            <a:ext cx="3924268" cy="900848"/>
          </a:xfrm>
          <a:prstGeom prst="rect">
            <a:avLst/>
          </a:prstGeom>
        </p:spPr>
        <p:txBody>
          <a:bodyPr/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800" dirty="0" smtClean="0"/>
              <a:t>2</a:t>
            </a:r>
            <a:r>
              <a:rPr lang="cs-CZ" sz="1800" dirty="0" smtClean="0"/>
              <a:t>1.-22. září</a:t>
            </a:r>
            <a:r>
              <a:rPr lang="de-AT" sz="1800" dirty="0" smtClean="0"/>
              <a:t>: 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    Project </a:t>
            </a:r>
            <a:r>
              <a:rPr lang="cs-CZ" sz="1800" dirty="0" err="1" smtClean="0"/>
              <a:t>implementation</a:t>
            </a:r>
            <a:r>
              <a:rPr lang="cs-CZ" sz="1800" dirty="0" smtClean="0"/>
              <a:t> </a:t>
            </a:r>
            <a:r>
              <a:rPr lang="cs-CZ" sz="1800" dirty="0" err="1" smtClean="0"/>
              <a:t>training</a:t>
            </a:r>
            <a:r>
              <a:rPr lang="de-AT" sz="1800" dirty="0" smtClean="0"/>
              <a:t> </a:t>
            </a: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246591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rámec pro 2. výzvu</a:t>
            </a:r>
            <a:endParaRPr lang="de-AT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279499" y="1335217"/>
            <a:ext cx="8562975" cy="750724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Navazuje na zkušenosti z 1. výzvy</a:t>
            </a:r>
            <a:r>
              <a:rPr lang="sk-SK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, </a:t>
            </a:r>
            <a:r>
              <a:rPr lang="cs-CZ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má snížit administrativní zátěž</a:t>
            </a:r>
            <a:r>
              <a:rPr lang="sk-SK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a dát </a:t>
            </a:r>
            <a:r>
              <a:rPr lang="sk-SK" altLang="de-DE" sz="1400" dirty="0" err="1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příležitost</a:t>
            </a:r>
            <a:r>
              <a:rPr lang="sk-SK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sk-SK" altLang="de-DE" sz="1400" dirty="0" err="1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žadatelům</a:t>
            </a:r>
            <a:r>
              <a:rPr lang="sk-SK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z 1. výzvy, aby </a:t>
            </a:r>
            <a:r>
              <a:rPr lang="sk-SK" altLang="de-DE" sz="1400" dirty="0" err="1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předložili</a:t>
            </a:r>
            <a:r>
              <a:rPr lang="sk-SK" altLang="de-DE" sz="1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sk-SK" altLang="de-DE" sz="1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aktualizované </a:t>
            </a:r>
            <a:r>
              <a:rPr lang="sk-SK" altLang="de-DE" sz="1400" dirty="0" err="1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žádosti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970547" y="2299347"/>
            <a:ext cx="914912" cy="9443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r>
              <a:rPr lang="sk-SK" altLang="de-DE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€</a:t>
            </a:r>
            <a:endParaRPr lang="id-ID" sz="3600" dirty="0">
              <a:solidFill>
                <a:schemeClr val="bg1"/>
              </a:solidFill>
              <a:latin typeface="Raleway Light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953291" y="4198958"/>
            <a:ext cx="914912" cy="94436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Trebuchet MS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116491" y="4216849"/>
            <a:ext cx="914912" cy="94436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Raleway Light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985703" y="4244259"/>
            <a:ext cx="914912" cy="94436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Trebuchet MS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033321" y="2250456"/>
            <a:ext cx="914912" cy="9443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Raleway Light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912921" y="4253925"/>
            <a:ext cx="914912" cy="94436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Trebuchet MS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162155" y="4543017"/>
            <a:ext cx="419542" cy="378481"/>
            <a:chOff x="8296275" y="8293096"/>
            <a:chExt cx="1385888" cy="1211261"/>
          </a:xfrm>
          <a:solidFill>
            <a:schemeClr val="bg1"/>
          </a:solidFill>
        </p:grpSpPr>
        <p:sp>
          <p:nvSpPr>
            <p:cNvPr id="52" name="Freeform 8"/>
            <p:cNvSpPr>
              <a:spLocks noEditPoints="1"/>
            </p:cNvSpPr>
            <p:nvPr/>
          </p:nvSpPr>
          <p:spPr bwMode="auto">
            <a:xfrm>
              <a:off x="8296275" y="8293096"/>
              <a:ext cx="1385888" cy="1211261"/>
            </a:xfrm>
            <a:custGeom>
              <a:avLst/>
              <a:gdLst>
                <a:gd name="T0" fmla="*/ 368 w 369"/>
                <a:gd name="T1" fmla="*/ 190 h 323"/>
                <a:gd name="T2" fmla="*/ 322 w 369"/>
                <a:gd name="T3" fmla="*/ 17 h 323"/>
                <a:gd name="T4" fmla="*/ 299 w 369"/>
                <a:gd name="T5" fmla="*/ 0 h 323"/>
                <a:gd name="T6" fmla="*/ 184 w 369"/>
                <a:gd name="T7" fmla="*/ 0 h 323"/>
                <a:gd name="T8" fmla="*/ 69 w 369"/>
                <a:gd name="T9" fmla="*/ 0 h 323"/>
                <a:gd name="T10" fmla="*/ 47 w 369"/>
                <a:gd name="T11" fmla="*/ 17 h 323"/>
                <a:gd name="T12" fmla="*/ 1 w 369"/>
                <a:gd name="T13" fmla="*/ 190 h 323"/>
                <a:gd name="T14" fmla="*/ 0 w 369"/>
                <a:gd name="T15" fmla="*/ 196 h 323"/>
                <a:gd name="T16" fmla="*/ 0 w 369"/>
                <a:gd name="T17" fmla="*/ 276 h 323"/>
                <a:gd name="T18" fmla="*/ 46 w 369"/>
                <a:gd name="T19" fmla="*/ 323 h 323"/>
                <a:gd name="T20" fmla="*/ 323 w 369"/>
                <a:gd name="T21" fmla="*/ 323 h 323"/>
                <a:gd name="T22" fmla="*/ 369 w 369"/>
                <a:gd name="T23" fmla="*/ 276 h 323"/>
                <a:gd name="T24" fmla="*/ 369 w 369"/>
                <a:gd name="T25" fmla="*/ 196 h 323"/>
                <a:gd name="T26" fmla="*/ 368 w 369"/>
                <a:gd name="T27" fmla="*/ 190 h 323"/>
                <a:gd name="T28" fmla="*/ 346 w 369"/>
                <a:gd name="T29" fmla="*/ 276 h 323"/>
                <a:gd name="T30" fmla="*/ 323 w 369"/>
                <a:gd name="T31" fmla="*/ 299 h 323"/>
                <a:gd name="T32" fmla="*/ 46 w 369"/>
                <a:gd name="T33" fmla="*/ 299 h 323"/>
                <a:gd name="T34" fmla="*/ 23 w 369"/>
                <a:gd name="T35" fmla="*/ 276 h 323"/>
                <a:gd name="T36" fmla="*/ 23 w 369"/>
                <a:gd name="T37" fmla="*/ 196 h 323"/>
                <a:gd name="T38" fmla="*/ 69 w 369"/>
                <a:gd name="T39" fmla="*/ 23 h 323"/>
                <a:gd name="T40" fmla="*/ 299 w 369"/>
                <a:gd name="T41" fmla="*/ 23 h 323"/>
                <a:gd name="T42" fmla="*/ 346 w 369"/>
                <a:gd name="T43" fmla="*/ 196 h 323"/>
                <a:gd name="T44" fmla="*/ 346 w 369"/>
                <a:gd name="T45" fmla="*/ 27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9" h="323">
                  <a:moveTo>
                    <a:pt x="368" y="190"/>
                  </a:moveTo>
                  <a:cubicBezTo>
                    <a:pt x="322" y="17"/>
                    <a:pt x="322" y="17"/>
                    <a:pt x="322" y="17"/>
                  </a:cubicBezTo>
                  <a:cubicBezTo>
                    <a:pt x="319" y="7"/>
                    <a:pt x="310" y="0"/>
                    <a:pt x="299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9" y="0"/>
                    <a:pt x="50" y="7"/>
                    <a:pt x="47" y="17"/>
                  </a:cubicBezTo>
                  <a:cubicBezTo>
                    <a:pt x="1" y="190"/>
                    <a:pt x="1" y="190"/>
                    <a:pt x="1" y="190"/>
                  </a:cubicBezTo>
                  <a:cubicBezTo>
                    <a:pt x="0" y="192"/>
                    <a:pt x="0" y="194"/>
                    <a:pt x="0" y="196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302"/>
                    <a:pt x="21" y="323"/>
                    <a:pt x="46" y="323"/>
                  </a:cubicBezTo>
                  <a:cubicBezTo>
                    <a:pt x="323" y="323"/>
                    <a:pt x="323" y="323"/>
                    <a:pt x="323" y="323"/>
                  </a:cubicBezTo>
                  <a:cubicBezTo>
                    <a:pt x="348" y="323"/>
                    <a:pt x="369" y="302"/>
                    <a:pt x="369" y="276"/>
                  </a:cubicBezTo>
                  <a:cubicBezTo>
                    <a:pt x="369" y="196"/>
                    <a:pt x="369" y="196"/>
                    <a:pt x="369" y="196"/>
                  </a:cubicBezTo>
                  <a:cubicBezTo>
                    <a:pt x="369" y="194"/>
                    <a:pt x="368" y="192"/>
                    <a:pt x="368" y="190"/>
                  </a:cubicBezTo>
                  <a:close/>
                  <a:moveTo>
                    <a:pt x="346" y="276"/>
                  </a:moveTo>
                  <a:cubicBezTo>
                    <a:pt x="346" y="289"/>
                    <a:pt x="335" y="299"/>
                    <a:pt x="323" y="299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34" y="299"/>
                    <a:pt x="23" y="289"/>
                    <a:pt x="23" y="276"/>
                  </a:cubicBezTo>
                  <a:cubicBezTo>
                    <a:pt x="23" y="196"/>
                    <a:pt x="23" y="196"/>
                    <a:pt x="23" y="196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299" y="23"/>
                    <a:pt x="299" y="23"/>
                    <a:pt x="299" y="23"/>
                  </a:cubicBezTo>
                  <a:cubicBezTo>
                    <a:pt x="346" y="196"/>
                    <a:pt x="346" y="196"/>
                    <a:pt x="346" y="196"/>
                  </a:cubicBezTo>
                  <a:lnTo>
                    <a:pt x="346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200" dirty="0">
                <a:latin typeface="Trebuchet MS" pitchFamily="34" charset="0"/>
              </a:endParaRPr>
            </a:p>
          </p:txBody>
        </p:sp>
        <p:sp>
          <p:nvSpPr>
            <p:cNvPr id="53" name="Freeform 9"/>
            <p:cNvSpPr>
              <a:spLocks noEditPoints="1"/>
            </p:cNvSpPr>
            <p:nvPr/>
          </p:nvSpPr>
          <p:spPr bwMode="auto">
            <a:xfrm>
              <a:off x="8461376" y="8466137"/>
              <a:ext cx="1055689" cy="776288"/>
            </a:xfrm>
            <a:custGeom>
              <a:avLst/>
              <a:gdLst>
                <a:gd name="T0" fmla="*/ 229 w 281"/>
                <a:gd name="T1" fmla="*/ 0 h 207"/>
                <a:gd name="T2" fmla="*/ 51 w 281"/>
                <a:gd name="T3" fmla="*/ 0 h 207"/>
                <a:gd name="T4" fmla="*/ 40 w 281"/>
                <a:gd name="T5" fmla="*/ 9 h 207"/>
                <a:gd name="T6" fmla="*/ 0 w 281"/>
                <a:gd name="T7" fmla="*/ 147 h 207"/>
                <a:gd name="T8" fmla="*/ 2 w 281"/>
                <a:gd name="T9" fmla="*/ 157 h 207"/>
                <a:gd name="T10" fmla="*/ 12 w 281"/>
                <a:gd name="T11" fmla="*/ 161 h 207"/>
                <a:gd name="T12" fmla="*/ 45 w 281"/>
                <a:gd name="T13" fmla="*/ 161 h 207"/>
                <a:gd name="T14" fmla="*/ 58 w 281"/>
                <a:gd name="T15" fmla="*/ 161 h 207"/>
                <a:gd name="T16" fmla="*/ 64 w 281"/>
                <a:gd name="T17" fmla="*/ 161 h 207"/>
                <a:gd name="T18" fmla="*/ 81 w 281"/>
                <a:gd name="T19" fmla="*/ 195 h 207"/>
                <a:gd name="T20" fmla="*/ 101 w 281"/>
                <a:gd name="T21" fmla="*/ 207 h 207"/>
                <a:gd name="T22" fmla="*/ 179 w 281"/>
                <a:gd name="T23" fmla="*/ 207 h 207"/>
                <a:gd name="T24" fmla="*/ 200 w 281"/>
                <a:gd name="T25" fmla="*/ 195 h 207"/>
                <a:gd name="T26" fmla="*/ 217 w 281"/>
                <a:gd name="T27" fmla="*/ 161 h 207"/>
                <a:gd name="T28" fmla="*/ 223 w 281"/>
                <a:gd name="T29" fmla="*/ 161 h 207"/>
                <a:gd name="T30" fmla="*/ 236 w 281"/>
                <a:gd name="T31" fmla="*/ 161 h 207"/>
                <a:gd name="T32" fmla="*/ 269 w 281"/>
                <a:gd name="T33" fmla="*/ 161 h 207"/>
                <a:gd name="T34" fmla="*/ 278 w 281"/>
                <a:gd name="T35" fmla="*/ 157 h 207"/>
                <a:gd name="T36" fmla="*/ 280 w 281"/>
                <a:gd name="T37" fmla="*/ 147 h 207"/>
                <a:gd name="T38" fmla="*/ 241 w 281"/>
                <a:gd name="T39" fmla="*/ 9 h 207"/>
                <a:gd name="T40" fmla="*/ 229 w 281"/>
                <a:gd name="T41" fmla="*/ 0 h 207"/>
                <a:gd name="T42" fmla="*/ 236 w 281"/>
                <a:gd name="T43" fmla="*/ 138 h 207"/>
                <a:gd name="T44" fmla="*/ 217 w 281"/>
                <a:gd name="T45" fmla="*/ 138 h 207"/>
                <a:gd name="T46" fmla="*/ 196 w 281"/>
                <a:gd name="T47" fmla="*/ 151 h 207"/>
                <a:gd name="T48" fmla="*/ 179 w 281"/>
                <a:gd name="T49" fmla="*/ 184 h 207"/>
                <a:gd name="T50" fmla="*/ 101 w 281"/>
                <a:gd name="T51" fmla="*/ 184 h 207"/>
                <a:gd name="T52" fmla="*/ 85 w 281"/>
                <a:gd name="T53" fmla="*/ 151 h 207"/>
                <a:gd name="T54" fmla="*/ 64 w 281"/>
                <a:gd name="T55" fmla="*/ 138 h 207"/>
                <a:gd name="T56" fmla="*/ 45 w 281"/>
                <a:gd name="T57" fmla="*/ 138 h 207"/>
                <a:gd name="T58" fmla="*/ 18 w 281"/>
                <a:gd name="T59" fmla="*/ 138 h 207"/>
                <a:gd name="T60" fmla="*/ 51 w 281"/>
                <a:gd name="T61" fmla="*/ 12 h 207"/>
                <a:gd name="T62" fmla="*/ 229 w 281"/>
                <a:gd name="T63" fmla="*/ 12 h 207"/>
                <a:gd name="T64" fmla="*/ 263 w 281"/>
                <a:gd name="T65" fmla="*/ 138 h 207"/>
                <a:gd name="T66" fmla="*/ 236 w 281"/>
                <a:gd name="T67" fmla="*/ 13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1" h="207">
                  <a:moveTo>
                    <a:pt x="229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6" y="0"/>
                    <a:pt x="41" y="4"/>
                    <a:pt x="40" y="9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0" y="154"/>
                    <a:pt x="2" y="157"/>
                  </a:cubicBezTo>
                  <a:cubicBezTo>
                    <a:pt x="5" y="160"/>
                    <a:pt x="8" y="161"/>
                    <a:pt x="12" y="161"/>
                  </a:cubicBezTo>
                  <a:cubicBezTo>
                    <a:pt x="45" y="161"/>
                    <a:pt x="45" y="161"/>
                    <a:pt x="45" y="161"/>
                  </a:cubicBezTo>
                  <a:cubicBezTo>
                    <a:pt x="58" y="161"/>
                    <a:pt x="58" y="161"/>
                    <a:pt x="58" y="161"/>
                  </a:cubicBezTo>
                  <a:cubicBezTo>
                    <a:pt x="64" y="161"/>
                    <a:pt x="64" y="161"/>
                    <a:pt x="64" y="161"/>
                  </a:cubicBezTo>
                  <a:cubicBezTo>
                    <a:pt x="81" y="195"/>
                    <a:pt x="81" y="195"/>
                    <a:pt x="81" y="195"/>
                  </a:cubicBezTo>
                  <a:cubicBezTo>
                    <a:pt x="85" y="203"/>
                    <a:pt x="93" y="207"/>
                    <a:pt x="101" y="207"/>
                  </a:cubicBezTo>
                  <a:cubicBezTo>
                    <a:pt x="179" y="207"/>
                    <a:pt x="179" y="207"/>
                    <a:pt x="179" y="207"/>
                  </a:cubicBezTo>
                  <a:cubicBezTo>
                    <a:pt x="188" y="207"/>
                    <a:pt x="196" y="203"/>
                    <a:pt x="200" y="195"/>
                  </a:cubicBezTo>
                  <a:cubicBezTo>
                    <a:pt x="217" y="161"/>
                    <a:pt x="217" y="161"/>
                    <a:pt x="217" y="161"/>
                  </a:cubicBezTo>
                  <a:cubicBezTo>
                    <a:pt x="223" y="161"/>
                    <a:pt x="223" y="161"/>
                    <a:pt x="223" y="161"/>
                  </a:cubicBezTo>
                  <a:cubicBezTo>
                    <a:pt x="236" y="161"/>
                    <a:pt x="236" y="161"/>
                    <a:pt x="236" y="161"/>
                  </a:cubicBezTo>
                  <a:cubicBezTo>
                    <a:pt x="269" y="161"/>
                    <a:pt x="269" y="161"/>
                    <a:pt x="269" y="161"/>
                  </a:cubicBezTo>
                  <a:cubicBezTo>
                    <a:pt x="273" y="161"/>
                    <a:pt x="276" y="160"/>
                    <a:pt x="278" y="157"/>
                  </a:cubicBezTo>
                  <a:cubicBezTo>
                    <a:pt x="280" y="154"/>
                    <a:pt x="281" y="150"/>
                    <a:pt x="280" y="147"/>
                  </a:cubicBezTo>
                  <a:cubicBezTo>
                    <a:pt x="241" y="9"/>
                    <a:pt x="241" y="9"/>
                    <a:pt x="241" y="9"/>
                  </a:cubicBezTo>
                  <a:cubicBezTo>
                    <a:pt x="239" y="4"/>
                    <a:pt x="235" y="0"/>
                    <a:pt x="229" y="0"/>
                  </a:cubicBezTo>
                  <a:close/>
                  <a:moveTo>
                    <a:pt x="236" y="138"/>
                  </a:moveTo>
                  <a:cubicBezTo>
                    <a:pt x="217" y="138"/>
                    <a:pt x="217" y="138"/>
                    <a:pt x="217" y="138"/>
                  </a:cubicBezTo>
                  <a:cubicBezTo>
                    <a:pt x="208" y="138"/>
                    <a:pt x="200" y="143"/>
                    <a:pt x="196" y="151"/>
                  </a:cubicBezTo>
                  <a:cubicBezTo>
                    <a:pt x="179" y="184"/>
                    <a:pt x="179" y="184"/>
                    <a:pt x="179" y="184"/>
                  </a:cubicBezTo>
                  <a:cubicBezTo>
                    <a:pt x="101" y="184"/>
                    <a:pt x="101" y="184"/>
                    <a:pt x="101" y="184"/>
                  </a:cubicBezTo>
                  <a:cubicBezTo>
                    <a:pt x="85" y="151"/>
                    <a:pt x="85" y="151"/>
                    <a:pt x="85" y="151"/>
                  </a:cubicBezTo>
                  <a:cubicBezTo>
                    <a:pt x="81" y="143"/>
                    <a:pt x="73" y="138"/>
                    <a:pt x="64" y="138"/>
                  </a:cubicBezTo>
                  <a:cubicBezTo>
                    <a:pt x="45" y="138"/>
                    <a:pt x="45" y="138"/>
                    <a:pt x="45" y="138"/>
                  </a:cubicBezTo>
                  <a:cubicBezTo>
                    <a:pt x="18" y="138"/>
                    <a:pt x="18" y="138"/>
                    <a:pt x="18" y="138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229" y="12"/>
                    <a:pt x="229" y="12"/>
                    <a:pt x="229" y="12"/>
                  </a:cubicBezTo>
                  <a:cubicBezTo>
                    <a:pt x="263" y="138"/>
                    <a:pt x="263" y="138"/>
                    <a:pt x="263" y="138"/>
                  </a:cubicBezTo>
                  <a:lnTo>
                    <a:pt x="23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200" dirty="0">
                <a:latin typeface="Trebuchet MS" pitchFamily="34" charset="0"/>
              </a:endParaRPr>
            </a:p>
          </p:txBody>
        </p:sp>
      </p:grpSp>
      <p:sp>
        <p:nvSpPr>
          <p:cNvPr id="54" name="Oval 53"/>
          <p:cNvSpPr/>
          <p:nvPr/>
        </p:nvSpPr>
        <p:spPr>
          <a:xfrm>
            <a:off x="2973841" y="2293251"/>
            <a:ext cx="914912" cy="94436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Raleway Ligh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926906" y="2250456"/>
            <a:ext cx="914912" cy="9443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794" tIns="38397" rIns="76794" bIns="38397" rtlCol="0" anchor="ctr"/>
          <a:lstStyle/>
          <a:p>
            <a:pPr algn="ctr"/>
            <a:endParaRPr lang="id-ID" sz="1200" dirty="0">
              <a:latin typeface="Trebuchet MS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33919" y="3279285"/>
            <a:ext cx="1381173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k-SK" sz="12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Rozpočet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28035" y="3536925"/>
            <a:ext cx="1579418" cy="6105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 smtClean="0">
                <a:latin typeface="Trebuchet MS" pitchFamily="34" charset="0"/>
                <a:cs typeface="Raleway Light"/>
              </a:rPr>
              <a:t>Odhadem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do výše </a:t>
            </a:r>
          </a:p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smtClean="0">
                <a:latin typeface="Trebuchet MS" pitchFamily="34" charset="0"/>
                <a:cs typeface="Raleway Light"/>
              </a:rPr>
              <a:t>90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Mio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EUR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33426" y="5188620"/>
            <a:ext cx="875786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k-SK" sz="12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eMS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73267" y="5446260"/>
            <a:ext cx="1579418" cy="5207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smtClean="0">
                <a:latin typeface="Trebuchet MS" pitchFamily="34" charset="0"/>
                <a:cs typeface="Raleway Light"/>
              </a:rPr>
              <a:t>Elektronicky podané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žádosti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72199" y="3265022"/>
            <a:ext cx="1108626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k-SK" sz="12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Priority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628542" y="3522662"/>
            <a:ext cx="1680063" cy="5207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 smtClean="0">
                <a:latin typeface="Trebuchet MS" pitchFamily="34" charset="0"/>
                <a:cs typeface="Raleway Light"/>
              </a:rPr>
              <a:t>Otevřena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pro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všechny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4 priority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63869" y="3206844"/>
            <a:ext cx="1511197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k-SK" sz="1200" b="1" dirty="0" err="1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Témat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63869" y="3469054"/>
            <a:ext cx="1787234" cy="5207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>
                <a:latin typeface="Trebuchet MS" pitchFamily="34" charset="0"/>
                <a:cs typeface="Raleway Light"/>
              </a:rPr>
              <a:t>Otevřena</a:t>
            </a:r>
            <a:r>
              <a:rPr lang="sk-SK" sz="1200" dirty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>
                <a:latin typeface="Trebuchet MS" pitchFamily="34" charset="0"/>
                <a:cs typeface="Raleway Light"/>
              </a:rPr>
              <a:t>pro</a:t>
            </a:r>
            <a:r>
              <a:rPr lang="sk-SK" sz="1200" dirty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>
                <a:latin typeface="Trebuchet MS" pitchFamily="34" charset="0"/>
                <a:cs typeface="Raleway Light"/>
              </a:rPr>
              <a:t>všechny</a:t>
            </a:r>
            <a:r>
              <a:rPr lang="sk-SK" sz="1200" dirty="0">
                <a:latin typeface="Trebuchet MS" pitchFamily="34" charset="0"/>
                <a:cs typeface="Raleway Light"/>
              </a:rPr>
              <a:t> 4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specifické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cíle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10256" y="5128766"/>
            <a:ext cx="600980" cy="262210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pPr algn="ctr"/>
            <a:r>
              <a:rPr lang="sk-SK" sz="1200" b="1" dirty="0" err="1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Trvání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710779" y="5406520"/>
            <a:ext cx="1579418" cy="5207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 smtClean="0">
                <a:latin typeface="Trebuchet MS" pitchFamily="34" charset="0"/>
                <a:cs typeface="Raleway Light"/>
              </a:rPr>
              <a:t>Otevřena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8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týdnů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do 23.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června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154180" y="5165899"/>
            <a:ext cx="631950" cy="262210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pPr algn="ctr"/>
            <a:r>
              <a:rPr lang="sk-SK" sz="12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Postup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741656" y="5450079"/>
            <a:ext cx="1579418" cy="6105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smtClean="0">
                <a:latin typeface="Trebuchet MS" pitchFamily="34" charset="0"/>
                <a:cs typeface="Raleway Light"/>
              </a:rPr>
              <a:t>1-kolová výzva</a:t>
            </a:r>
          </a:p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smtClean="0">
                <a:latin typeface="Trebuchet MS" pitchFamily="34" charset="0"/>
                <a:cs typeface="Raleway Light"/>
              </a:rPr>
              <a:t>(+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filtr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u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hodnocení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)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057361" y="3172096"/>
            <a:ext cx="788275" cy="262210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pPr algn="ctr"/>
            <a:r>
              <a:rPr lang="sk-SK" sz="1200" b="1" dirty="0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Výsledky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81430" y="3456276"/>
            <a:ext cx="1579418" cy="520742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 smtClean="0">
                <a:latin typeface="Trebuchet MS" pitchFamily="34" charset="0"/>
                <a:cs typeface="Raleway Light"/>
              </a:rPr>
              <a:t>Důraz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na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orientaci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na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výsledky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82369" y="5199277"/>
            <a:ext cx="1272297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k-SK" sz="1200" b="1" dirty="0" err="1" smtClean="0">
                <a:solidFill>
                  <a:schemeClr val="tx2"/>
                </a:solidFill>
                <a:latin typeface="Trebuchet MS" pitchFamily="34" charset="0"/>
                <a:cs typeface="Raleway"/>
              </a:rPr>
              <a:t>Inovativnost</a:t>
            </a:r>
            <a:endParaRPr lang="id-ID" sz="1200" b="1" dirty="0">
              <a:solidFill>
                <a:schemeClr val="tx2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75153" y="5469980"/>
            <a:ext cx="1579418" cy="29914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 defTabSz="271979">
              <a:lnSpc>
                <a:spcPct val="120000"/>
              </a:lnSpc>
              <a:spcBef>
                <a:spcPts val="714"/>
              </a:spcBef>
              <a:defRPr/>
            </a:pPr>
            <a:r>
              <a:rPr lang="sk-SK" sz="1200" dirty="0" err="1" smtClean="0">
                <a:latin typeface="Trebuchet MS" pitchFamily="34" charset="0"/>
                <a:cs typeface="Raleway Light"/>
              </a:rPr>
              <a:t>Více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</a:t>
            </a:r>
            <a:r>
              <a:rPr lang="sk-SK" sz="1200" dirty="0" err="1" smtClean="0">
                <a:latin typeface="Trebuchet MS" pitchFamily="34" charset="0"/>
                <a:cs typeface="Raleway Light"/>
              </a:rPr>
              <a:t>zdůrazněna</a:t>
            </a:r>
            <a:r>
              <a:rPr lang="sk-SK" sz="1200" dirty="0" smtClean="0">
                <a:latin typeface="Trebuchet MS" pitchFamily="34" charset="0"/>
                <a:cs typeface="Raleway Light"/>
              </a:rPr>
              <a:t>  </a:t>
            </a:r>
            <a:endParaRPr lang="es-ES" sz="1200" dirty="0">
              <a:latin typeface="Trebuchet MS" pitchFamily="34" charset="0"/>
              <a:cs typeface="Raleway Light"/>
            </a:endParaRPr>
          </a:p>
        </p:txBody>
      </p:sp>
      <p:sp>
        <p:nvSpPr>
          <p:cNvPr id="98" name="Freeform 4"/>
          <p:cNvSpPr>
            <a:spLocks noChangeArrowheads="1"/>
          </p:cNvSpPr>
          <p:nvPr/>
        </p:nvSpPr>
        <p:spPr bwMode="auto">
          <a:xfrm>
            <a:off x="5420921" y="4515099"/>
            <a:ext cx="334481" cy="341423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170287" y="2450186"/>
            <a:ext cx="665177" cy="508431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sk-SK" sz="2800" b="1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10</a:t>
            </a:r>
            <a:endParaRPr lang="de-AT" sz="2800" b="1" dirty="0" smtClean="0">
              <a:solidFill>
                <a:schemeClr val="bg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01" name="Freeform 116"/>
          <p:cNvSpPr>
            <a:spLocks noChangeArrowheads="1"/>
          </p:cNvSpPr>
          <p:nvPr/>
        </p:nvSpPr>
        <p:spPr bwMode="auto">
          <a:xfrm>
            <a:off x="7227509" y="4458989"/>
            <a:ext cx="356109" cy="419439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02" name="Freeform 146"/>
          <p:cNvSpPr>
            <a:spLocks noChangeArrowheads="1"/>
          </p:cNvSpPr>
          <p:nvPr/>
        </p:nvSpPr>
        <p:spPr bwMode="auto">
          <a:xfrm>
            <a:off x="3254677" y="4447139"/>
            <a:ext cx="369562" cy="452124"/>
          </a:xfrm>
          <a:custGeom>
            <a:avLst/>
            <a:gdLst>
              <a:gd name="T0" fmla="*/ 318 w 356"/>
              <a:gd name="T1" fmla="*/ 54 h 497"/>
              <a:gd name="T2" fmla="*/ 318 w 356"/>
              <a:gd name="T3" fmla="*/ 54 h 497"/>
              <a:gd name="T4" fmla="*/ 283 w 356"/>
              <a:gd name="T5" fmla="*/ 124 h 497"/>
              <a:gd name="T6" fmla="*/ 71 w 356"/>
              <a:gd name="T7" fmla="*/ 124 h 497"/>
              <a:gd name="T8" fmla="*/ 36 w 356"/>
              <a:gd name="T9" fmla="*/ 54 h 497"/>
              <a:gd name="T10" fmla="*/ 0 w 356"/>
              <a:gd name="T11" fmla="*/ 89 h 497"/>
              <a:gd name="T12" fmla="*/ 0 w 356"/>
              <a:gd name="T13" fmla="*/ 461 h 497"/>
              <a:gd name="T14" fmla="*/ 36 w 356"/>
              <a:gd name="T15" fmla="*/ 496 h 497"/>
              <a:gd name="T16" fmla="*/ 318 w 356"/>
              <a:gd name="T17" fmla="*/ 496 h 497"/>
              <a:gd name="T18" fmla="*/ 355 w 356"/>
              <a:gd name="T19" fmla="*/ 461 h 497"/>
              <a:gd name="T20" fmla="*/ 355 w 356"/>
              <a:gd name="T21" fmla="*/ 89 h 497"/>
              <a:gd name="T22" fmla="*/ 318 w 356"/>
              <a:gd name="T23" fmla="*/ 54 h 497"/>
              <a:gd name="T24" fmla="*/ 265 w 356"/>
              <a:gd name="T25" fmla="*/ 98 h 497"/>
              <a:gd name="T26" fmla="*/ 265 w 356"/>
              <a:gd name="T27" fmla="*/ 98 h 497"/>
              <a:gd name="T28" fmla="*/ 292 w 356"/>
              <a:gd name="T29" fmla="*/ 54 h 497"/>
              <a:gd name="T30" fmla="*/ 230 w 356"/>
              <a:gd name="T31" fmla="*/ 54 h 497"/>
              <a:gd name="T32" fmla="*/ 212 w 356"/>
              <a:gd name="T33" fmla="*/ 0 h 497"/>
              <a:gd name="T34" fmla="*/ 133 w 356"/>
              <a:gd name="T35" fmla="*/ 0 h 497"/>
              <a:gd name="T36" fmla="*/ 115 w 356"/>
              <a:gd name="T37" fmla="*/ 54 h 497"/>
              <a:gd name="T38" fmla="*/ 61 w 356"/>
              <a:gd name="T39" fmla="*/ 54 h 497"/>
              <a:gd name="T40" fmla="*/ 89 w 356"/>
              <a:gd name="T41" fmla="*/ 98 h 497"/>
              <a:gd name="T42" fmla="*/ 265 w 356"/>
              <a:gd name="T43" fmla="*/ 9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97">
                <a:moveTo>
                  <a:pt x="318" y="54"/>
                </a:moveTo>
                <a:lnTo>
                  <a:pt x="318" y="54"/>
                </a:lnTo>
                <a:cubicBezTo>
                  <a:pt x="283" y="124"/>
                  <a:pt x="283" y="124"/>
                  <a:pt x="283" y="124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36" y="54"/>
                  <a:pt x="36" y="54"/>
                  <a:pt x="36" y="54"/>
                </a:cubicBezTo>
                <a:cubicBezTo>
                  <a:pt x="17" y="54"/>
                  <a:pt x="0" y="71"/>
                  <a:pt x="0" y="89"/>
                </a:cubicBezTo>
                <a:cubicBezTo>
                  <a:pt x="0" y="461"/>
                  <a:pt x="0" y="461"/>
                  <a:pt x="0" y="461"/>
                </a:cubicBezTo>
                <a:cubicBezTo>
                  <a:pt x="0" y="487"/>
                  <a:pt x="17" y="496"/>
                  <a:pt x="36" y="496"/>
                </a:cubicBezTo>
                <a:cubicBezTo>
                  <a:pt x="318" y="496"/>
                  <a:pt x="318" y="496"/>
                  <a:pt x="318" y="496"/>
                </a:cubicBezTo>
                <a:cubicBezTo>
                  <a:pt x="336" y="496"/>
                  <a:pt x="355" y="487"/>
                  <a:pt x="355" y="461"/>
                </a:cubicBezTo>
                <a:cubicBezTo>
                  <a:pt x="355" y="89"/>
                  <a:pt x="355" y="89"/>
                  <a:pt x="355" y="89"/>
                </a:cubicBezTo>
                <a:cubicBezTo>
                  <a:pt x="355" y="71"/>
                  <a:pt x="336" y="54"/>
                  <a:pt x="318" y="54"/>
                </a:cubicBezTo>
                <a:close/>
                <a:moveTo>
                  <a:pt x="265" y="98"/>
                </a:moveTo>
                <a:lnTo>
                  <a:pt x="265" y="98"/>
                </a:lnTo>
                <a:cubicBezTo>
                  <a:pt x="292" y="54"/>
                  <a:pt x="292" y="54"/>
                  <a:pt x="292" y="54"/>
                </a:cubicBezTo>
                <a:cubicBezTo>
                  <a:pt x="230" y="54"/>
                  <a:pt x="230" y="54"/>
                  <a:pt x="230" y="54"/>
                </a:cubicBezTo>
                <a:cubicBezTo>
                  <a:pt x="212" y="0"/>
                  <a:pt x="212" y="0"/>
                  <a:pt x="212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15" y="54"/>
                  <a:pt x="115" y="54"/>
                  <a:pt x="115" y="54"/>
                </a:cubicBezTo>
                <a:cubicBezTo>
                  <a:pt x="61" y="54"/>
                  <a:pt x="61" y="54"/>
                  <a:pt x="61" y="54"/>
                </a:cubicBezTo>
                <a:cubicBezTo>
                  <a:pt x="89" y="98"/>
                  <a:pt x="89" y="98"/>
                  <a:pt x="89" y="98"/>
                </a:cubicBezTo>
                <a:lnTo>
                  <a:pt x="265" y="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marL="0" marR="0" lvl="0" indent="0" defTabSz="18284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C0C0C"/>
              </a:solidFill>
              <a:effectLst/>
              <a:uLnTx/>
              <a:uFillTx/>
            </a:endParaRPr>
          </a:p>
        </p:txBody>
      </p:sp>
      <p:sp>
        <p:nvSpPr>
          <p:cNvPr id="103" name="AutoShape 48"/>
          <p:cNvSpPr>
            <a:spLocks/>
          </p:cNvSpPr>
          <p:nvPr/>
        </p:nvSpPr>
        <p:spPr bwMode="auto">
          <a:xfrm>
            <a:off x="7187061" y="2528303"/>
            <a:ext cx="380120" cy="358664"/>
          </a:xfrm>
          <a:custGeom>
            <a:avLst/>
            <a:gdLst>
              <a:gd name="T0" fmla="+- 0 10794 37"/>
              <a:gd name="T1" fmla="*/ T0 w 21514"/>
              <a:gd name="T2" fmla="+- 0 10805 11"/>
              <a:gd name="T3" fmla="*/ 10805 h 21589"/>
              <a:gd name="T4" fmla="+- 0 10794 37"/>
              <a:gd name="T5" fmla="*/ T4 w 21514"/>
              <a:gd name="T6" fmla="+- 0 10805 11"/>
              <a:gd name="T7" fmla="*/ 10805 h 21589"/>
              <a:gd name="T8" fmla="+- 0 10794 37"/>
              <a:gd name="T9" fmla="*/ T8 w 21514"/>
              <a:gd name="T10" fmla="+- 0 10805 11"/>
              <a:gd name="T11" fmla="*/ 10805 h 21589"/>
              <a:gd name="T12" fmla="+- 0 10794 37"/>
              <a:gd name="T13" fmla="*/ T12 w 21514"/>
              <a:gd name="T14" fmla="+- 0 10805 11"/>
              <a:gd name="T15" fmla="*/ 10805 h 2158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4" h="21589">
                <a:moveTo>
                  <a:pt x="21361" y="20641"/>
                </a:moveTo>
                <a:cubicBezTo>
                  <a:pt x="21548" y="20866"/>
                  <a:pt x="21562" y="21109"/>
                  <a:pt x="21408" y="21357"/>
                </a:cubicBezTo>
                <a:cubicBezTo>
                  <a:pt x="21319" y="21501"/>
                  <a:pt x="21195" y="21577"/>
                  <a:pt x="21038" y="21589"/>
                </a:cubicBezTo>
                <a:cubicBezTo>
                  <a:pt x="20963" y="21589"/>
                  <a:pt x="20895" y="21560"/>
                  <a:pt x="20836" y="21507"/>
                </a:cubicBezTo>
                <a:lnTo>
                  <a:pt x="15037" y="17552"/>
                </a:lnTo>
                <a:cubicBezTo>
                  <a:pt x="14487" y="18272"/>
                  <a:pt x="13903" y="18878"/>
                  <a:pt x="13294" y="19374"/>
                </a:cubicBezTo>
                <a:cubicBezTo>
                  <a:pt x="12685" y="19871"/>
                  <a:pt x="12081" y="20235"/>
                  <a:pt x="11482" y="20460"/>
                </a:cubicBezTo>
                <a:cubicBezTo>
                  <a:pt x="10887" y="20692"/>
                  <a:pt x="10320" y="20779"/>
                  <a:pt x="9786" y="20725"/>
                </a:cubicBezTo>
                <a:cubicBezTo>
                  <a:pt x="9249" y="20669"/>
                  <a:pt x="8774" y="20460"/>
                  <a:pt x="8355" y="20091"/>
                </a:cubicBezTo>
                <a:cubicBezTo>
                  <a:pt x="7788" y="19594"/>
                  <a:pt x="7432" y="18884"/>
                  <a:pt x="7291" y="17947"/>
                </a:cubicBezTo>
                <a:cubicBezTo>
                  <a:pt x="7148" y="17016"/>
                  <a:pt x="7181" y="15992"/>
                  <a:pt x="7392" y="14861"/>
                </a:cubicBezTo>
                <a:lnTo>
                  <a:pt x="3996" y="11855"/>
                </a:lnTo>
                <a:cubicBezTo>
                  <a:pt x="3427" y="12151"/>
                  <a:pt x="2883" y="12295"/>
                  <a:pt x="2366" y="12283"/>
                </a:cubicBezTo>
                <a:cubicBezTo>
                  <a:pt x="1843" y="12278"/>
                  <a:pt x="1387" y="12097"/>
                  <a:pt x="991" y="11745"/>
                </a:cubicBezTo>
                <a:cubicBezTo>
                  <a:pt x="609" y="11392"/>
                  <a:pt x="340" y="10924"/>
                  <a:pt x="178" y="10334"/>
                </a:cubicBezTo>
                <a:cubicBezTo>
                  <a:pt x="16" y="9745"/>
                  <a:pt x="-37" y="9085"/>
                  <a:pt x="26" y="8346"/>
                </a:cubicBezTo>
                <a:cubicBezTo>
                  <a:pt x="87" y="7607"/>
                  <a:pt x="253" y="6831"/>
                  <a:pt x="532" y="6022"/>
                </a:cubicBezTo>
                <a:cubicBezTo>
                  <a:pt x="808" y="5212"/>
                  <a:pt x="1180" y="4417"/>
                  <a:pt x="1654" y="3647"/>
                </a:cubicBezTo>
                <a:cubicBezTo>
                  <a:pt x="2124" y="2868"/>
                  <a:pt x="2644" y="2208"/>
                  <a:pt x="3214" y="1653"/>
                </a:cubicBezTo>
                <a:cubicBezTo>
                  <a:pt x="3780" y="1100"/>
                  <a:pt x="4347" y="682"/>
                  <a:pt x="4919" y="400"/>
                </a:cubicBezTo>
                <a:cubicBezTo>
                  <a:pt x="5485" y="127"/>
                  <a:pt x="6031" y="-11"/>
                  <a:pt x="6549" y="0"/>
                </a:cubicBezTo>
                <a:cubicBezTo>
                  <a:pt x="7069" y="5"/>
                  <a:pt x="7523" y="186"/>
                  <a:pt x="7912" y="539"/>
                </a:cubicBezTo>
                <a:cubicBezTo>
                  <a:pt x="8308" y="908"/>
                  <a:pt x="8582" y="1393"/>
                  <a:pt x="8736" y="1988"/>
                </a:cubicBezTo>
                <a:cubicBezTo>
                  <a:pt x="8889" y="2589"/>
                  <a:pt x="8936" y="3255"/>
                  <a:pt x="8877" y="3994"/>
                </a:cubicBezTo>
                <a:lnTo>
                  <a:pt x="12252" y="7034"/>
                </a:lnTo>
                <a:cubicBezTo>
                  <a:pt x="13081" y="6467"/>
                  <a:pt x="13885" y="6137"/>
                  <a:pt x="14662" y="6047"/>
                </a:cubicBezTo>
                <a:cubicBezTo>
                  <a:pt x="15440" y="5960"/>
                  <a:pt x="16112" y="6168"/>
                  <a:pt x="16679" y="6682"/>
                </a:cubicBezTo>
                <a:cubicBezTo>
                  <a:pt x="17091" y="7051"/>
                  <a:pt x="17391" y="7542"/>
                  <a:pt x="17583" y="8148"/>
                </a:cubicBezTo>
                <a:cubicBezTo>
                  <a:pt x="17773" y="8752"/>
                  <a:pt x="17859" y="9432"/>
                  <a:pt x="17845" y="10179"/>
                </a:cubicBezTo>
                <a:cubicBezTo>
                  <a:pt x="17829" y="10929"/>
                  <a:pt x="17717" y="11722"/>
                  <a:pt x="17503" y="12571"/>
                </a:cubicBezTo>
                <a:cubicBezTo>
                  <a:pt x="17290" y="13414"/>
                  <a:pt x="16979" y="14263"/>
                  <a:pt x="16569" y="15110"/>
                </a:cubicBezTo>
                <a:lnTo>
                  <a:pt x="21361" y="20641"/>
                </a:lnTo>
                <a:close/>
                <a:moveTo>
                  <a:pt x="2087" y="9948"/>
                </a:moveTo>
                <a:cubicBezTo>
                  <a:pt x="2244" y="10075"/>
                  <a:pt x="2431" y="10143"/>
                  <a:pt x="2649" y="10143"/>
                </a:cubicBezTo>
                <a:cubicBezTo>
                  <a:pt x="2881" y="10143"/>
                  <a:pt x="3125" y="10058"/>
                  <a:pt x="3382" y="9906"/>
                </a:cubicBezTo>
                <a:cubicBezTo>
                  <a:pt x="3637" y="9745"/>
                  <a:pt x="3907" y="9536"/>
                  <a:pt x="4183" y="9282"/>
                </a:cubicBezTo>
                <a:cubicBezTo>
                  <a:pt x="4460" y="9023"/>
                  <a:pt x="4731" y="8727"/>
                  <a:pt x="4998" y="8385"/>
                </a:cubicBezTo>
                <a:cubicBezTo>
                  <a:pt x="5263" y="8041"/>
                  <a:pt x="5511" y="7683"/>
                  <a:pt x="5743" y="7316"/>
                </a:cubicBezTo>
                <a:cubicBezTo>
                  <a:pt x="5813" y="7189"/>
                  <a:pt x="5844" y="7051"/>
                  <a:pt x="5820" y="6902"/>
                </a:cubicBezTo>
                <a:cubicBezTo>
                  <a:pt x="5797" y="6758"/>
                  <a:pt x="5743" y="6637"/>
                  <a:pt x="5652" y="6549"/>
                </a:cubicBezTo>
                <a:cubicBezTo>
                  <a:pt x="5549" y="6456"/>
                  <a:pt x="5434" y="6417"/>
                  <a:pt x="5310" y="6434"/>
                </a:cubicBezTo>
                <a:cubicBezTo>
                  <a:pt x="5186" y="6445"/>
                  <a:pt x="5083" y="6521"/>
                  <a:pt x="5001" y="6654"/>
                </a:cubicBezTo>
                <a:cubicBezTo>
                  <a:pt x="4417" y="7590"/>
                  <a:pt x="3902" y="8236"/>
                  <a:pt x="3455" y="8588"/>
                </a:cubicBezTo>
                <a:cubicBezTo>
                  <a:pt x="3005" y="8935"/>
                  <a:pt x="2736" y="9093"/>
                  <a:pt x="2647" y="9057"/>
                </a:cubicBezTo>
                <a:cubicBezTo>
                  <a:pt x="2541" y="8969"/>
                  <a:pt x="2424" y="8935"/>
                  <a:pt x="2298" y="8964"/>
                </a:cubicBezTo>
                <a:cubicBezTo>
                  <a:pt x="2171" y="8989"/>
                  <a:pt x="2070" y="9057"/>
                  <a:pt x="1996" y="9167"/>
                </a:cubicBezTo>
                <a:cubicBezTo>
                  <a:pt x="1923" y="9294"/>
                  <a:pt x="1895" y="9432"/>
                  <a:pt x="1918" y="9578"/>
                </a:cubicBezTo>
                <a:cubicBezTo>
                  <a:pt x="1942" y="9728"/>
                  <a:pt x="1998" y="9849"/>
                  <a:pt x="2087" y="9948"/>
                </a:cubicBezTo>
                <a:moveTo>
                  <a:pt x="9299" y="14647"/>
                </a:moveTo>
                <a:cubicBezTo>
                  <a:pt x="9357" y="14720"/>
                  <a:pt x="9444" y="14757"/>
                  <a:pt x="9554" y="14757"/>
                </a:cubicBezTo>
                <a:cubicBezTo>
                  <a:pt x="9704" y="14757"/>
                  <a:pt x="9828" y="14681"/>
                  <a:pt x="9924" y="14526"/>
                </a:cubicBezTo>
                <a:cubicBezTo>
                  <a:pt x="9999" y="14399"/>
                  <a:pt x="10029" y="14266"/>
                  <a:pt x="10011" y="14131"/>
                </a:cubicBezTo>
                <a:cubicBezTo>
                  <a:pt x="9999" y="13993"/>
                  <a:pt x="9940" y="13877"/>
                  <a:pt x="9835" y="13784"/>
                </a:cubicBezTo>
                <a:lnTo>
                  <a:pt x="5945" y="10301"/>
                </a:lnTo>
                <a:cubicBezTo>
                  <a:pt x="5825" y="10428"/>
                  <a:pt x="5701" y="10549"/>
                  <a:pt x="5579" y="10670"/>
                </a:cubicBezTo>
                <a:cubicBezTo>
                  <a:pt x="5457" y="10791"/>
                  <a:pt x="5333" y="10901"/>
                  <a:pt x="5216" y="10989"/>
                </a:cubicBezTo>
                <a:lnTo>
                  <a:pt x="9299" y="14647"/>
                </a:lnTo>
                <a:close/>
                <a:moveTo>
                  <a:pt x="14353" y="15028"/>
                </a:moveTo>
                <a:cubicBezTo>
                  <a:pt x="14428" y="14918"/>
                  <a:pt x="14459" y="14791"/>
                  <a:pt x="14444" y="14641"/>
                </a:cubicBezTo>
                <a:cubicBezTo>
                  <a:pt x="14428" y="14495"/>
                  <a:pt x="14370" y="14373"/>
                  <a:pt x="14264" y="14283"/>
                </a:cubicBezTo>
                <a:cubicBezTo>
                  <a:pt x="14175" y="14196"/>
                  <a:pt x="14067" y="14156"/>
                  <a:pt x="13943" y="14173"/>
                </a:cubicBezTo>
                <a:cubicBezTo>
                  <a:pt x="13821" y="14196"/>
                  <a:pt x="13718" y="14266"/>
                  <a:pt x="13648" y="14393"/>
                </a:cubicBezTo>
                <a:cubicBezTo>
                  <a:pt x="13266" y="15005"/>
                  <a:pt x="12882" y="15530"/>
                  <a:pt x="12498" y="15959"/>
                </a:cubicBezTo>
                <a:cubicBezTo>
                  <a:pt x="12114" y="16387"/>
                  <a:pt x="11758" y="16731"/>
                  <a:pt x="11428" y="16977"/>
                </a:cubicBezTo>
                <a:cubicBezTo>
                  <a:pt x="11097" y="17225"/>
                  <a:pt x="10807" y="17386"/>
                  <a:pt x="10554" y="17462"/>
                </a:cubicBezTo>
                <a:cubicBezTo>
                  <a:pt x="10299" y="17541"/>
                  <a:pt x="10118" y="17518"/>
                  <a:pt x="10013" y="17403"/>
                </a:cubicBezTo>
                <a:cubicBezTo>
                  <a:pt x="9910" y="17315"/>
                  <a:pt x="9800" y="17281"/>
                  <a:pt x="9685" y="17310"/>
                </a:cubicBezTo>
                <a:cubicBezTo>
                  <a:pt x="9568" y="17335"/>
                  <a:pt x="9472" y="17420"/>
                  <a:pt x="9399" y="17552"/>
                </a:cubicBezTo>
                <a:cubicBezTo>
                  <a:pt x="9324" y="17662"/>
                  <a:pt x="9292" y="17789"/>
                  <a:pt x="9303" y="17936"/>
                </a:cubicBezTo>
                <a:cubicBezTo>
                  <a:pt x="9315" y="18085"/>
                  <a:pt x="9376" y="18207"/>
                  <a:pt x="9488" y="18294"/>
                </a:cubicBezTo>
                <a:cubicBezTo>
                  <a:pt x="9706" y="18503"/>
                  <a:pt x="9961" y="18604"/>
                  <a:pt x="10261" y="18604"/>
                </a:cubicBezTo>
                <a:cubicBezTo>
                  <a:pt x="10568" y="18604"/>
                  <a:pt x="10898" y="18508"/>
                  <a:pt x="11254" y="18317"/>
                </a:cubicBezTo>
                <a:cubicBezTo>
                  <a:pt x="11610" y="18125"/>
                  <a:pt x="11964" y="17865"/>
                  <a:pt x="12325" y="17541"/>
                </a:cubicBezTo>
                <a:cubicBezTo>
                  <a:pt x="12683" y="17214"/>
                  <a:pt x="13034" y="16836"/>
                  <a:pt x="13379" y="16399"/>
                </a:cubicBezTo>
                <a:cubicBezTo>
                  <a:pt x="13721" y="15959"/>
                  <a:pt x="14046" y="15502"/>
                  <a:pt x="14353" y="1502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104" name="Picture 6" descr="\\ISTORAGE\-Print\MA27\Powerpoint\rep\icons (3).e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113" y="2778590"/>
            <a:ext cx="468003" cy="46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7" descr="\\ISTORAGE\-Print\MA27\Powerpoint\rep\icons (4).e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841" y="2477542"/>
            <a:ext cx="450215" cy="45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8" descr="\\ISTORAGE\-Print\MA27\Powerpoint\rep\icons (5).e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174" y="2635820"/>
            <a:ext cx="438579" cy="43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9" descr="\\ISTORAGE\-Print\MA27\Powerpoint\rep\icons (6).e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279" y="2317396"/>
            <a:ext cx="386308" cy="38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30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4"/>
          <p:cNvSpPr txBox="1">
            <a:spLocks noChangeArrowheads="1"/>
          </p:cNvSpPr>
          <p:nvPr/>
        </p:nvSpPr>
        <p:spPr bwMode="auto">
          <a:xfrm>
            <a:off x="2154238" y="1320266"/>
            <a:ext cx="6629400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Národní kontaktní místo – Ministerstvo pro místní </a:t>
            </a:r>
            <a:r>
              <a:rPr lang="cs-CZ" altLang="de-DE" sz="1600" dirty="0" smtClean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rozvoj </a:t>
            </a:r>
          </a:p>
          <a:p>
            <a:pPr eaLnBrk="1" hangingPunct="1"/>
            <a:r>
              <a:rPr lang="cs-CZ" altLang="de-DE" sz="1600" dirty="0" smtClean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Odbor 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evropské územní spolupráce, </a:t>
            </a:r>
            <a:endParaRPr lang="cs-CZ" altLang="de-DE" sz="1600" dirty="0" smtClean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cs-CZ" altLang="de-DE" sz="1600" dirty="0" smtClean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kancelář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: Letenská 3, Praha</a:t>
            </a:r>
            <a:endParaRPr lang="de-DE" altLang="de-DE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Phone	</a:t>
            </a:r>
            <a:r>
              <a:rPr lang="sk-SK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de-AT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+4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2</a:t>
            </a:r>
            <a:r>
              <a:rPr lang="de-AT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(0)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224 862 213, </a:t>
            </a:r>
            <a:r>
              <a:rPr lang="de-AT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+4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2</a:t>
            </a:r>
            <a:r>
              <a:rPr lang="de-AT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(0)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224 862 260</a:t>
            </a:r>
            <a:endParaRPr lang="de-DE" altLang="de-DE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Mail	</a:t>
            </a:r>
            <a:r>
              <a:rPr lang="sk-SK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 </a:t>
            </a:r>
            <a:r>
              <a:rPr lang="cs-CZ" altLang="de-DE" sz="1600" dirty="0" err="1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nadnarodni</a:t>
            </a:r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@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mmr.cz</a:t>
            </a:r>
            <a:endParaRPr lang="de-DE" altLang="de-DE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Web	</a:t>
            </a:r>
            <a:r>
              <a:rPr lang="sk-SK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 </a:t>
            </a:r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www.</a:t>
            </a:r>
            <a:r>
              <a:rPr lang="cs-CZ" altLang="de-DE" sz="1600" dirty="0" err="1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dotaceEU</a:t>
            </a:r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.</a:t>
            </a:r>
            <a:r>
              <a:rPr lang="cs-CZ" altLang="de-DE" sz="1600" dirty="0" err="1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cz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/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Programové období 2014-2020</a:t>
            </a:r>
            <a:r>
              <a:rPr lang="de-DE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r>
              <a:rPr lang="cs-CZ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/ Programy</a:t>
            </a:r>
            <a:endParaRPr lang="de-DE" altLang="de-DE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  <a:p>
            <a:pPr eaLnBrk="1" hangingPunct="1"/>
            <a:r>
              <a:rPr lang="en-US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Twitter </a:t>
            </a:r>
            <a:r>
              <a:rPr lang="sk-SK" altLang="de-DE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	  </a:t>
            </a:r>
            <a:r>
              <a:rPr lang="cs-CZ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3"/>
              </a:rPr>
              <a:t>@</a:t>
            </a:r>
            <a:r>
              <a:rPr lang="cs-CZ" altLang="cs-CZ" sz="1600" dirty="0" err="1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  <a:hlinkClick r:id="rId3"/>
              </a:rPr>
              <a:t>Interreg_CZ</a:t>
            </a:r>
            <a:endParaRPr lang="cs-CZ" altLang="cs-CZ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43011" name="TextBox 16"/>
          <p:cNvSpPr txBox="1">
            <a:spLocks noChangeArrowheads="1"/>
          </p:cNvSpPr>
          <p:nvPr/>
        </p:nvSpPr>
        <p:spPr bwMode="auto">
          <a:xfrm>
            <a:off x="2154238" y="4041775"/>
            <a:ext cx="3278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cs-CZ" sz="1600" dirty="0"/>
              <a:t>+43 (0) 1 8908 088 - 2403</a:t>
            </a:r>
            <a:endParaRPr lang="en-JM" altLang="cs-CZ" sz="1600" dirty="0">
              <a:solidFill>
                <a:srgbClr val="4D4D4E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43012" name="TextBox 17"/>
          <p:cNvSpPr txBox="1">
            <a:spLocks noChangeArrowheads="1"/>
          </p:cNvSpPr>
          <p:nvPr/>
        </p:nvSpPr>
        <p:spPr bwMode="auto">
          <a:xfrm>
            <a:off x="2154238" y="3645694"/>
            <a:ext cx="3378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cs-CZ" sz="1600" dirty="0" err="1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info</a:t>
            </a:r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@interreg-central.eu</a:t>
            </a:r>
            <a:endParaRPr lang="en-JM" altLang="cs-CZ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43015" name="TextBox 20"/>
          <p:cNvSpPr txBox="1">
            <a:spLocks noChangeArrowheads="1"/>
          </p:cNvSpPr>
          <p:nvPr/>
        </p:nvSpPr>
        <p:spPr bwMode="auto">
          <a:xfrm>
            <a:off x="2190748" y="3265488"/>
            <a:ext cx="3278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Tahoma" pitchFamily="34" charset="0"/>
                <a:cs typeface="Raleway"/>
              </a:rPr>
              <a:t>www.interreg-central.eu</a:t>
            </a:r>
            <a:endParaRPr lang="en-JM" altLang="cs-CZ" sz="1600" dirty="0">
              <a:solidFill>
                <a:srgbClr val="4D4D4E"/>
              </a:solidFill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43016" name="Freeform 21"/>
          <p:cNvSpPr>
            <a:spLocks noEditPoints="1"/>
          </p:cNvSpPr>
          <p:nvPr/>
        </p:nvSpPr>
        <p:spPr bwMode="auto">
          <a:xfrm>
            <a:off x="1533896" y="1428305"/>
            <a:ext cx="357188" cy="361950"/>
          </a:xfrm>
          <a:custGeom>
            <a:avLst/>
            <a:gdLst>
              <a:gd name="T0" fmla="*/ 2147483647 w 1500"/>
              <a:gd name="T1" fmla="*/ 2147483647 h 1500"/>
              <a:gd name="T2" fmla="*/ 2147483647 w 1500"/>
              <a:gd name="T3" fmla="*/ 2147483647 h 1500"/>
              <a:gd name="T4" fmla="*/ 2147483647 w 1500"/>
              <a:gd name="T5" fmla="*/ 0 h 1500"/>
              <a:gd name="T6" fmla="*/ 2147483647 w 1500"/>
              <a:gd name="T7" fmla="*/ 2147483647 h 1500"/>
              <a:gd name="T8" fmla="*/ 2147483647 w 1500"/>
              <a:gd name="T9" fmla="*/ 2147483647 h 1500"/>
              <a:gd name="T10" fmla="*/ 0 w 1500"/>
              <a:gd name="T11" fmla="*/ 2147483647 h 1500"/>
              <a:gd name="T12" fmla="*/ 2147483647 w 1500"/>
              <a:gd name="T13" fmla="*/ 2147483647 h 1500"/>
              <a:gd name="T14" fmla="*/ 2147483647 w 1500"/>
              <a:gd name="T15" fmla="*/ 2147483647 h 1500"/>
              <a:gd name="T16" fmla="*/ 2147483647 w 1500"/>
              <a:gd name="T17" fmla="*/ 2147483647 h 1500"/>
              <a:gd name="T18" fmla="*/ 2147483647 w 1500"/>
              <a:gd name="T19" fmla="*/ 2147483647 h 1500"/>
              <a:gd name="T20" fmla="*/ 2147483647 w 1500"/>
              <a:gd name="T21" fmla="*/ 2147483647 h 1500"/>
              <a:gd name="T22" fmla="*/ 2147483647 w 1500"/>
              <a:gd name="T23" fmla="*/ 2147483647 h 1500"/>
              <a:gd name="T24" fmla="*/ 2147483647 w 1500"/>
              <a:gd name="T25" fmla="*/ 2147483647 h 1500"/>
              <a:gd name="T26" fmla="*/ 2147483647 w 1500"/>
              <a:gd name="T27" fmla="*/ 2147483647 h 1500"/>
              <a:gd name="T28" fmla="*/ 2147483647 w 1500"/>
              <a:gd name="T29" fmla="*/ 2147483647 h 1500"/>
              <a:gd name="T30" fmla="*/ 2147483647 w 1500"/>
              <a:gd name="T31" fmla="*/ 2147483647 h 1500"/>
              <a:gd name="T32" fmla="*/ 2147483647 w 1500"/>
              <a:gd name="T33" fmla="*/ 2147483647 h 1500"/>
              <a:gd name="T34" fmla="*/ 2147483647 w 1500"/>
              <a:gd name="T35" fmla="*/ 2147483647 h 1500"/>
              <a:gd name="T36" fmla="*/ 2147483647 w 1500"/>
              <a:gd name="T37" fmla="*/ 2147483647 h 1500"/>
              <a:gd name="T38" fmla="*/ 2147483647 w 1500"/>
              <a:gd name="T39" fmla="*/ 2147483647 h 1500"/>
              <a:gd name="T40" fmla="*/ 2147483647 w 1500"/>
              <a:gd name="T41" fmla="*/ 2147483647 h 1500"/>
              <a:gd name="T42" fmla="*/ 2147483647 w 1500"/>
              <a:gd name="T43" fmla="*/ 2147483647 h 1500"/>
              <a:gd name="T44" fmla="*/ 2147483647 w 1500"/>
              <a:gd name="T45" fmla="*/ 2147483647 h 1500"/>
              <a:gd name="T46" fmla="*/ 2147483647 w 1500"/>
              <a:gd name="T47" fmla="*/ 2147483647 h 1500"/>
              <a:gd name="T48" fmla="*/ 2147483647 w 1500"/>
              <a:gd name="T49" fmla="*/ 2147483647 h 1500"/>
              <a:gd name="T50" fmla="*/ 2147483647 w 1500"/>
              <a:gd name="T51" fmla="*/ 2147483647 h 1500"/>
              <a:gd name="T52" fmla="*/ 2147483647 w 1500"/>
              <a:gd name="T53" fmla="*/ 2147483647 h 1500"/>
              <a:gd name="T54" fmla="*/ 2147483647 w 1500"/>
              <a:gd name="T55" fmla="*/ 2147483647 h 1500"/>
              <a:gd name="T56" fmla="*/ 2147483647 w 1500"/>
              <a:gd name="T57" fmla="*/ 2147483647 h 1500"/>
              <a:gd name="T58" fmla="*/ 2147483647 w 1500"/>
              <a:gd name="T59" fmla="*/ 2147483647 h 1500"/>
              <a:gd name="T60" fmla="*/ 2147483647 w 1500"/>
              <a:gd name="T61" fmla="*/ 2147483647 h 1500"/>
              <a:gd name="T62" fmla="*/ 2147483647 w 1500"/>
              <a:gd name="T63" fmla="*/ 2147483647 h 1500"/>
              <a:gd name="T64" fmla="*/ 2147483647 w 1500"/>
              <a:gd name="T65" fmla="*/ 2147483647 h 1500"/>
              <a:gd name="T66" fmla="*/ 2147483647 w 1500"/>
              <a:gd name="T67" fmla="*/ 2147483647 h 1500"/>
              <a:gd name="T68" fmla="*/ 2147483647 w 1500"/>
              <a:gd name="T69" fmla="*/ 2147483647 h 1500"/>
              <a:gd name="T70" fmla="*/ 2147483647 w 1500"/>
              <a:gd name="T71" fmla="*/ 2147483647 h 1500"/>
              <a:gd name="T72" fmla="*/ 2147483647 w 1500"/>
              <a:gd name="T73" fmla="*/ 2147483647 h 1500"/>
              <a:gd name="T74" fmla="*/ 2147483647 w 1500"/>
              <a:gd name="T75" fmla="*/ 2147483647 h 1500"/>
              <a:gd name="T76" fmla="*/ 2147483647 w 1500"/>
              <a:gd name="T77" fmla="*/ 2147483647 h 1500"/>
              <a:gd name="T78" fmla="*/ 2147483647 w 1500"/>
              <a:gd name="T79" fmla="*/ 2147483647 h 1500"/>
              <a:gd name="T80" fmla="*/ 2147483647 w 1500"/>
              <a:gd name="T81" fmla="*/ 2147483647 h 1500"/>
              <a:gd name="T82" fmla="*/ 2147483647 w 1500"/>
              <a:gd name="T83" fmla="*/ 2147483647 h 150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cs-CZ"/>
          </a:p>
        </p:txBody>
      </p:sp>
      <p:grpSp>
        <p:nvGrpSpPr>
          <p:cNvPr id="3" name="Skupina 2"/>
          <p:cNvGrpSpPr/>
          <p:nvPr/>
        </p:nvGrpSpPr>
        <p:grpSpPr>
          <a:xfrm>
            <a:off x="1608138" y="3265488"/>
            <a:ext cx="255587" cy="1041400"/>
            <a:chOff x="1608138" y="2776538"/>
            <a:chExt cx="255587" cy="1041400"/>
          </a:xfrm>
        </p:grpSpPr>
        <p:sp>
          <p:nvSpPr>
            <p:cNvPr id="43013" name="Freeform 27"/>
            <p:cNvSpPr>
              <a:spLocks noEditPoints="1"/>
            </p:cNvSpPr>
            <p:nvPr/>
          </p:nvSpPr>
          <p:spPr bwMode="auto">
            <a:xfrm>
              <a:off x="1627188" y="3211513"/>
              <a:ext cx="223837" cy="136525"/>
            </a:xfrm>
            <a:custGeom>
              <a:avLst/>
              <a:gdLst>
                <a:gd name="T0" fmla="*/ 0 w 229"/>
                <a:gd name="T1" fmla="*/ 0 h 137"/>
                <a:gd name="T2" fmla="*/ 0 w 229"/>
                <a:gd name="T3" fmla="*/ 2147483647 h 137"/>
                <a:gd name="T4" fmla="*/ 0 w 229"/>
                <a:gd name="T5" fmla="*/ 2147483647 h 137"/>
                <a:gd name="T6" fmla="*/ 0 w 229"/>
                <a:gd name="T7" fmla="*/ 2147483647 h 137"/>
                <a:gd name="T8" fmla="*/ 2147483647 w 229"/>
                <a:gd name="T9" fmla="*/ 2147483647 h 137"/>
                <a:gd name="T10" fmla="*/ 2147483647 w 229"/>
                <a:gd name="T11" fmla="*/ 2147483647 h 137"/>
                <a:gd name="T12" fmla="*/ 2147483647 w 229"/>
                <a:gd name="T13" fmla="*/ 2147483647 h 137"/>
                <a:gd name="T14" fmla="*/ 2147483647 w 229"/>
                <a:gd name="T15" fmla="*/ 0 h 137"/>
                <a:gd name="T16" fmla="*/ 0 w 229"/>
                <a:gd name="T17" fmla="*/ 0 h 137"/>
                <a:gd name="T18" fmla="*/ 2147483647 w 229"/>
                <a:gd name="T19" fmla="*/ 2147483647 h 137"/>
                <a:gd name="T20" fmla="*/ 2147483647 w 229"/>
                <a:gd name="T21" fmla="*/ 2147483647 h 137"/>
                <a:gd name="T22" fmla="*/ 2147483647 w 229"/>
                <a:gd name="T23" fmla="*/ 2147483647 h 137"/>
                <a:gd name="T24" fmla="*/ 2147483647 w 229"/>
                <a:gd name="T25" fmla="*/ 2147483647 h 137"/>
                <a:gd name="T26" fmla="*/ 2147483647 w 229"/>
                <a:gd name="T27" fmla="*/ 2147483647 h 137"/>
                <a:gd name="T28" fmla="*/ 2147483647 w 229"/>
                <a:gd name="T29" fmla="*/ 2147483647 h 137"/>
                <a:gd name="T30" fmla="*/ 2147483647 w 229"/>
                <a:gd name="T31" fmla="*/ 2147483647 h 137"/>
                <a:gd name="T32" fmla="*/ 2147483647 w 229"/>
                <a:gd name="T33" fmla="*/ 2147483647 h 137"/>
                <a:gd name="T34" fmla="*/ 2147483647 w 229"/>
                <a:gd name="T35" fmla="*/ 2147483647 h 137"/>
                <a:gd name="T36" fmla="*/ 2147483647 w 229"/>
                <a:gd name="T37" fmla="*/ 2147483647 h 137"/>
                <a:gd name="T38" fmla="*/ 2147483647 w 229"/>
                <a:gd name="T39" fmla="*/ 2147483647 h 137"/>
                <a:gd name="T40" fmla="*/ 2147483647 w 229"/>
                <a:gd name="T41" fmla="*/ 2147483647 h 137"/>
                <a:gd name="T42" fmla="*/ 2147483647 w 229"/>
                <a:gd name="T43" fmla="*/ 2147483647 h 137"/>
                <a:gd name="T44" fmla="*/ 2147483647 w 229"/>
                <a:gd name="T45" fmla="*/ 2147483647 h 137"/>
                <a:gd name="T46" fmla="*/ 2147483647 w 229"/>
                <a:gd name="T47" fmla="*/ 2147483647 h 137"/>
                <a:gd name="T48" fmla="*/ 2147483647 w 229"/>
                <a:gd name="T49" fmla="*/ 2147483647 h 137"/>
                <a:gd name="T50" fmla="*/ 2147483647 w 229"/>
                <a:gd name="T51" fmla="*/ 2147483647 h 137"/>
                <a:gd name="T52" fmla="*/ 2147483647 w 229"/>
                <a:gd name="T53" fmla="*/ 2147483647 h 137"/>
                <a:gd name="T54" fmla="*/ 2147483647 w 229"/>
                <a:gd name="T55" fmla="*/ 2147483647 h 137"/>
                <a:gd name="T56" fmla="*/ 2147483647 w 229"/>
                <a:gd name="T57" fmla="*/ 2147483647 h 137"/>
                <a:gd name="T58" fmla="*/ 2147483647 w 229"/>
                <a:gd name="T59" fmla="*/ 2147483647 h 137"/>
                <a:gd name="T60" fmla="*/ 2147483647 w 229"/>
                <a:gd name="T61" fmla="*/ 2147483647 h 13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9" h="137">
                  <a:moveTo>
                    <a:pt x="0" y="0"/>
                  </a:moveTo>
                  <a:lnTo>
                    <a:pt x="0" y="3"/>
                  </a:lnTo>
                  <a:lnTo>
                    <a:pt x="0" y="134"/>
                  </a:lnTo>
                  <a:lnTo>
                    <a:pt x="0" y="137"/>
                  </a:lnTo>
                  <a:lnTo>
                    <a:pt x="229" y="137"/>
                  </a:lnTo>
                  <a:lnTo>
                    <a:pt x="229" y="134"/>
                  </a:lnTo>
                  <a:lnTo>
                    <a:pt x="229" y="3"/>
                  </a:lnTo>
                  <a:lnTo>
                    <a:pt x="229" y="0"/>
                  </a:lnTo>
                  <a:lnTo>
                    <a:pt x="0" y="0"/>
                  </a:lnTo>
                  <a:close/>
                  <a:moveTo>
                    <a:pt x="209" y="121"/>
                  </a:moveTo>
                  <a:lnTo>
                    <a:pt x="153" y="69"/>
                  </a:lnTo>
                  <a:lnTo>
                    <a:pt x="209" y="16"/>
                  </a:lnTo>
                  <a:lnTo>
                    <a:pt x="209" y="121"/>
                  </a:lnTo>
                  <a:close/>
                  <a:moveTo>
                    <a:pt x="16" y="16"/>
                  </a:moveTo>
                  <a:lnTo>
                    <a:pt x="72" y="69"/>
                  </a:lnTo>
                  <a:lnTo>
                    <a:pt x="16" y="121"/>
                  </a:lnTo>
                  <a:lnTo>
                    <a:pt x="16" y="16"/>
                  </a:lnTo>
                  <a:close/>
                  <a:moveTo>
                    <a:pt x="42" y="121"/>
                  </a:moveTo>
                  <a:lnTo>
                    <a:pt x="88" y="78"/>
                  </a:lnTo>
                  <a:lnTo>
                    <a:pt x="117" y="108"/>
                  </a:lnTo>
                  <a:lnTo>
                    <a:pt x="144" y="78"/>
                  </a:lnTo>
                  <a:lnTo>
                    <a:pt x="190" y="121"/>
                  </a:lnTo>
                  <a:lnTo>
                    <a:pt x="42" y="121"/>
                  </a:lnTo>
                  <a:close/>
                  <a:moveTo>
                    <a:pt x="134" y="69"/>
                  </a:moveTo>
                  <a:lnTo>
                    <a:pt x="117" y="85"/>
                  </a:lnTo>
                  <a:lnTo>
                    <a:pt x="101" y="69"/>
                  </a:lnTo>
                  <a:lnTo>
                    <a:pt x="88" y="59"/>
                  </a:lnTo>
                  <a:lnTo>
                    <a:pt x="42" y="16"/>
                  </a:lnTo>
                  <a:lnTo>
                    <a:pt x="190" y="16"/>
                  </a:lnTo>
                  <a:lnTo>
                    <a:pt x="144" y="59"/>
                  </a:lnTo>
                  <a:lnTo>
                    <a:pt x="134" y="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6794" tIns="38397" rIns="76794" bIns="38397"/>
            <a:lstStyle/>
            <a:p>
              <a:endParaRPr lang="cs-CZ"/>
            </a:p>
          </p:txBody>
        </p:sp>
        <p:sp>
          <p:nvSpPr>
            <p:cNvPr id="43014" name="Freeform 130"/>
            <p:cNvSpPr>
              <a:spLocks noEditPoints="1"/>
            </p:cNvSpPr>
            <p:nvPr/>
          </p:nvSpPr>
          <p:spPr bwMode="auto">
            <a:xfrm>
              <a:off x="1608138" y="2776538"/>
              <a:ext cx="255587" cy="260350"/>
            </a:xfrm>
            <a:custGeom>
              <a:avLst/>
              <a:gdLst>
                <a:gd name="T0" fmla="*/ 0 w 67"/>
                <a:gd name="T1" fmla="*/ 2147483647 h 67"/>
                <a:gd name="T2" fmla="*/ 2147483647 w 67"/>
                <a:gd name="T3" fmla="*/ 2147483647 h 67"/>
                <a:gd name="T4" fmla="*/ 2147483647 w 67"/>
                <a:gd name="T5" fmla="*/ 2147483647 h 67"/>
                <a:gd name="T6" fmla="*/ 2147483647 w 67"/>
                <a:gd name="T7" fmla="*/ 2147483647 h 67"/>
                <a:gd name="T8" fmla="*/ 2147483647 w 67"/>
                <a:gd name="T9" fmla="*/ 2147483647 h 67"/>
                <a:gd name="T10" fmla="*/ 2147483647 w 67"/>
                <a:gd name="T11" fmla="*/ 2147483647 h 67"/>
                <a:gd name="T12" fmla="*/ 2147483647 w 67"/>
                <a:gd name="T13" fmla="*/ 2147483647 h 67"/>
                <a:gd name="T14" fmla="*/ 2147483647 w 67"/>
                <a:gd name="T15" fmla="*/ 2147483647 h 67"/>
                <a:gd name="T16" fmla="*/ 2147483647 w 67"/>
                <a:gd name="T17" fmla="*/ 2147483647 h 67"/>
                <a:gd name="T18" fmla="*/ 2147483647 w 67"/>
                <a:gd name="T19" fmla="*/ 2147483647 h 67"/>
                <a:gd name="T20" fmla="*/ 2147483647 w 67"/>
                <a:gd name="T21" fmla="*/ 2147483647 h 67"/>
                <a:gd name="T22" fmla="*/ 2147483647 w 67"/>
                <a:gd name="T23" fmla="*/ 2147483647 h 67"/>
                <a:gd name="T24" fmla="*/ 2147483647 w 67"/>
                <a:gd name="T25" fmla="*/ 2147483647 h 67"/>
                <a:gd name="T26" fmla="*/ 2147483647 w 67"/>
                <a:gd name="T27" fmla="*/ 2147483647 h 67"/>
                <a:gd name="T28" fmla="*/ 2147483647 w 67"/>
                <a:gd name="T29" fmla="*/ 2147483647 h 67"/>
                <a:gd name="T30" fmla="*/ 2147483647 w 67"/>
                <a:gd name="T31" fmla="*/ 2147483647 h 67"/>
                <a:gd name="T32" fmla="*/ 2147483647 w 67"/>
                <a:gd name="T33" fmla="*/ 2147483647 h 67"/>
                <a:gd name="T34" fmla="*/ 2147483647 w 67"/>
                <a:gd name="T35" fmla="*/ 2147483647 h 67"/>
                <a:gd name="T36" fmla="*/ 2147483647 w 67"/>
                <a:gd name="T37" fmla="*/ 2147483647 h 67"/>
                <a:gd name="T38" fmla="*/ 2147483647 w 67"/>
                <a:gd name="T39" fmla="*/ 2147483647 h 67"/>
                <a:gd name="T40" fmla="*/ 2147483647 w 67"/>
                <a:gd name="T41" fmla="*/ 2147483647 h 67"/>
                <a:gd name="T42" fmla="*/ 2147483647 w 67"/>
                <a:gd name="T43" fmla="*/ 2147483647 h 67"/>
                <a:gd name="T44" fmla="*/ 2147483647 w 67"/>
                <a:gd name="T45" fmla="*/ 2147483647 h 67"/>
                <a:gd name="T46" fmla="*/ 2147483647 w 67"/>
                <a:gd name="T47" fmla="*/ 2147483647 h 67"/>
                <a:gd name="T48" fmla="*/ 2147483647 w 67"/>
                <a:gd name="T49" fmla="*/ 2147483647 h 67"/>
                <a:gd name="T50" fmla="*/ 2147483647 w 67"/>
                <a:gd name="T51" fmla="*/ 2147483647 h 67"/>
                <a:gd name="T52" fmla="*/ 2147483647 w 67"/>
                <a:gd name="T53" fmla="*/ 2147483647 h 67"/>
                <a:gd name="T54" fmla="*/ 2147483647 w 67"/>
                <a:gd name="T55" fmla="*/ 2147483647 h 67"/>
                <a:gd name="T56" fmla="*/ 2147483647 w 67"/>
                <a:gd name="T57" fmla="*/ 2147483647 h 67"/>
                <a:gd name="T58" fmla="*/ 2147483647 w 67"/>
                <a:gd name="T59" fmla="*/ 2147483647 h 67"/>
                <a:gd name="T60" fmla="*/ 2147483647 w 67"/>
                <a:gd name="T61" fmla="*/ 2147483647 h 67"/>
                <a:gd name="T62" fmla="*/ 2147483647 w 67"/>
                <a:gd name="T63" fmla="*/ 2147483647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7" h="67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2"/>
                    <a:pt x="15" y="67"/>
                    <a:pt x="34" y="67"/>
                  </a:cubicBezTo>
                  <a:cubicBezTo>
                    <a:pt x="52" y="67"/>
                    <a:pt x="67" y="52"/>
                    <a:pt x="67" y="34"/>
                  </a:cubicBezTo>
                  <a:cubicBezTo>
                    <a:pt x="67" y="15"/>
                    <a:pt x="52" y="0"/>
                    <a:pt x="34" y="0"/>
                  </a:cubicBezTo>
                  <a:close/>
                  <a:moveTo>
                    <a:pt x="34" y="63"/>
                  </a:moveTo>
                  <a:cubicBezTo>
                    <a:pt x="29" y="60"/>
                    <a:pt x="25" y="56"/>
                    <a:pt x="22" y="51"/>
                  </a:cubicBezTo>
                  <a:cubicBezTo>
                    <a:pt x="26" y="50"/>
                    <a:pt x="30" y="49"/>
                    <a:pt x="34" y="49"/>
                  </a:cubicBezTo>
                  <a:cubicBezTo>
                    <a:pt x="38" y="49"/>
                    <a:pt x="42" y="50"/>
                    <a:pt x="46" y="51"/>
                  </a:cubicBezTo>
                  <a:cubicBezTo>
                    <a:pt x="43" y="56"/>
                    <a:pt x="40" y="60"/>
                    <a:pt x="35" y="63"/>
                  </a:cubicBezTo>
                  <a:cubicBezTo>
                    <a:pt x="35" y="63"/>
                    <a:pt x="34" y="63"/>
                    <a:pt x="34" y="63"/>
                  </a:cubicBezTo>
                  <a:close/>
                  <a:moveTo>
                    <a:pt x="26" y="62"/>
                  </a:moveTo>
                  <a:cubicBezTo>
                    <a:pt x="21" y="61"/>
                    <a:pt x="17" y="59"/>
                    <a:pt x="13" y="55"/>
                  </a:cubicBezTo>
                  <a:cubicBezTo>
                    <a:pt x="15" y="54"/>
                    <a:pt x="17" y="53"/>
                    <a:pt x="19" y="53"/>
                  </a:cubicBezTo>
                  <a:cubicBezTo>
                    <a:pt x="21" y="56"/>
                    <a:pt x="23" y="60"/>
                    <a:pt x="26" y="62"/>
                  </a:cubicBezTo>
                  <a:close/>
                  <a:moveTo>
                    <a:pt x="4" y="32"/>
                  </a:moveTo>
                  <a:cubicBezTo>
                    <a:pt x="4" y="25"/>
                    <a:pt x="7" y="19"/>
                    <a:pt x="10" y="15"/>
                  </a:cubicBezTo>
                  <a:cubicBezTo>
                    <a:pt x="12" y="16"/>
                    <a:pt x="14" y="18"/>
                    <a:pt x="17" y="19"/>
                  </a:cubicBezTo>
                  <a:cubicBezTo>
                    <a:pt x="15" y="23"/>
                    <a:pt x="14" y="27"/>
                    <a:pt x="14" y="32"/>
                  </a:cubicBezTo>
                  <a:lnTo>
                    <a:pt x="4" y="32"/>
                  </a:lnTo>
                  <a:close/>
                  <a:moveTo>
                    <a:pt x="35" y="4"/>
                  </a:moveTo>
                  <a:cubicBezTo>
                    <a:pt x="40" y="7"/>
                    <a:pt x="44" y="12"/>
                    <a:pt x="46" y="17"/>
                  </a:cubicBezTo>
                  <a:cubicBezTo>
                    <a:pt x="42" y="18"/>
                    <a:pt x="38" y="19"/>
                    <a:pt x="34" y="19"/>
                  </a:cubicBezTo>
                  <a:cubicBezTo>
                    <a:pt x="30" y="19"/>
                    <a:pt x="26" y="18"/>
                    <a:pt x="22" y="17"/>
                  </a:cubicBezTo>
                  <a:cubicBezTo>
                    <a:pt x="25" y="11"/>
                    <a:pt x="29" y="7"/>
                    <a:pt x="34" y="4"/>
                  </a:cubicBezTo>
                  <a:cubicBezTo>
                    <a:pt x="34" y="4"/>
                    <a:pt x="35" y="4"/>
                    <a:pt x="35" y="4"/>
                  </a:cubicBezTo>
                  <a:close/>
                  <a:moveTo>
                    <a:pt x="43" y="5"/>
                  </a:moveTo>
                  <a:cubicBezTo>
                    <a:pt x="47" y="7"/>
                    <a:pt x="51" y="9"/>
                    <a:pt x="54" y="12"/>
                  </a:cubicBezTo>
                  <a:cubicBezTo>
                    <a:pt x="53" y="13"/>
                    <a:pt x="52" y="14"/>
                    <a:pt x="50" y="15"/>
                  </a:cubicBezTo>
                  <a:cubicBezTo>
                    <a:pt x="48" y="11"/>
                    <a:pt x="46" y="8"/>
                    <a:pt x="43" y="5"/>
                  </a:cubicBezTo>
                  <a:close/>
                  <a:moveTo>
                    <a:pt x="18" y="15"/>
                  </a:moveTo>
                  <a:cubicBezTo>
                    <a:pt x="16" y="14"/>
                    <a:pt x="15" y="13"/>
                    <a:pt x="13" y="12"/>
                  </a:cubicBezTo>
                  <a:cubicBezTo>
                    <a:pt x="17" y="8"/>
                    <a:pt x="21" y="6"/>
                    <a:pt x="26" y="5"/>
                  </a:cubicBezTo>
                  <a:cubicBezTo>
                    <a:pt x="23" y="8"/>
                    <a:pt x="20" y="11"/>
                    <a:pt x="18" y="15"/>
                  </a:cubicBezTo>
                  <a:close/>
                  <a:moveTo>
                    <a:pt x="20" y="20"/>
                  </a:moveTo>
                  <a:cubicBezTo>
                    <a:pt x="25" y="22"/>
                    <a:pt x="29" y="23"/>
                    <a:pt x="34" y="23"/>
                  </a:cubicBezTo>
                  <a:cubicBezTo>
                    <a:pt x="39" y="23"/>
                    <a:pt x="44" y="22"/>
                    <a:pt x="48" y="20"/>
                  </a:cubicBezTo>
                  <a:cubicBezTo>
                    <a:pt x="49" y="24"/>
                    <a:pt x="50" y="28"/>
                    <a:pt x="50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28"/>
                    <a:pt x="19" y="24"/>
                    <a:pt x="20" y="20"/>
                  </a:cubicBezTo>
                  <a:close/>
                  <a:moveTo>
                    <a:pt x="50" y="36"/>
                  </a:moveTo>
                  <a:cubicBezTo>
                    <a:pt x="50" y="40"/>
                    <a:pt x="49" y="44"/>
                    <a:pt x="48" y="47"/>
                  </a:cubicBezTo>
                  <a:cubicBezTo>
                    <a:pt x="43" y="46"/>
                    <a:pt x="39" y="45"/>
                    <a:pt x="34" y="45"/>
                  </a:cubicBezTo>
                  <a:cubicBezTo>
                    <a:pt x="29" y="45"/>
                    <a:pt x="25" y="46"/>
                    <a:pt x="21" y="47"/>
                  </a:cubicBezTo>
                  <a:cubicBezTo>
                    <a:pt x="19" y="44"/>
                    <a:pt x="18" y="40"/>
                    <a:pt x="18" y="36"/>
                  </a:cubicBezTo>
                  <a:lnTo>
                    <a:pt x="50" y="36"/>
                  </a:lnTo>
                  <a:close/>
                  <a:moveTo>
                    <a:pt x="50" y="53"/>
                  </a:moveTo>
                  <a:cubicBezTo>
                    <a:pt x="51" y="53"/>
                    <a:pt x="53" y="54"/>
                    <a:pt x="54" y="55"/>
                  </a:cubicBezTo>
                  <a:cubicBezTo>
                    <a:pt x="51" y="58"/>
                    <a:pt x="47" y="60"/>
                    <a:pt x="43" y="62"/>
                  </a:cubicBezTo>
                  <a:cubicBezTo>
                    <a:pt x="46" y="59"/>
                    <a:pt x="48" y="56"/>
                    <a:pt x="50" y="53"/>
                  </a:cubicBezTo>
                  <a:close/>
                  <a:moveTo>
                    <a:pt x="51" y="49"/>
                  </a:moveTo>
                  <a:cubicBezTo>
                    <a:pt x="53" y="45"/>
                    <a:pt x="54" y="40"/>
                    <a:pt x="54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42"/>
                    <a:pt x="61" y="48"/>
                    <a:pt x="57" y="52"/>
                  </a:cubicBezTo>
                  <a:cubicBezTo>
                    <a:pt x="55" y="51"/>
                    <a:pt x="53" y="50"/>
                    <a:pt x="51" y="49"/>
                  </a:cubicBezTo>
                  <a:close/>
                  <a:moveTo>
                    <a:pt x="54" y="32"/>
                  </a:moveTo>
                  <a:cubicBezTo>
                    <a:pt x="54" y="27"/>
                    <a:pt x="53" y="23"/>
                    <a:pt x="52" y="19"/>
                  </a:cubicBezTo>
                  <a:cubicBezTo>
                    <a:pt x="54" y="18"/>
                    <a:pt x="55" y="17"/>
                    <a:pt x="57" y="15"/>
                  </a:cubicBezTo>
                  <a:cubicBezTo>
                    <a:pt x="61" y="20"/>
                    <a:pt x="63" y="25"/>
                    <a:pt x="63" y="32"/>
                  </a:cubicBezTo>
                  <a:lnTo>
                    <a:pt x="54" y="32"/>
                  </a:lnTo>
                  <a:close/>
                  <a:moveTo>
                    <a:pt x="4" y="36"/>
                  </a:moveTo>
                  <a:cubicBezTo>
                    <a:pt x="14" y="36"/>
                    <a:pt x="14" y="36"/>
                    <a:pt x="14" y="36"/>
                  </a:cubicBezTo>
                  <a:cubicBezTo>
                    <a:pt x="14" y="40"/>
                    <a:pt x="15" y="45"/>
                    <a:pt x="17" y="49"/>
                  </a:cubicBezTo>
                  <a:cubicBezTo>
                    <a:pt x="15" y="50"/>
                    <a:pt x="13" y="51"/>
                    <a:pt x="11" y="53"/>
                  </a:cubicBezTo>
                  <a:cubicBezTo>
                    <a:pt x="7" y="48"/>
                    <a:pt x="4" y="42"/>
                    <a:pt x="4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6794" tIns="38397" rIns="76794" bIns="38397"/>
            <a:lstStyle/>
            <a:p>
              <a:endParaRPr lang="cs-CZ"/>
            </a:p>
          </p:txBody>
        </p:sp>
        <p:sp>
          <p:nvSpPr>
            <p:cNvPr id="43017" name="Freeform 76"/>
            <p:cNvSpPr>
              <a:spLocks noChangeArrowheads="1"/>
            </p:cNvSpPr>
            <p:nvPr/>
          </p:nvSpPr>
          <p:spPr bwMode="auto">
            <a:xfrm>
              <a:off x="1674813" y="3552825"/>
              <a:ext cx="150812" cy="265113"/>
            </a:xfrm>
            <a:custGeom>
              <a:avLst/>
              <a:gdLst>
                <a:gd name="T0" fmla="*/ 2147483647 w 283"/>
                <a:gd name="T1" fmla="*/ 0 h 489"/>
                <a:gd name="T2" fmla="*/ 2147483647 w 283"/>
                <a:gd name="T3" fmla="*/ 0 h 489"/>
                <a:gd name="T4" fmla="*/ 2147483647 w 283"/>
                <a:gd name="T5" fmla="*/ 0 h 489"/>
                <a:gd name="T6" fmla="*/ 0 w 283"/>
                <a:gd name="T7" fmla="*/ 2147483647 h 489"/>
                <a:gd name="T8" fmla="*/ 0 w 283"/>
                <a:gd name="T9" fmla="*/ 2147483647 h 489"/>
                <a:gd name="T10" fmla="*/ 2147483647 w 283"/>
                <a:gd name="T11" fmla="*/ 2147483647 h 489"/>
                <a:gd name="T12" fmla="*/ 2147483647 w 283"/>
                <a:gd name="T13" fmla="*/ 2147483647 h 489"/>
                <a:gd name="T14" fmla="*/ 2147483647 w 283"/>
                <a:gd name="T15" fmla="*/ 2147483647 h 489"/>
                <a:gd name="T16" fmla="*/ 2147483647 w 283"/>
                <a:gd name="T17" fmla="*/ 2147483647 h 489"/>
                <a:gd name="T18" fmla="*/ 2147483647 w 283"/>
                <a:gd name="T19" fmla="*/ 0 h 489"/>
                <a:gd name="T20" fmla="*/ 2147483647 w 283"/>
                <a:gd name="T21" fmla="*/ 2147483647 h 489"/>
                <a:gd name="T22" fmla="*/ 2147483647 w 283"/>
                <a:gd name="T23" fmla="*/ 2147483647 h 489"/>
                <a:gd name="T24" fmla="*/ 2147483647 w 283"/>
                <a:gd name="T25" fmla="*/ 2147483647 h 489"/>
                <a:gd name="T26" fmla="*/ 2147483647 w 283"/>
                <a:gd name="T27" fmla="*/ 2147483647 h 489"/>
                <a:gd name="T28" fmla="*/ 2147483647 w 283"/>
                <a:gd name="T29" fmla="*/ 2147483647 h 489"/>
                <a:gd name="T30" fmla="*/ 2147483647 w 283"/>
                <a:gd name="T31" fmla="*/ 2147483647 h 489"/>
                <a:gd name="T32" fmla="*/ 2147483647 w 283"/>
                <a:gd name="T33" fmla="*/ 2147483647 h 489"/>
                <a:gd name="T34" fmla="*/ 2147483647 w 283"/>
                <a:gd name="T35" fmla="*/ 2147483647 h 489"/>
                <a:gd name="T36" fmla="*/ 2147483647 w 283"/>
                <a:gd name="T37" fmla="*/ 2147483647 h 489"/>
                <a:gd name="T38" fmla="*/ 2147483647 w 283"/>
                <a:gd name="T39" fmla="*/ 2147483647 h 489"/>
                <a:gd name="T40" fmla="*/ 2147483647 w 283"/>
                <a:gd name="T41" fmla="*/ 2147483647 h 489"/>
                <a:gd name="T42" fmla="*/ 2147483647 w 283"/>
                <a:gd name="T43" fmla="*/ 2147483647 h 48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3" h="489">
                  <a:moveTo>
                    <a:pt x="238" y="0"/>
                  </a:moveTo>
                  <a:lnTo>
                    <a:pt x="23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460"/>
                    <a:pt x="17" y="488"/>
                    <a:pt x="44" y="488"/>
                  </a:cubicBezTo>
                  <a:cubicBezTo>
                    <a:pt x="238" y="488"/>
                    <a:pt x="238" y="488"/>
                    <a:pt x="238" y="488"/>
                  </a:cubicBezTo>
                  <a:cubicBezTo>
                    <a:pt x="265" y="488"/>
                    <a:pt x="282" y="460"/>
                    <a:pt x="282" y="434"/>
                  </a:cubicBezTo>
                  <a:cubicBezTo>
                    <a:pt x="282" y="44"/>
                    <a:pt x="282" y="44"/>
                    <a:pt x="282" y="44"/>
                  </a:cubicBezTo>
                  <a:cubicBezTo>
                    <a:pt x="282" y="18"/>
                    <a:pt x="265" y="0"/>
                    <a:pt x="238" y="0"/>
                  </a:cubicBezTo>
                  <a:close/>
                  <a:moveTo>
                    <a:pt x="141" y="460"/>
                  </a:moveTo>
                  <a:lnTo>
                    <a:pt x="141" y="460"/>
                  </a:lnTo>
                  <a:cubicBezTo>
                    <a:pt x="123" y="460"/>
                    <a:pt x="106" y="451"/>
                    <a:pt x="106" y="443"/>
                  </a:cubicBezTo>
                  <a:cubicBezTo>
                    <a:pt x="106" y="425"/>
                    <a:pt x="123" y="416"/>
                    <a:pt x="141" y="416"/>
                  </a:cubicBezTo>
                  <a:cubicBezTo>
                    <a:pt x="159" y="416"/>
                    <a:pt x="176" y="425"/>
                    <a:pt x="176" y="443"/>
                  </a:cubicBezTo>
                  <a:cubicBezTo>
                    <a:pt x="176" y="451"/>
                    <a:pt x="159" y="460"/>
                    <a:pt x="141" y="460"/>
                  </a:cubicBezTo>
                  <a:close/>
                  <a:moveTo>
                    <a:pt x="247" y="390"/>
                  </a:moveTo>
                  <a:lnTo>
                    <a:pt x="247" y="390"/>
                  </a:lnTo>
                  <a:cubicBezTo>
                    <a:pt x="35" y="390"/>
                    <a:pt x="35" y="390"/>
                    <a:pt x="35" y="390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47" y="62"/>
                    <a:pt x="247" y="62"/>
                    <a:pt x="247" y="62"/>
                  </a:cubicBezTo>
                  <a:lnTo>
                    <a:pt x="247" y="3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38405" tIns="19202" rIns="38405" bIns="19202" anchor="ctr"/>
            <a:lstStyle/>
            <a:p>
              <a:endParaRPr lang="cs-CZ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763" y="149225"/>
            <a:ext cx="6618288" cy="685800"/>
          </a:xfrm>
        </p:spPr>
        <p:txBody>
          <a:bodyPr/>
          <a:lstStyle/>
          <a:p>
            <a:pPr marL="216000" indent="0" defTabSz="913878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Kontakty </a:t>
            </a:r>
            <a:endParaRPr lang="de-AT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019" name="TextBox 16"/>
          <p:cNvSpPr txBox="1">
            <a:spLocks noChangeArrowheads="1"/>
          </p:cNvSpPr>
          <p:nvPr/>
        </p:nvSpPr>
        <p:spPr bwMode="auto">
          <a:xfrm>
            <a:off x="2190748" y="4727574"/>
            <a:ext cx="5338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facebook.com/</a:t>
            </a:r>
            <a:r>
              <a:rPr lang="de-AT" altLang="cs-CZ" sz="1600" dirty="0" err="1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CentralEuropeProgramme</a:t>
            </a:r>
            <a:endParaRPr lang="de-AT" altLang="cs-CZ" sz="1600" dirty="0">
              <a:solidFill>
                <a:srgbClr val="4D4D4E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43020" name="TextBox 16"/>
          <p:cNvSpPr txBox="1">
            <a:spLocks noChangeArrowheads="1"/>
          </p:cNvSpPr>
          <p:nvPr/>
        </p:nvSpPr>
        <p:spPr bwMode="auto">
          <a:xfrm>
            <a:off x="2190750" y="5087937"/>
            <a:ext cx="53387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linkedin.com/in/</a:t>
            </a:r>
            <a:r>
              <a:rPr lang="de-AT" altLang="cs-CZ" sz="1600" dirty="0" err="1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centraleuropeprogramme</a:t>
            </a:r>
            <a:endParaRPr lang="de-AT" altLang="cs-CZ" sz="1600" dirty="0">
              <a:solidFill>
                <a:srgbClr val="4D4D4E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sp>
        <p:nvSpPr>
          <p:cNvPr id="43021" name="TextBox 16"/>
          <p:cNvSpPr txBox="1">
            <a:spLocks noChangeArrowheads="1"/>
          </p:cNvSpPr>
          <p:nvPr/>
        </p:nvSpPr>
        <p:spPr bwMode="auto">
          <a:xfrm>
            <a:off x="2190749" y="5472320"/>
            <a:ext cx="5338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67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67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AT" altLang="cs-CZ" sz="1600" dirty="0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twitter.com/</a:t>
            </a:r>
            <a:r>
              <a:rPr lang="de-AT" altLang="cs-CZ" sz="1600" dirty="0" err="1">
                <a:solidFill>
                  <a:srgbClr val="4D4D4E"/>
                </a:solidFill>
                <a:latin typeface="Trebuchet MS" pitchFamily="34" charset="0"/>
                <a:ea typeface="Raleway"/>
                <a:cs typeface="Raleway"/>
              </a:rPr>
              <a:t>interregce</a:t>
            </a:r>
            <a:endParaRPr lang="de-AT" altLang="cs-CZ" sz="1600" dirty="0">
              <a:solidFill>
                <a:srgbClr val="4D4D4E"/>
              </a:solidFill>
              <a:latin typeface="Trebuchet MS" pitchFamily="34" charset="0"/>
              <a:ea typeface="Raleway"/>
              <a:cs typeface="Raleway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632321" y="4714875"/>
            <a:ext cx="269875" cy="1008062"/>
            <a:chOff x="1616075" y="4341813"/>
            <a:chExt cx="269875" cy="1008062"/>
          </a:xfrm>
        </p:grpSpPr>
        <p:pic>
          <p:nvPicPr>
            <p:cNvPr id="43022" name="Picture 12" descr="\\ISTORAGE\-Print\MA27\Powerpoint\rep\linkedin.e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7188" y="5113338"/>
              <a:ext cx="258762" cy="23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3" name="Picture 13" descr="\\ISTORAGE\-Print\MA27\Powerpoint\rep\twitter.em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075" y="4760913"/>
              <a:ext cx="258763" cy="20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4" name="Picture 14" descr="\\ISTORAGE\-Print\MA27\Powerpoint\rep\facebook.em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100" y="4341813"/>
              <a:ext cx="123825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1162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184</Words>
  <Application>Microsoft Office PowerPoint</Application>
  <PresentationFormat>Předvádění na obrazovce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CentralEurope_iService</vt:lpstr>
      <vt:lpstr>Prezentace aplikace PowerPoint</vt:lpstr>
      <vt:lpstr>Výsledky 1. výzvy</vt:lpstr>
      <vt:lpstr>Výsledky 1. výzvy</vt:lpstr>
      <vt:lpstr>Výsledky 1. výzvy</vt:lpstr>
      <vt:lpstr>Dokumenty pro přÍJEMCe</vt:lpstr>
      <vt:lpstr>rámec pro 2. výzvu</vt:lpstr>
      <vt:lpstr>Kontakty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*</cp:lastModifiedBy>
  <cp:revision>2005</cp:revision>
  <cp:lastPrinted>2016-04-27T11:58:31Z</cp:lastPrinted>
  <dcterms:created xsi:type="dcterms:W3CDTF">2014-11-12T21:47:38Z</dcterms:created>
  <dcterms:modified xsi:type="dcterms:W3CDTF">2016-06-20T12:49:44Z</dcterms:modified>
</cp:coreProperties>
</file>