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32" r:id="rId6"/>
    <p:sldMasterId id="2147483744" r:id="rId7"/>
    <p:sldMasterId id="2147483756" r:id="rId8"/>
    <p:sldMasterId id="2147483768" r:id="rId9"/>
  </p:sldMasterIdLst>
  <p:notesMasterIdLst>
    <p:notesMasterId r:id="rId26"/>
  </p:notesMasterIdLst>
  <p:handoutMasterIdLst>
    <p:handoutMasterId r:id="rId27"/>
  </p:handoutMasterIdLst>
  <p:sldIdLst>
    <p:sldId id="256" r:id="rId10"/>
    <p:sldId id="257" r:id="rId11"/>
    <p:sldId id="281" r:id="rId12"/>
    <p:sldId id="280" r:id="rId13"/>
    <p:sldId id="277" r:id="rId14"/>
    <p:sldId id="262" r:id="rId15"/>
    <p:sldId id="278" r:id="rId16"/>
    <p:sldId id="274" r:id="rId17"/>
    <p:sldId id="263" r:id="rId18"/>
    <p:sldId id="264" r:id="rId19"/>
    <p:sldId id="273" r:id="rId20"/>
    <p:sldId id="284" r:id="rId21"/>
    <p:sldId id="282" r:id="rId22"/>
    <p:sldId id="283" r:id="rId23"/>
    <p:sldId id="271" r:id="rId24"/>
    <p:sldId id="261" r:id="rId25"/>
  </p:sldIdLst>
  <p:sldSz cx="9144000" cy="6858000" type="screen4x3"/>
  <p:notesSz cx="6797675" cy="9926638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D2595BF6-6D43-49E2-9F74-8EA8E00C1A4D}">
          <p14:sldIdLst/>
        </p14:section>
        <p14:section name="Title" id="{661B0744-E1AC-4300-89C6-254DA6AABD6D}">
          <p14:sldIdLst>
            <p14:sldId id="256"/>
          </p14:sldIdLst>
        </p14:section>
        <p14:section name="Subtitle" id="{D070F3F6-229B-4E9C-A46B-56F8F5CB6902}">
          <p14:sldIdLst>
            <p14:sldId id="257"/>
            <p14:sldId id="281"/>
          </p14:sldIdLst>
        </p14:section>
        <p14:section name="Inner page" id="{EB31CABC-5144-4090-88C0-E46CD3C8CB27}">
          <p14:sldIdLst>
            <p14:sldId id="280"/>
            <p14:sldId id="277"/>
            <p14:sldId id="262"/>
            <p14:sldId id="278"/>
            <p14:sldId id="274"/>
            <p14:sldId id="263"/>
            <p14:sldId id="264"/>
            <p14:sldId id="273"/>
            <p14:sldId id="284"/>
            <p14:sldId id="282"/>
            <p14:sldId id="283"/>
            <p14:sldId id="271"/>
            <p14:sldId id="26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4F81BD"/>
    <a:srgbClr val="365F91"/>
    <a:srgbClr val="365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9" autoAdjust="0"/>
  </p:normalViewPr>
  <p:slideViewPr>
    <p:cSldViewPr>
      <p:cViewPr>
        <p:scale>
          <a:sx n="114" d="100"/>
          <a:sy n="114" d="100"/>
        </p:scale>
        <p:origin x="-1470" y="-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92950-F049-4AC9-B051-08BD735782A6}" type="datetimeFigureOut">
              <a:rPr lang="cs-CZ" smtClean="0"/>
              <a:pPr/>
              <a:t>21.2.2017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0C4A6-081F-4450-8DDB-675EBC9A13B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274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396DC-199C-4C22-9B6F-250150F1E4F2}" type="datetimeFigureOut">
              <a:rPr lang="cs-CZ" smtClean="0"/>
              <a:pPr/>
              <a:t>21.2.2017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7480EB-B14C-4B5A-A6EE-62801B101F9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41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7480EB-B14C-4B5A-A6EE-62801B101F9E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6997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64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91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1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222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93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202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912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53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34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018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95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054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9467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10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753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45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87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285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559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6439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964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6198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208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2407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281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68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97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65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3357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589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12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347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0386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957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2729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470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53859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5831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96826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409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94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2188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59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93134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258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238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96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499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2382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7424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223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59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2142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0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86751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95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5013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623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729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2801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3621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96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219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86852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4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318199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162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9011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34583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119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05088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93468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6692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386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058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834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62278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933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4940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34234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9316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60775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075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4542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41077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04102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09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/>
              <a:pPr/>
              <a:t>2017.02.21.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120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083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908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9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21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5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6BE71-8626-4196-A2F3-F2EB7A7FF7C1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2017.02.21.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3873F-9E4F-45A3-A41E-2975023FDBE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5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r.cz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nadnarodni@mmr.c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nno.cz/evidencennov10001/DesignPages/oevidenci.asp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6048672" cy="1656184"/>
          </a:xfrm>
        </p:spPr>
        <p:txBody>
          <a:bodyPr anchor="t">
            <a:normAutofit fontScale="90000"/>
          </a:bodyPr>
          <a:lstStyle/>
          <a:p>
            <a:pPr algn="l"/>
            <a:r>
              <a:rPr lang="cs-CZ" u="sng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Interreg</a:t>
            </a:r>
            <a:r>
              <a:rPr lang="cs-CZ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cs-CZ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>DANUBE</a:t>
            </a:r>
            <a: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u="sng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  <a:t/>
            </a:r>
            <a:br>
              <a:rPr lang="cs-CZ" sz="4000" dirty="0" smtClean="0">
                <a:solidFill>
                  <a:schemeClr val="bg1"/>
                </a:solidFill>
                <a:latin typeface="Cambria" panose="02040503050406030204" pitchFamily="18" charset="0"/>
              </a:rPr>
            </a:br>
            <a:r>
              <a:rPr lang="cs-CZ" altLang="cs-CZ" sz="3600" dirty="0">
                <a:solidFill>
                  <a:schemeClr val="bg1"/>
                </a:solidFill>
                <a:latin typeface="Cambria" panose="02040503050406030204" pitchFamily="18" charset="0"/>
              </a:rPr>
              <a:t>Program nadnárodní spolupráce</a:t>
            </a:r>
            <a:r>
              <a:rPr lang="cs-CZ" altLang="cs-CZ" sz="4000" dirty="0"/>
              <a:t/>
            </a:r>
            <a:br>
              <a:rPr lang="cs-CZ" altLang="cs-CZ" sz="4000" dirty="0"/>
            </a:br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5758517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 smtClean="0">
                <a:solidFill>
                  <a:schemeClr val="bg1"/>
                </a:solidFill>
                <a:latin typeface="Cambria" pitchFamily="18" charset="0"/>
              </a:rPr>
              <a:t>Info</a:t>
            </a:r>
            <a:r>
              <a:rPr lang="cs-CZ" sz="1600" b="1" i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cs-CZ" sz="1600" b="1" i="1" dirty="0" smtClean="0">
                <a:solidFill>
                  <a:schemeClr val="bg1"/>
                </a:solidFill>
                <a:latin typeface="Cambria" pitchFamily="18" charset="0"/>
              </a:rPr>
              <a:t>den, </a:t>
            </a:r>
            <a:r>
              <a:rPr lang="cs-CZ" sz="1600" b="1" i="1" dirty="0" smtClean="0">
                <a:solidFill>
                  <a:schemeClr val="bg1"/>
                </a:solidFill>
                <a:latin typeface="Cambria" pitchFamily="18" charset="0"/>
              </a:rPr>
              <a:t>Praha, </a:t>
            </a:r>
            <a:r>
              <a:rPr lang="cs-CZ" sz="1600" b="1" i="1" dirty="0" smtClean="0">
                <a:solidFill>
                  <a:schemeClr val="bg1"/>
                </a:solidFill>
                <a:latin typeface="Cambria" pitchFamily="18" charset="0"/>
              </a:rPr>
              <a:t>22. února 2017</a:t>
            </a:r>
            <a:endParaRPr lang="en-US" sz="1600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1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Financování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856984" cy="4464496"/>
          </a:xfrm>
        </p:spPr>
        <p:txBody>
          <a:bodyPr>
            <a:normAutofit/>
          </a:bodyPr>
          <a:lstStyle/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2. výzva:  </a:t>
            </a:r>
            <a:r>
              <a:rPr lang="hu-HU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cca 60mil </a:t>
            </a:r>
            <a:r>
              <a:rPr lang="hu-HU" sz="24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€</a:t>
            </a:r>
            <a:r>
              <a:rPr lang="hu-HU" sz="24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ERDF+IPA+ENI</a:t>
            </a:r>
          </a:p>
          <a:p>
            <a:pPr algn="l"/>
            <a:endParaRPr lang="hu-HU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Podíl financování </a:t>
            </a:r>
            <a:r>
              <a:rPr lang="hu-HU" sz="26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85%</a:t>
            </a:r>
            <a:r>
              <a:rPr lang="hu-HU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z fondu ESIF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pro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všechny projektové partnery</a:t>
            </a:r>
          </a:p>
          <a:p>
            <a:pPr algn="l"/>
            <a:endParaRPr lang="hu-HU" sz="1200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b="1" dirty="0">
                <a:solidFill>
                  <a:srgbClr val="1F497D"/>
                </a:solidFill>
                <a:latin typeface="Cambria" panose="02040503050406030204" pitchFamily="18" charset="0"/>
              </a:rPr>
              <a:t>Zpětné </a:t>
            </a:r>
            <a:r>
              <a:rPr lang="cs-CZ" altLang="de-DE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financování </a:t>
            </a:r>
            <a:r>
              <a:rPr lang="cs-CZ" altLang="de-DE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- neposkytují se zálohové platby</a:t>
            </a:r>
            <a:endParaRPr lang="cs-CZ" altLang="de-DE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⇒ </a:t>
            </a:r>
            <a:r>
              <a:rPr lang="cs-CZ" altLang="de-DE" sz="20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reportovací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období (1/2 rok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 </a:t>
            </a:r>
            <a:endParaRPr lang="cs-CZ" altLang="de-DE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⇒ předložení výdajů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ke kontrole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1. stupně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/>
            </a:r>
            <a:b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    (Centrum pro regionální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rozvoj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ČR,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http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://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www.crr.cz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 </a:t>
            </a:r>
            <a:endParaRPr lang="cs-CZ" altLang="de-DE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⇒ ověření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JS, ověření CA </a:t>
            </a:r>
            <a:endParaRPr lang="cs-CZ" altLang="de-DE" sz="20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</a:pP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⇒ poté 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peníze na účet LP a od něj PP peníze na účet projektového </a:t>
            </a:r>
            <a:r>
              <a:rPr lang="cs-CZ" altLang="de-DE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partnera (PP</a:t>
            </a:r>
            <a:r>
              <a:rPr lang="cs-CZ" altLang="de-DE" sz="2000" dirty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056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11530" y="1440707"/>
            <a:ext cx="8136136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Jednokolová </a:t>
            </a:r>
            <a:r>
              <a:rPr lang="cs-CZ" altLang="de-DE" sz="2000" dirty="0" smtClean="0">
                <a:latin typeface="Cambria" panose="02040503050406030204" pitchFamily="18" charset="0"/>
              </a:rPr>
              <a:t>– kompletní žádost</a:t>
            </a:r>
            <a:r>
              <a:rPr lang="cs-CZ" altLang="de-DE" sz="2000" dirty="0" smtClean="0">
                <a:latin typeface="Cambria" panose="02040503050406030204" pitchFamily="18" charset="0"/>
              </a:rPr>
              <a:t>! – aktuální formulář žádosti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800" dirty="0" smtClean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dirty="0" smtClean="0">
                <a:latin typeface="Cambria" panose="02040503050406030204" pitchFamily="18" charset="0"/>
              </a:rPr>
              <a:t>Tematicky omezená</a:t>
            </a:r>
            <a:endParaRPr lang="cs-CZ" altLang="de-DE" sz="2000" dirty="0">
              <a:latin typeface="Cambria" panose="02040503050406030204" pitchFamily="18" charset="0"/>
            </a:endParaRP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dirty="0" smtClean="0">
                <a:latin typeface="Cambria" panose="02040503050406030204" pitchFamily="18" charset="0"/>
              </a:rPr>
              <a:t>Délka projektu 36 měsíců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dirty="0" smtClean="0">
                <a:latin typeface="Cambria" panose="02040503050406030204" pitchFamily="18" charset="0"/>
              </a:rPr>
              <a:t>Vyhlášena nejdříve na začátku </a:t>
            </a:r>
            <a:r>
              <a:rPr lang="cs-CZ" altLang="de-DE" sz="20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května 2017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Výzva otevřena 1 měsíc </a:t>
            </a:r>
            <a:r>
              <a:rPr lang="cs-CZ" altLang="de-DE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(nahrání AF</a:t>
            </a:r>
            <a:r>
              <a:rPr lang="cs-CZ" altLang="de-DE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)</a:t>
            </a:r>
          </a:p>
          <a:p>
            <a:pPr algn="just" eaLnBrk="1" hangingPunct="1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endParaRPr lang="cs-CZ" altLang="de-DE" sz="20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algn="just">
              <a:spcAft>
                <a:spcPts val="600"/>
              </a:spcAft>
              <a:buClr>
                <a:schemeClr val="tx2"/>
              </a:buClr>
              <a:buFont typeface="Courier New" pitchFamily="49" charset="0"/>
              <a:buChar char="o"/>
            </a:pPr>
            <a:r>
              <a:rPr lang="cs-CZ" altLang="de-DE" sz="2000" dirty="0">
                <a:solidFill>
                  <a:schemeClr val="tx2"/>
                </a:solidFill>
                <a:latin typeface="Cambria" panose="02040503050406030204" pitchFamily="18" charset="0"/>
              </a:rPr>
              <a:t>Vyhlášení výzvy - </a:t>
            </a:r>
            <a:r>
              <a:rPr lang="cs-CZ" altLang="de-DE" sz="2000" b="1" u="sng" dirty="0">
                <a:solidFill>
                  <a:schemeClr val="tx2"/>
                </a:solidFill>
                <a:latin typeface="Cambria" panose="02040503050406030204" pitchFamily="18" charset="0"/>
              </a:rPr>
              <a:t>CALL </a:t>
            </a:r>
            <a:r>
              <a:rPr lang="cs-CZ" altLang="de-DE" sz="2000" b="1" u="sng" dirty="0" smtClean="0">
                <a:solidFill>
                  <a:schemeClr val="tx2"/>
                </a:solidFill>
                <a:latin typeface="Cambria" panose="02040503050406030204" pitchFamily="18" charset="0"/>
              </a:rPr>
              <a:t>ANNOUNCEMENT</a:t>
            </a:r>
            <a:r>
              <a:rPr lang="cs-CZ" altLang="de-DE" sz="2000" b="1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2000" dirty="0" smtClean="0">
                <a:solidFill>
                  <a:schemeClr val="tx2"/>
                </a:solidFill>
                <a:latin typeface="Cambria" panose="02040503050406030204" pitchFamily="18" charset="0"/>
              </a:rPr>
              <a:t>– </a:t>
            </a:r>
            <a:r>
              <a:rPr lang="cs-CZ" altLang="de-DE" sz="1700" dirty="0" smtClean="0">
                <a:solidFill>
                  <a:schemeClr val="tx2"/>
                </a:solidFill>
                <a:latin typeface="Cambria" panose="02040503050406030204" pitchFamily="18" charset="0"/>
              </a:rPr>
              <a:t>shrnuté nejdůležitější </a:t>
            </a:r>
            <a:r>
              <a:rPr lang="cs-CZ" altLang="de-DE" sz="1700" dirty="0" err="1" smtClean="0">
                <a:solidFill>
                  <a:schemeClr val="tx2"/>
                </a:solidFill>
                <a:latin typeface="Cambria" panose="02040503050406030204" pitchFamily="18" charset="0"/>
              </a:rPr>
              <a:t>info</a:t>
            </a:r>
            <a:endParaRPr lang="cs-CZ" altLang="de-DE" sz="1700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851920" y="764704"/>
            <a:ext cx="44644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 výzva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65117"/>
            <a:ext cx="720307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07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533107" y="1484784"/>
            <a:ext cx="7856554" cy="51125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cs-CZ" sz="3000" b="1" cap="all" dirty="0" err="1" smtClean="0">
                <a:solidFill>
                  <a:schemeClr val="tx2"/>
                </a:solidFill>
              </a:rPr>
              <a:t>Applicants</a:t>
            </a:r>
            <a:r>
              <a:rPr lang="cs-CZ" sz="3000" b="1" cap="all" dirty="0" smtClean="0">
                <a:solidFill>
                  <a:schemeClr val="tx2"/>
                </a:solidFill>
              </a:rPr>
              <a:t> </a:t>
            </a:r>
            <a:r>
              <a:rPr lang="cs-CZ" sz="3000" b="1" cap="all" dirty="0" err="1">
                <a:solidFill>
                  <a:schemeClr val="tx2"/>
                </a:solidFill>
              </a:rPr>
              <a:t>Pack</a:t>
            </a:r>
            <a:r>
              <a:rPr lang="cs-CZ" sz="3000" b="1" cap="all" dirty="0">
                <a:solidFill>
                  <a:schemeClr val="tx2"/>
                </a:solidFill>
              </a:rPr>
              <a:t> </a:t>
            </a:r>
            <a:r>
              <a:rPr lang="hu-HU" sz="2100" cap="all" dirty="0">
                <a:solidFill>
                  <a:schemeClr val="tx2"/>
                </a:solidFill>
              </a:rPr>
              <a:t>	</a:t>
            </a:r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	</a:t>
            </a:r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A) </a:t>
            </a:r>
            <a:r>
              <a:rPr lang="cs-CZ" sz="2000" cap="all" dirty="0" err="1">
                <a:solidFill>
                  <a:schemeClr val="tx2"/>
                </a:solidFill>
              </a:rPr>
              <a:t>Cooperation</a:t>
            </a:r>
            <a:r>
              <a:rPr lang="cs-CZ" sz="2000" cap="all" dirty="0">
                <a:solidFill>
                  <a:schemeClr val="tx2"/>
                </a:solidFill>
              </a:rPr>
              <a:t> </a:t>
            </a:r>
            <a:r>
              <a:rPr lang="cs-CZ" sz="2000" cap="all" dirty="0" smtClean="0">
                <a:solidFill>
                  <a:schemeClr val="tx2"/>
                </a:solidFill>
              </a:rPr>
              <a:t>Programme </a:t>
            </a:r>
            <a:endParaRPr lang="cs-CZ" sz="2000" cap="all" dirty="0">
              <a:solidFill>
                <a:schemeClr val="tx2"/>
              </a:solidFill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B) </a:t>
            </a:r>
            <a:r>
              <a:rPr lang="cs-CZ" sz="2000" cap="all" dirty="0" err="1">
                <a:solidFill>
                  <a:schemeClr val="tx2"/>
                </a:solidFill>
              </a:rPr>
              <a:t>Applicants</a:t>
            </a:r>
            <a:r>
              <a:rPr lang="cs-CZ" sz="2000" cap="all" dirty="0">
                <a:solidFill>
                  <a:schemeClr val="tx2"/>
                </a:solidFill>
              </a:rPr>
              <a:t> </a:t>
            </a:r>
            <a:r>
              <a:rPr lang="cs-CZ" sz="2000" cap="all" dirty="0" err="1" smtClean="0">
                <a:solidFill>
                  <a:schemeClr val="tx2"/>
                </a:solidFill>
              </a:rPr>
              <a:t>Manual</a:t>
            </a:r>
            <a:r>
              <a:rPr lang="cs-CZ" sz="2000" cap="all" dirty="0" smtClean="0">
                <a:solidFill>
                  <a:schemeClr val="tx2"/>
                </a:solidFill>
              </a:rPr>
              <a:t> </a:t>
            </a: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algn="l"/>
            <a:r>
              <a:rPr lang="cs-CZ" sz="2000" cap="all" dirty="0">
                <a:solidFill>
                  <a:schemeClr val="tx2"/>
                </a:solidFill>
              </a:rPr>
              <a:t>C) Call </a:t>
            </a:r>
            <a:r>
              <a:rPr lang="cs-CZ" sz="2000" cap="all" dirty="0" err="1">
                <a:solidFill>
                  <a:schemeClr val="tx2"/>
                </a:solidFill>
              </a:rPr>
              <a:t>announcement</a:t>
            </a:r>
            <a:r>
              <a:rPr lang="cs-CZ" sz="2000" cap="all" dirty="0">
                <a:solidFill>
                  <a:schemeClr val="tx2"/>
                </a:solidFill>
              </a:rPr>
              <a:t> – </a:t>
            </a:r>
            <a:r>
              <a:rPr lang="cs-CZ" sz="2200" dirty="0">
                <a:solidFill>
                  <a:schemeClr val="tx2"/>
                </a:solidFill>
              </a:rPr>
              <a:t>dostupné</a:t>
            </a:r>
            <a:r>
              <a:rPr lang="cs-CZ" sz="2000" cap="all" dirty="0" smtClean="0">
                <a:solidFill>
                  <a:schemeClr val="tx2"/>
                </a:solidFill>
              </a:rPr>
              <a:t> </a:t>
            </a:r>
            <a:r>
              <a:rPr lang="cs-CZ" sz="2200" dirty="0" smtClean="0">
                <a:solidFill>
                  <a:schemeClr val="tx2"/>
                </a:solidFill>
              </a:rPr>
              <a:t>při </a:t>
            </a:r>
            <a:r>
              <a:rPr lang="cs-CZ" sz="2200" dirty="0">
                <a:solidFill>
                  <a:schemeClr val="tx2"/>
                </a:solidFill>
              </a:rPr>
              <a:t>vyhlášení výzvy</a:t>
            </a:r>
          </a:p>
          <a:p>
            <a:pPr algn="l"/>
            <a:r>
              <a:rPr lang="cs-CZ" sz="2000" cap="all" dirty="0" smtClean="0">
                <a:solidFill>
                  <a:schemeClr val="tx2"/>
                </a:solidFill>
              </a:rPr>
              <a:t>D) APPLICATION FORM, GUIDELINES, </a:t>
            </a:r>
            <a:r>
              <a:rPr lang="cs-CZ" sz="2000" cap="all" dirty="0" err="1" smtClean="0">
                <a:solidFill>
                  <a:schemeClr val="tx2"/>
                </a:solidFill>
              </a:rPr>
              <a:t>Declarationa</a:t>
            </a:r>
            <a:r>
              <a:rPr lang="cs-CZ" sz="2000" cap="all" dirty="0" smtClean="0">
                <a:solidFill>
                  <a:schemeClr val="tx2"/>
                </a:solidFill>
              </a:rPr>
              <a:t>, </a:t>
            </a:r>
            <a:r>
              <a:rPr lang="cs-CZ" sz="2000" cap="all" dirty="0" err="1" smtClean="0">
                <a:solidFill>
                  <a:schemeClr val="tx2"/>
                </a:solidFill>
              </a:rPr>
              <a:t>agreements</a:t>
            </a:r>
            <a:endParaRPr lang="cs-CZ" sz="2000" cap="all" dirty="0" smtClean="0">
              <a:solidFill>
                <a:schemeClr val="tx2"/>
              </a:solidFill>
            </a:endParaRPr>
          </a:p>
          <a:p>
            <a:pPr algn="l"/>
            <a:endParaRPr lang="cs-CZ" sz="2000" cap="all" dirty="0">
              <a:solidFill>
                <a:schemeClr val="tx2"/>
              </a:solidFill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100" cap="all" dirty="0">
                <a:solidFill>
                  <a:schemeClr val="tx2"/>
                </a:solidFill>
              </a:rPr>
              <a:t>FINANCIAL TOOL </a:t>
            </a:r>
            <a:r>
              <a:rPr lang="cs-CZ" sz="2100" cap="all" dirty="0" smtClean="0">
                <a:solidFill>
                  <a:schemeClr val="tx2"/>
                </a:solidFill>
              </a:rPr>
              <a:t>– </a:t>
            </a:r>
            <a:r>
              <a:rPr lang="cs-CZ" sz="2200" dirty="0">
                <a:solidFill>
                  <a:schemeClr val="tx2"/>
                </a:solidFill>
              </a:rPr>
              <a:t>posouzení finanční </a:t>
            </a:r>
            <a:r>
              <a:rPr lang="cs-CZ" sz="2200" dirty="0" smtClean="0">
                <a:solidFill>
                  <a:schemeClr val="tx2"/>
                </a:solidFill>
              </a:rPr>
              <a:t>životaschopnosti </a:t>
            </a:r>
            <a:r>
              <a:rPr lang="cs-CZ" sz="2200" dirty="0" smtClean="0">
                <a:solidFill>
                  <a:schemeClr val="tx2"/>
                </a:solidFill>
              </a:rPr>
              <a:t>instituce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cs-CZ" sz="2100" cap="all" dirty="0" err="1">
                <a:solidFill>
                  <a:schemeClr val="tx2"/>
                </a:solidFill>
              </a:rPr>
              <a:t>Concept</a:t>
            </a:r>
            <a:r>
              <a:rPr lang="cs-CZ" sz="2100" cap="all" dirty="0">
                <a:solidFill>
                  <a:schemeClr val="tx2"/>
                </a:solidFill>
              </a:rPr>
              <a:t> </a:t>
            </a:r>
            <a:r>
              <a:rPr lang="cs-CZ" sz="2100" cap="all" dirty="0" err="1" smtClean="0">
                <a:solidFill>
                  <a:schemeClr val="tx2"/>
                </a:solidFill>
              </a:rPr>
              <a:t>Note</a:t>
            </a:r>
            <a:r>
              <a:rPr lang="cs-CZ" sz="2100" cap="all" dirty="0" smtClean="0">
                <a:solidFill>
                  <a:schemeClr val="tx2"/>
                </a:solidFill>
              </a:rPr>
              <a:t> – </a:t>
            </a:r>
            <a:r>
              <a:rPr lang="cs-CZ" sz="2200" dirty="0">
                <a:solidFill>
                  <a:schemeClr val="tx2"/>
                </a:solidFill>
              </a:rPr>
              <a:t>LP </a:t>
            </a:r>
            <a:r>
              <a:rPr lang="cs-CZ" sz="2200" dirty="0" smtClean="0">
                <a:solidFill>
                  <a:schemeClr val="tx2"/>
                </a:solidFill>
              </a:rPr>
              <a:t>konzultace </a:t>
            </a:r>
            <a:r>
              <a:rPr lang="cs-CZ" sz="2200" dirty="0">
                <a:solidFill>
                  <a:schemeClr val="tx2"/>
                </a:solidFill>
              </a:rPr>
              <a:t>s JS</a:t>
            </a:r>
            <a:endParaRPr lang="en-US" sz="2200" dirty="0">
              <a:solidFill>
                <a:schemeClr val="tx2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764704"/>
            <a:ext cx="51125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 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Výzva – balíček pro žadatele</a:t>
            </a:r>
            <a:endParaRPr lang="cs-CZ" sz="3000" dirty="0" smtClean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92896"/>
            <a:ext cx="337147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82752"/>
            <a:ext cx="2521644" cy="166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5546665" y="3956408"/>
            <a:ext cx="25885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Shruti" pitchFamily="34" charset="0"/>
                <a:cs typeface="Shruti" pitchFamily="34" charset="0"/>
              </a:rPr>
              <a:t>www.interreg-danube.eu</a:t>
            </a:r>
            <a:endParaRPr lang="cs-CZ" b="1" dirty="0">
              <a:latin typeface="Shruti" pitchFamily="34" charset="0"/>
              <a:cs typeface="Shrut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0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208912" cy="3168352"/>
          </a:xfrm>
        </p:spPr>
        <p:txBody>
          <a:bodyPr>
            <a:normAutofit/>
          </a:bodyPr>
          <a:lstStyle/>
          <a:p>
            <a:pPr algn="l"/>
            <a:r>
              <a:rPr lang="hu-HU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			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563888" y="764704"/>
            <a:ext cx="51845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2.výzva – tematicky omezená </a:t>
            </a:r>
          </a:p>
        </p:txBody>
      </p:sp>
      <p:graphicFrame>
        <p:nvGraphicFramePr>
          <p:cNvPr id="17" name="Tabulk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869786"/>
              </p:ext>
            </p:extLst>
          </p:nvPr>
        </p:nvGraphicFramePr>
        <p:xfrm>
          <a:off x="683568" y="1484784"/>
          <a:ext cx="8352928" cy="505661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025798"/>
                <a:gridCol w="7327130"/>
              </a:tblGrid>
              <a:tr h="24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sng" noProof="0" dirty="0" smtClean="0">
                          <a:effectLst/>
                        </a:rPr>
                        <a:t>Specifický cíl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u="sng" noProof="0" dirty="0" smtClean="0">
                          <a:effectLst/>
                        </a:rPr>
                        <a:t>Omezení</a:t>
                      </a:r>
                      <a:r>
                        <a:rPr lang="cs-CZ" sz="1400" u="sng" baseline="0" noProof="0" dirty="0" smtClean="0">
                          <a:effectLst/>
                        </a:rPr>
                        <a:t> ve 2. výzvě</a:t>
                      </a:r>
                      <a:endParaRPr lang="cs-CZ" sz="1400" b="1" u="sng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1.1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</a:t>
                      </a:r>
                      <a:r>
                        <a:rPr lang="cs-CZ" sz="1400" baseline="0" noProof="0" dirty="0" smtClean="0">
                          <a:effectLst/>
                        </a:rPr>
                        <a:t> oblast</a:t>
                      </a:r>
                      <a:r>
                        <a:rPr lang="cs-CZ" sz="1400" noProof="0" dirty="0" smtClean="0">
                          <a:effectLst/>
                        </a:rPr>
                        <a:t> komercionalizace </a:t>
                      </a:r>
                      <a:r>
                        <a:rPr lang="cs-CZ" sz="1400" baseline="0" noProof="0" dirty="0" smtClean="0">
                          <a:effectLst/>
                        </a:rPr>
                        <a:t>výsledků</a:t>
                      </a:r>
                      <a:r>
                        <a:rPr lang="cs-CZ" sz="1400" noProof="0" dirty="0" smtClean="0">
                          <a:effectLst/>
                        </a:rPr>
                        <a:t> výzkumu a přenosu technologií; politiky</a:t>
                      </a:r>
                      <a:r>
                        <a:rPr lang="cs-CZ" sz="1400" baseline="0" noProof="0" dirty="0" smtClean="0">
                          <a:effectLst/>
                        </a:rPr>
                        <a:t> klastrů</a:t>
                      </a:r>
                      <a:r>
                        <a:rPr lang="cs-CZ" sz="1400" noProof="0" dirty="0" smtClean="0">
                          <a:effectLst/>
                        </a:rPr>
                        <a:t> a nadnárodní</a:t>
                      </a:r>
                      <a:r>
                        <a:rPr lang="cs-CZ" sz="1400" baseline="0" noProof="0" dirty="0" smtClean="0">
                          <a:effectLst/>
                        </a:rPr>
                        <a:t> spolupráci klastrů založenou</a:t>
                      </a:r>
                      <a:r>
                        <a:rPr lang="cs-CZ" sz="1400" noProof="0" dirty="0" smtClean="0">
                          <a:effectLst/>
                        </a:rPr>
                        <a:t> na přístupech ´</a:t>
                      </a:r>
                      <a:r>
                        <a:rPr lang="cs-CZ" sz="1400" noProof="0" dirty="0" err="1" smtClean="0">
                          <a:effectLst/>
                        </a:rPr>
                        <a:t>smart</a:t>
                      </a:r>
                      <a:r>
                        <a:rPr lang="cs-CZ" sz="140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err="1" smtClean="0">
                          <a:effectLst/>
                        </a:rPr>
                        <a:t>specialisation</a:t>
                      </a:r>
                      <a:r>
                        <a:rPr lang="cs-CZ" sz="1400" noProof="0" dirty="0" smtClean="0">
                          <a:effectLst/>
                        </a:rPr>
                        <a:t>;´ řízení</a:t>
                      </a:r>
                      <a:r>
                        <a:rPr lang="cs-CZ" sz="1400" baseline="0" noProof="0" dirty="0" smtClean="0">
                          <a:effectLst/>
                        </a:rPr>
                        <a:t> v oblasti</a:t>
                      </a:r>
                      <a:r>
                        <a:rPr lang="cs-CZ" sz="1400" noProof="0" dirty="0" smtClean="0">
                          <a:effectLst/>
                        </a:rPr>
                        <a:t> práv</a:t>
                      </a:r>
                      <a:r>
                        <a:rPr lang="cs-CZ" sz="1400" baseline="0" noProof="0" dirty="0" smtClean="0">
                          <a:effectLst/>
                        </a:rPr>
                        <a:t> duševního vlastnictví pro </a:t>
                      </a:r>
                      <a:r>
                        <a:rPr lang="cs-CZ" sz="1400" noProof="0" dirty="0" smtClean="0">
                          <a:effectLst/>
                        </a:rPr>
                        <a:t>podporu inovací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1.2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1185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kern="1200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 předcházení</a:t>
                      </a:r>
                      <a:r>
                        <a:rPr lang="cs-CZ" sz="1400" baseline="0" noProof="0" dirty="0" smtClean="0">
                          <a:effectLst/>
                        </a:rPr>
                        <a:t> povodním</a:t>
                      </a:r>
                      <a:r>
                        <a:rPr lang="cs-CZ" sz="1400" noProof="0" dirty="0" smtClean="0">
                          <a:effectLst/>
                        </a:rPr>
                        <a:t> (monitorování</a:t>
                      </a:r>
                      <a:r>
                        <a:rPr lang="cs-CZ" sz="1400" baseline="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smtClean="0">
                          <a:effectLst/>
                        </a:rPr>
                        <a:t>/ systémy</a:t>
                      </a:r>
                      <a:r>
                        <a:rPr lang="cs-CZ" sz="1400" baseline="0" noProof="0" dirty="0" smtClean="0">
                          <a:effectLst/>
                        </a:rPr>
                        <a:t> včasného varování</a:t>
                      </a:r>
                      <a:r>
                        <a:rPr lang="cs-CZ" sz="1400" noProof="0" dirty="0" smtClean="0">
                          <a:effectLst/>
                        </a:rPr>
                        <a:t>; řešení</a:t>
                      </a:r>
                      <a:r>
                        <a:rPr lang="cs-CZ" sz="1400" baseline="0" noProof="0" dirty="0" smtClean="0">
                          <a:effectLst/>
                        </a:rPr>
                        <a:t> s preventivním účinkem</a:t>
                      </a:r>
                      <a:r>
                        <a:rPr lang="cs-CZ" sz="1400" noProof="0" dirty="0" smtClean="0">
                          <a:effectLst/>
                        </a:rPr>
                        <a:t>) a/anebo řízení</a:t>
                      </a:r>
                      <a:r>
                        <a:rPr lang="cs-CZ" sz="1400" baseline="0" noProof="0" dirty="0" smtClean="0">
                          <a:effectLst/>
                        </a:rPr>
                        <a:t> kvality vody</a:t>
                      </a:r>
                      <a:r>
                        <a:rPr lang="cs-CZ" sz="1400" noProof="0" dirty="0" smtClean="0">
                          <a:effectLst/>
                        </a:rPr>
                        <a:t> (např. harmonizovaný monitoring a systémy</a:t>
                      </a:r>
                      <a:r>
                        <a:rPr lang="cs-CZ" sz="1400" baseline="0" noProof="0" dirty="0" smtClean="0">
                          <a:effectLst/>
                        </a:rPr>
                        <a:t> hodnocení</a:t>
                      </a:r>
                      <a:r>
                        <a:rPr lang="cs-CZ" sz="1400" noProof="0" dirty="0" smtClean="0">
                          <a:effectLst/>
                        </a:rPr>
                        <a:t> či řešení, opatření pro </a:t>
                      </a:r>
                      <a:r>
                        <a:rPr lang="cs-CZ" sz="1400" kern="1200" noProof="0" dirty="0" smtClean="0">
                          <a:effectLst/>
                        </a:rPr>
                        <a:t>omezení</a:t>
                      </a:r>
                      <a:r>
                        <a:rPr lang="cs-CZ" sz="1400" kern="1200" dirty="0" smtClean="0">
                          <a:effectLst/>
                        </a:rPr>
                        <a:t> znečištění z hnojiv/</a:t>
                      </a:r>
                      <a:r>
                        <a:rPr lang="cs-CZ" sz="1400" kern="1200" dirty="0" err="1" smtClean="0">
                          <a:effectLst/>
                        </a:rPr>
                        <a:t>nutrientů</a:t>
                      </a:r>
                      <a:r>
                        <a:rPr lang="cs-CZ" sz="1400" kern="1200" dirty="0" smtClean="0">
                          <a:effectLst/>
                        </a:rPr>
                        <a:t> a nebezpečných látek</a:t>
                      </a:r>
                      <a:r>
                        <a:rPr lang="cs-CZ" sz="1400" kern="1200" noProof="0" dirty="0" smtClean="0">
                          <a:effectLst/>
                        </a:rPr>
                        <a:t>, </a:t>
                      </a:r>
                      <a:r>
                        <a:rPr lang="cs-CZ" sz="1400" noProof="0" dirty="0" smtClean="0">
                          <a:effectLst/>
                        </a:rPr>
                        <a:t>více účinná</a:t>
                      </a:r>
                      <a:r>
                        <a:rPr lang="cs-CZ" sz="1400" baseline="0" noProof="0" dirty="0" smtClean="0">
                          <a:effectLst/>
                        </a:rPr>
                        <a:t> řešení pro oblast zacházení s odpadovou vodou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 </a:t>
                      </a:r>
                      <a:r>
                        <a:rPr lang="cs-CZ" sz="1400" noProof="0" dirty="0" smtClean="0">
                          <a:effectLst/>
                        </a:rPr>
                        <a:t>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2.3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</a:t>
                      </a:r>
                      <a:r>
                        <a:rPr lang="cs-CZ" sz="1400" noProof="0" dirty="0" smtClean="0">
                          <a:effectLst/>
                        </a:rPr>
                        <a:t>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2.4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</a:t>
                      </a:r>
                      <a:r>
                        <a:rPr lang="cs-CZ" sz="1400" noProof="0" dirty="0" smtClean="0">
                          <a:effectLst/>
                        </a:rPr>
                        <a:t>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901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3.1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Otevřen: </a:t>
                      </a:r>
                      <a:r>
                        <a:rPr lang="cs-CZ" sz="1400" u="sng" kern="1200" baseline="0" noProof="0" dirty="0" smtClean="0">
                          <a:effectLst/>
                          <a:uFill>
                            <a:solidFill>
                              <a:srgbClr val="FF0000"/>
                            </a:solidFill>
                          </a:uFill>
                        </a:rPr>
                        <a:t>omezen</a:t>
                      </a:r>
                      <a:r>
                        <a:rPr lang="cs-CZ" sz="1400" noProof="0" dirty="0" smtClean="0">
                          <a:effectLst/>
                        </a:rPr>
                        <a:t> na </a:t>
                      </a:r>
                      <a:r>
                        <a:rPr lang="cs-CZ" sz="1400" noProof="0" dirty="0" err="1" smtClean="0">
                          <a:effectLst/>
                        </a:rPr>
                        <a:t>multi</a:t>
                      </a:r>
                      <a:r>
                        <a:rPr lang="cs-CZ" sz="1400" noProof="0" dirty="0" smtClean="0">
                          <a:effectLst/>
                        </a:rPr>
                        <a:t>/inter-modalitu (především včetně,</a:t>
                      </a:r>
                      <a:r>
                        <a:rPr lang="cs-CZ" sz="1400" baseline="0" noProof="0" dirty="0" smtClean="0">
                          <a:effectLst/>
                        </a:rPr>
                        <a:t> ale bez omezení</a:t>
                      </a:r>
                      <a:r>
                        <a:rPr lang="cs-CZ" sz="1400" noProof="0" dirty="0" smtClean="0">
                          <a:effectLst/>
                        </a:rPr>
                        <a:t> na železniční a vzdušní</a:t>
                      </a:r>
                      <a:r>
                        <a:rPr lang="cs-CZ" sz="1400" baseline="0" noProof="0" dirty="0" smtClean="0">
                          <a:effectLst/>
                        </a:rPr>
                        <a:t> dopravu</a:t>
                      </a:r>
                      <a:r>
                        <a:rPr lang="cs-CZ" sz="1400" noProof="0" dirty="0" smtClean="0">
                          <a:effectLst/>
                        </a:rPr>
                        <a:t>), bezpečnost</a:t>
                      </a:r>
                      <a:r>
                        <a:rPr lang="cs-CZ" sz="1400" baseline="0" noProof="0" dirty="0" smtClean="0">
                          <a:effectLst/>
                        </a:rPr>
                        <a:t> dopravy</a:t>
                      </a:r>
                      <a:r>
                        <a:rPr lang="cs-CZ" sz="1400" noProof="0" dirty="0" smtClean="0">
                          <a:effectLst/>
                        </a:rPr>
                        <a:t> (včetně ITS, pokud</a:t>
                      </a:r>
                      <a:r>
                        <a:rPr lang="cs-CZ" sz="1400" baseline="0" noProof="0" dirty="0" smtClean="0">
                          <a:effectLst/>
                        </a:rPr>
                        <a:t> je to relevantní</a:t>
                      </a:r>
                      <a:r>
                        <a:rPr lang="cs-CZ" sz="1400" noProof="0" dirty="0" smtClean="0">
                          <a:effectLst/>
                        </a:rPr>
                        <a:t>), modernizace loďstva IWT, konektivitu</a:t>
                      </a:r>
                      <a:r>
                        <a:rPr lang="cs-CZ" sz="1400" baseline="0" noProof="0" dirty="0" smtClean="0">
                          <a:effectLst/>
                        </a:rPr>
                        <a:t> </a:t>
                      </a:r>
                      <a:r>
                        <a:rPr lang="cs-CZ" sz="1400" noProof="0" dirty="0" smtClean="0">
                          <a:effectLst/>
                        </a:rPr>
                        <a:t>venkovních oblastí a zlepšení</a:t>
                      </a:r>
                      <a:r>
                        <a:rPr lang="cs-CZ" sz="1400" baseline="0" noProof="0" dirty="0" smtClean="0">
                          <a:effectLst/>
                        </a:rPr>
                        <a:t> veřejné dopravy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312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noProof="0" dirty="0" smtClean="0">
                          <a:effectLst/>
                        </a:rPr>
                        <a:t>SO 3.2</a:t>
                      </a:r>
                      <a:endParaRPr lang="cs-CZ" sz="14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noProof="0" dirty="0" smtClean="0">
                          <a:effectLst/>
                        </a:rPr>
                        <a:t>Otevřen </a:t>
                      </a:r>
                      <a:r>
                        <a:rPr lang="cs-CZ" sz="1400" noProof="0" dirty="0" smtClean="0">
                          <a:effectLst/>
                        </a:rPr>
                        <a:t>(bez</a:t>
                      </a:r>
                      <a:r>
                        <a:rPr lang="cs-CZ" sz="1400" baseline="0" noProof="0" dirty="0" smtClean="0">
                          <a:effectLst/>
                        </a:rPr>
                        <a:t> omezení</a:t>
                      </a:r>
                      <a:r>
                        <a:rPr lang="cs-CZ" sz="1400" noProof="0" dirty="0" smtClean="0">
                          <a:effectLst/>
                        </a:rPr>
                        <a:t>)</a:t>
                      </a:r>
                      <a:endParaRPr lang="cs-CZ" sz="1400" b="1" noProof="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/>
                </a:tc>
              </a:tr>
              <a:tr h="2453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noProof="0" dirty="0" smtClean="0">
                          <a:effectLst/>
                        </a:rPr>
                        <a:t>SO 4.1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aseline="0" noProof="0" dirty="0" smtClean="0">
                          <a:effectLst/>
                        </a:rPr>
                        <a:t>Uzavřená</a:t>
                      </a:r>
                      <a:endParaRPr lang="cs-CZ" sz="1400" b="1" baseline="0" noProof="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libri"/>
                        <a:cs typeface="Times New Roman"/>
                      </a:endParaRPr>
                    </a:p>
                  </a:txBody>
                  <a:tcPr marL="51341" marR="51341" marT="8022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80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1. výzva statistika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611560" y="1484784"/>
            <a:ext cx="8208912" cy="352839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1.výzva vyhlášena v září 2015</a:t>
            </a:r>
          </a:p>
          <a:p>
            <a:pPr algn="l"/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Typ výzvy: </a:t>
            </a:r>
            <a:r>
              <a:rPr lang="hu-HU" sz="2400" b="1" u="sng" dirty="0" smtClean="0">
                <a:solidFill>
                  <a:srgbClr val="4F81BD"/>
                </a:solidFill>
                <a:latin typeface="Cambria" panose="02040503050406030204" pitchFamily="18" charset="0"/>
              </a:rPr>
              <a:t>dvoukolová</a:t>
            </a:r>
            <a:r>
              <a:rPr lang="hu-HU" sz="2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– </a:t>
            </a:r>
            <a:r>
              <a:rPr lang="hu-HU" sz="2400" dirty="0" smtClean="0">
                <a:solidFill>
                  <a:srgbClr val="4F81BD"/>
                </a:solidFill>
                <a:latin typeface="Cambria" panose="02040503050406030204" pitchFamily="18" charset="0"/>
              </a:rPr>
              <a:t>Expression of Interest + Application Form</a:t>
            </a:r>
            <a:endParaRPr lang="hu-HU" sz="2400" dirty="0" smtClean="0">
              <a:solidFill>
                <a:schemeClr val="tx2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576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žádostí přijato v 1. kroku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Ze 100 pozvaných 91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vypracovalo AF do druhého kola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schváleno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54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projektů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(704 partnerů z toho 33 českých)</a:t>
            </a: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buFont typeface="Arial" pitchFamily="34" charset="0"/>
              <a:buChar char="•"/>
            </a:pPr>
            <a:endParaRPr lang="hu-HU" sz="24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/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Leden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začátek implementace /seminář pro LP/ Kick –off meetingy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Sekce </a:t>
            </a:r>
            <a:r>
              <a:rPr lang="hu-HU" sz="24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Approved projects 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seznam shválených projektů </a:t>
            </a:r>
          </a:p>
          <a:p>
            <a:pPr algn="l"/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</a:t>
            </a:r>
            <a:r>
              <a:rPr lang="hu-HU" sz="2400" dirty="0">
                <a:solidFill>
                  <a:srgbClr val="1F497D"/>
                </a:solidFill>
                <a:latin typeface="Cambria" panose="02040503050406030204" pitchFamily="18" charset="0"/>
              </a:rPr>
              <a:t>://</a:t>
            </a:r>
            <a:r>
              <a:rPr lang="hu-HU" sz="2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www.interreg-danube.eu/approved-projects</a:t>
            </a:r>
            <a:endParaRPr lang="hu-HU" sz="2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509120"/>
            <a:ext cx="3644725" cy="219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15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Kde naleznete informace?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123116" y="1700808"/>
            <a:ext cx="4680520" cy="2491928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Web:</a:t>
            </a:r>
          </a:p>
          <a:p>
            <a:pPr marL="360363" algn="l">
              <a:spcBef>
                <a:spcPts val="600"/>
              </a:spcBef>
            </a:pPr>
            <a:r>
              <a:rPr lang="hu-HU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www.interreg-danube.eu</a:t>
            </a:r>
          </a:p>
          <a:p>
            <a:pPr marL="360363" algn="l">
              <a:spcBef>
                <a:spcPts val="600"/>
              </a:spcBef>
            </a:pPr>
            <a:endParaRPr lang="hu-HU" sz="16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algn="l">
              <a:spcBef>
                <a:spcPts val="600"/>
              </a:spcBef>
            </a:pPr>
            <a:endParaRPr lang="hu-HU" sz="20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</a:pPr>
            <a:r>
              <a:rPr lang="hu-HU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Project ideas/partner-search: </a:t>
            </a:r>
            <a: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  <a:t/>
            </a:r>
            <a:br>
              <a:rPr lang="hu-HU" sz="2000" dirty="0">
                <a:solidFill>
                  <a:srgbClr val="1F497D"/>
                </a:solidFill>
                <a:latin typeface="Cambria" panose="02040503050406030204" pitchFamily="18" charset="0"/>
              </a:rPr>
            </a:br>
            <a:r>
              <a:rPr lang="hu-HU" sz="1700" dirty="0">
                <a:solidFill>
                  <a:srgbClr val="1F497D"/>
                </a:solidFill>
                <a:latin typeface="Cambria" panose="02040503050406030204" pitchFamily="18" charset="0"/>
              </a:rPr>
              <a:t>http://</a:t>
            </a:r>
            <a:r>
              <a:rPr lang="hu-HU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interreg-danube.eu/calls/project-ideas</a:t>
            </a:r>
          </a:p>
          <a:p>
            <a:pPr marL="342900" indent="-342900" algn="l">
              <a:spcBef>
                <a:spcPts val="600"/>
              </a:spcBef>
              <a:buFont typeface="Wingdings" pitchFamily="2" charset="2"/>
              <a:buChar char="Ø"/>
            </a:pPr>
            <a:endParaRPr lang="hu-HU" sz="11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indent="360363" algn="l">
              <a:spcBef>
                <a:spcPts val="600"/>
              </a:spcBef>
            </a:pPr>
            <a:r>
              <a:rPr lang="cs-CZ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www.up2europe.eu/ideas/</a:t>
            </a:r>
          </a:p>
          <a:p>
            <a:pPr indent="360363" algn="l">
              <a:spcBef>
                <a:spcPts val="600"/>
              </a:spcBef>
            </a:pPr>
            <a:r>
              <a:rPr lang="cs-CZ" sz="17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https</a:t>
            </a:r>
            <a:r>
              <a:rPr lang="cs-CZ" sz="1700" dirty="0">
                <a:solidFill>
                  <a:srgbClr val="1F497D"/>
                </a:solidFill>
                <a:latin typeface="Cambria" panose="02040503050406030204" pitchFamily="18" charset="0"/>
              </a:rPr>
              <a:t>://danube-euroaccess.eu/</a:t>
            </a:r>
          </a:p>
          <a:p>
            <a:pPr algn="l"/>
            <a:endParaRPr lang="hu-HU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4F81BD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Obrázek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55162" y="1484777"/>
            <a:ext cx="3968436" cy="253275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351319" y="4430639"/>
            <a:ext cx="2448272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Interreg_Danube</a:t>
            </a:r>
            <a:endParaRPr lang="hu-HU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spcBef>
                <a:spcPts val="600"/>
              </a:spcBef>
            </a:pPr>
            <a:r>
              <a:rPr lang="cs-CZ" dirty="0" smtClean="0"/>
              <a:t>@</a:t>
            </a:r>
            <a:r>
              <a:rPr lang="cs-CZ" dirty="0" err="1" smtClean="0"/>
              <a:t>Interreg_CZ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2740" y="2328764"/>
            <a:ext cx="409977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sz="16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www.dotaceEU.cz/eus/nadnarodni </a:t>
            </a:r>
            <a:r>
              <a:rPr lang="hu-HU" sz="1600" dirty="0">
                <a:solidFill>
                  <a:srgbClr val="1F497D"/>
                </a:solidFill>
                <a:latin typeface="Cambria" panose="02040503050406030204" pitchFamily="18" charset="0"/>
              </a:rPr>
              <a:t>DANUBE </a:t>
            </a:r>
          </a:p>
        </p:txBody>
      </p:sp>
      <p:pic>
        <p:nvPicPr>
          <p:cNvPr id="1026" name="Picture 2" descr="D:\Plocha\Twitter-Succeed-630x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371" y="4430640"/>
            <a:ext cx="1012665" cy="78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Plocha\Web-WWW-©-Scanrail-Fotolia.com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396508"/>
            <a:ext cx="1469390" cy="932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/>
          <p:nvPr/>
        </p:nvPicPr>
        <p:blipFill rotWithShape="1">
          <a:blip r:embed="rId6" cstate="print"/>
          <a:srcRect l="22712" t="5292" r="23705" b="62269"/>
          <a:stretch/>
        </p:blipFill>
        <p:spPr bwMode="auto">
          <a:xfrm>
            <a:off x="251520" y="4293097"/>
            <a:ext cx="4680520" cy="18448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90053" y="6311522"/>
            <a:ext cx="2016224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dirty="0" smtClean="0"/>
              <a:t>Síť kontaktních míst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758485" y="6311522"/>
            <a:ext cx="2160240" cy="369332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cs-CZ" dirty="0" smtClean="0"/>
              <a:t>Jednotný sekretariát</a:t>
            </a:r>
            <a:endParaRPr lang="cs-CZ" dirty="0"/>
          </a:p>
        </p:txBody>
      </p:sp>
      <p:cxnSp>
        <p:nvCxnSpPr>
          <p:cNvPr id="13" name="Pravoúhlá spojnice 12"/>
          <p:cNvCxnSpPr/>
          <p:nvPr/>
        </p:nvCxnSpPr>
        <p:spPr>
          <a:xfrm rot="10800000">
            <a:off x="123117" y="5820035"/>
            <a:ext cx="366936" cy="690924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ravoúhlá spojnice 18"/>
          <p:cNvCxnSpPr/>
          <p:nvPr/>
        </p:nvCxnSpPr>
        <p:spPr>
          <a:xfrm flipV="1">
            <a:off x="4940492" y="4361932"/>
            <a:ext cx="229340" cy="2134256"/>
          </a:xfrm>
          <a:prstGeom prst="bentConnector2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16" y="5356918"/>
            <a:ext cx="954603" cy="95460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391085" y="5517232"/>
            <a:ext cx="232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Danube </a:t>
            </a:r>
            <a:r>
              <a:rPr lang="cs-CZ" dirty="0" err="1"/>
              <a:t>Transnational</a:t>
            </a:r>
            <a:r>
              <a:rPr lang="cs-CZ" dirty="0"/>
              <a:t> Programme</a:t>
            </a:r>
          </a:p>
        </p:txBody>
      </p:sp>
    </p:spTree>
    <p:extLst>
      <p:ext uri="{BB962C8B-B14F-4D97-AF65-F5344CB8AC3E}">
        <p14:creationId xmlns:p14="http://schemas.microsoft.com/office/powerpoint/2010/main" val="1495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2732" y="1988840"/>
            <a:ext cx="5877459" cy="327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Národní kontaktní místo</a:t>
            </a:r>
            <a:endParaRPr lang="cs-CZ" altLang="cs-CZ" sz="2200" b="1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Ministerstvo pro místní rozvoj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51, Odbor Evropské územní spolupráce.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Staroměstské nám. 6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110 15 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Praha</a:t>
            </a: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cs-CZ" altLang="cs-CZ" sz="22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kancelář: Letenská 119/3</a:t>
            </a:r>
          </a:p>
          <a:p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tel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: </a:t>
            </a:r>
            <a:r>
              <a:rPr lang="sk-SK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+4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260, </a:t>
            </a:r>
            <a:r>
              <a:rPr lang="de-AT" altLang="de-DE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+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4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2</a:t>
            </a:r>
            <a:r>
              <a:rPr lang="de-AT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(0)</a:t>
            </a:r>
            <a:r>
              <a:rPr lang="cs-CZ" altLang="de-DE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224 862 </a:t>
            </a:r>
            <a:r>
              <a:rPr lang="cs-CZ" alt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213 </a:t>
            </a:r>
          </a:p>
          <a:p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e-mail</a:t>
            </a:r>
            <a:r>
              <a:rPr lang="cs-CZ" sz="2200" dirty="0">
                <a:solidFill>
                  <a:srgbClr val="1F497D"/>
                </a:solidFill>
                <a:latin typeface="Cambria" panose="02040503050406030204" pitchFamily="18" charset="0"/>
              </a:rPr>
              <a:t>: </a:t>
            </a:r>
            <a:r>
              <a:rPr lang="cs-CZ" sz="2200" dirty="0" smtClean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nadnarodni@mmr.cz</a:t>
            </a:r>
            <a:endParaRPr lang="cs-CZ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R="0">
              <a:lnSpc>
                <a:spcPct val="60000"/>
              </a:lnSpc>
              <a:spcBef>
                <a:spcPts val="600"/>
              </a:spcBef>
            </a:pPr>
            <a:endParaRPr lang="en-US" sz="22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4211960" y="717434"/>
            <a:ext cx="1512168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EÚS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Picture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6FFFF"/>
              </a:clrFrom>
              <a:clrTo>
                <a:srgbClr val="E6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9032" r="375" b="8339"/>
          <a:stretch>
            <a:fillRect/>
          </a:stretch>
        </p:blipFill>
        <p:spPr bwMode="gray">
          <a:xfrm>
            <a:off x="3491880" y="2200231"/>
            <a:ext cx="5549357" cy="32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45034" y="3068960"/>
            <a:ext cx="35628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nadnárodní spolupráce = 15 programů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45034" y="1570226"/>
            <a:ext cx="464299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přeshraniční spolupráce = 60 </a:t>
            </a:r>
            <a:r>
              <a:rPr lang="cs-CZ" sz="1500" dirty="0"/>
              <a:t>programů</a:t>
            </a:r>
            <a:endParaRPr lang="cs-CZ" sz="15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168678" y="5733256"/>
            <a:ext cx="44038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meziregionální spolupráce </a:t>
            </a:r>
            <a:r>
              <a:rPr lang="cs-CZ" sz="1500" dirty="0"/>
              <a:t>= 4 </a:t>
            </a:r>
            <a:r>
              <a:rPr lang="cs-CZ" sz="1500" dirty="0"/>
              <a:t>programy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466317"/>
            <a:ext cx="3024336" cy="827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</a:rPr>
              <a:t>Území programu</a:t>
            </a:r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7"/>
          <p:cNvSpPr txBox="1">
            <a:spLocks noChangeArrowheads="1"/>
          </p:cNvSpPr>
          <p:nvPr/>
        </p:nvSpPr>
        <p:spPr bwMode="auto">
          <a:xfrm>
            <a:off x="6012160" y="1700808"/>
            <a:ext cx="2808288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Austria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Bosnia and Herzegovina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Bulgaria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Croatia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Czech Republic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Germany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: </a:t>
            </a: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Baden-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Wuertemberg; Bavaria;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Hungary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the Republic of Moldova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cs-CZ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Montenegro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en-US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Romania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*</a:t>
            </a:r>
            <a:r>
              <a:rPr kumimoji="0" lang="en-US" altLang="cs-CZ" sz="17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onstantia" pitchFamily="18" charset="0"/>
              </a:rPr>
              <a:t>Serbia</a:t>
            </a:r>
            <a:r>
              <a:rPr kumimoji="0" lang="en-US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</a:t>
            </a:r>
            <a:r>
              <a:rPr kumimoji="0" lang="cs-CZ" altLang="cs-CZ" sz="17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Slovakia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Slovenia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; </a:t>
            </a:r>
            <a:r>
              <a:rPr kumimoji="0" lang="cs-CZ" altLang="cs-CZ" sz="17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Ukraine</a:t>
            </a:r>
            <a:r>
              <a:rPr kumimoji="0" lang="cs-CZ" altLang="cs-CZ" sz="17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: 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Chernivetska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Oblast, Ivano-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Frankiviska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Oblast, Zakarpatska Oblast, </a:t>
            </a:r>
            <a:r>
              <a:rPr kumimoji="0" lang="cs-CZ" altLang="cs-CZ" sz="17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Odessa</a:t>
            </a:r>
            <a:r>
              <a:rPr kumimoji="0" lang="cs-CZ" altLang="cs-CZ" sz="1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nstantia" pitchFamily="18" charset="0"/>
              </a:rPr>
              <a:t> Oblast.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95536" y="6021288"/>
            <a:ext cx="790886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76213" lvl="2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dirty="0" smtClean="0">
                <a:solidFill>
                  <a:prstClr val="black"/>
                </a:solidFill>
                <a:latin typeface="Arial" charset="0"/>
              </a:rPr>
              <a:t>Partneři </a:t>
            </a:r>
            <a:r>
              <a:rPr lang="cs-CZ" altLang="cs-CZ" sz="1400" dirty="0">
                <a:solidFill>
                  <a:prstClr val="black"/>
                </a:solidFill>
                <a:latin typeface="Arial" charset="0"/>
              </a:rPr>
              <a:t>nečlenských států se mohou zapojit s pomocí fondů: 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Instrument </a:t>
            </a:r>
            <a:r>
              <a:rPr lang="cs-CZ" altLang="cs-CZ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for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*</a:t>
            </a:r>
            <a:r>
              <a:rPr lang="cs-CZ" altLang="cs-CZ" sz="1400" i="1" dirty="0" err="1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Pre-Accession</a:t>
            </a:r>
            <a:r>
              <a:rPr lang="cs-CZ" altLang="cs-CZ" sz="1400" i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i="1" dirty="0" err="1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Assistance</a:t>
            </a:r>
            <a:r>
              <a:rPr lang="cs-CZ" altLang="cs-CZ" sz="1400" i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cs-CZ" altLang="cs-CZ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(</a:t>
            </a:r>
            <a:r>
              <a:rPr lang="cs-CZ" altLang="cs-CZ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IPA</a:t>
            </a:r>
            <a:r>
              <a:rPr lang="cs-CZ" altLang="cs-CZ" sz="1400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)</a:t>
            </a:r>
            <a:r>
              <a:rPr lang="cs-CZ" altLang="cs-CZ" sz="1400" b="1" dirty="0">
                <a:solidFill>
                  <a:schemeClr val="accent4">
                    <a:lumMod val="75000"/>
                  </a:schemeClr>
                </a:solidFill>
                <a:latin typeface="Arial" charset="0"/>
              </a:rPr>
              <a:t>/</a:t>
            </a:r>
            <a:r>
              <a:rPr lang="cs-CZ" altLang="cs-CZ" sz="1400" i="1" dirty="0" err="1">
                <a:latin typeface="Arial" charset="0"/>
              </a:rPr>
              <a:t>European</a:t>
            </a:r>
            <a:r>
              <a:rPr lang="cs-CZ" altLang="cs-CZ" sz="1400" i="1" dirty="0">
                <a:latin typeface="Arial" charset="0"/>
              </a:rPr>
              <a:t> </a:t>
            </a:r>
            <a:r>
              <a:rPr lang="cs-CZ" altLang="cs-CZ" sz="1400" i="1" dirty="0" err="1">
                <a:latin typeface="Arial" charset="0"/>
              </a:rPr>
              <a:t>Neighbourhood</a:t>
            </a:r>
            <a:r>
              <a:rPr lang="cs-CZ" altLang="cs-CZ" sz="1400" i="1" dirty="0">
                <a:latin typeface="Arial" charset="0"/>
              </a:rPr>
              <a:t> Instrument </a:t>
            </a:r>
            <a:r>
              <a:rPr lang="cs-CZ" altLang="cs-CZ" sz="1400" dirty="0">
                <a:latin typeface="Arial" charset="0"/>
              </a:rPr>
              <a:t>(</a:t>
            </a:r>
            <a:r>
              <a:rPr lang="cs-CZ" altLang="cs-CZ" sz="1400" b="1" dirty="0">
                <a:latin typeface="Arial" charset="0"/>
              </a:rPr>
              <a:t>ENI</a:t>
            </a:r>
            <a:r>
              <a:rPr lang="cs-CZ" altLang="cs-CZ" sz="1400" dirty="0">
                <a:latin typeface="Arial" charset="0"/>
              </a:rPr>
              <a:t>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" y="1470485"/>
            <a:ext cx="5966757" cy="440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98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85524" y="692696"/>
            <a:ext cx="4680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S</a:t>
            </a:r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truktura řízení programu </a:t>
            </a:r>
            <a:endParaRPr lang="cs-CZ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7" y="1628800"/>
            <a:ext cx="5504693" cy="46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724128" y="2188049"/>
            <a:ext cx="324036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Řídící </a:t>
            </a:r>
            <a:r>
              <a:rPr lang="cs-CZ" sz="1600" dirty="0" smtClean="0">
                <a:solidFill>
                  <a:schemeClr val="tx2"/>
                </a:solidFill>
              </a:rPr>
              <a:t>orgán/Jednotný sekretariát</a:t>
            </a:r>
          </a:p>
          <a:p>
            <a:r>
              <a:rPr lang="cs-CZ" sz="1400" dirty="0" smtClean="0"/>
              <a:t>sídlo v </a:t>
            </a:r>
            <a:r>
              <a:rPr lang="cs-CZ" sz="1400" dirty="0" smtClean="0"/>
              <a:t>Budapešti – Ministerstvo Financí</a:t>
            </a:r>
            <a:endParaRPr lang="cs-CZ" sz="1400" dirty="0" smtClean="0"/>
          </a:p>
          <a:p>
            <a:r>
              <a:rPr lang="cs-CZ" sz="15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Národní kontaktní místo ČR</a:t>
            </a:r>
          </a:p>
          <a:p>
            <a:r>
              <a:rPr lang="cs-CZ" sz="1400" dirty="0" smtClean="0"/>
              <a:t>Ministerstvo pro místní rozvoj </a:t>
            </a:r>
            <a:r>
              <a:rPr lang="cs-CZ" sz="1400" dirty="0" smtClean="0"/>
              <a:t>– OEÚS</a:t>
            </a:r>
          </a:p>
          <a:p>
            <a:pPr algn="ctr"/>
            <a:r>
              <a:rPr lang="cs-CZ" sz="1400" i="1" dirty="0" smtClean="0">
                <a:solidFill>
                  <a:srgbClr val="1F497D"/>
                </a:solidFill>
              </a:rPr>
              <a:t>- Síť kontaktních míst -</a:t>
            </a:r>
          </a:p>
          <a:p>
            <a:endParaRPr lang="cs-CZ" sz="1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>
                <a:solidFill>
                  <a:schemeClr val="tx2"/>
                </a:solidFill>
              </a:rPr>
              <a:t>Kontrola žadatelů </a:t>
            </a:r>
            <a:r>
              <a:rPr lang="cs-CZ" sz="1400" dirty="0"/>
              <a:t>– CRR </a:t>
            </a:r>
            <a:r>
              <a:rPr lang="cs-CZ" sz="1400" dirty="0" smtClean="0"/>
              <a:t>ČR</a:t>
            </a:r>
          </a:p>
          <a:p>
            <a:pPr marL="285750" indent="-285750">
              <a:buFont typeface="Arial" pitchFamily="34" charset="0"/>
              <a:buChar char="•"/>
            </a:pPr>
            <a:endParaRPr lang="cs-CZ" sz="14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600" dirty="0" smtClean="0">
                <a:solidFill>
                  <a:schemeClr val="tx2"/>
                </a:solidFill>
              </a:rPr>
              <a:t>Monitorovací výbor </a:t>
            </a:r>
            <a:r>
              <a:rPr lang="cs-CZ" sz="1400" dirty="0"/>
              <a:t>– zástupci členských států</a:t>
            </a:r>
            <a:endParaRPr lang="cs-CZ" sz="1400" dirty="0"/>
          </a:p>
          <a:p>
            <a:endParaRPr lang="cs-CZ" sz="1500" dirty="0" smtClean="0"/>
          </a:p>
          <a:p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16241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Program ⇄ Strategie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sz="half" idx="1"/>
          </p:nvPr>
        </p:nvSpPr>
        <p:spPr>
          <a:xfrm>
            <a:off x="527727" y="1737196"/>
            <a:ext cx="4038600" cy="4705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Interreg</a:t>
            </a:r>
            <a:r>
              <a:rPr lang="cs-C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 DANUBE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Vyčleněné programové období 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2014-2020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Projekty financované ze zdrojů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ERDF/IPA/ENI</a:t>
            </a:r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>
              <a:buClr>
                <a:srgbClr val="002060"/>
              </a:buClr>
            </a:pP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4 </a:t>
            </a:r>
            <a:r>
              <a:rPr lang="cs-CZ" sz="1800" b="1" dirty="0" err="1">
                <a:solidFill>
                  <a:srgbClr val="1F497D"/>
                </a:solidFill>
                <a:latin typeface="Cambria" panose="02040503050406030204" pitchFamily="18" charset="0"/>
              </a:rPr>
              <a:t>tématické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osy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stanovené v programovém dokumentu → až do úrovně typů akcí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cílem je řešení společných problémů nadnárodního významu formou projektů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přispívá k naplňování EUSDR prostřednictvím projektů,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seed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</a:rPr>
              <a:t>money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, financováním PAC a DSP</a:t>
            </a:r>
          </a:p>
          <a:p>
            <a:pPr marL="571500" indent="-571500" algn="just">
              <a:spcBef>
                <a:spcPts val="300"/>
              </a:spcBef>
              <a:buClr>
                <a:srgbClr val="002060"/>
              </a:buClr>
              <a:buFont typeface="Wingdings" pitchFamily="2" charset="2"/>
              <a:buChar char="§"/>
            </a:pPr>
            <a:endParaRPr lang="cs-CZ" altLang="de-DE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856956" y="1737196"/>
            <a:ext cx="4038600" cy="4565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S</a:t>
            </a:r>
            <a:r>
              <a:rPr lang="cs-CZ" sz="1800" b="1" dirty="0" smtClean="0">
                <a:solidFill>
                  <a:srgbClr val="002060"/>
                </a:solidFill>
                <a:latin typeface="Cambria" panose="02040503050406030204" pitchFamily="18" charset="0"/>
              </a:rPr>
              <a:t>trategie </a:t>
            </a:r>
            <a:r>
              <a:rPr lang="cs-CZ" sz="1800" b="1" dirty="0">
                <a:solidFill>
                  <a:srgbClr val="002060"/>
                </a:solidFill>
                <a:latin typeface="Cambria" panose="02040503050406030204" pitchFamily="18" charset="0"/>
              </a:rPr>
              <a:t>EUSDR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Zpracovávána od r.2009</a:t>
            </a:r>
          </a:p>
          <a:p>
            <a:pPr>
              <a:buClr>
                <a:srgbClr val="002060"/>
              </a:buClr>
            </a:pP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dlouhodobá strategie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pro území podunajského regionu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průřezový politický nástroj pro lepší horizontální koordinaci,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využití stávajících programů a institucí, dostupných finančních nástrojů a různých fondů EU i dalších zdrojů bez vyčleněných prostředků</a:t>
            </a:r>
          </a:p>
          <a:p>
            <a:pPr>
              <a:buClr>
                <a:srgbClr val="002060"/>
              </a:buClr>
            </a:pP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Hlavní dokument </a:t>
            </a:r>
            <a:r>
              <a:rPr lang="cs-CZ" sz="1800" b="1" dirty="0">
                <a:solidFill>
                  <a:srgbClr val="1F497D"/>
                </a:solidFill>
                <a:latin typeface="Cambria" panose="02040503050406030204" pitchFamily="18" charset="0"/>
              </a:rPr>
              <a:t>Akční plán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, který vymezuje čtyři hlavní pilíře a jedenáct prioritních oblastí – ČR energetika</a:t>
            </a:r>
          </a:p>
          <a:p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484784"/>
            <a:ext cx="19002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8"/>
          <p:cNvCxnSpPr/>
          <p:nvPr/>
        </p:nvCxnSpPr>
        <p:spPr>
          <a:xfrm>
            <a:off x="4572000" y="1989609"/>
            <a:ext cx="0" cy="4176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391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395536" y="1556792"/>
            <a:ext cx="7776864" cy="4752528"/>
          </a:xfrm>
        </p:spPr>
        <p:txBody>
          <a:bodyPr>
            <a:noAutofit/>
          </a:bodyPr>
          <a:lstStyle/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Nadnárodní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a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územní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relevance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nadnárodní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přidaná hodnota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namířena na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výzvy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a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potřeby, které nemohou být řešeny čistě jen s pomocí přístupů na místní/národní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úrovni – řeší potřeby napříč územím</a:t>
            </a:r>
            <a:endParaRPr lang="en-US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Dosažení konkrétních a měřitelných výsledků; 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indikátory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Projekt přispívá k dosažení cílů, kterých má být dosaženo na úrovni programu pro danou prioritní osu  a vyvolat konkrétní a viditelné změny v programové oblasti.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Trvanlivost výstupů a 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výsledků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Dosažené výsledky mohou být dále využity, nebo slouží jako příprava investic z jiných zdrojů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Relevance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a kvalitní</a:t>
            </a:r>
            <a:r>
              <a:rPr lang="en-US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partnerství (vhodní partneři), 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relevant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ní ´</a:t>
            </a:r>
            <a:r>
              <a:rPr lang="en-US" altLang="de-DE" sz="1800" dirty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stakeholders</a:t>
            </a: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  <a:sym typeface="Wingdings" pitchFamily="2" charset="2"/>
              </a:rPr>
              <a:t>´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  <a:sym typeface="Wingdings" pitchFamily="2" charset="2"/>
              </a:rPr>
              <a:t>s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  <a:sym typeface="Wingdings" pitchFamily="2" charset="2"/>
              </a:rPr>
              <a:t>chopni vypracovat, implementovat a následně sledovat výsledky projektu</a:t>
            </a:r>
            <a:endParaRPr lang="en-US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 smtClean="0">
                <a:solidFill>
                  <a:schemeClr val="tx2"/>
                </a:solidFill>
                <a:latin typeface="Cambria" panose="02040503050406030204" pitchFamily="18" charset="0"/>
              </a:rPr>
              <a:t>Účinnost z hlediska mobilizace zdrojů (lidské, finanční, přírodní)</a:t>
            </a:r>
          </a:p>
          <a:p>
            <a:pPr lvl="1" algn="just">
              <a:spcBef>
                <a:spcPts val="300"/>
              </a:spcBef>
              <a:buClr>
                <a:schemeClr val="tx2"/>
              </a:buClr>
            </a:pP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e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fektivita – prokázat hodnotu za vložené prostředky</a:t>
            </a: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Řádná</a:t>
            </a:r>
            <a:r>
              <a:rPr lang="en-GB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GB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proj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ektová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komunikace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en-GB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Ef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ektivní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en-GB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pr</a:t>
            </a:r>
            <a:r>
              <a:rPr lang="cs-CZ" altLang="de-DE" sz="1400" dirty="0" err="1">
                <a:solidFill>
                  <a:srgbClr val="1F497D"/>
                </a:solidFill>
                <a:latin typeface="Cambria" panose="02040503050406030204" pitchFamily="18" charset="0"/>
              </a:rPr>
              <a:t>ojektové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řízení</a:t>
            </a:r>
            <a:endParaRPr lang="en-GB" altLang="de-DE" sz="14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1028700" lvl="1" indent="-571500" algn="just">
              <a:spcBef>
                <a:spcPts val="300"/>
              </a:spcBef>
              <a:buClr>
                <a:schemeClr val="tx2"/>
              </a:buClr>
              <a:buFont typeface="Wingdings" pitchFamily="2" charset="2"/>
              <a:buChar char="Ø"/>
            </a:pP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Důkladně </a:t>
            </a:r>
            <a:r>
              <a:rPr lang="cs-CZ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sestavený</a:t>
            </a:r>
            <a:r>
              <a:rPr lang="en-GB" altLang="de-DE" sz="14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4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rozpočet</a:t>
            </a:r>
          </a:p>
          <a:p>
            <a:pPr marL="571500" indent="-57150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Srozumitelný/ucelený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přístup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 (</a:t>
            </a:r>
            <a:r>
              <a:rPr lang="cs-CZ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pracovní plán</a:t>
            </a:r>
            <a:r>
              <a:rPr lang="en-GB" altLang="de-DE" sz="1800" dirty="0">
                <a:solidFill>
                  <a:schemeClr val="tx2"/>
                </a:solidFill>
                <a:latin typeface="Cambria" panose="02040503050406030204" pitchFamily="18" charset="0"/>
              </a:rPr>
              <a:t>)</a:t>
            </a:r>
          </a:p>
          <a:p>
            <a:pPr marL="571500" indent="-571500" algn="just">
              <a:spcAft>
                <a:spcPts val="600"/>
              </a:spcAft>
              <a:buClr>
                <a:schemeClr val="tx2"/>
              </a:buClr>
              <a:buFont typeface="Wingdings" pitchFamily="2" charset="2"/>
              <a:buChar char="§"/>
            </a:pPr>
            <a:endParaRPr lang="cs-CZ" altLang="de-DE" sz="1000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4064801" y="692696"/>
            <a:ext cx="4262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+mj-ea"/>
                <a:cs typeface="+mj-cs"/>
              </a:rPr>
              <a:t>Charakteristika projektů</a:t>
            </a:r>
          </a:p>
        </p:txBody>
      </p:sp>
    </p:spTree>
    <p:extLst>
      <p:ext uri="{BB962C8B-B14F-4D97-AF65-F5344CB8AC3E}">
        <p14:creationId xmlns:p14="http://schemas.microsoft.com/office/powerpoint/2010/main" val="149502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91880" y="775737"/>
            <a:ext cx="30243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Výstupy projektů</a:t>
            </a:r>
          </a:p>
        </p:txBody>
      </p:sp>
      <p:sp>
        <p:nvSpPr>
          <p:cNvPr id="2" name="Zaoblený obdélníkový popisek 1"/>
          <p:cNvSpPr/>
          <p:nvPr/>
        </p:nvSpPr>
        <p:spPr>
          <a:xfrm>
            <a:off x="131566" y="1933452"/>
            <a:ext cx="4152402" cy="2376264"/>
          </a:xfrm>
          <a:prstGeom prst="wedgeRoundRectCallout">
            <a:avLst>
              <a:gd name="adj1" fmla="val -35351"/>
              <a:gd name="adj2" fmla="val 78034"/>
              <a:gd name="adj3" fmla="val 16667"/>
            </a:avLst>
          </a:prstGeom>
          <a:solidFill>
            <a:srgbClr val="365F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300" dirty="0"/>
              <a:t>D</a:t>
            </a:r>
            <a:r>
              <a:rPr lang="cs-CZ" sz="1300" dirty="0" smtClean="0"/>
              <a:t>efinují společné problémy / výzvy.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300" dirty="0" smtClean="0"/>
              <a:t>jasné střednědobé a dlouhodobé cíle a priority, které odráží také společnou vizi v konkrétní oblasti.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300" dirty="0" smtClean="0"/>
              <a:t>zapojení příslušných zainteresovaných stran s cílem zajistit udržitelnost a implementaci.</a:t>
            </a:r>
          </a:p>
          <a:p>
            <a:r>
              <a:rPr lang="cs-CZ" sz="1300" b="1" u="sng" dirty="0" smtClean="0"/>
              <a:t>akční plán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300" dirty="0" smtClean="0"/>
              <a:t>rozpis </a:t>
            </a:r>
            <a:r>
              <a:rPr lang="cs-CZ" sz="1300" dirty="0"/>
              <a:t>konkrétních opatření zaměřených na dosahování strategických cílů a záměrů. .</a:t>
            </a:r>
            <a:endParaRPr lang="cs-CZ" sz="13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sz="1300" dirty="0" smtClean="0"/>
              <a:t>sled kroků, které je třeba přijmout, činnosti, které musí být provedeny, časový rámec, </a:t>
            </a:r>
            <a:r>
              <a:rPr lang="cs-CZ" sz="1300" dirty="0" err="1" smtClean="0"/>
              <a:t>fin.zdroje</a:t>
            </a:r>
            <a:r>
              <a:rPr lang="cs-CZ" sz="1300" dirty="0" smtClean="0"/>
              <a:t>, odpovědnost</a:t>
            </a:r>
            <a:endParaRPr lang="cs-CZ" sz="1300" dirty="0"/>
          </a:p>
        </p:txBody>
      </p:sp>
      <p:sp>
        <p:nvSpPr>
          <p:cNvPr id="4" name="Zaoblený obdélníkový popisek 3"/>
          <p:cNvSpPr/>
          <p:nvPr/>
        </p:nvSpPr>
        <p:spPr>
          <a:xfrm>
            <a:off x="5004048" y="3121584"/>
            <a:ext cx="3322220" cy="2393160"/>
          </a:xfrm>
          <a:prstGeom prst="wedgeRoundRectCallout">
            <a:avLst>
              <a:gd name="adj1" fmla="val 35087"/>
              <a:gd name="adj2" fmla="val 7243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300" dirty="0" smtClean="0"/>
              <a:t>Prostředky k dosažení určitého úkolu, které společně rozvíjet na nadnárodní úrovni a prokazuje inovativní</a:t>
            </a:r>
            <a:r>
              <a:rPr lang="cs-CZ" sz="1300" dirty="0"/>
              <a:t> </a:t>
            </a:r>
            <a:r>
              <a:rPr lang="cs-CZ" sz="1300" dirty="0" smtClean="0"/>
              <a:t>charakter.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300" dirty="0" smtClean="0"/>
              <a:t>technické objekty, ale </a:t>
            </a:r>
            <a:r>
              <a:rPr lang="cs-CZ" sz="1300" b="1" u="sng" dirty="0" smtClean="0"/>
              <a:t>nehmotné</a:t>
            </a:r>
            <a:r>
              <a:rPr lang="cs-CZ" sz="1300" dirty="0" smtClean="0"/>
              <a:t> (metody, koncepty nebo služby) např. databáze, analytický nástroj, softwarové nástroje, nástroj pro informační a komunikační technologie, monitorovací nástroj apod.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300" dirty="0" smtClean="0"/>
              <a:t> navržen pro konečné uživatele</a:t>
            </a:r>
            <a:endParaRPr lang="cs-CZ" sz="1300" dirty="0"/>
          </a:p>
        </p:txBody>
      </p:sp>
      <p:sp>
        <p:nvSpPr>
          <p:cNvPr id="6" name="Zaoblený obdélníkový popisek 5"/>
          <p:cNvSpPr/>
          <p:nvPr/>
        </p:nvSpPr>
        <p:spPr>
          <a:xfrm>
            <a:off x="143508" y="5628069"/>
            <a:ext cx="6552728" cy="1152128"/>
          </a:xfrm>
          <a:prstGeom prst="wedgeRoundRectCallout">
            <a:avLst>
              <a:gd name="adj1" fmla="val -5981"/>
              <a:gd name="adj2" fmla="val -81669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Praktická </a:t>
            </a:r>
            <a:r>
              <a:rPr lang="cs-CZ" sz="1400" dirty="0"/>
              <a:t>realizace nově vyvinutých řešení (</a:t>
            </a:r>
            <a:r>
              <a:rPr lang="cs-CZ" sz="1400" dirty="0" smtClean="0"/>
              <a:t>např. </a:t>
            </a:r>
            <a:r>
              <a:rPr lang="cs-CZ" sz="1400" dirty="0"/>
              <a:t>služby, nástroje</a:t>
            </a:r>
            <a:r>
              <a:rPr lang="cs-CZ" sz="1400" dirty="0" smtClean="0"/>
              <a:t>, metody </a:t>
            </a:r>
            <a:r>
              <a:rPr lang="cs-CZ" sz="1400" dirty="0"/>
              <a:t>nebo přístupy, a to i </a:t>
            </a:r>
            <a:r>
              <a:rPr lang="cs-CZ" sz="1400" dirty="0" smtClean="0"/>
              <a:t>investice) mají experimentální povahu, </a:t>
            </a:r>
            <a:r>
              <a:rPr lang="cs-CZ" sz="1400" dirty="0"/>
              <a:t>jejímž cílem je testování, hodnocení </a:t>
            </a:r>
            <a:r>
              <a:rPr lang="cs-CZ" sz="1400" dirty="0" smtClean="0"/>
              <a:t>a/nebo demonstrace proveditelnosti </a:t>
            </a:r>
            <a:r>
              <a:rPr lang="cs-CZ" sz="1400" dirty="0"/>
              <a:t>a účinnost </a:t>
            </a:r>
            <a:r>
              <a:rPr lang="cs-CZ" sz="1400" dirty="0" smtClean="0"/>
              <a:t>systému. Jsou omezeny rozsahem </a:t>
            </a:r>
            <a:r>
              <a:rPr lang="cs-CZ" sz="1400" dirty="0"/>
              <a:t>(plocha, délka, měřítko) a bezprecedentní </a:t>
            </a:r>
            <a:r>
              <a:rPr lang="cs-CZ" sz="1400" dirty="0" smtClean="0"/>
              <a:t>ve srovnatelné prostředí. 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31566" y="5001224"/>
            <a:ext cx="108012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Strategie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452320" y="6158684"/>
            <a:ext cx="109448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ástroje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443560" y="4828510"/>
            <a:ext cx="164469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Pilotní aktivity</a:t>
            </a:r>
            <a:endParaRPr lang="cs-CZ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aoblený obdélníkový popisek 6"/>
          <p:cNvSpPr/>
          <p:nvPr/>
        </p:nvSpPr>
        <p:spPr>
          <a:xfrm>
            <a:off x="4586688" y="1412776"/>
            <a:ext cx="4464496" cy="1587388"/>
          </a:xfrm>
          <a:prstGeom prst="wedgeRoundRectCallout">
            <a:avLst>
              <a:gd name="adj1" fmla="val 34529"/>
              <a:gd name="adj2" fmla="val -65580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400" dirty="0">
                <a:solidFill>
                  <a:srgbClr val="FF0000"/>
                </a:solidFill>
              </a:rPr>
              <a:t>!!! Očekává se že každý projekt vyvine to </a:t>
            </a:r>
            <a:r>
              <a:rPr lang="cs-CZ" sz="1400" dirty="0" smtClean="0">
                <a:solidFill>
                  <a:srgbClr val="FF0000"/>
                </a:solidFill>
              </a:rPr>
              <a:t>implementuje a dokumentuje </a:t>
            </a:r>
            <a:r>
              <a:rPr lang="cs-CZ" sz="1400" dirty="0">
                <a:solidFill>
                  <a:srgbClr val="FF0000"/>
                </a:solidFill>
              </a:rPr>
              <a:t>přinejmenším tři společné interakcí </a:t>
            </a:r>
            <a:r>
              <a:rPr lang="cs-CZ" sz="1400" dirty="0" smtClean="0">
                <a:solidFill>
                  <a:srgbClr val="FF0000"/>
                </a:solidFill>
              </a:rPr>
              <a:t>učení</a:t>
            </a:r>
          </a:p>
          <a:p>
            <a:r>
              <a:rPr lang="cs-CZ" sz="1300" dirty="0" smtClean="0">
                <a:solidFill>
                  <a:schemeClr val="tx1"/>
                </a:solidFill>
              </a:rPr>
              <a:t>Proces získávání </a:t>
            </a:r>
            <a:r>
              <a:rPr lang="cs-CZ" sz="1300" dirty="0">
                <a:solidFill>
                  <a:schemeClr val="tx1"/>
                </a:solidFill>
              </a:rPr>
              <a:t>/ posilování institucionální znalosti v </a:t>
            </a:r>
            <a:r>
              <a:rPr lang="cs-CZ" sz="1300" dirty="0" smtClean="0">
                <a:solidFill>
                  <a:schemeClr val="tx1"/>
                </a:solidFill>
              </a:rPr>
              <a:t>nadnárodní spolupráce </a:t>
            </a:r>
            <a:r>
              <a:rPr lang="cs-CZ" sz="1300" dirty="0">
                <a:solidFill>
                  <a:schemeClr val="tx1"/>
                </a:solidFill>
              </a:rPr>
              <a:t>prostřednictvím společného pracovního prostředí zaměřena na </a:t>
            </a:r>
            <a:r>
              <a:rPr lang="cs-CZ" sz="1300" dirty="0" smtClean="0">
                <a:solidFill>
                  <a:schemeClr val="tx1"/>
                </a:solidFill>
              </a:rPr>
              <a:t>praktická</a:t>
            </a:r>
            <a:endParaRPr lang="cs-CZ" sz="1300" dirty="0">
              <a:solidFill>
                <a:schemeClr val="tx1"/>
              </a:solidFill>
            </a:endParaRPr>
          </a:p>
          <a:p>
            <a:r>
              <a:rPr lang="cs-CZ" sz="1300" dirty="0">
                <a:solidFill>
                  <a:schemeClr val="tx1"/>
                </a:solidFill>
              </a:rPr>
              <a:t>řešení, přenos know-how, budování kapacit, </a:t>
            </a:r>
            <a:r>
              <a:rPr lang="cs-CZ" sz="1300" dirty="0" smtClean="0">
                <a:solidFill>
                  <a:schemeClr val="tx1"/>
                </a:solidFill>
              </a:rPr>
              <a:t>výměna zkušeností, peer-</a:t>
            </a:r>
            <a:r>
              <a:rPr lang="cs-CZ" sz="1300" dirty="0" err="1" smtClean="0">
                <a:solidFill>
                  <a:schemeClr val="tx1"/>
                </a:solidFill>
              </a:rPr>
              <a:t>reviews</a:t>
            </a:r>
            <a:r>
              <a:rPr lang="cs-CZ" sz="1300" dirty="0" smtClean="0">
                <a:solidFill>
                  <a:schemeClr val="tx1"/>
                </a:solidFill>
              </a:rPr>
              <a:t>, </a:t>
            </a:r>
            <a:r>
              <a:rPr lang="cs-CZ" sz="1300" dirty="0">
                <a:solidFill>
                  <a:schemeClr val="tx1"/>
                </a:solidFill>
              </a:rPr>
              <a:t>nebo jakýkoli jiný typ procesu učení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020272" y="786770"/>
            <a:ext cx="197439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/>
              <a:t>Znalostní interakce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1922072" y="0"/>
            <a:ext cx="3139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>
                <a:solidFill>
                  <a:srgbClr val="4F81BD"/>
                </a:solidFill>
                <a:latin typeface="Cambria" panose="02040503050406030204" pitchFamily="18" charset="0"/>
              </a:rPr>
              <a:t>AM část </a:t>
            </a:r>
            <a:r>
              <a:rPr lang="hu-HU" sz="14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6: </a:t>
            </a:r>
            <a:r>
              <a:rPr lang="hu-HU" sz="1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IV. How to contribute to programme output indicator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408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764704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Partnerství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1520" y="1489395"/>
            <a:ext cx="8280920" cy="4896544"/>
          </a:xfrm>
        </p:spPr>
        <p:txBody>
          <a:bodyPr>
            <a:normAutofit/>
          </a:bodyPr>
          <a:lstStyle/>
          <a:p>
            <a:pPr algn="l"/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nadnárodní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charakter,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relevantní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s ohledem na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cíle </a:t>
            </a:r>
            <a:r>
              <a:rPr lang="cs-CZ" sz="2000" dirty="0">
                <a:solidFill>
                  <a:srgbClr val="1F497D"/>
                </a:solidFill>
                <a:latin typeface="Cambria" panose="02040503050406030204" pitchFamily="18" charset="0"/>
              </a:rPr>
              <a:t>a aktivity </a:t>
            </a:r>
            <a:r>
              <a:rPr lang="cs-CZ" sz="20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projektu, vyvážené, přiměřené cílům projektu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3 financující partneři ze 3 zemí programové oblasti (∅ 15)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Asociovaný partner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–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bez finančního zapojení</a:t>
            </a:r>
            <a:endParaRPr lang="cs-CZ" sz="1800" dirty="0" smtClean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Princip </a:t>
            </a:r>
            <a:r>
              <a:rPr lang="cs-CZ" sz="2000" b="1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Lead</a:t>
            </a:r>
            <a:r>
              <a:rPr lang="cs-CZ" sz="20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 partnera</a:t>
            </a:r>
            <a:endParaRPr lang="en-US" sz="2000" b="1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1414753" y="3314498"/>
            <a:ext cx="1152128" cy="1074995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MA/JS</a:t>
            </a:r>
            <a:endParaRPr lang="cs-CZ" dirty="0"/>
          </a:p>
        </p:txBody>
      </p:sp>
      <p:grpSp>
        <p:nvGrpSpPr>
          <p:cNvPr id="35" name="Skupina 34"/>
          <p:cNvGrpSpPr/>
          <p:nvPr/>
        </p:nvGrpSpPr>
        <p:grpSpPr>
          <a:xfrm>
            <a:off x="2874300" y="2771446"/>
            <a:ext cx="5207208" cy="1998463"/>
            <a:chOff x="1882388" y="4114577"/>
            <a:chExt cx="5559752" cy="2243623"/>
          </a:xfrm>
        </p:grpSpPr>
        <p:sp>
          <p:nvSpPr>
            <p:cNvPr id="6" name="Zaoblený obdélník 5"/>
            <p:cNvSpPr/>
            <p:nvPr/>
          </p:nvSpPr>
          <p:spPr>
            <a:xfrm>
              <a:off x="6362020" y="4721520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1400" dirty="0">
                  <a:solidFill>
                    <a:prstClr val="white"/>
                  </a:solidFill>
                </a:rPr>
                <a:t>Projektový partner </a:t>
              </a:r>
              <a:r>
                <a:rPr lang="cs-CZ" sz="1400" dirty="0" smtClean="0">
                  <a:solidFill>
                    <a:prstClr val="white"/>
                  </a:solidFill>
                </a:rPr>
                <a:t>2</a:t>
              </a:r>
              <a:endParaRPr lang="cs-CZ" sz="1400" dirty="0">
                <a:solidFill>
                  <a:prstClr val="white"/>
                </a:solidFill>
              </a:endParaRPr>
            </a:p>
          </p:txBody>
        </p:sp>
        <p:sp>
          <p:nvSpPr>
            <p:cNvPr id="5" name="Zaoblený obdélník 4"/>
            <p:cNvSpPr/>
            <p:nvPr/>
          </p:nvSpPr>
          <p:spPr>
            <a:xfrm>
              <a:off x="3275856" y="4838533"/>
              <a:ext cx="1646004" cy="70207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dirty="0" err="1" smtClean="0"/>
                <a:t>Lead</a:t>
              </a:r>
              <a:r>
                <a:rPr lang="cs-CZ" dirty="0" smtClean="0"/>
                <a:t> partner</a:t>
              </a:r>
              <a:endParaRPr lang="cs-CZ" dirty="0"/>
            </a:p>
          </p:txBody>
        </p:sp>
        <p:sp>
          <p:nvSpPr>
            <p:cNvPr id="8" name="Zaoblený obdélník 7"/>
            <p:cNvSpPr/>
            <p:nvPr/>
          </p:nvSpPr>
          <p:spPr>
            <a:xfrm>
              <a:off x="6362020" y="4114577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400" dirty="0" smtClean="0"/>
                <a:t>Projektový partner 1</a:t>
              </a:r>
              <a:endParaRPr lang="cs-CZ" sz="1400" dirty="0"/>
            </a:p>
          </p:txBody>
        </p:sp>
        <p:sp>
          <p:nvSpPr>
            <p:cNvPr id="9" name="Zaoblený obdélník 8"/>
            <p:cNvSpPr/>
            <p:nvPr/>
          </p:nvSpPr>
          <p:spPr>
            <a:xfrm>
              <a:off x="6362020" y="5306585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1400" dirty="0">
                  <a:solidFill>
                    <a:prstClr val="white"/>
                  </a:solidFill>
                </a:rPr>
                <a:t>Projektový partner </a:t>
              </a:r>
              <a:r>
                <a:rPr lang="cs-CZ" sz="1400" dirty="0" smtClean="0">
                  <a:solidFill>
                    <a:prstClr val="white"/>
                  </a:solidFill>
                </a:rPr>
                <a:t>3</a:t>
              </a:r>
              <a:endParaRPr lang="cs-CZ" sz="1400" dirty="0">
                <a:solidFill>
                  <a:prstClr val="white"/>
                </a:solidFill>
              </a:endParaRPr>
            </a:p>
          </p:txBody>
        </p:sp>
        <p:sp>
          <p:nvSpPr>
            <p:cNvPr id="10" name="Zaoblený obdélník 9"/>
            <p:cNvSpPr/>
            <p:nvPr/>
          </p:nvSpPr>
          <p:spPr>
            <a:xfrm>
              <a:off x="6355751" y="5890148"/>
              <a:ext cx="1080120" cy="468052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cs-CZ" sz="1400" dirty="0">
                  <a:solidFill>
                    <a:prstClr val="white"/>
                  </a:solidFill>
                </a:rPr>
                <a:t>Projektový partner </a:t>
              </a:r>
              <a:r>
                <a:rPr lang="cs-CZ" sz="1400" dirty="0" smtClean="0">
                  <a:solidFill>
                    <a:prstClr val="white"/>
                  </a:solidFill>
                </a:rPr>
                <a:t>4</a:t>
              </a:r>
              <a:endParaRPr lang="cs-CZ" sz="1400" dirty="0">
                <a:solidFill>
                  <a:prstClr val="white"/>
                </a:solidFill>
              </a:endParaRPr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>
              <a:off x="1882388" y="5189572"/>
              <a:ext cx="1224136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>
              <a:stCxn id="5" idx="3"/>
              <a:endCxn id="8" idx="1"/>
            </p:cNvCxnSpPr>
            <p:nvPr/>
          </p:nvCxnSpPr>
          <p:spPr>
            <a:xfrm flipV="1">
              <a:off x="4921860" y="4348603"/>
              <a:ext cx="1440160" cy="8409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>
              <a:stCxn id="5" idx="3"/>
              <a:endCxn id="6" idx="1"/>
            </p:cNvCxnSpPr>
            <p:nvPr/>
          </p:nvCxnSpPr>
          <p:spPr>
            <a:xfrm flipV="1">
              <a:off x="4921860" y="4955546"/>
              <a:ext cx="1440160" cy="2340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16"/>
            <p:cNvCxnSpPr>
              <a:stCxn id="5" idx="3"/>
              <a:endCxn id="9" idx="1"/>
            </p:cNvCxnSpPr>
            <p:nvPr/>
          </p:nvCxnSpPr>
          <p:spPr>
            <a:xfrm>
              <a:off x="4921860" y="5189572"/>
              <a:ext cx="1440160" cy="35103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/>
            <p:cNvCxnSpPr>
              <a:stCxn id="5" idx="3"/>
              <a:endCxn id="10" idx="1"/>
            </p:cNvCxnSpPr>
            <p:nvPr/>
          </p:nvCxnSpPr>
          <p:spPr>
            <a:xfrm>
              <a:off x="4921860" y="5189572"/>
              <a:ext cx="1433891" cy="93460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ovéPole 25"/>
          <p:cNvSpPr txBox="1"/>
          <p:nvPr/>
        </p:nvSpPr>
        <p:spPr>
          <a:xfrm>
            <a:off x="3707904" y="4042353"/>
            <a:ext cx="290247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ambria" pitchFamily="18" charset="0"/>
              <a:buChar char="›"/>
            </a:pPr>
            <a:r>
              <a:rPr lang="cs-CZ" sz="1500" dirty="0">
                <a:solidFill>
                  <a:srgbClr val="1F497D"/>
                </a:solidFill>
                <a:latin typeface="Cambria" panose="02040503050406030204" pitchFamily="18" charset="0"/>
              </a:rPr>
              <a:t>z členského státu EU</a:t>
            </a:r>
          </a:p>
          <a:p>
            <a:pPr marL="285750" indent="-285750">
              <a:buFont typeface="Cambria" pitchFamily="18" charset="0"/>
              <a:buChar char="›"/>
            </a:pPr>
            <a:r>
              <a:rPr lang="cs-CZ" sz="1500" dirty="0">
                <a:solidFill>
                  <a:srgbClr val="1F497D"/>
                </a:solidFill>
                <a:latin typeface="Cambria" panose="02040503050406030204" pitchFamily="18" charset="0"/>
              </a:rPr>
              <a:t>odpovědný za koordinaci/realizaci projektu</a:t>
            </a:r>
          </a:p>
          <a:p>
            <a:pPr marL="285750" indent="-285750">
              <a:buFont typeface="Cambria" pitchFamily="18" charset="0"/>
              <a:buChar char="›"/>
            </a:pP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Partnership</a:t>
            </a:r>
            <a:r>
              <a:rPr lang="cs-CZ" sz="15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Agreement</a:t>
            </a:r>
            <a:r>
              <a:rPr lang="cs-CZ" sz="15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, </a:t>
            </a: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Subsidy</a:t>
            </a:r>
            <a:r>
              <a:rPr lang="cs-CZ" sz="15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5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Contract</a:t>
            </a:r>
            <a:endParaRPr lang="cs-CZ" sz="15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285750" indent="-285750">
              <a:buFont typeface="Cambria" pitchFamily="18" charset="0"/>
              <a:buChar char="›"/>
            </a:pPr>
            <a:r>
              <a:rPr lang="cs-CZ" sz="1500" dirty="0">
                <a:solidFill>
                  <a:srgbClr val="1F497D"/>
                </a:solidFill>
                <a:latin typeface="Cambria" panose="02040503050406030204" pitchFamily="18" charset="0"/>
              </a:rPr>
              <a:t>zajistit, že výdaje předložené PP byly ověřeny FLC</a:t>
            </a:r>
          </a:p>
          <a:p>
            <a:pPr marL="285750" lvl="2" indent="-285750">
              <a:buFont typeface="Cambria" pitchFamily="18" charset="0"/>
              <a:buChar char="›"/>
            </a:pPr>
            <a:r>
              <a:rPr lang="cs-CZ" altLang="de-DE" sz="1500" dirty="0">
                <a:solidFill>
                  <a:srgbClr val="1F497D"/>
                </a:solidFill>
                <a:latin typeface="Cambria" panose="02040503050406030204" pitchFamily="18" charset="0"/>
              </a:rPr>
              <a:t>zkušenosti s projekty EU, kapacita finanční i lidské zdroje, </a:t>
            </a:r>
            <a:r>
              <a:rPr lang="cs-CZ" altLang="de-DE" sz="1500" u="sng" dirty="0">
                <a:solidFill>
                  <a:srgbClr val="1F497D"/>
                </a:solidFill>
                <a:latin typeface="Cambria" panose="02040503050406030204" pitchFamily="18" charset="0"/>
              </a:rPr>
              <a:t>aktivní </a:t>
            </a:r>
            <a:r>
              <a:rPr lang="cs-CZ" altLang="de-DE" sz="1500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managment</a:t>
            </a:r>
            <a:endParaRPr lang="cs-CZ" altLang="de-DE" sz="1500" u="sng" dirty="0">
              <a:solidFill>
                <a:srgbClr val="1F497D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9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3419872" y="692696"/>
            <a:ext cx="5011824" cy="5760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000" dirty="0" smtClean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</a:rPr>
              <a:t>Partnerství</a:t>
            </a:r>
            <a:endParaRPr lang="hu-HU" sz="3000" dirty="0">
              <a:solidFill>
                <a:srgbClr val="4F81BD">
                  <a:lumMod val="75000"/>
                </a:srgb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Alcím 2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496944" cy="524729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hu-HU" sz="2000" dirty="0">
                <a:solidFill>
                  <a:srgbClr val="4F81BD"/>
                </a:solidFill>
                <a:latin typeface="Cambria" panose="02040503050406030204" pitchFamily="18" charset="0"/>
              </a:rPr>
              <a:t>= požadavky na partnery přesně definovány v </a:t>
            </a:r>
            <a:r>
              <a:rPr lang="hu-HU" sz="20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AM část 2: </a:t>
            </a:r>
            <a:r>
              <a:rPr lang="hu-HU" sz="2600" b="1" dirty="0" smtClean="0">
                <a:solidFill>
                  <a:srgbClr val="4F81BD"/>
                </a:solidFill>
                <a:latin typeface="Cambria" panose="02040503050406030204" pitchFamily="18" charset="0"/>
              </a:rPr>
              <a:t>II.Partnership</a:t>
            </a:r>
            <a:endParaRPr lang="hu-HU" sz="2600" b="1" dirty="0">
              <a:solidFill>
                <a:srgbClr val="4F81BD"/>
              </a:solidFill>
              <a:latin typeface="Cambria" panose="02040503050406030204" pitchFamily="18" charset="0"/>
            </a:endParaRPr>
          </a:p>
          <a:p>
            <a:pPr algn="l"/>
            <a:endParaRPr lang="hu-HU" sz="13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400" b="1" dirty="0" err="1">
                <a:solidFill>
                  <a:srgbClr val="1F497D"/>
                </a:solidFill>
                <a:latin typeface="Cambria" panose="02040503050406030204" pitchFamily="18" charset="0"/>
              </a:rPr>
              <a:t>Partneři</a:t>
            </a:r>
            <a:r>
              <a:rPr lang="sk-SK" sz="2400" b="1" dirty="0">
                <a:solidFill>
                  <a:srgbClr val="1F497D"/>
                </a:solidFill>
                <a:latin typeface="Cambria" panose="02040503050406030204" pitchFamily="18" charset="0"/>
              </a:rPr>
              <a:t> typu: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/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Národní,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regionální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a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lokální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instituce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(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včetně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EGTC –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evropské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seskupení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územní 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spolupráce);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      *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Spadají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sem i „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bodies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governed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by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public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law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“ </a:t>
            </a:r>
            <a:endParaRPr lang="sk-SK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</a:pPr>
            <a:endParaRPr lang="sk-SK" sz="22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Mezinárodní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organizace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 </a:t>
            </a:r>
          </a:p>
          <a:p>
            <a:pPr lvl="0" algn="l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lphaUcPeriod" startAt="2"/>
            </a:pP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Soukromé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instituce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, s </a:t>
            </a:r>
            <a:r>
              <a:rPr lang="sk-SK" sz="2200" dirty="0" err="1">
                <a:solidFill>
                  <a:srgbClr val="1F497D"/>
                </a:solidFill>
                <a:latin typeface="Cambria" panose="02040503050406030204" pitchFamily="18" charset="0"/>
              </a:rPr>
              <a:t>právní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subjektivitou (</a:t>
            </a:r>
            <a:r>
              <a:rPr lang="sk-SK" sz="2200" u="sng" dirty="0">
                <a:solidFill>
                  <a:srgbClr val="1F497D"/>
                </a:solidFill>
                <a:latin typeface="Cambria" panose="02040503050406030204" pitchFamily="18" charset="0"/>
              </a:rPr>
              <a:t>jen </a:t>
            </a:r>
            <a:r>
              <a:rPr lang="sk-SK" sz="2200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ze</a:t>
            </a:r>
            <a:r>
              <a:rPr lang="sk-SK" sz="2200" u="sng" dirty="0">
                <a:solidFill>
                  <a:srgbClr val="1F497D"/>
                </a:solidFill>
                <a:latin typeface="Cambria" panose="02040503050406030204" pitchFamily="18" charset="0"/>
              </a:rPr>
              <a:t> zemí </a:t>
            </a: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EU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800100" lvl="1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200" u="sng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Non-profit</a:t>
            </a: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u="sng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making</a:t>
            </a: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: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b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PP/LP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(</a:t>
            </a:r>
            <a:r>
              <a:rPr lang="sk-SK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self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declaration</a:t>
            </a:r>
            <a:r>
              <a:rPr lang="sk-SK" sz="22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)</a:t>
            </a:r>
          </a:p>
          <a:p>
            <a:pPr marL="804863" lvl="0" algn="l"/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1) Doklad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(</a:t>
            </a:r>
            <a:r>
              <a:rPr lang="cs-CZ" sz="18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zřiz.listina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, statut) – musí být patrné, že hlavní náplní je </a:t>
            </a:r>
            <a:r>
              <a:rPr lang="cs-CZ" sz="1800" dirty="0" err="1" smtClean="0">
                <a:solidFill>
                  <a:srgbClr val="1F497D"/>
                </a:solidFill>
                <a:latin typeface="Cambria" panose="02040503050406030204" pitchFamily="18" charset="0"/>
              </a:rPr>
              <a:t>veřejněprospěšná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 činnost</a:t>
            </a:r>
          </a:p>
          <a:p>
            <a:pPr marL="804863" lvl="0" algn="l"/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2) Registrace </a:t>
            </a:r>
            <a:r>
              <a:rPr lang="cs-CZ" sz="1800" i="1" dirty="0">
                <a:solidFill>
                  <a:srgbClr val="1F497D"/>
                </a:solidFill>
                <a:latin typeface="Cambria" panose="02040503050406030204" pitchFamily="18" charset="0"/>
              </a:rPr>
              <a:t>do databáze NNO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(prokazuje tím založení za účelem uspokojování potřeb obecného zájmu):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http://www.isnno.cz/evidencennov10001/</a:t>
            </a:r>
            <a:r>
              <a:rPr lang="cs-CZ" sz="1800" dirty="0" err="1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DesignPages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  <a:hlinkClick r:id="rId3"/>
              </a:rPr>
              <a:t>/oevidenci.aspx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; </a:t>
            </a:r>
          </a:p>
          <a:p>
            <a:pPr marL="804863" algn="l"/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3)</a:t>
            </a:r>
            <a:r>
              <a:rPr lang="cs-CZ" sz="1800" i="1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cs-CZ" sz="1800" i="1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Prohlášení </a:t>
            </a:r>
            <a:r>
              <a:rPr lang="cs-CZ" sz="1800" dirty="0">
                <a:solidFill>
                  <a:srgbClr val="1F497D"/>
                </a:solidFill>
                <a:latin typeface="Cambria" panose="02040503050406030204" pitchFamily="18" charset="0"/>
              </a:rPr>
              <a:t>o tom, že v případě generace zisku ho žadatel investuje zpět do naplňování účelu, za kterým byl </a:t>
            </a:r>
            <a:r>
              <a:rPr lang="cs-CZ" sz="1800" dirty="0" smtClean="0">
                <a:solidFill>
                  <a:srgbClr val="1F497D"/>
                </a:solidFill>
                <a:latin typeface="Cambria" panose="02040503050406030204" pitchFamily="18" charset="0"/>
              </a:rPr>
              <a:t>zřízen</a:t>
            </a:r>
            <a:endParaRPr lang="cs-CZ" sz="1800" dirty="0">
              <a:solidFill>
                <a:srgbClr val="1F497D"/>
              </a:solidFill>
              <a:latin typeface="Cambria" panose="02040503050406030204" pitchFamily="18" charset="0"/>
            </a:endParaRPr>
          </a:p>
          <a:p>
            <a:pPr marL="800100" lvl="1" indent="-342900" algn="l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sk-SK" sz="2200" u="sng" dirty="0" smtClean="0">
                <a:solidFill>
                  <a:srgbClr val="1F497D"/>
                </a:solidFill>
                <a:latin typeface="Cambria" panose="02040503050406030204" pitchFamily="18" charset="0"/>
              </a:rPr>
              <a:t>Profit </a:t>
            </a:r>
            <a:r>
              <a:rPr lang="sk-SK" sz="2200" u="sng" dirty="0" err="1">
                <a:solidFill>
                  <a:srgbClr val="1F497D"/>
                </a:solidFill>
                <a:latin typeface="Cambria" panose="02040503050406030204" pitchFamily="18" charset="0"/>
              </a:rPr>
              <a:t>making</a:t>
            </a:r>
            <a:r>
              <a:rPr lang="sk-SK" sz="2200" u="sng" dirty="0">
                <a:solidFill>
                  <a:srgbClr val="1F497D"/>
                </a:solidFill>
                <a:latin typeface="Cambria" panose="02040503050406030204" pitchFamily="18" charset="0"/>
              </a:rPr>
              <a:t>:</a:t>
            </a:r>
            <a:r>
              <a:rPr lang="sk-SK" sz="2200" dirty="0">
                <a:solidFill>
                  <a:srgbClr val="1F497D"/>
                </a:solidFill>
                <a:latin typeface="Cambria" panose="02040503050406030204" pitchFamily="18" charset="0"/>
              </a:rPr>
              <a:t> </a:t>
            </a:r>
            <a:r>
              <a:rPr lang="sk-SK" sz="2200" b="1" dirty="0">
                <a:solidFill>
                  <a:srgbClr val="1F497D"/>
                </a:solidFill>
                <a:latin typeface="Cambria" panose="02040503050406030204" pitchFamily="18" charset="0"/>
              </a:rPr>
              <a:t>PP </a:t>
            </a:r>
          </a:p>
        </p:txBody>
      </p:sp>
    </p:spTree>
    <p:extLst>
      <p:ext uri="{BB962C8B-B14F-4D97-AF65-F5344CB8AC3E}">
        <p14:creationId xmlns:p14="http://schemas.microsoft.com/office/powerpoint/2010/main" val="135327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7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4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4843</TotalTime>
  <Words>1244</Words>
  <Application>Microsoft Office PowerPoint</Application>
  <PresentationFormat>Předvádění na obrazovce (4:3)</PresentationFormat>
  <Paragraphs>199</Paragraphs>
  <Slides>16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9</vt:i4>
      </vt:variant>
      <vt:variant>
        <vt:lpstr>Nadpisy snímků</vt:lpstr>
      </vt:variant>
      <vt:variant>
        <vt:i4>16</vt:i4>
      </vt:variant>
    </vt:vector>
  </HeadingPairs>
  <TitlesOfParts>
    <vt:vector size="25" baseType="lpstr">
      <vt:lpstr>Office-téma</vt:lpstr>
      <vt:lpstr>1_Office-téma</vt:lpstr>
      <vt:lpstr>2_Office-téma</vt:lpstr>
      <vt:lpstr>3_Office-téma</vt:lpstr>
      <vt:lpstr>5_Office-téma</vt:lpstr>
      <vt:lpstr>7_Office-téma</vt:lpstr>
      <vt:lpstr>4_Office-téma</vt:lpstr>
      <vt:lpstr>6_Office-téma</vt:lpstr>
      <vt:lpstr>8_Office-téma</vt:lpstr>
      <vt:lpstr>Interreg DANUBE  Program nadnárodní spolupráce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the presentation  (Cambria 36-40)</dc:title>
  <dc:creator>Gábor Eszter</dc:creator>
  <cp:lastModifiedBy>*</cp:lastModifiedBy>
  <cp:revision>232</cp:revision>
  <cp:lastPrinted>2017-02-21T16:26:01Z</cp:lastPrinted>
  <dcterms:created xsi:type="dcterms:W3CDTF">2015-08-11T09:15:14Z</dcterms:created>
  <dcterms:modified xsi:type="dcterms:W3CDTF">2017-02-21T16:26:15Z</dcterms:modified>
</cp:coreProperties>
</file>