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3" r:id="rId2"/>
    <p:sldId id="290" r:id="rId3"/>
    <p:sldId id="266" r:id="rId4"/>
    <p:sldId id="291" r:id="rId5"/>
    <p:sldId id="292" r:id="rId6"/>
    <p:sldId id="301" r:id="rId7"/>
    <p:sldId id="293" r:id="rId8"/>
    <p:sldId id="303" r:id="rId9"/>
    <p:sldId id="304" r:id="rId10"/>
    <p:sldId id="308" r:id="rId11"/>
    <p:sldId id="305" r:id="rId12"/>
    <p:sldId id="307" r:id="rId13"/>
    <p:sldId id="302" r:id="rId14"/>
    <p:sldId id="306" r:id="rId15"/>
    <p:sldId id="296" r:id="rId16"/>
    <p:sldId id="300" r:id="rId17"/>
    <p:sldId id="297" r:id="rId18"/>
    <p:sldId id="309" r:id="rId19"/>
    <p:sldId id="294" r:id="rId20"/>
    <p:sldId id="295" r:id="rId21"/>
    <p:sldId id="310" r:id="rId22"/>
    <p:sldId id="313" r:id="rId23"/>
    <p:sldId id="314" r:id="rId24"/>
    <p:sldId id="311" r:id="rId25"/>
    <p:sldId id="315" r:id="rId26"/>
    <p:sldId id="312" r:id="rId27"/>
    <p:sldId id="264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danube.eu/relevant-documents/documents-for-project-implementation" TargetMode="Externa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danube.eu/" TargetMode="Externa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tatiana.mifkova@crr.cz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</a:t>
            </a:r>
            <a:r>
              <a:rPr lang="cs-CZ" dirty="0" smtClean="0"/>
              <a:t>DANUBE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11.5.2017 </a:t>
            </a:r>
            <a:r>
              <a:rPr lang="cs-CZ" dirty="0" smtClean="0"/>
              <a:t>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Fáze – posouzení věcné a formální správnost, dodržení pravidel programu, předpisů EI a národní legislativy</a:t>
            </a:r>
          </a:p>
          <a:p>
            <a:pPr marL="400050" indent="-400050">
              <a:buAutoNum type="romanUcPeriod"/>
            </a:pPr>
            <a:r>
              <a:rPr lang="cs-CZ" dirty="0" smtClean="0"/>
              <a:t>Fáze – vzorek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prvního vyúčtování prováděna 100% kontrola i ve druhé fázi</a:t>
            </a:r>
          </a:p>
          <a:p>
            <a:pPr marL="1028700" lvl="1" indent="-400050">
              <a:buAutoNum type="romanUcPeriod"/>
            </a:pPr>
            <a:r>
              <a:rPr lang="cs-CZ" dirty="0" smtClean="0"/>
              <a:t>U druhého a každého dalšího vyúčtování prováděna kontrola na vzorku (u mzdových výdajů a výdajů na cestovné)</a:t>
            </a:r>
          </a:p>
          <a:p>
            <a:pPr lvl="2" indent="0">
              <a:buNone/>
            </a:pPr>
            <a:r>
              <a:rPr lang="cs-CZ" dirty="0" smtClean="0"/>
              <a:t>- Netýká se výdajů nárokovaných prostřednictvím </a:t>
            </a:r>
            <a:r>
              <a:rPr lang="cs-CZ" smtClean="0"/>
              <a:t>paušální sazby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vzorek kontroly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 a veřejným zakázkám</a:t>
            </a:r>
          </a:p>
          <a:p>
            <a:pPr marL="400050" indent="-400050">
              <a:buAutoNum type="romanUcPeriod"/>
            </a:pPr>
            <a:r>
              <a:rPr lang="cs-CZ" dirty="0" smtClean="0"/>
              <a:t>Zadávací 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dirty="0" smtClean="0"/>
              <a:t>Kompletní dokumentace dle prezentace o veřejných zakázkách</a:t>
            </a:r>
            <a:endParaRPr lang="cs-CZ" dirty="0" smtClean="0"/>
          </a:p>
          <a:p>
            <a:pPr marL="400050" indent="-400050">
              <a:buAutoNum type="romanUcPeriod"/>
            </a:pPr>
            <a:r>
              <a:rPr lang="cs-CZ" dirty="0" smtClean="0"/>
              <a:t>Konference, semináře, školení, setkání pracovních týmů/partnerů, akce založená na účasti osob z organizace partnera/ostatních partnerů , akce pro veřejnost</a:t>
            </a:r>
          </a:p>
          <a:p>
            <a:r>
              <a:rPr lang="cs-CZ" dirty="0" smtClean="0"/>
              <a:t>	- </a:t>
            </a:r>
            <a:r>
              <a:rPr lang="cs-CZ" b="1" dirty="0">
                <a:solidFill>
                  <a:srgbClr val="00529C"/>
                </a:solidFill>
              </a:rPr>
              <a:t>prezenční listiny obsahující relevantní údaje a publicitu,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obrazová dokumentace (fotografie, videa), podkladové materiály, školící 	materiály, </a:t>
            </a:r>
          </a:p>
          <a:p>
            <a:r>
              <a:rPr lang="cs-CZ" b="1" dirty="0">
                <a:solidFill>
                  <a:srgbClr val="00529C"/>
                </a:solidFill>
              </a:rPr>
              <a:t>	- Pro výdaje za ubytování jmenný seznam účastníků, doklad o počtu a 	cenách jídel, o cenách a typu ubytování atd. (pokud není uvedeno na 	faktuře) – blížeji viz Způsobilost výdajů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nutné seznámit se také s prezentací, která se věnuje Způsobilosti výdajů</a:t>
            </a:r>
          </a:p>
          <a:p>
            <a:pPr marL="400050" indent="-400050">
              <a:buFont typeface="+mj-lt"/>
              <a:buAutoNum type="romanUcPeriod" startAt="3"/>
            </a:pPr>
            <a:r>
              <a:rPr lang="cs-CZ" dirty="0" smtClean="0"/>
              <a:t>Marketingové a informační kampaně, kampaně v tisku, na billboardech atd.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Výstupy z kampaní, letáky, články, tiskové zprávy, fotodokumentace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Výdaje na služby – zpracování studií, poradenství, právní a jiné služby, překlady a tlumočení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 smtClean="0"/>
              <a:t>Protokoly o provedených/dodaných plněních, kopie posudků, zpráv, studií, kopie zajištěných překladů nebo specifikace rozsahu těchto překladů, rozsah tlumočení</a:t>
            </a:r>
          </a:p>
          <a:p>
            <a:pPr marL="400050" indent="-400050">
              <a:buAutoNum type="romanUcPeriod" startAt="3"/>
            </a:pPr>
            <a:r>
              <a:rPr lang="cs-CZ" dirty="0" smtClean="0"/>
              <a:t>Pořízení vybavení/zařízení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sz="1800" b="0" dirty="0"/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</a:t>
            </a:r>
            <a:r>
              <a:rPr lang="cs-CZ" dirty="0" smtClean="0"/>
              <a:t>ověření – dokladování aktivit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cs-CZ" dirty="0" smtClean="0"/>
              <a:t>Kvalita komunikace,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dirty="0" smtClean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dirty="0" smtClean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dirty="0" smtClean="0"/>
              <a:t>Utřídění dokumentace dle požadavků (podle „Finanční zprávy“), aneb očíslování a utřídění je vskutku důležité,</a:t>
            </a:r>
          </a:p>
          <a:p>
            <a:pPr marL="342900" indent="-342900">
              <a:buAutoNum type="arabicParenR"/>
            </a:pPr>
            <a:r>
              <a:rPr lang="cs-CZ" dirty="0" smtClean="0"/>
              <a:t>Pravidlo 2x a dost.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</a:t>
            </a:r>
            <a:r>
              <a:rPr lang="cs-CZ" sz="2800" dirty="0" smtClean="0"/>
              <a:t>kontroly– </a:t>
            </a:r>
            <a:r>
              <a:rPr lang="cs-CZ" sz="2800" dirty="0"/>
              <a:t>administrativní </a:t>
            </a:r>
            <a:r>
              <a:rPr lang="cs-CZ" sz="2800" dirty="0" smtClean="0"/>
              <a:t>ověření – co ovlivní délku kontroly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Odvolání se podává pouze 1x a rozhodnutí Ministerstva pro místní rozvoj České republiky je definitivní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odvolání se proti závěrům z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 smtClean="0"/>
              <a:t>Prováděna dle zákona č. 255/2012Sb.,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Centrum má postavení orgánu veřejné moci – administrativně jiný průběh, než na který jste byli zvyklí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Kdy je kontrola provedena: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Na základě vzorku,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V </a:t>
            </a:r>
            <a:r>
              <a:rPr lang="cs-CZ" dirty="0" smtClean="0"/>
              <a:t>ostatních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veřejnosprávní kontrola na místě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charakteristika</a:t>
            </a:r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 smtClean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 smtClean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 smtClean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 smtClean="0"/>
              <a:t>V nejhorších případech končí předáním šetření jiným správním úřadům nebo orgánům činným v trestním řízení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Fáze veřejnosprávní kontroly na místě:</a:t>
            </a:r>
          </a:p>
          <a:p>
            <a:pPr marL="400050" indent="-400050">
              <a:buAutoNum type="romanUcPeriod"/>
            </a:pPr>
            <a:r>
              <a:rPr lang="cs-CZ" dirty="0" smtClean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 smtClean="0"/>
              <a:t>Zahájení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Provedení veřejnosprávní kontroly,</a:t>
            </a:r>
          </a:p>
          <a:p>
            <a:pPr marL="400050" indent="-400050">
              <a:buAutoNum type="romanUcPeriod"/>
            </a:pPr>
            <a:r>
              <a:rPr lang="cs-CZ" dirty="0" smtClean="0"/>
              <a:t>Vyhotovení protokolu o veřejnosprávní kontrole,</a:t>
            </a:r>
          </a:p>
          <a:p>
            <a:pPr marL="400050" indent="-400050">
              <a:buAutoNum type="romanUcPeriod"/>
            </a:pPr>
            <a:r>
              <a:rPr lang="cs-CZ" dirty="0" smtClean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 smtClean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 smtClean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dirty="0" smtClean="0"/>
              <a:t>Proces tzv. veřejnosprávní kontroly na místě je vysoce administrativně náročný.</a:t>
            </a:r>
          </a:p>
          <a:p>
            <a:r>
              <a:rPr lang="cs-CZ" dirty="0" smtClean="0"/>
              <a:t>Čím lze tento proces urychlit: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 smtClean="0"/>
              <a:t>Operativní reakce na uložená nápravná opatření.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předmětem kontroly:</a:t>
            </a:r>
          </a:p>
          <a:p>
            <a:pPr marL="400050" indent="-400050">
              <a:buAutoNum type="romanUcPeriod"/>
            </a:pPr>
            <a:r>
              <a:rPr lang="cs-CZ" dirty="0" smtClean="0"/>
              <a:t>Kompletní realizace projektu v rozsahu aktivit daného partnera,</a:t>
            </a:r>
          </a:p>
          <a:p>
            <a:pPr marL="400050" indent="-400050">
              <a:buAutoNum type="romanUcPeriod"/>
            </a:pPr>
            <a:r>
              <a:rPr lang="cs-CZ" dirty="0" smtClean="0"/>
              <a:t>Ověření plnění uložených nápravných opatření, která vyžadují provedení veřejnosprávní kontroly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- čím dříve jsou nálezy z Protokolu o veřejnosprávní kontrole vypořádány</a:t>
            </a:r>
            <a:r>
              <a:rPr lang="cs-CZ" smtClean="0"/>
              <a:t>,  	tím lépe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AutoNum type="romanUcPeriod"/>
            </a:pPr>
            <a:r>
              <a:rPr lang="cs-CZ" dirty="0" smtClean="0"/>
              <a:t>Postupovat v souladu s národními pravidly a legislativou, postupovat v souladu s Pravidly programu 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 „Zprávy o průběhu projektu“ v termínech </a:t>
            </a:r>
            <a:r>
              <a:rPr lang="cs-CZ" dirty="0" err="1" smtClean="0"/>
              <a:t>reportovacích</a:t>
            </a:r>
            <a:r>
              <a:rPr lang="cs-CZ" dirty="0" smtClean="0"/>
              <a:t> </a:t>
            </a:r>
            <a:r>
              <a:rPr lang="cs-CZ" dirty="0" smtClean="0"/>
              <a:t>období,</a:t>
            </a:r>
          </a:p>
          <a:p>
            <a:pPr marL="400050" indent="-400050">
              <a:buAutoNum type="romanUcPeriod"/>
            </a:pPr>
            <a:r>
              <a:rPr lang="cs-CZ" dirty="0" smtClean="0"/>
              <a:t>Předkládat ke kontrole spolu se „Zprávou o průběhu projektu“ také tzv. „Finanční zprávu“ při splnění minimálního finančního objemu (7500EUR INTERREG </a:t>
            </a:r>
            <a:r>
              <a:rPr lang="cs-CZ" dirty="0" smtClean="0"/>
              <a:t>DANUBE),</a:t>
            </a:r>
          </a:p>
          <a:p>
            <a:pPr marL="400050" indent="-400050">
              <a:buAutoNum type="romanUcPeriod"/>
            </a:pPr>
            <a:r>
              <a:rPr lang="pl-PL" dirty="0"/>
              <a:t>V případě, že si příjemce u programu DANUBE nenárokuje vydaje v jednom monitorovacím období, má povinnost v následujícím monitorovacím období předložit partner report + List of expenditure za minulé a aktuální období zvlášť. </a:t>
            </a:r>
            <a:endParaRPr lang="cs-CZ" dirty="0" smtClean="0"/>
          </a:p>
          <a:p>
            <a:pPr marL="400050" indent="-400050">
              <a:buAutoNum type="romanUcPeriod"/>
            </a:pPr>
            <a:r>
              <a:rPr lang="cs-CZ" dirty="0" smtClean="0"/>
              <a:t>Předložit alespoň 1x do roka ke kontrole výdaje realizované v projektu (tzv. „Finanční zpráva“,</a:t>
            </a:r>
          </a:p>
          <a:p>
            <a:pPr marL="400050" indent="-400050">
              <a:buAutoNum type="romanUcPeriod"/>
            </a:pPr>
            <a:r>
              <a:rPr lang="cs-CZ" dirty="0" smtClean="0"/>
              <a:t>Vést účetnictví v souladu s národními pravidly a podmínkami programu (oddělení účetnictví pro projekt),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povinnosti partnerů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700425" cy="5041901"/>
          </a:xfrm>
        </p:spPr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</a:t>
            </a:r>
            <a:r>
              <a:rPr lang="cs-CZ" sz="4000" dirty="0" smtClean="0"/>
              <a:t>pojmy,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cíle </a:t>
            </a:r>
            <a:r>
              <a:rPr lang="cs-CZ" sz="4000" dirty="0" smtClean="0"/>
              <a:t>kontroly a způsob jejího provedení,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/>
              <a:t>p</a:t>
            </a:r>
            <a:r>
              <a:rPr lang="cs-CZ" sz="4000" dirty="0" smtClean="0"/>
              <a:t>ovinnosti </a:t>
            </a:r>
            <a:r>
              <a:rPr lang="cs-CZ" sz="4000" dirty="0" smtClean="0"/>
              <a:t>partnerů,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400050">
              <a:buFont typeface="+mj-lt"/>
              <a:buAutoNum type="romanUcPeriod" startAt="6"/>
            </a:pPr>
            <a:r>
              <a:rPr lang="cs-CZ" dirty="0"/>
              <a:t>Zajistit archivaci dokumentace projektu a případnou delší archivaci dokumentace, která je archivována dle národních </a:t>
            </a:r>
            <a:r>
              <a:rPr lang="cs-CZ" dirty="0" smtClean="0"/>
              <a:t>pravidel,</a:t>
            </a:r>
            <a:endParaRPr lang="cs-CZ" dirty="0"/>
          </a:p>
          <a:p>
            <a:pPr marL="400050" indent="-400050">
              <a:buAutoNum type="romanUcPeriod" startAt="6"/>
            </a:pPr>
            <a:r>
              <a:rPr lang="cs-CZ" dirty="0"/>
              <a:t>Zajistit publicitu dle požadavků Nařízení a pravidel </a:t>
            </a:r>
            <a:r>
              <a:rPr lang="cs-CZ" dirty="0" smtClean="0"/>
              <a:t>Programu,</a:t>
            </a:r>
            <a:endParaRPr lang="cs-CZ" dirty="0"/>
          </a:p>
          <a:p>
            <a:r>
              <a:rPr lang="cs-CZ" dirty="0" smtClean="0"/>
              <a:t>VIII. Umožnit provedení veřejnosprávní kontroly na místě dle zákona, která je vykonávána ze strany Centra pro regionální rozvoj České republiky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Umožnit provedení kontroly ze strany dalších subjektů implementační struktury programu a případně dalších institucí, které jsou k tomu pověřeny</a:t>
            </a:r>
          </a:p>
          <a:p>
            <a:pPr marL="400050" indent="-400050">
              <a:buAutoNum type="romanUcPeriod" startAt="9"/>
            </a:pPr>
            <a:r>
              <a:rPr lang="cs-CZ" dirty="0" smtClean="0"/>
              <a:t>Zajistit udržitelnost výstupů ve smyslu investičních a infrastrukturních výstupů </a:t>
            </a:r>
            <a:r>
              <a:rPr lang="cs-CZ" dirty="0" smtClean="0"/>
              <a:t>projektu</a:t>
            </a:r>
          </a:p>
          <a:p>
            <a:pPr marL="400050" indent="-400050">
              <a:buAutoNum type="romanUcPeriod" startAt="9"/>
            </a:pPr>
            <a:r>
              <a:rPr lang="pl-PL" dirty="0" smtClean="0"/>
              <a:t>povinnost </a:t>
            </a:r>
            <a:r>
              <a:rPr lang="pl-PL" dirty="0"/>
              <a:t>vedoucích partnerů zveřejnit v registru smluv smlouvu (Subsidy contract) uzavřenou mezi řídícím orgánem programu a vedoucím </a:t>
            </a:r>
            <a:r>
              <a:rPr lang="pl-PL" dirty="0" smtClean="0"/>
              <a:t>partnerem</a:t>
            </a:r>
          </a:p>
          <a:p>
            <a:pPr marL="400050" indent="-400050">
              <a:buAutoNum type="romanUcPeriod" startAt="9"/>
            </a:pPr>
            <a:r>
              <a:rPr lang="pl-PL" dirty="0" smtClean="0"/>
              <a:t>Povinnost všech partnerů splňujíc podmínky aplikace zákona o registru smluv zveřejnit zde smlouvy a dodatky vzniklé na základě výběrových/zadávacích řízení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povinnosti partnerů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PUBLICITA:</a:t>
            </a:r>
          </a:p>
          <a:p>
            <a:r>
              <a:rPr lang="cs-CZ" dirty="0" smtClean="0"/>
              <a:t>Manuály:</a:t>
            </a:r>
          </a:p>
          <a:p>
            <a:pPr lvl="1"/>
            <a:r>
              <a:rPr lang="cs-CZ" dirty="0"/>
              <a:t>u programu Interreg </a:t>
            </a:r>
            <a:r>
              <a:rPr lang="cs-CZ" dirty="0" err="1"/>
              <a:t>Danube</a:t>
            </a:r>
            <a:r>
              <a:rPr lang="cs-CZ" dirty="0"/>
              <a:t> – </a:t>
            </a:r>
            <a:r>
              <a:rPr lang="cs-CZ" u="sng" dirty="0" err="1">
                <a:hlinkClick r:id="rId2"/>
              </a:rPr>
              <a:t>Visual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IdentityManual</a:t>
            </a:r>
            <a:r>
              <a:rPr lang="cs-CZ" u="sng" dirty="0"/>
              <a:t> </a:t>
            </a:r>
            <a:r>
              <a:rPr lang="cs-CZ" u="sng" dirty="0" err="1"/>
              <a:t>for</a:t>
            </a:r>
            <a:r>
              <a:rPr lang="cs-CZ" u="sng" dirty="0"/>
              <a:t> DTP </a:t>
            </a:r>
            <a:r>
              <a:rPr lang="cs-CZ" u="sng" dirty="0" err="1"/>
              <a:t>projects</a:t>
            </a:r>
            <a:r>
              <a:rPr lang="cs-CZ" u="sng" dirty="0"/>
              <a:t> a DTP </a:t>
            </a:r>
            <a:r>
              <a:rPr lang="cs-CZ" u="sng" dirty="0" err="1"/>
              <a:t>project</a:t>
            </a:r>
            <a:r>
              <a:rPr lang="cs-CZ" u="sng" dirty="0"/>
              <a:t> </a:t>
            </a:r>
            <a:r>
              <a:rPr lang="cs-CZ" u="sng" dirty="0" err="1"/>
              <a:t>webpage</a:t>
            </a:r>
            <a:r>
              <a:rPr lang="cs-CZ" u="sng" dirty="0"/>
              <a:t>  - User </a:t>
            </a:r>
            <a:r>
              <a:rPr lang="cs-CZ" u="sng" dirty="0" err="1"/>
              <a:t>Manual</a:t>
            </a:r>
            <a:endParaRPr lang="cs-CZ" dirty="0"/>
          </a:p>
          <a:p>
            <a:r>
              <a:rPr lang="cs-CZ" dirty="0" smtClean="0"/>
              <a:t>!!! POZOR</a:t>
            </a:r>
          </a:p>
          <a:p>
            <a:r>
              <a:rPr lang="cs-CZ" sz="2000" b="1" dirty="0">
                <a:solidFill>
                  <a:srgbClr val="00529C"/>
                </a:solidFill>
              </a:rPr>
              <a:t>U programu Interreg DANUBE není v logu uveden odkaz na ERDF, protože program je financován z více fondů. V tomto případě je povinností příjemců uvést odkaz na konkrétní fond (ERDF) nebo alespoň odkaz „Project co-</a:t>
            </a:r>
            <a:r>
              <a:rPr lang="cs-CZ" sz="2000" b="1" dirty="0" err="1">
                <a:solidFill>
                  <a:srgbClr val="00529C"/>
                </a:solidFill>
              </a:rPr>
              <a:t>funded</a:t>
            </a:r>
            <a:r>
              <a:rPr lang="cs-CZ" sz="2000" b="1" dirty="0">
                <a:solidFill>
                  <a:srgbClr val="00529C"/>
                </a:solidFill>
              </a:rPr>
              <a:t> by </a:t>
            </a:r>
            <a:r>
              <a:rPr lang="cs-CZ" sz="2000" b="1" dirty="0" err="1">
                <a:solidFill>
                  <a:srgbClr val="00529C"/>
                </a:solidFill>
              </a:rPr>
              <a:t>the</a:t>
            </a:r>
            <a:r>
              <a:rPr lang="cs-CZ" sz="2000" b="1" dirty="0">
                <a:solidFill>
                  <a:srgbClr val="00529C"/>
                </a:solidFill>
              </a:rPr>
              <a:t> </a:t>
            </a:r>
            <a:r>
              <a:rPr lang="cs-CZ" sz="2000" b="1" dirty="0" err="1">
                <a:solidFill>
                  <a:srgbClr val="00529C"/>
                </a:solidFill>
              </a:rPr>
              <a:t>European</a:t>
            </a:r>
            <a:r>
              <a:rPr lang="cs-CZ" sz="2000" b="1" dirty="0">
                <a:solidFill>
                  <a:srgbClr val="00529C"/>
                </a:solidFill>
              </a:rPr>
              <a:t> Union </a:t>
            </a:r>
            <a:r>
              <a:rPr lang="cs-CZ" sz="2000" b="1" dirty="0" err="1">
                <a:solidFill>
                  <a:srgbClr val="00529C"/>
                </a:solidFill>
              </a:rPr>
              <a:t>funds</a:t>
            </a:r>
            <a:r>
              <a:rPr lang="cs-CZ" sz="2000" b="1" dirty="0">
                <a:solidFill>
                  <a:srgbClr val="00529C"/>
                </a:solidFill>
              </a:rPr>
              <a:t> (ERDF, IPA, ENI)”. </a:t>
            </a:r>
          </a:p>
          <a:p>
            <a:r>
              <a:rPr lang="cs-CZ" dirty="0"/>
              <a:t> 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</a:t>
            </a:r>
            <a:r>
              <a:rPr lang="cs-CZ" dirty="0" smtClean="0"/>
              <a:t>partnerů - 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101" y="1306513"/>
            <a:ext cx="5904435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125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06" y="1535113"/>
            <a:ext cx="728662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316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 smtClean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Barva </a:t>
            </a:r>
            <a:r>
              <a:rPr lang="cs-CZ" dirty="0"/>
              <a:t>– </a:t>
            </a:r>
            <a:r>
              <a:rPr lang="cs-CZ" dirty="0" err="1"/>
              <a:t>Pantone</a:t>
            </a:r>
            <a:r>
              <a:rPr lang="cs-CZ" dirty="0"/>
              <a:t> reflex blue </a:t>
            </a:r>
            <a:r>
              <a:rPr lang="cs-CZ" dirty="0" smtClean="0"/>
              <a:t>a další barvy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Monochromatické provedení  </a:t>
            </a:r>
            <a:endParaRPr lang="cs-CZ" dirty="0" smtClean="0"/>
          </a:p>
          <a:p>
            <a:pPr marL="971550" lvl="1" indent="-342900">
              <a:buAutoNum type="alphaLcParenR"/>
            </a:pPr>
            <a:r>
              <a:rPr lang="cs-CZ" dirty="0" smtClean="0"/>
              <a:t>Umístění </a:t>
            </a:r>
            <a:r>
              <a:rPr lang="cs-CZ" dirty="0" smtClean="0"/>
              <a:t>a </a:t>
            </a:r>
            <a:r>
              <a:rPr lang="cs-CZ" dirty="0" smtClean="0"/>
              <a:t>velikost</a:t>
            </a:r>
          </a:p>
          <a:p>
            <a:pPr marL="971550" lvl="1" indent="-342900">
              <a:buAutoNum type="alphaLcParenR"/>
            </a:pPr>
            <a:endParaRPr lang="cs-CZ" dirty="0"/>
          </a:p>
          <a:p>
            <a:pPr lvl="1" indent="0">
              <a:buNone/>
            </a:pPr>
            <a:r>
              <a:rPr lang="cs-CZ" dirty="0" smtClean="0"/>
              <a:t>!!! Nezapomínejte, že logo programu musí obsahovat ACRONYM projektu (předepsaný font písma)!!!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co si dát pozor:</a:t>
            </a:r>
          </a:p>
          <a:p>
            <a:pPr marL="342900" indent="-342900">
              <a:buFont typeface="+mj-lt"/>
              <a:buAutoNum type="alphaLcParenR" startAt="2"/>
            </a:pPr>
            <a:r>
              <a:rPr lang="cs-CZ" dirty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/>
              <a:t>Velikostní limit pro použití plné loga </a:t>
            </a:r>
          </a:p>
          <a:p>
            <a:pPr lvl="1" indent="0">
              <a:buNone/>
            </a:pPr>
            <a:r>
              <a:rPr lang="cs-CZ" dirty="0"/>
              <a:t> - první stránka, ne menší než ostatní</a:t>
            </a:r>
          </a:p>
          <a:p>
            <a:pPr marL="971550" lvl="1" indent="-342900">
              <a:buFontTx/>
              <a:buChar char="-"/>
            </a:pPr>
            <a:r>
              <a:rPr lang="cs-CZ" dirty="0" smtClean="0"/>
              <a:t>Minimální </a:t>
            </a:r>
            <a:r>
              <a:rPr lang="cs-CZ" dirty="0"/>
              <a:t>velikost </a:t>
            </a:r>
            <a:r>
              <a:rPr lang="cs-CZ" dirty="0" smtClean="0"/>
              <a:t>38,1mm</a:t>
            </a:r>
          </a:p>
          <a:p>
            <a:pPr lvl="1" indent="0">
              <a:buNone/>
            </a:pPr>
            <a:r>
              <a:rPr lang="cs-CZ" dirty="0" smtClean="0"/>
              <a:t>-  Pro malé předměty:</a:t>
            </a:r>
            <a:endParaRPr lang="cs-CZ" dirty="0"/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endParaRPr lang="cs-CZ" dirty="0" smtClean="0"/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29666"/>
            <a:ext cx="76866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109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Technické stránky </a:t>
            </a:r>
            <a:r>
              <a:rPr lang="cs-CZ" dirty="0" smtClean="0"/>
              <a:t>provedení</a:t>
            </a:r>
          </a:p>
          <a:p>
            <a:pPr marL="1358900" lvl="2" indent="-285750">
              <a:buFontTx/>
              <a:buChar char="-"/>
            </a:pPr>
            <a:r>
              <a:rPr lang="cs-CZ" dirty="0" smtClean="0"/>
              <a:t>Nakoupené vybavení by mělo být označeno – tzn. každý kus označen dle pravidel v kapitole 2.2. </a:t>
            </a:r>
            <a:r>
              <a:rPr lang="cs-CZ" dirty="0" err="1" smtClean="0"/>
              <a:t>visual</a:t>
            </a:r>
            <a:r>
              <a:rPr lang="cs-CZ" dirty="0" smtClean="0"/>
              <a:t> identity </a:t>
            </a:r>
            <a:r>
              <a:rPr lang="cs-CZ" dirty="0" err="1" smtClean="0"/>
              <a:t>guidelines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r>
              <a:rPr lang="cs-CZ" dirty="0" smtClean="0"/>
              <a:t> (</a:t>
            </a:r>
            <a:r>
              <a:rPr lang="cs-CZ" dirty="0" err="1" smtClean="0"/>
              <a:t>stickers</a:t>
            </a:r>
            <a:r>
              <a:rPr lang="cs-CZ" dirty="0" smtClean="0"/>
              <a:t>)</a:t>
            </a:r>
          </a:p>
          <a:p>
            <a:pPr marL="1358900" lvl="2" indent="-285750">
              <a:buFontTx/>
              <a:buChar char="-"/>
            </a:pPr>
            <a:r>
              <a:rPr lang="cs-CZ" dirty="0" err="1" smtClean="0"/>
              <a:t>Billboards</a:t>
            </a:r>
            <a:r>
              <a:rPr lang="cs-CZ" dirty="0" smtClean="0"/>
              <a:t> – pro projekty s rozpočtem na 500tis. EUR infrastrukturního charakteru – kapitola 2.3 </a:t>
            </a:r>
            <a:r>
              <a:rPr lang="cs-CZ" dirty="0" err="1" smtClean="0"/>
              <a:t>visual</a:t>
            </a:r>
            <a:r>
              <a:rPr lang="cs-CZ" dirty="0" smtClean="0"/>
              <a:t> identity </a:t>
            </a:r>
            <a:r>
              <a:rPr lang="cs-CZ" dirty="0" err="1" smtClean="0"/>
              <a:t>guidelins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projects</a:t>
            </a:r>
            <a:r>
              <a:rPr lang="cs-CZ" dirty="0" smtClean="0"/>
              <a:t> (</a:t>
            </a:r>
            <a:r>
              <a:rPr lang="cs-CZ" dirty="0" err="1" smtClean="0"/>
              <a:t>billboards</a:t>
            </a:r>
            <a:r>
              <a:rPr lang="cs-CZ" dirty="0" smtClean="0"/>
              <a:t>)</a:t>
            </a:r>
          </a:p>
          <a:p>
            <a:pPr marL="1358900" lvl="2" indent="-285750">
              <a:buFontTx/>
              <a:buChar char="-"/>
            </a:pPr>
            <a:r>
              <a:rPr lang="cs-CZ" dirty="0" smtClean="0"/>
              <a:t>Trvalá vysvětlující plaketa  - tato povinnost platí pro každého příjemce – kapitola 2.4</a:t>
            </a:r>
          </a:p>
          <a:p>
            <a:pPr marL="1358900" lvl="2" indent="-285750">
              <a:buFontTx/>
              <a:buChar char="-"/>
            </a:pPr>
            <a:r>
              <a:rPr lang="cs-CZ" dirty="0" smtClean="0"/>
              <a:t>Webové stránky - !!! </a:t>
            </a:r>
            <a:r>
              <a:rPr lang="cs-CZ" dirty="0" smtClean="0"/>
              <a:t>Informace o projektu musí být uvedena na webu </a:t>
            </a:r>
            <a:r>
              <a:rPr lang="cs-CZ" dirty="0" smtClean="0"/>
              <a:t>programu – </a:t>
            </a:r>
            <a:r>
              <a:rPr lang="cs-CZ" dirty="0" smtClean="0">
                <a:hlinkClick r:id="rId2"/>
              </a:rPr>
              <a:t>www.interreg-danube.eu</a:t>
            </a:r>
            <a:r>
              <a:rPr lang="cs-CZ" dirty="0" smtClean="0"/>
              <a:t> – jedna webová stránka pro projekt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Postavení Centra pro regionální rozvoj České republiky: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Centrum je Kontrolorem dle čl. 23 (navazuje na postavení v období 2007-2013)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Výkon kontroly je prováděn v několika podobách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A) „kontrola projektová“,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B) „kontrola finanční“.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 smtClean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A) + B) tvoří tzv. administrativní ověření</a:t>
            </a:r>
            <a:endParaRPr lang="cs-CZ" altLang="cs-CZ" dirty="0"/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 smtClean="0"/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 smtClean="0"/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pravidel pro oblast zajištění povinné publicity,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Způsobilosti nárokovaných výdajů a aktivit s nimi spojených ve 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Věcné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Přiměřenosti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Časové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Místní způsobilosti výdajů,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Vykázání výdajů.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dirty="0" smtClean="0"/>
              <a:t>Splnění dalších podmínek a povinností vyplývajících z programové dokumentace nebo příslušného právního aktu na jehož základě byla dotace </a:t>
            </a:r>
            <a:r>
              <a:rPr lang="cs-CZ" altLang="cs-CZ" dirty="0" smtClean="0"/>
              <a:t>poskytnuta.</a:t>
            </a:r>
            <a:endParaRPr lang="cs-CZ" altLang="cs-CZ" dirty="0" smtClean="0"/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Metody a výkon kontroly– zásady a cíle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 smtClean="0"/>
              <a:t>Kontrolu vykonává Centrum pro regionální rozvoj České republiky s místně příslušným </a:t>
            </a:r>
            <a:r>
              <a:rPr lang="cs-CZ" dirty="0" smtClean="0"/>
              <a:t>pracovištěm (pro první kolo výzvy):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sz="2400" b="1" dirty="0"/>
              <a:t>Čechy</a:t>
            </a:r>
            <a:r>
              <a:rPr lang="cs-CZ" altLang="cs-CZ" sz="2400" dirty="0"/>
              <a:t>				     	</a:t>
            </a:r>
            <a:r>
              <a:rPr lang="cs-CZ" altLang="cs-CZ" sz="2400" dirty="0" smtClean="0"/>
              <a:t>		</a:t>
            </a:r>
            <a:r>
              <a:rPr lang="cs-CZ" altLang="cs-CZ" sz="2400" b="1" dirty="0" smtClean="0"/>
              <a:t>Morava </a:t>
            </a:r>
            <a:r>
              <a:rPr lang="cs-CZ" altLang="cs-CZ" sz="2400" b="1" dirty="0"/>
              <a:t>a 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oddělení pro NUTS II </a:t>
            </a:r>
            <a:r>
              <a:rPr lang="cs-CZ" dirty="0" smtClean="0"/>
              <a:t>Jihovýchod    </a:t>
            </a:r>
            <a:r>
              <a:rPr lang="cs-CZ" dirty="0" smtClean="0"/>
              <a:t>        </a:t>
            </a:r>
            <a:r>
              <a:rPr lang="cs-CZ" dirty="0" smtClean="0"/>
              <a:t>oddělení </a:t>
            </a:r>
            <a:r>
              <a:rPr lang="cs-CZ" dirty="0"/>
              <a:t>pro NUTS II Moravskoslezsko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 smtClean="0"/>
              <a:t>Brno			                                 </a:t>
            </a:r>
            <a:r>
              <a:rPr lang="cs-CZ" altLang="cs-CZ" dirty="0"/>
              <a:t>	</a:t>
            </a:r>
            <a:r>
              <a:rPr lang="cs-CZ" altLang="cs-CZ" dirty="0" smtClean="0"/>
              <a:t>	Ostrava</a:t>
            </a:r>
            <a:endParaRPr lang="cs-CZ" alt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Mariánské náměstí 617/1</a:t>
            </a:r>
            <a:r>
              <a:rPr lang="cs-CZ" dirty="0" smtClean="0"/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617 </a:t>
            </a:r>
            <a:r>
              <a:rPr lang="cs-CZ" dirty="0"/>
              <a:t>00 Brno - Komárov</a:t>
            </a:r>
            <a:r>
              <a:rPr lang="cs-CZ" dirty="0"/>
              <a:t>	</a:t>
            </a:r>
            <a:r>
              <a:rPr lang="cs-CZ" dirty="0" smtClean="0"/>
              <a:t>			30</a:t>
            </a:r>
            <a:r>
              <a:rPr lang="cs-CZ" dirty="0"/>
              <a:t>. dubna 635/35, 702 00 Ostrava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altLang="cs-CZ" dirty="0"/>
              <a:t>Vedoucí: </a:t>
            </a:r>
            <a:r>
              <a:rPr lang="cs-CZ" dirty="0"/>
              <a:t>Ing. </a:t>
            </a:r>
            <a:r>
              <a:rPr lang="cs-CZ" dirty="0" smtClean="0"/>
              <a:t>Tatiana Mifková, PhD.</a:t>
            </a:r>
            <a:r>
              <a:rPr lang="cs-CZ" dirty="0"/>
              <a:t>	Vedoucí: Ing. Irena Kirchnerová </a:t>
            </a:r>
            <a:r>
              <a:rPr lang="cs-CZ" dirty="0" smtClean="0">
                <a:hlinkClick r:id="rId2"/>
              </a:rPr>
              <a:t>tatiana.mifkova@crr.cz</a:t>
            </a:r>
            <a:r>
              <a:rPr lang="cs-CZ" dirty="0"/>
              <a:t>				</a:t>
            </a:r>
            <a:r>
              <a:rPr lang="cs-CZ" dirty="0">
                <a:hlinkClick r:id="rId3"/>
              </a:rPr>
              <a:t>irena.kirchnerova@crr.cz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a výkon kontroly– kdo kontrolu vykonává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400" dirty="0"/>
          </a:p>
          <a:p>
            <a:r>
              <a:rPr lang="cs-CZ" altLang="cs-CZ" sz="2800" b="1" u="sng" dirty="0"/>
              <a:t>Interreg </a:t>
            </a:r>
            <a:r>
              <a:rPr lang="cs-CZ" altLang="cs-CZ" sz="2800" b="1" u="sng" dirty="0" smtClean="0"/>
              <a:t>DANUBE</a:t>
            </a:r>
            <a:endParaRPr lang="cs-CZ" altLang="cs-CZ" sz="2800" b="1" u="sng" dirty="0"/>
          </a:p>
          <a:p>
            <a:pPr marL="285750" indent="-285750">
              <a:buFontTx/>
              <a:buChar char="-"/>
            </a:pPr>
            <a:r>
              <a:rPr lang="cs-CZ" altLang="cs-CZ" sz="2400" dirty="0" err="1"/>
              <a:t>Reportovací</a:t>
            </a:r>
            <a:r>
              <a:rPr lang="cs-CZ" altLang="cs-CZ" sz="2400" dirty="0"/>
              <a:t> období jsou stanovena schválením projektu monitorovacím výborem</a:t>
            </a:r>
          </a:p>
          <a:p>
            <a:pPr marL="285750" indent="-285750">
              <a:buFontTx/>
              <a:buChar char="-"/>
            </a:pPr>
            <a:r>
              <a:rPr lang="cs-CZ" altLang="cs-CZ" sz="2400" dirty="0"/>
              <a:t>Pro projekty z 1. výzvy = </a:t>
            </a:r>
            <a:r>
              <a:rPr lang="cs-CZ" altLang="cs-CZ" sz="2400" dirty="0" err="1"/>
              <a:t>reportovací</a:t>
            </a:r>
            <a:r>
              <a:rPr lang="cs-CZ" altLang="cs-CZ" sz="2400" dirty="0"/>
              <a:t> období </a:t>
            </a:r>
            <a:r>
              <a:rPr lang="cs-CZ" altLang="cs-CZ" sz="2400" dirty="0" smtClean="0"/>
              <a:t>stanoveno v „</a:t>
            </a:r>
            <a:r>
              <a:rPr lang="cs-CZ" altLang="cs-CZ" sz="2400" dirty="0" err="1" smtClean="0"/>
              <a:t>Subsidy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contract</a:t>
            </a:r>
            <a:r>
              <a:rPr lang="cs-CZ" altLang="cs-CZ" sz="2400" dirty="0" smtClean="0"/>
              <a:t>“</a:t>
            </a:r>
            <a:endParaRPr lang="cs-CZ" altLang="cs-CZ" sz="2400" dirty="0"/>
          </a:p>
          <a:p>
            <a:r>
              <a:rPr lang="cs-CZ" altLang="cs-CZ" sz="2400" dirty="0"/>
              <a:t>	</a:t>
            </a:r>
            <a:r>
              <a:rPr lang="cs-CZ" altLang="cs-CZ" sz="2400" dirty="0" smtClean="0"/>
              <a:t>- 1. monitorovací období od 1. ledna 2017 do 31. července 2017</a:t>
            </a:r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jak jsou stanovena </a:t>
            </a:r>
            <a:r>
              <a:rPr lang="cs-CZ" dirty="0" err="1" smtClean="0"/>
              <a:t>reportovací</a:t>
            </a:r>
            <a:r>
              <a:rPr lang="cs-CZ" dirty="0" smtClean="0"/>
              <a:t>/monitorovací období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1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UcParenR"/>
            </a:pPr>
            <a:r>
              <a:rPr lang="cs-CZ" dirty="0" smtClean="0"/>
              <a:t>Předložení dokumentů ke kontrole příslušnému Kontrolorovi</a:t>
            </a:r>
          </a:p>
          <a:p>
            <a:pPr lvl="1" indent="0">
              <a:buNone/>
            </a:pPr>
            <a:r>
              <a:rPr lang="cs-CZ" sz="1600" b="0" dirty="0" smtClean="0"/>
              <a:t>- Ve lhůtě do 15 dnů od ukončení monitorovacího/</a:t>
            </a:r>
            <a:r>
              <a:rPr lang="cs-CZ" sz="1600" b="0" dirty="0" err="1" smtClean="0"/>
              <a:t>reportovacího</a:t>
            </a:r>
            <a:r>
              <a:rPr lang="cs-CZ" sz="1600" b="0" dirty="0" smtClean="0"/>
              <a:t> období</a:t>
            </a:r>
          </a:p>
          <a:p>
            <a:pPr marL="342900" indent="-342900">
              <a:buAutoNum type="alphaUcParenR"/>
            </a:pPr>
            <a:r>
              <a:rPr lang="cs-CZ" dirty="0" smtClean="0"/>
              <a:t>Formální kontrola předložené dokumentace</a:t>
            </a:r>
          </a:p>
          <a:p>
            <a:pPr lvl="1" indent="0">
              <a:buNone/>
            </a:pPr>
            <a:r>
              <a:rPr lang="cs-CZ" sz="1600" b="0" dirty="0" smtClean="0"/>
              <a:t>- Ve lhůtě 5 pracovních dnů, případné výzvy na doplnění, lhůta pro kontrolu neběží</a:t>
            </a:r>
          </a:p>
          <a:p>
            <a:pPr marL="342900" indent="-342900">
              <a:buAutoNum type="alphaUcParenR"/>
            </a:pPr>
            <a:r>
              <a:rPr lang="cs-CZ" dirty="0" smtClean="0"/>
              <a:t>Kontrola dokumentace na Centru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Ve lhůtě 60 dnů od kompletního předložení dokumentace,</a:t>
            </a:r>
          </a:p>
          <a:p>
            <a:pPr marL="971550" lvl="1" indent="-342900">
              <a:buFontTx/>
              <a:buChar char="-"/>
            </a:pPr>
            <a:r>
              <a:rPr lang="cs-CZ" sz="1600" b="0" dirty="0" smtClean="0"/>
              <a:t>K nápravám zjištěných nedostatků/vyjasnění bude partner vyzván maximálně 2x se lhůtou pro vypořádání 2x5pracovních dnů – výdaj odložen (pouze 1x odložit)</a:t>
            </a:r>
          </a:p>
          <a:p>
            <a:pPr marL="342900" indent="-342900">
              <a:buAutoNum type="alphaUcParenR"/>
            </a:pPr>
            <a:r>
              <a:rPr lang="cs-CZ" dirty="0" smtClean="0"/>
              <a:t>Ukončení kontroly na Centru a vystavení příslušných výstupů kontroly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V </a:t>
            </a:r>
            <a:r>
              <a:rPr lang="cs-CZ" sz="1600" b="0" dirty="0"/>
              <a:t>návaznosti na ukončení kontroly v předcházejícím </a:t>
            </a:r>
            <a:r>
              <a:rPr lang="cs-CZ" sz="1600" b="0" dirty="0" smtClean="0"/>
              <a:t>kroku</a:t>
            </a:r>
          </a:p>
          <a:p>
            <a:pPr marL="914400" lvl="1" indent="-285750">
              <a:buFontTx/>
              <a:buChar char="-"/>
            </a:pPr>
            <a:r>
              <a:rPr lang="cs-CZ" sz="1600" b="0" dirty="0" smtClean="0"/>
              <a:t>Následují kroky učiněné od PP k LP</a:t>
            </a:r>
            <a:endParaRPr lang="cs-CZ" sz="1600" b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 časový průběh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Základním podkladem je tzv. „Zpráva o průběhu projektu“, která je doplněna o příslušné přílohy, a to zejména:</a:t>
            </a:r>
          </a:p>
          <a:p>
            <a:r>
              <a:rPr lang="cs-CZ" altLang="cs-CZ" sz="2000" b="1" dirty="0"/>
              <a:t>k první kontrole </a:t>
            </a:r>
            <a:r>
              <a:rPr lang="cs-CZ" altLang="cs-CZ" sz="2000" b="1" dirty="0" smtClean="0"/>
              <a:t>výdajů:</a:t>
            </a:r>
            <a:endParaRPr lang="cs-CZ" altLang="cs-CZ" sz="20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kopii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včetně příloh, kopii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a kopii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– </a:t>
            </a:r>
            <a:r>
              <a:rPr lang="cs-CZ" altLang="cs-CZ" dirty="0" smtClean="0"/>
              <a:t>pokud není možné tyto dokumenty získat z monitorovacího systému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a) u neplátců DPH: Čestné prohlášení, že nejste plátci DPH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b) u plátců DPH: Registraci plátce </a:t>
            </a:r>
            <a:r>
              <a:rPr lang="cs-CZ" altLang="cs-CZ" dirty="0" smtClean="0"/>
              <a:t>DPH; </a:t>
            </a:r>
            <a:r>
              <a:rPr lang="cs-CZ" altLang="cs-CZ" dirty="0"/>
              <a:t>v případě nárokování DPH, jako způsobilého výdaje, Prohlášení, že nemá nárok na odpočet DPH v rámci svého daňového přiznání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/>
              <a:t>detailní rozpočet jednotlivého projektového </a:t>
            </a:r>
            <a:r>
              <a:rPr lang="cs-CZ" altLang="cs-CZ" dirty="0" smtClean="0"/>
              <a:t>partnera. </a:t>
            </a:r>
            <a:r>
              <a:rPr lang="cs-CZ" altLang="cs-CZ" dirty="0"/>
              <a:t>Pokud není </a:t>
            </a:r>
            <a:r>
              <a:rPr lang="cs-CZ" altLang="cs-CZ" dirty="0" smtClean="0"/>
              <a:t>součástí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/>
              <a:t>Agreement</a:t>
            </a:r>
            <a:r>
              <a:rPr lang="cs-CZ" altLang="cs-CZ" dirty="0"/>
              <a:t> nebo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 </a:t>
            </a:r>
            <a:endParaRPr lang="cs-CZ" altLang="cs-CZ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altLang="cs-CZ" dirty="0" smtClean="0"/>
              <a:t>Tzv</a:t>
            </a:r>
            <a:r>
              <a:rPr lang="cs-CZ" altLang="cs-CZ" dirty="0" smtClean="0"/>
              <a:t>. Přehled </a:t>
            </a:r>
            <a:r>
              <a:rPr lang="cs-CZ" altLang="cs-CZ" dirty="0"/>
              <a:t>realizovaných a předpokládaných </a:t>
            </a:r>
            <a:r>
              <a:rPr lang="cs-CZ" altLang="cs-CZ" dirty="0" smtClean="0"/>
              <a:t>ZŘ,</a:t>
            </a:r>
            <a:endParaRPr lang="cs-CZ" altLang="cs-CZ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alt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administrativní ověření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/>
              <a:t>k první a každé další kontrole výdajů </a:t>
            </a:r>
            <a:r>
              <a:rPr lang="cs-CZ" altLang="cs-CZ" sz="2000" b="1" dirty="0" smtClean="0"/>
              <a:t>partner </a:t>
            </a:r>
            <a:r>
              <a:rPr lang="cs-CZ" altLang="cs-CZ" sz="2000" b="1" dirty="0"/>
              <a:t>předloží: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schválené změny </a:t>
            </a:r>
            <a:r>
              <a:rPr lang="cs-CZ" altLang="cs-CZ" dirty="0" err="1"/>
              <a:t>Application</a:t>
            </a:r>
            <a:r>
              <a:rPr lang="cs-CZ" altLang="cs-CZ" dirty="0"/>
              <a:t> </a:t>
            </a:r>
            <a:r>
              <a:rPr lang="cs-CZ" altLang="cs-CZ" dirty="0" err="1"/>
              <a:t>form</a:t>
            </a:r>
            <a:r>
              <a:rPr lang="cs-CZ" altLang="cs-CZ" dirty="0"/>
              <a:t>, </a:t>
            </a:r>
            <a:r>
              <a:rPr lang="cs-CZ" altLang="cs-CZ" dirty="0" err="1"/>
              <a:t>Subsidy</a:t>
            </a:r>
            <a:r>
              <a:rPr lang="cs-CZ" altLang="cs-CZ" dirty="0"/>
              <a:t> </a:t>
            </a:r>
            <a:r>
              <a:rPr lang="cs-CZ" altLang="cs-CZ" dirty="0" err="1"/>
              <a:t>contract</a:t>
            </a:r>
            <a:r>
              <a:rPr lang="cs-CZ" altLang="cs-CZ" dirty="0"/>
              <a:t> nebo </a:t>
            </a:r>
            <a:r>
              <a:rPr lang="cs-CZ" altLang="cs-CZ" dirty="0" err="1"/>
              <a:t>Partnership</a:t>
            </a:r>
            <a:r>
              <a:rPr lang="cs-CZ" altLang="cs-CZ" dirty="0"/>
              <a:t> </a:t>
            </a:r>
            <a:r>
              <a:rPr lang="cs-CZ" altLang="cs-CZ" dirty="0" err="1" smtClean="0"/>
              <a:t>agreement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aktualizovaný přehled realizovaných a předpokládaných ZŘ a přehled zaměstnanců na </a:t>
            </a:r>
            <a:r>
              <a:rPr lang="cs-CZ" altLang="cs-CZ" dirty="0" smtClean="0"/>
              <a:t>projekt,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 smtClean="0"/>
              <a:t>Tzv. zprávu </a:t>
            </a:r>
            <a:r>
              <a:rPr lang="cs-CZ" altLang="cs-CZ" dirty="0"/>
              <a:t>o průběhu projektu (</a:t>
            </a:r>
            <a:r>
              <a:rPr lang="cs-CZ" altLang="cs-CZ" dirty="0" err="1"/>
              <a:t>progress</a:t>
            </a:r>
            <a:r>
              <a:rPr lang="cs-CZ" altLang="cs-CZ" dirty="0"/>
              <a:t> report) a finanční </a:t>
            </a:r>
            <a:r>
              <a:rPr lang="cs-CZ" altLang="cs-CZ" dirty="0" smtClean="0"/>
              <a:t>prostřednictvím  </a:t>
            </a:r>
            <a:r>
              <a:rPr lang="cs-CZ" altLang="cs-CZ" dirty="0"/>
              <a:t>monitorovacího systému programu </a:t>
            </a:r>
            <a:r>
              <a:rPr lang="cs-CZ" altLang="cs-CZ" dirty="0" smtClean="0"/>
              <a:t>(v případě, že to není možné, pak fyzicky ve 2paré a elektronicky na adresu příslušného Kontrolora)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informace o změnách kontaktních údajů partnera, statutárního zástupce nebo kontaktní </a:t>
            </a:r>
            <a:r>
              <a:rPr lang="cs-CZ" altLang="cs-CZ" dirty="0" smtClean="0"/>
              <a:t>osoby včetně případných příslušných jmenovacích list, plných mocí a pověřovacích dekretů,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změny rozpočtu partnera – </a:t>
            </a:r>
            <a:r>
              <a:rPr lang="cs-CZ" altLang="cs-CZ" dirty="0" smtClean="0"/>
              <a:t>aktualizovaný </a:t>
            </a:r>
            <a:r>
              <a:rPr lang="cs-CZ" altLang="cs-CZ" dirty="0"/>
              <a:t>rozpočet, v případě překročení rozpočtu/rozpočtových kapitol souhlas </a:t>
            </a:r>
            <a:r>
              <a:rPr lang="cs-CZ" altLang="cs-CZ" dirty="0" smtClean="0"/>
              <a:t>LP (je důrazně doporučováno, aby byl předložen a nikoliv následně vyžadován)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kopie originálů účetních dokladů , včetně podpůrné dokumentace roztříděné ve složce podle  rozpočtových položek a </a:t>
            </a:r>
            <a:r>
              <a:rPr lang="cs-CZ" altLang="cs-CZ" dirty="0" smtClean="0"/>
              <a:t>opatřených identifikací k projektu - tedy </a:t>
            </a:r>
            <a:r>
              <a:rPr lang="cs-CZ" altLang="cs-CZ" dirty="0"/>
              <a:t>razítkem s názvem/akronymem a číslem projektu a názvem </a:t>
            </a:r>
            <a:r>
              <a:rPr lang="cs-CZ" altLang="cs-CZ" dirty="0" smtClean="0"/>
              <a:t>programu 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čestné prohlášení o shodě kopií účetních dokladů a podpůrné dokumentace s </a:t>
            </a:r>
            <a:r>
              <a:rPr lang="cs-CZ" altLang="cs-CZ" dirty="0" smtClean="0"/>
              <a:t>originálními dokumenty, které jsou uloženy u příjemce</a:t>
            </a: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cs-CZ" altLang="cs-CZ" dirty="0"/>
          </a:p>
          <a:p>
            <a:pPr marL="285750" indent="-2857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altLang="cs-CZ" dirty="0"/>
              <a:t>v případě změn </a:t>
            </a:r>
            <a:r>
              <a:rPr lang="cs-CZ" altLang="cs-CZ" dirty="0" smtClean="0"/>
              <a:t>v otázce DPH (plátce x neplátce) také příslušné dokumenty k této změně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</a:t>
            </a:r>
            <a:r>
              <a:rPr lang="cs-CZ" dirty="0" smtClean="0"/>
              <a:t>kontroly– </a:t>
            </a:r>
            <a:r>
              <a:rPr lang="cs-CZ" dirty="0"/>
              <a:t>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434</TotalTime>
  <Words>1869</Words>
  <Application>Microsoft Office PowerPoint</Application>
  <PresentationFormat>Předvádění na obrazovce (4:3)</PresentationFormat>
  <Paragraphs>225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sablona_centrum_2016</vt:lpstr>
      <vt:lpstr>Seminář „Kontrola výdajů“ v rámci programu Interreg DANUBE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jak jsou stanovena reportovací/monitorovací období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 výdajů – administrativní ověření – vzorek kontroly 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</vt:lpstr>
      <vt:lpstr>Metody a výkon kontroly– povinnosti partnerů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44</cp:revision>
  <dcterms:created xsi:type="dcterms:W3CDTF">2016-05-13T07:19:23Z</dcterms:created>
  <dcterms:modified xsi:type="dcterms:W3CDTF">2017-05-09T07:22:12Z</dcterms:modified>
</cp:coreProperties>
</file>