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3" r:id="rId2"/>
    <p:sldId id="290" r:id="rId3"/>
    <p:sldId id="266" r:id="rId4"/>
    <p:sldId id="269" r:id="rId5"/>
    <p:sldId id="286" r:id="rId6"/>
    <p:sldId id="287" r:id="rId7"/>
    <p:sldId id="288" r:id="rId8"/>
    <p:sldId id="291" r:id="rId9"/>
    <p:sldId id="271" r:id="rId10"/>
    <p:sldId id="292" r:id="rId11"/>
    <p:sldId id="297" r:id="rId12"/>
    <p:sldId id="294" r:id="rId13"/>
    <p:sldId id="299" r:id="rId14"/>
    <p:sldId id="281" r:id="rId15"/>
    <p:sldId id="282" r:id="rId16"/>
    <p:sldId id="283" r:id="rId17"/>
    <p:sldId id="284" r:id="rId18"/>
    <p:sldId id="285" r:id="rId19"/>
    <p:sldId id="293" r:id="rId20"/>
    <p:sldId id="298" r:id="rId21"/>
    <p:sldId id="276" r:id="rId22"/>
    <p:sldId id="279" r:id="rId23"/>
    <p:sldId id="280" r:id="rId24"/>
    <p:sldId id="277" r:id="rId25"/>
    <p:sldId id="289" r:id="rId26"/>
    <p:sldId id="267" r:id="rId27"/>
    <p:sldId id="268" r:id="rId28"/>
    <p:sldId id="295" r:id="rId29"/>
    <p:sldId id="296" r:id="rId30"/>
    <p:sldId id="26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</a:t>
            </a:r>
            <a:r>
              <a:rPr lang="cs-CZ" dirty="0" smtClean="0"/>
              <a:t>DANUBE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11.5.2017,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buNone/>
            </a:pPr>
            <a:r>
              <a:rPr lang="cs-CZ" altLang="cs-CZ" sz="1600" dirty="0" smtClean="0"/>
              <a:t>Zákonné podmínky použití jednotlivých forem zadávacích řízení: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- § 22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- §23 </a:t>
            </a:r>
            <a:r>
              <a:rPr lang="cs-CZ" altLang="cs-CZ" sz="1600" b="0" dirty="0" smtClean="0"/>
              <a:t>(např. jestliže předchozí řízení skončila neúspěšně pro nepodání  žádné nabídky)</a:t>
            </a: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- § 24</a:t>
            </a:r>
            <a:r>
              <a:rPr lang="cs-CZ" altLang="cs-CZ" sz="1600" b="0" dirty="0"/>
              <a:t> </a:t>
            </a:r>
            <a:r>
              <a:rPr lang="cs-CZ" altLang="cs-CZ" sz="1600" b="0" dirty="0" smtClean="0"/>
              <a:t>(např. pro </a:t>
            </a:r>
            <a:r>
              <a:rPr lang="cs-CZ" altLang="cs-CZ" sz="1600" b="0" dirty="0"/>
              <a:t>zvlášť komplikované případy s ohledem na předmět plnění) </a:t>
            </a:r>
            <a:endParaRPr lang="cs-CZ" altLang="cs-CZ" sz="1600" b="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- §25 </a:t>
            </a:r>
            <a:r>
              <a:rPr lang="cs-CZ" altLang="cs-CZ" sz="1600" b="0" dirty="0" smtClean="0"/>
              <a:t>(pro podlimitní zakázky jejichž hodnota nepřesáhne 10mil. Kč bez DPH)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4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sz="2400" dirty="0"/>
              <a:t>oznámení ZŘ v informačním systému</a:t>
            </a:r>
          </a:p>
          <a:p>
            <a:pPr marL="898525" lvl="2" indent="-187325"/>
            <a:r>
              <a:rPr lang="cs-CZ" altLang="cs-CZ" sz="2400" dirty="0"/>
              <a:t> předání/zveřejnění zadávací dokumentace</a:t>
            </a:r>
          </a:p>
          <a:p>
            <a:pPr marL="898525" lvl="2" indent="-187325"/>
            <a:r>
              <a:rPr lang="cs-CZ" altLang="cs-CZ" sz="2400" dirty="0"/>
              <a:t> otevírání obálek</a:t>
            </a:r>
          </a:p>
          <a:p>
            <a:pPr marL="898525" lvl="2" indent="-187325"/>
            <a:r>
              <a:rPr lang="cs-CZ" altLang="cs-CZ" sz="2400" dirty="0"/>
              <a:t> posouzení kvalifikace</a:t>
            </a:r>
          </a:p>
          <a:p>
            <a:pPr marL="898525" lvl="2" indent="-187325"/>
            <a:r>
              <a:rPr lang="cs-CZ" altLang="cs-CZ" sz="2400" dirty="0"/>
              <a:t> posouzení a hodnocení nabídek</a:t>
            </a:r>
          </a:p>
          <a:p>
            <a:pPr marL="898525" lvl="2" indent="-187325"/>
            <a:r>
              <a:rPr lang="cs-CZ" altLang="cs-CZ" sz="2400" dirty="0"/>
              <a:t> rozhodnutí o přidělení VZ / zrušení VZ</a:t>
            </a:r>
          </a:p>
          <a:p>
            <a:pPr marL="898525" lvl="2" indent="-187325"/>
            <a:r>
              <a:rPr lang="cs-CZ" altLang="cs-CZ" sz="2400" dirty="0"/>
              <a:t> uzavření smlouvy</a:t>
            </a:r>
          </a:p>
          <a:p>
            <a:pPr marL="898525" lvl="2" indent="-187325"/>
            <a:r>
              <a:rPr lang="cs-CZ" altLang="cs-CZ" sz="2400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Čeští </a:t>
            </a:r>
            <a:r>
              <a:rPr lang="cs-CZ" sz="2400" dirty="0" smtClean="0"/>
              <a:t>partneři</a:t>
            </a:r>
            <a:r>
              <a:rPr lang="cs-CZ" sz="2400" dirty="0"/>
              <a:t>, kteří jsou právnickou osobou uvedenou v § 2 odst. 1 zákona č. 340/2015 Sb., jsou povinni dle §5 odst. 2 tohoto zákona zaslat smlouvu správci registru smluv k uveřejnění prostřednictvím registru smluv bez zbytečného odkladu, nejpozději však do 30 dnů od uzavření smlouvy.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Datovou </a:t>
            </a:r>
            <a:r>
              <a:rPr lang="cs-CZ" sz="2400" dirty="0"/>
              <a:t>zprávu s potvrzením o uveřejnění </a:t>
            </a:r>
            <a:r>
              <a:rPr lang="cs-CZ" sz="2400" dirty="0" smtClean="0"/>
              <a:t>předkládáte kontrolorovi spolu s dokumentací ke kontrole veřejné zakázky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Povinnost zveřejnit se vztahuje i na dodatky případně zpětně na smlouvu/dodatky předcházející uzavření aktuálního dodatku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Nezveřejnění má za následek neplatnost smlouvy a veškeré výdaje jsou považovány za nezpůsobilé!!!</a:t>
            </a:r>
            <a:endParaRPr lang="cs-CZ" sz="2400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</a:t>
            </a:r>
            <a:r>
              <a:rPr lang="cs-CZ" dirty="0" smtClean="0"/>
              <a:t>zakázky – registr smluv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87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dodatků</a:t>
            </a: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dirty="0" smtClean="0"/>
              <a:t>Veřejné zakázky – druhy zadávacích řízení dle 137/2006Sb.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Dokumenty se dokládají v prostých kopiích spolu s čestným prohlášením o souladu těchto kopií s originály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nenapravitelné</a:t>
            </a:r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 – den po rozhodné skutečnosti,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</a:t>
            </a:r>
            <a:r>
              <a:rPr lang="cs-CZ" altLang="cs-CZ" dirty="0" smtClean="0"/>
              <a:t>zakázkách a zákon č. 134/2016Sb., </a:t>
            </a:r>
            <a:r>
              <a:rPr lang="cs-CZ" altLang="cs-CZ" dirty="0"/>
              <a:t>ve znění pozdějších a související </a:t>
            </a:r>
            <a:r>
              <a:rPr lang="cs-CZ" altLang="cs-CZ" dirty="0" smtClean="0"/>
              <a:t>legislativa</a:t>
            </a:r>
            <a:endParaRPr lang="cs-CZ" altLang="cs-CZ" sz="1600" dirty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„Novinky“:</a:t>
            </a:r>
          </a:p>
          <a:p>
            <a:pPr marL="898525" lvl="2" indent="-187325"/>
            <a:r>
              <a:rPr lang="cs-CZ" altLang="cs-CZ" dirty="0" smtClean="0"/>
              <a:t>Požadavky programu – požadavky vyplývající z programové dokumentace</a:t>
            </a:r>
          </a:p>
          <a:p>
            <a:pPr marL="1354138" lvl="3" indent="-187325"/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“ od 5000EUR do 400 tis. </a:t>
            </a:r>
            <a:r>
              <a:rPr lang="cs-CZ" altLang="cs-CZ" u="sng" dirty="0" smtClean="0"/>
              <a:t>CZK</a:t>
            </a: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zakázkách </a:t>
            </a:r>
            <a:r>
              <a:rPr lang="cs-CZ" altLang="cs-CZ" dirty="0" smtClean="0"/>
              <a:t> resp. 134/2016Sb.,v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formulář: </a:t>
            </a:r>
            <a:r>
              <a:rPr lang="cs-CZ" altLang="cs-CZ" sz="1600" dirty="0" smtClean="0"/>
              <a:t>Přehled </a:t>
            </a:r>
            <a:r>
              <a:rPr lang="cs-CZ" altLang="cs-CZ" sz="1600" dirty="0" smtClean="0"/>
              <a:t>plánovaných a realizovaných </a:t>
            </a:r>
            <a:r>
              <a:rPr lang="cs-CZ" altLang="cs-CZ" sz="1600" dirty="0" smtClean="0"/>
              <a:t>ZŘ/VŘ – aranžmá zakázek v projektu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Hodnocení probíhá podle souboru dílčích </a:t>
            </a:r>
            <a:r>
              <a:rPr lang="cs-CZ" altLang="cs-CZ" dirty="0" smtClean="0"/>
              <a:t>kritérií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hodnotící </a:t>
            </a:r>
            <a:r>
              <a:rPr lang="cs-CZ" altLang="cs-CZ" dirty="0" smtClean="0"/>
              <a:t>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b="1" u="sng" dirty="0" smtClean="0"/>
              <a:t>z hlediska kontroly je vždy nutné prokázat, že zvolená dílčí kritéria mají vazbu k předmětu plnění, existuje jasný model přiřazení bodů=ohodnocení a jasný algoritmus výpočtu výsledného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VZMR =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pokynu</a:t>
            </a: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druhy zadávacích řízení dle 137/2006Sb.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A) Otevřené řízení  - dle § 27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B) Užší řízení – dle § 28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– dle § 29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– dle § 34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 - dle § 35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 - dle § 38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Využití forem zadávacích řízení pod písmeny C až F se váže na splnění zákonných podmínek pro jejich aplikaci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2411</Words>
  <Application>Microsoft Office PowerPoint</Application>
  <PresentationFormat>Předvádění na obrazovce (4:3)</PresentationFormat>
  <Paragraphs>291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sablona_centrum_2016</vt:lpstr>
      <vt:lpstr>Seminář „Kontrola výdajů“ v rámci programu Interreg DANUBE</vt:lpstr>
      <vt:lpstr>Veřejné zakázky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– registr smluv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druhy zadávacích řízení dle 137/2006Sb.</vt:lpstr>
      <vt:lpstr>Veřejné zakázky -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21</cp:revision>
  <dcterms:created xsi:type="dcterms:W3CDTF">2016-05-13T07:19:23Z</dcterms:created>
  <dcterms:modified xsi:type="dcterms:W3CDTF">2017-05-09T07:29:01Z</dcterms:modified>
</cp:coreProperties>
</file>