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  <p:sldMasterId id="2147483700" r:id="rId5"/>
  </p:sldMasterIdLst>
  <p:notesMasterIdLst>
    <p:notesMasterId r:id="rId25"/>
  </p:notesMasterIdLst>
  <p:handoutMasterIdLst>
    <p:handoutMasterId r:id="rId26"/>
  </p:handoutMasterIdLst>
  <p:sldIdLst>
    <p:sldId id="264" r:id="rId6"/>
    <p:sldId id="265" r:id="rId7"/>
    <p:sldId id="266" r:id="rId8"/>
    <p:sldId id="272" r:id="rId9"/>
    <p:sldId id="293" r:id="rId10"/>
    <p:sldId id="292" r:id="rId11"/>
    <p:sldId id="284" r:id="rId12"/>
    <p:sldId id="290" r:id="rId13"/>
    <p:sldId id="267" r:id="rId14"/>
    <p:sldId id="273" r:id="rId15"/>
    <p:sldId id="287" r:id="rId16"/>
    <p:sldId id="286" r:id="rId17"/>
    <p:sldId id="274" r:id="rId18"/>
    <p:sldId id="270" r:id="rId19"/>
    <p:sldId id="277" r:id="rId20"/>
    <p:sldId id="268" r:id="rId21"/>
    <p:sldId id="285" r:id="rId22"/>
    <p:sldId id="283" r:id="rId23"/>
    <p:sldId id="259" r:id="rId24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8" autoAdjust="0"/>
    <p:restoredTop sz="94710" autoAdjust="0"/>
  </p:normalViewPr>
  <p:slideViewPr>
    <p:cSldViewPr>
      <p:cViewPr varScale="1">
        <p:scale>
          <a:sx n="98" d="100"/>
          <a:sy n="98" d="100"/>
        </p:scale>
        <p:origin x="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E0F3-9EA5-4DF3-977B-18D7229F4AA7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F6B55-D269-454B-91C6-E9FBFC001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06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20/02/2017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98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18"/>
            <a:ext cx="7123048" cy="6602068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443381" y="5395744"/>
            <a:ext cx="2178739" cy="841568"/>
            <a:chOff x="443381" y="5395744"/>
            <a:chExt cx="2178739" cy="84156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1" y="5395744"/>
              <a:ext cx="2178739" cy="634212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506716" y="6054752"/>
              <a:ext cx="2064998" cy="1825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European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Union</a:t>
              </a:r>
              <a:r>
                <a:rPr lang="en-GB" sz="630" baseline="0" dirty="0" smtClean="0">
                  <a:effectLst/>
                  <a:latin typeface="+mn-lt"/>
                  <a:ea typeface="Arial"/>
                  <a:cs typeface="Times New Roman"/>
                </a:rPr>
                <a:t> | European </a:t>
              </a: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Regional Development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Fund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09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4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2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7430588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Imag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7" y="-314057"/>
            <a:ext cx="3496061" cy="3240360"/>
          </a:xfrm>
          <a:prstGeom prst="rect">
            <a:avLst/>
          </a:prstGeom>
        </p:spPr>
      </p:pic>
      <p:sp>
        <p:nvSpPr>
          <p:cNvPr id="6" name="Zone de texte 2"/>
          <p:cNvSpPr txBox="1"/>
          <p:nvPr userDrawn="1"/>
        </p:nvSpPr>
        <p:spPr>
          <a:xfrm>
            <a:off x="5780081" y="1778347"/>
            <a:ext cx="2002951" cy="4712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Sharing solutions 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/>
            </a:r>
            <a:b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</a:b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for 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better regional policies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4253785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671" r:id="rId3"/>
    <p:sldLayoutId id="2147483670" r:id="rId4"/>
    <p:sldLayoutId id="2147483684" r:id="rId5"/>
    <p:sldLayoutId id="2147483675" r:id="rId6"/>
    <p:sldLayoutId id="214748367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22144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929432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655855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interregeurope.eu/in-my-country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europecooperates2017/online/" TargetMode="External"/><Relationship Id="rId2" Type="http://schemas.openxmlformats.org/officeDocument/2006/relationships/hyperlink" Target="http://www.interregeurope.eu/europecooperates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projects/project-development" TargetMode="External"/><Relationship Id="rId2" Type="http://schemas.openxmlformats.org/officeDocument/2006/relationships/hyperlink" Target="http://www.interregeurope.eu/projects/project-development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www.interregeurope.eu/projects/apply-for-fundin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Charo Camacho	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Project Officer| Interreg Europe</a:t>
            </a:r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c.camacho@interregeurope.eu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Interreg</a:t>
            </a:r>
            <a:r>
              <a:rPr lang="en-GB" dirty="0" smtClean="0"/>
              <a:t> Europe support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>
                <a:sym typeface="Webdings" panose="05030102010509060703" pitchFamily="18" charset="2"/>
              </a:rPr>
              <a:t>23/02/2017</a:t>
            </a:r>
            <a:r>
              <a:rPr lang="en-GB" dirty="0" smtClean="0">
                <a:sym typeface="Webdings" panose="05030102010509060703" pitchFamily="18" charset="2"/>
              </a:rPr>
              <a:t></a:t>
            </a:r>
            <a:r>
              <a:rPr lang="fr-FR" dirty="0" smtClean="0"/>
              <a:t>NID </a:t>
            </a:r>
            <a:r>
              <a:rPr lang="fr-FR" dirty="0" err="1" smtClean="0"/>
              <a:t>Prage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05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3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ssess the idea yourself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" b="7280"/>
          <a:stretch/>
        </p:blipFill>
        <p:spPr>
          <a:xfrm>
            <a:off x="457200" y="1196752"/>
            <a:ext cx="7974285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4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 the idea yourself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indent="-285750"/>
            <a:endParaRPr lang="en-GB" dirty="0" smtClean="0"/>
          </a:p>
          <a:p>
            <a:pPr indent="-285750"/>
            <a:endParaRPr lang="en-GB" dirty="0"/>
          </a:p>
          <a:p>
            <a:pPr indent="-285750"/>
            <a:endParaRPr lang="en-GB" dirty="0" smtClean="0"/>
          </a:p>
          <a:p>
            <a:pPr indent="-285750"/>
            <a:endParaRPr lang="en-GB" dirty="0" smtClean="0"/>
          </a:p>
          <a:p>
            <a:pPr indent="-285750"/>
            <a:endParaRPr lang="en-GB" dirty="0" smtClean="0"/>
          </a:p>
          <a:p>
            <a:pPr indent="-285750"/>
            <a:endParaRPr lang="en-GB" dirty="0"/>
          </a:p>
          <a:p>
            <a:pPr indent="-285750"/>
            <a:r>
              <a:rPr lang="en-GB" dirty="0" smtClean="0"/>
              <a:t>If green, submit your idea </a:t>
            </a:r>
            <a:r>
              <a:rPr lang="en-GB" dirty="0"/>
              <a:t>for our </a:t>
            </a:r>
            <a:r>
              <a:rPr lang="en-GB" dirty="0" smtClean="0"/>
              <a:t>feedback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dirty="0"/>
              <a:t>Written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dirty="0"/>
              <a:t>Oral (phone/ Skype)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dirty="0"/>
              <a:t>Face-to-face at national event </a:t>
            </a:r>
          </a:p>
          <a:p>
            <a:pPr lvl="4"/>
            <a:r>
              <a:rPr lang="en-GB" sz="1800" dirty="0" smtClean="0"/>
              <a:t>check </a:t>
            </a:r>
            <a:r>
              <a:rPr lang="en-GB" sz="1800" dirty="0"/>
              <a:t>for events at: </a:t>
            </a:r>
            <a:r>
              <a:rPr lang="en-GB" sz="1800" dirty="0" smtClean="0">
                <a:hlinkClick r:id="rId2"/>
              </a:rPr>
              <a:t>www.interregeurope.eu/in-my-country/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65" y="1368000"/>
            <a:ext cx="745467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39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Send idea for feedback</a:t>
            </a:r>
            <a:endParaRPr lang="en-GB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389" b="2661"/>
          <a:stretch/>
        </p:blipFill>
        <p:spPr>
          <a:xfrm>
            <a:off x="672678" y="1111085"/>
            <a:ext cx="8014122" cy="55446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23628" y="1486173"/>
            <a:ext cx="6696744" cy="4823147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Segoe Print" panose="02000600000000000000" pitchFamily="2" charset="0"/>
              </a:rPr>
              <a:t>4 steps to follow: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600" b="1" dirty="0">
                <a:latin typeface="Segoe Print" panose="02000600000000000000" pitchFamily="2" charset="0"/>
              </a:rPr>
              <a:t>Log into My </a:t>
            </a:r>
            <a:r>
              <a:rPr lang="en-GB" sz="1600" b="1" dirty="0" err="1">
                <a:latin typeface="Segoe Print" panose="02000600000000000000" pitchFamily="2" charset="0"/>
              </a:rPr>
              <a:t>Interreg</a:t>
            </a:r>
            <a:r>
              <a:rPr lang="en-GB" sz="1600" b="1" dirty="0">
                <a:latin typeface="Segoe Print" panose="02000600000000000000" pitchFamily="2" charset="0"/>
              </a:rPr>
              <a:t> Europe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600" b="1" dirty="0">
                <a:latin typeface="Segoe Print" panose="02000600000000000000" pitchFamily="2" charset="0"/>
              </a:rPr>
              <a:t>Publish short description of your idea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600" b="1" dirty="0">
                <a:latin typeface="Segoe Print" panose="02000600000000000000" pitchFamily="2" charset="0"/>
              </a:rPr>
              <a:t>Add required details on your project idea </a:t>
            </a:r>
          </a:p>
          <a:p>
            <a:pPr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Segoe Print" panose="02000600000000000000" pitchFamily="2" charset="0"/>
              </a:rPr>
              <a:t>Not published; for JS use only</a:t>
            </a:r>
          </a:p>
          <a:p>
            <a:pPr lvl="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Segoe Print" panose="02000600000000000000" pitchFamily="2" charset="0"/>
              </a:rPr>
              <a:t>Submit advanced project idea (with first partners and policy instruments identified)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600" b="1" dirty="0">
                <a:latin typeface="Segoe Print" panose="02000600000000000000" pitchFamily="2" charset="0"/>
              </a:rPr>
              <a:t>Request feedback on your project idea. Select the format (and time) to receive our feedback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Segoe Print" panose="02000600000000000000" pitchFamily="2" charset="0"/>
            </a:endParaRPr>
          </a:p>
          <a:p>
            <a:r>
              <a:rPr lang="en-GB" sz="1600" dirty="0">
                <a:solidFill>
                  <a:srgbClr val="C00000"/>
                </a:solidFill>
                <a:latin typeface="Segoe Print" panose="02000600000000000000" pitchFamily="2" charset="0"/>
              </a:rPr>
              <a:t>Feedback will be provided only once </a:t>
            </a:r>
            <a:endParaRPr lang="en-GB" sz="1600" dirty="0" smtClean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r>
              <a:rPr lang="en-GB" sz="1600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per </a:t>
            </a:r>
            <a:r>
              <a:rPr lang="en-GB" sz="1600" dirty="0">
                <a:solidFill>
                  <a:srgbClr val="C00000"/>
                </a:solidFill>
                <a:latin typeface="Segoe Print" panose="02000600000000000000" pitchFamily="2" charset="0"/>
              </a:rPr>
              <a:t>project idea!</a:t>
            </a:r>
          </a:p>
        </p:txBody>
      </p:sp>
    </p:spTree>
    <p:extLst>
      <p:ext uri="{BB962C8B-B14F-4D97-AF65-F5344CB8AC3E}">
        <p14:creationId xmlns:p14="http://schemas.microsoft.com/office/powerpoint/2010/main" val="2229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Send idea for feedback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700808"/>
            <a:ext cx="8279783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177809"/>
            <a:ext cx="1580035" cy="97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88598" y="4365104"/>
            <a:ext cx="8424936" cy="1362075"/>
          </a:xfrm>
        </p:spPr>
        <p:txBody>
          <a:bodyPr/>
          <a:lstStyle/>
          <a:p>
            <a:r>
              <a:rPr lang="fr-FR" sz="3700" dirty="0" smtClean="0"/>
              <a:t>Events, </a:t>
            </a:r>
            <a:r>
              <a:rPr lang="fr-FR" sz="3700" dirty="0" err="1" smtClean="0"/>
              <a:t>webinars</a:t>
            </a:r>
            <a:r>
              <a:rPr lang="fr-FR" sz="3700" dirty="0"/>
              <a:t> </a:t>
            </a:r>
            <a:r>
              <a:rPr lang="fr-FR" sz="3700" dirty="0" smtClean="0"/>
              <a:t>and </a:t>
            </a:r>
            <a:br>
              <a:rPr lang="fr-FR" sz="3700" dirty="0" smtClean="0"/>
            </a:br>
            <a:r>
              <a:rPr lang="fr-FR" sz="3700" dirty="0" err="1" smtClean="0"/>
              <a:t>Others</a:t>
            </a:r>
            <a:endParaRPr lang="en-GB" sz="3700" dirty="0"/>
          </a:p>
        </p:txBody>
      </p:sp>
    </p:spTree>
    <p:extLst>
      <p:ext uri="{BB962C8B-B14F-4D97-AF65-F5344CB8AC3E}">
        <p14:creationId xmlns:p14="http://schemas.microsoft.com/office/powerpoint/2010/main" val="21963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Networking in Malta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594"/>
          <a:stretch/>
        </p:blipFill>
        <p:spPr>
          <a:xfrm>
            <a:off x="632165" y="1340768"/>
            <a:ext cx="7879669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84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332656"/>
            <a:ext cx="8229600" cy="562074"/>
          </a:xfrm>
        </p:spPr>
        <p:txBody>
          <a:bodyPr/>
          <a:lstStyle/>
          <a:p>
            <a:r>
              <a:rPr lang="en-GB" dirty="0"/>
              <a:t>Lead applicant </a:t>
            </a:r>
            <a:r>
              <a:rPr lang="en-GB" dirty="0" smtClean="0"/>
              <a:t>workshops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4744"/>
            <a:ext cx="8207375" cy="5400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</a:pPr>
            <a:r>
              <a:rPr lang="en-GB" dirty="0" smtClean="0"/>
              <a:t>Live in Malta – 22-23 March 2017</a:t>
            </a:r>
          </a:p>
          <a:p>
            <a:pPr lvl="1">
              <a:spcAft>
                <a:spcPts val="1800"/>
              </a:spcAft>
            </a:pPr>
            <a:r>
              <a:rPr lang="en-GB" sz="2200" dirty="0" smtClean="0"/>
              <a:t>Register at: </a:t>
            </a:r>
            <a:r>
              <a:rPr lang="en-GB" sz="2200" dirty="0" smtClean="0">
                <a:solidFill>
                  <a:srgbClr val="FF0000"/>
                </a:solidFill>
                <a:hlinkClick r:id="rId2"/>
              </a:rPr>
              <a:t>www.interregeurope.eu/europecooperates</a:t>
            </a:r>
            <a:endParaRPr lang="en-GB" sz="2200" dirty="0" smtClean="0">
              <a:solidFill>
                <a:srgbClr val="FF0000"/>
              </a:solidFill>
            </a:endParaRPr>
          </a:p>
          <a:p>
            <a:pPr>
              <a:spcAft>
                <a:spcPts val="1800"/>
              </a:spcAft>
            </a:pPr>
            <a:r>
              <a:rPr lang="en-GB" dirty="0"/>
              <a:t>Online – 31 March </a:t>
            </a:r>
            <a:r>
              <a:rPr lang="en-GB" dirty="0" smtClean="0"/>
              <a:t>2017, 10-12 am</a:t>
            </a:r>
            <a:endParaRPr lang="en-GB" dirty="0"/>
          </a:p>
          <a:p>
            <a:pPr lvl="1">
              <a:spcAft>
                <a:spcPts val="1800"/>
              </a:spcAft>
            </a:pPr>
            <a:r>
              <a:rPr lang="en-GB" sz="2200" dirty="0">
                <a:hlinkClick r:id="rId3"/>
              </a:rPr>
              <a:t>http://www.interregeurope.eu/europecooperates2017/online/</a:t>
            </a:r>
            <a:r>
              <a:rPr lang="en-GB" sz="2200" dirty="0"/>
              <a:t> </a:t>
            </a:r>
          </a:p>
          <a:p>
            <a:r>
              <a:rPr lang="en-GB" dirty="0" smtClean="0"/>
              <a:t>Webinar week – 24-28 April, 10-11 am</a:t>
            </a:r>
          </a:p>
          <a:p>
            <a:pPr marL="1085850" lvl="1" indent="-342900"/>
            <a:r>
              <a:rPr lang="en-GB" dirty="0" smtClean="0"/>
              <a:t>Content from workshop &amp; live Q&amp;A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Designing </a:t>
            </a:r>
            <a:r>
              <a:rPr lang="en-GB" dirty="0"/>
              <a:t>project methodology: </a:t>
            </a:r>
            <a:r>
              <a:rPr lang="en-GB" dirty="0" smtClean="0"/>
              <a:t>25 April</a:t>
            </a:r>
            <a:endParaRPr lang="en-GB" dirty="0"/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Building </a:t>
            </a:r>
            <a:r>
              <a:rPr lang="en-GB" dirty="0"/>
              <a:t>relevant partnerships: </a:t>
            </a:r>
            <a:r>
              <a:rPr lang="en-GB" dirty="0" smtClean="0"/>
              <a:t>26 April</a:t>
            </a:r>
            <a:endParaRPr lang="en-GB" dirty="0"/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Managing </a:t>
            </a:r>
            <a:r>
              <a:rPr lang="en-GB" dirty="0"/>
              <a:t>budget and finances: </a:t>
            </a:r>
            <a:r>
              <a:rPr lang="en-GB" dirty="0" smtClean="0"/>
              <a:t>27 April</a:t>
            </a:r>
            <a:endParaRPr lang="en-GB" dirty="0"/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Planning </a:t>
            </a:r>
            <a:r>
              <a:rPr lang="en-GB" dirty="0"/>
              <a:t>a project communication strategy: </a:t>
            </a:r>
            <a:r>
              <a:rPr lang="en-GB" dirty="0" smtClean="0"/>
              <a:t>28 April</a:t>
            </a:r>
          </a:p>
          <a:p>
            <a:pPr lvl="1" indent="0">
              <a:lnSpc>
                <a:spcPct val="110000"/>
              </a:lnSpc>
              <a:buNone/>
            </a:pPr>
            <a:endParaRPr lang="en-GB" dirty="0"/>
          </a:p>
          <a:p>
            <a:pPr lvl="1" indent="0">
              <a:lnSpc>
                <a:spcPct val="110000"/>
              </a:lnSpc>
              <a:buNone/>
            </a:pPr>
            <a:r>
              <a:rPr lang="en-GB" dirty="0" smtClean="0"/>
              <a:t>Watch the videos and come with specific questions</a:t>
            </a:r>
          </a:p>
        </p:txBody>
      </p:sp>
    </p:spTree>
    <p:extLst>
      <p:ext uri="{BB962C8B-B14F-4D97-AF65-F5344CB8AC3E}">
        <p14:creationId xmlns:p14="http://schemas.microsoft.com/office/powerpoint/2010/main" val="15047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03" y="644223"/>
            <a:ext cx="8229600" cy="562074"/>
          </a:xfrm>
        </p:spPr>
        <p:txBody>
          <a:bodyPr/>
          <a:lstStyle/>
          <a:p>
            <a:r>
              <a:rPr lang="en-GB" dirty="0" smtClean="0"/>
              <a:t>Weekly Q&amp;A sessions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1503" y="1484784"/>
            <a:ext cx="8207375" cy="5183187"/>
          </a:xfrm>
        </p:spPr>
        <p:txBody>
          <a:bodyPr>
            <a:normAutofit/>
          </a:bodyPr>
          <a:lstStyle/>
          <a:p>
            <a:r>
              <a:rPr lang="en-GB" dirty="0" smtClean="0"/>
              <a:t>Regular live talk with potential applicants (</a:t>
            </a:r>
            <a:r>
              <a:rPr lang="en-GB" dirty="0"/>
              <a:t>tbc</a:t>
            </a:r>
            <a:r>
              <a:rPr lang="en-GB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Starting Friday </a:t>
            </a:r>
            <a:r>
              <a:rPr lang="en-GB" b="1" dirty="0" smtClean="0"/>
              <a:t>3 March 2017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Always </a:t>
            </a:r>
            <a:r>
              <a:rPr lang="en-GB" dirty="0"/>
              <a:t>from </a:t>
            </a:r>
            <a:r>
              <a:rPr lang="en-GB" dirty="0" smtClean="0"/>
              <a:t>10-11am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3,10,17 March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7, 14, 21 April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5, 12, 19, 26 May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2, 9, 23 June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81" t="7272" r="9117" b="5455"/>
          <a:stretch/>
        </p:blipFill>
        <p:spPr>
          <a:xfrm>
            <a:off x="4776143" y="2420888"/>
            <a:ext cx="3684289" cy="37626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4664">
            <a:off x="5193798" y="2895465"/>
            <a:ext cx="2833562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GB" sz="2300" b="1" dirty="0">
              <a:solidFill>
                <a:schemeClr val="tx1">
                  <a:lumMod val="75000"/>
                  <a:lumOff val="25000"/>
                </a:schemeClr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Questions gathered via registration &amp; on the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spot</a:t>
            </a:r>
          </a:p>
          <a:p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Answered during a live webinar on Fridays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 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Questions </a:t>
            </a:r>
            <a:r>
              <a:rPr lang="fr-FR" dirty="0" err="1" smtClean="0"/>
              <a:t>welcome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7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81" t="7272" r="9117" b="5455"/>
          <a:stretch/>
        </p:blipFill>
        <p:spPr>
          <a:xfrm>
            <a:off x="2123728" y="1001745"/>
            <a:ext cx="5544616" cy="56625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4664">
            <a:off x="3149097" y="2336586"/>
            <a:ext cx="451721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Our online tools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300" b="1" dirty="0">
              <a:solidFill>
                <a:schemeClr val="tx1">
                  <a:lumMod val="75000"/>
                  <a:lumOff val="25000"/>
                </a:schemeClr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Interreg Europe community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300" b="1" dirty="0">
              <a:solidFill>
                <a:schemeClr val="tx1">
                  <a:lumMod val="75000"/>
                  <a:lumOff val="25000"/>
                </a:schemeClr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Programme </a:t>
            </a:r>
            <a:r>
              <a:rPr lang="en-GB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feedback</a:t>
            </a:r>
          </a:p>
          <a:p>
            <a:endParaRPr lang="en-GB" sz="2300" b="1" dirty="0">
              <a:solidFill>
                <a:schemeClr val="tx1">
                  <a:lumMod val="75000"/>
                  <a:lumOff val="25000"/>
                </a:schemeClr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Events and webinars</a:t>
            </a:r>
            <a:endParaRPr lang="en-GB" sz="2300" b="1" dirty="0">
              <a:solidFill>
                <a:schemeClr val="tx1">
                  <a:lumMod val="75000"/>
                  <a:lumOff val="25000"/>
                </a:schemeClr>
              </a:solidFill>
              <a:latin typeface="Segoe Print" panose="020006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4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ready</a:t>
            </a:r>
            <a:r>
              <a:rPr lang="fr-FR" dirty="0" smtClean="0"/>
              <a:t> to </a:t>
            </a:r>
            <a:r>
              <a:rPr lang="fr-FR" dirty="0" err="1" smtClean="0"/>
              <a:t>apply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3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562074"/>
          </a:xfrm>
        </p:spPr>
        <p:txBody>
          <a:bodyPr/>
          <a:lstStyle/>
          <a:p>
            <a:r>
              <a:rPr lang="en-GB" dirty="0" smtClean="0"/>
              <a:t>Surf through our website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395" t="19320" r="37158" b="11731"/>
          <a:stretch/>
        </p:blipFill>
        <p:spPr>
          <a:xfrm>
            <a:off x="971600" y="1325670"/>
            <a:ext cx="7128792" cy="5271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0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600"/>
          <a:stretch/>
        </p:blipFill>
        <p:spPr>
          <a:xfrm>
            <a:off x="1115616" y="1772816"/>
            <a:ext cx="6840759" cy="4440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562074"/>
          </a:xfrm>
        </p:spPr>
        <p:txBody>
          <a:bodyPr/>
          <a:lstStyle/>
          <a:p>
            <a:r>
              <a:rPr lang="en-GB" dirty="0" smtClean="0"/>
              <a:t>Check approved projects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50" t="17123" r="56307" b="26865"/>
          <a:stretch/>
        </p:blipFill>
        <p:spPr>
          <a:xfrm>
            <a:off x="6876256" y="90872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19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90662"/>
            <a:ext cx="8229600" cy="562074"/>
          </a:xfrm>
        </p:spPr>
        <p:txBody>
          <a:bodyPr/>
          <a:lstStyle/>
          <a:p>
            <a:r>
              <a:rPr lang="en-GB" dirty="0" smtClean="0"/>
              <a:t>Check our videos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GB" sz="2000" dirty="0">
              <a:hlinkClick r:id="rId2"/>
            </a:endParaRPr>
          </a:p>
          <a:p>
            <a:pPr marL="457200" lvl="1" indent="0">
              <a:buNone/>
            </a:pPr>
            <a:endParaRPr lang="en-GB" sz="2000" dirty="0" smtClean="0">
              <a:hlinkClick r:id="rId2"/>
            </a:endParaRPr>
          </a:p>
          <a:p>
            <a:pPr marL="457200" lvl="1" indent="0">
              <a:buNone/>
            </a:pPr>
            <a:endParaRPr lang="en-GB" sz="2000" dirty="0">
              <a:hlinkClick r:id="rId2"/>
            </a:endParaRPr>
          </a:p>
          <a:p>
            <a:pPr marL="457200" lvl="1" indent="0">
              <a:buNone/>
            </a:pPr>
            <a:endParaRPr lang="en-GB" sz="2000" dirty="0" smtClean="0">
              <a:hlinkClick r:id="rId2"/>
            </a:endParaRPr>
          </a:p>
          <a:p>
            <a:pPr marL="457200" lvl="1" indent="0">
              <a:buNone/>
            </a:pPr>
            <a:endParaRPr lang="en-GB" sz="2000" dirty="0">
              <a:hlinkClick r:id="rId2"/>
            </a:endParaRPr>
          </a:p>
          <a:p>
            <a:pPr marL="457200" lvl="1" indent="0">
              <a:buNone/>
            </a:pPr>
            <a:endParaRPr lang="en-GB" sz="2000" dirty="0" smtClean="0">
              <a:hlinkClick r:id="rId2"/>
            </a:endParaRPr>
          </a:p>
          <a:p>
            <a:pPr marL="457200" lvl="1" indent="0">
              <a:buNone/>
            </a:pPr>
            <a:endParaRPr lang="en-GB" sz="2000" dirty="0">
              <a:hlinkClick r:id="rId2"/>
            </a:endParaRPr>
          </a:p>
          <a:p>
            <a:pPr marL="457200" lvl="1" indent="0">
              <a:buNone/>
            </a:pPr>
            <a:endParaRPr lang="en-GB" sz="2000" dirty="0" smtClean="0">
              <a:hlinkClick r:id="rId2"/>
            </a:endParaRPr>
          </a:p>
          <a:p>
            <a:pPr marL="457200" lvl="1" indent="0">
              <a:buNone/>
            </a:pPr>
            <a:endParaRPr lang="en-GB" sz="2000" dirty="0">
              <a:hlinkClick r:id="rId2"/>
            </a:endParaRPr>
          </a:p>
          <a:p>
            <a:pPr marL="457200" lvl="1" indent="0">
              <a:buNone/>
            </a:pPr>
            <a:endParaRPr lang="en-GB" sz="2000" dirty="0" smtClean="0">
              <a:hlinkClick r:id="rId2"/>
            </a:endParaRPr>
          </a:p>
          <a:p>
            <a:pPr marL="457200" lvl="1" indent="0">
              <a:buNone/>
            </a:pPr>
            <a:endParaRPr lang="en-GB" sz="2200" dirty="0">
              <a:hlinkClick r:id="rId2"/>
            </a:endParaRPr>
          </a:p>
          <a:p>
            <a:pPr marL="457200" lvl="1" indent="0">
              <a:buNone/>
            </a:pPr>
            <a:r>
              <a:rPr lang="en-GB" sz="2200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en-GB" sz="2200" dirty="0">
                <a:solidFill>
                  <a:srgbClr val="0070C0"/>
                </a:solidFill>
                <a:hlinkClick r:id="rId3"/>
              </a:rPr>
              <a:t>://</a:t>
            </a:r>
            <a:r>
              <a:rPr lang="en-GB" sz="2200" dirty="0" smtClean="0">
                <a:solidFill>
                  <a:srgbClr val="0070C0"/>
                </a:solidFill>
                <a:hlinkClick r:id="rId3"/>
              </a:rPr>
              <a:t>www.interregeurope.eu/projects/project-development</a:t>
            </a:r>
            <a:r>
              <a:rPr lang="en-GB" sz="2200" dirty="0" smtClean="0">
                <a:solidFill>
                  <a:srgbClr val="0070C0"/>
                </a:solidFill>
              </a:rPr>
              <a:t>  </a:t>
            </a:r>
            <a:endParaRPr lang="en-GB" sz="22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1854305"/>
            <a:ext cx="4686047" cy="2648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83568" y="1535301"/>
            <a:ext cx="31683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Designing project </a:t>
            </a:r>
            <a:r>
              <a:rPr lang="en-GB" sz="2000" dirty="0" smtClean="0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Building relevant </a:t>
            </a:r>
            <a:r>
              <a:rPr lang="en-GB" sz="2000" dirty="0" smtClean="0"/>
              <a:t>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Management, budget and </a:t>
            </a:r>
            <a:r>
              <a:rPr lang="en-GB" sz="2000" dirty="0" smtClean="0"/>
              <a:t>finances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Planning a project communication strategy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2792" t="17123" r="29279" b="41477"/>
          <a:stretch/>
        </p:blipFill>
        <p:spPr>
          <a:xfrm>
            <a:off x="7200097" y="990770"/>
            <a:ext cx="1464478" cy="1606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61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your application </a:t>
            </a:r>
            <a:r>
              <a:rPr lang="en-GB" dirty="0"/>
              <a:t>p</a:t>
            </a:r>
            <a:r>
              <a:rPr lang="en-GB" dirty="0" smtClean="0"/>
              <a:t>ack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78" y="1247933"/>
            <a:ext cx="4372335" cy="3758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43" y="1377995"/>
            <a:ext cx="2680144" cy="4037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46" y="2132012"/>
            <a:ext cx="2693268" cy="4043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980" y="2845094"/>
            <a:ext cx="3407089" cy="3330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70721" t="17123" r="1349" b="41477"/>
          <a:stretch/>
        </p:blipFill>
        <p:spPr>
          <a:xfrm>
            <a:off x="6631652" y="404664"/>
            <a:ext cx="1538516" cy="168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6309319"/>
            <a:ext cx="8146894" cy="724499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GB" dirty="0" smtClean="0">
                <a:hlinkClick r:id="rId7"/>
              </a:rPr>
              <a:t>http</a:t>
            </a:r>
            <a:r>
              <a:rPr lang="en-GB" dirty="0">
                <a:hlinkClick r:id="rId7"/>
              </a:rPr>
              <a:t>://www.interregeurope.eu/projects/apply-for-funding</a:t>
            </a:r>
            <a:r>
              <a:rPr lang="en-GB" dirty="0" smtClean="0">
                <a:hlinkClick r:id="rId7"/>
              </a:rPr>
              <a:t>/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7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32000"/>
            <a:ext cx="8229600" cy="562074"/>
          </a:xfrm>
        </p:spPr>
        <p:txBody>
          <a:bodyPr/>
          <a:lstStyle/>
          <a:p>
            <a:r>
              <a:rPr lang="en-GB" sz="3900" dirty="0" smtClean="0"/>
              <a:t>Find partners and ideas </a:t>
            </a:r>
            <a:endParaRPr lang="en-GB" sz="39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1560" y="1112122"/>
            <a:ext cx="7739768" cy="5053182"/>
            <a:chOff x="611560" y="896098"/>
            <a:chExt cx="7739768" cy="50531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8128"/>
            <a:stretch/>
          </p:blipFill>
          <p:spPr>
            <a:xfrm>
              <a:off x="611560" y="2060848"/>
              <a:ext cx="7480202" cy="38884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70717" t="57985" r="1354" b="1833"/>
            <a:stretch/>
          </p:blipFill>
          <p:spPr>
            <a:xfrm>
              <a:off x="6660232" y="896098"/>
              <a:ext cx="1691096" cy="18001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92" y="1112122"/>
            <a:ext cx="8521747" cy="506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353370" y="2513889"/>
            <a:ext cx="4340193" cy="2438069"/>
            <a:chOff x="2918362" y="4509977"/>
            <a:chExt cx="4340193" cy="24380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8362" y="4509977"/>
              <a:ext cx="4340193" cy="243806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rot="21445873">
              <a:off x="3399926" y="5498180"/>
              <a:ext cx="35217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Print" panose="02000600000000000000" pitchFamily="2" charset="0"/>
                </a:rPr>
                <a:t>Join our community! </a:t>
              </a:r>
              <a:endPara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9" name="Arc 8"/>
            <p:cNvSpPr/>
            <p:nvPr/>
          </p:nvSpPr>
          <p:spPr>
            <a:xfrm rot="21301746">
              <a:off x="3510082" y="5965633"/>
              <a:ext cx="3010865" cy="286839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325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Interreg Europe community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09720" y="1628800"/>
            <a:ext cx="8462503" cy="3816423"/>
            <a:chOff x="1115615" y="1340768"/>
            <a:chExt cx="8462503" cy="38164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9852" t="7241" r="6412" b="25624"/>
            <a:stretch/>
          </p:blipFill>
          <p:spPr>
            <a:xfrm>
              <a:off x="1115615" y="1340768"/>
              <a:ext cx="8462503" cy="38164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2" descr="Ver imagen origina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81" b="16787"/>
            <a:stretch/>
          </p:blipFill>
          <p:spPr bwMode="auto">
            <a:xfrm>
              <a:off x="5918773" y="1633270"/>
              <a:ext cx="1985358" cy="838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84" y="1340768"/>
            <a:ext cx="6203032" cy="4509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828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CK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Interreg-Europe_Template_FINAL</Template>
  <TotalTime>839</TotalTime>
  <Words>342</Words>
  <Application>Microsoft Office PowerPoint</Application>
  <PresentationFormat>On-screen Show (4:3)</PresentationFormat>
  <Paragraphs>97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Courier New</vt:lpstr>
      <vt:lpstr>Segoe Print</vt:lpstr>
      <vt:lpstr>Times New Roman</vt:lpstr>
      <vt:lpstr>Webdings</vt:lpstr>
      <vt:lpstr>Wingdings</vt:lpstr>
      <vt:lpstr>BASIC</vt:lpstr>
      <vt:lpstr>CONTENT page</vt:lpstr>
      <vt:lpstr>IMAGE</vt:lpstr>
      <vt:lpstr>BLOCK page </vt:lpstr>
      <vt:lpstr>BLANCK</vt:lpstr>
      <vt:lpstr>Interreg Europe support</vt:lpstr>
      <vt:lpstr>Summary</vt:lpstr>
      <vt:lpstr>Get ready to apply</vt:lpstr>
      <vt:lpstr>Surf through our website</vt:lpstr>
      <vt:lpstr>Check approved projects</vt:lpstr>
      <vt:lpstr>Check our videos </vt:lpstr>
      <vt:lpstr>Get your application pack</vt:lpstr>
      <vt:lpstr>Find partners and ideas </vt:lpstr>
      <vt:lpstr>The Interreg Europe community</vt:lpstr>
      <vt:lpstr>Get our feedback</vt:lpstr>
      <vt:lpstr>Assess the idea yourself</vt:lpstr>
      <vt:lpstr>Assess the idea yourself</vt:lpstr>
      <vt:lpstr>Send idea for feedback</vt:lpstr>
      <vt:lpstr>Send idea for feedback</vt:lpstr>
      <vt:lpstr>Events, webinars and  Others</vt:lpstr>
      <vt:lpstr>Networking in Malta</vt:lpstr>
      <vt:lpstr>Lead applicant workshops</vt:lpstr>
      <vt:lpstr>Weekly Q&amp;A sessions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Astrauskaite</dc:creator>
  <cp:lastModifiedBy>Charo CAMACHO</cp:lastModifiedBy>
  <cp:revision>64</cp:revision>
  <cp:lastPrinted>2017-02-15T08:44:24Z</cp:lastPrinted>
  <dcterms:created xsi:type="dcterms:W3CDTF">2015-05-28T10:02:20Z</dcterms:created>
  <dcterms:modified xsi:type="dcterms:W3CDTF">2017-02-20T13:22:42Z</dcterms:modified>
</cp:coreProperties>
</file>