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  <p:sldMasterId id="2147483732" r:id="rId5"/>
  </p:sldMasterIdLst>
  <p:notesMasterIdLst>
    <p:notesMasterId r:id="rId14"/>
  </p:notesMasterIdLst>
  <p:handoutMasterIdLst>
    <p:handoutMasterId r:id="rId15"/>
  </p:handoutMasterIdLst>
  <p:sldIdLst>
    <p:sldId id="256" r:id="rId6"/>
    <p:sldId id="283" r:id="rId7"/>
    <p:sldId id="273" r:id="rId8"/>
    <p:sldId id="284" r:id="rId9"/>
    <p:sldId id="282" r:id="rId10"/>
    <p:sldId id="285" r:id="rId11"/>
    <p:sldId id="271" r:id="rId12"/>
    <p:sldId id="261" r:id="rId13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2595BF6-6D43-49E2-9F74-8EA8E00C1A4D}">
          <p14:sldIdLst/>
        </p14:section>
        <p14:section name="Title" id="{661B0744-E1AC-4300-89C6-254DA6AABD6D}">
          <p14:sldIdLst>
            <p14:sldId id="256"/>
          </p14:sldIdLst>
        </p14:section>
        <p14:section name="Subtitle" id="{D070F3F6-229B-4E9C-A46B-56F8F5CB6902}">
          <p14:sldIdLst>
            <p14:sldId id="283"/>
          </p14:sldIdLst>
        </p14:section>
        <p14:section name="Inner page" id="{EB31CABC-5144-4090-88C0-E46CD3C8CB27}">
          <p14:sldIdLst>
            <p14:sldId id="273"/>
            <p14:sldId id="284"/>
            <p14:sldId id="282"/>
            <p14:sldId id="285"/>
            <p14:sldId id="271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F81BD"/>
    <a:srgbClr val="365F91"/>
    <a:srgbClr val="365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49" autoAdjust="0"/>
  </p:normalViewPr>
  <p:slideViewPr>
    <p:cSldViewPr>
      <p:cViewPr>
        <p:scale>
          <a:sx n="114" d="100"/>
          <a:sy n="114" d="100"/>
        </p:scale>
        <p:origin x="-127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92950-F049-4AC9-B051-08BD735782A6}" type="datetimeFigureOut">
              <a:rPr lang="cs-CZ" smtClean="0"/>
              <a:pPr/>
              <a:t>10.5.2017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0C4A6-081F-4450-8DDB-675EBC9A13B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396DC-199C-4C22-9B6F-250150F1E4F2}" type="datetimeFigureOut">
              <a:rPr lang="cs-CZ" smtClean="0"/>
              <a:pPr/>
              <a:t>10.5.2017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80EB-B14C-4B5A-A6EE-62801B101F9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4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6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1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1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2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93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02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1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4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4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1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19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20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40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28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68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7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35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58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1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34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09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94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21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596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2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23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96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9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38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42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2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pPr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8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8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2017.05.10.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9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adnarodni@mmr.cz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6048672" cy="1656184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u="sng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Interreg</a:t>
            </a:r>
            <a:r>
              <a:rPr lang="cs-CZ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 DANUBE</a:t>
            </a:r>
            <a:r>
              <a:rPr lang="cs-CZ" sz="40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cs-CZ" sz="40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cs-CZ" altLang="cs-CZ" sz="3600" dirty="0">
                <a:solidFill>
                  <a:schemeClr val="bg1"/>
                </a:solidFill>
                <a:latin typeface="Cambria" panose="02040503050406030204" pitchFamily="18" charset="0"/>
              </a:rPr>
              <a:t>Program nadnárodní spolupráce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758517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solidFill>
                  <a:schemeClr val="bg1"/>
                </a:solidFill>
                <a:latin typeface="Cambria" pitchFamily="18" charset="0"/>
              </a:rPr>
              <a:t>Finanční seminář, Praha, 11. května 2017</a:t>
            </a:r>
            <a:endParaRPr lang="en-US" sz="16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1. výzva statistika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208912" cy="352839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1.výzva vyhlášena v září 2015</a:t>
            </a:r>
          </a:p>
          <a:p>
            <a:pPr algn="l"/>
            <a:r>
              <a:rPr lang="hu-HU" sz="24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Typ výzvy: </a:t>
            </a:r>
            <a:r>
              <a:rPr lang="hu-HU" sz="2400" b="1" u="sng" dirty="0" smtClean="0">
                <a:solidFill>
                  <a:srgbClr val="4F81BD"/>
                </a:solidFill>
                <a:latin typeface="Cambria" panose="02040503050406030204" pitchFamily="18" charset="0"/>
              </a:rPr>
              <a:t>dvoukolová</a:t>
            </a:r>
            <a:r>
              <a:rPr lang="hu-HU" sz="24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</a:t>
            </a:r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– Expression of Interest + Application Form</a:t>
            </a:r>
            <a:endParaRPr lang="hu-HU" sz="2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576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žádostí přijato v 1. kroku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Ze 100 pozvaných 91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projektů vypracovalo AF do druhého kola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schváleno </a:t>
            </a: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54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projektů (704 partnerů z toho 33 českých)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hu-HU" sz="2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Leden 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začátek implementace /seminář pro LP/ Kick –off meetingy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Sekce </a:t>
            </a: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Approved projects 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seznam shválených projektů </a:t>
            </a:r>
          </a:p>
          <a:p>
            <a:pPr algn="l"/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http</a:t>
            </a:r>
            <a:r>
              <a:rPr lang="hu-HU" sz="2400" dirty="0">
                <a:solidFill>
                  <a:srgbClr val="1F497D"/>
                </a:solidFill>
                <a:latin typeface="Cambria" panose="02040503050406030204" pitchFamily="18" charset="0"/>
              </a:rPr>
              <a:t>://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www.interreg-danube.eu/approved-projects</a:t>
            </a:r>
            <a:endParaRPr lang="hu-HU" sz="2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3644725" cy="21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22158" y="1440707"/>
            <a:ext cx="8136136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 smtClean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 smtClean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 smtClean="0">
              <a:latin typeface="Cambria" panose="02040503050406030204" pitchFamily="18" charset="0"/>
            </a:endParaRPr>
          </a:p>
          <a:p>
            <a:pPr marL="0" indent="0" algn="just" eaLnBrk="1" hangingPunct="1">
              <a:spcAft>
                <a:spcPts val="600"/>
              </a:spcAft>
              <a:buClr>
                <a:schemeClr val="tx2"/>
              </a:buClr>
            </a:pPr>
            <a:endParaRPr lang="cs-CZ" altLang="de-DE" sz="800" dirty="0" smtClean="0"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1000" b="1" u="sn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22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9.5</a:t>
            </a:r>
            <a:r>
              <a:rPr lang="cs-CZ" altLang="de-DE" sz="22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. – 6.6. </a:t>
            </a:r>
            <a:r>
              <a:rPr lang="cs-CZ" altLang="de-DE" sz="22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2017  </a:t>
            </a:r>
            <a:r>
              <a:rPr lang="cs-CZ" altLang="de-DE" sz="22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15:00h. CET</a:t>
            </a:r>
            <a:endParaRPr lang="cs-CZ" altLang="de-DE" sz="2200" b="1" u="sng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20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Jednokolová </a:t>
            </a:r>
            <a:r>
              <a:rPr lang="cs-CZ" altLang="de-DE" sz="2000" dirty="0">
                <a:latin typeface="Cambria" panose="02040503050406030204" pitchFamily="18" charset="0"/>
              </a:rPr>
              <a:t>– kompletní žádost! – aktuální formulář </a:t>
            </a:r>
            <a:r>
              <a:rPr lang="cs-CZ" altLang="de-DE" sz="2000" dirty="0" smtClean="0">
                <a:latin typeface="Cambria" panose="02040503050406030204" pitchFamily="18" charset="0"/>
              </a:rPr>
              <a:t>žádosti</a:t>
            </a:r>
            <a:endParaRPr lang="hu-HU" sz="2000" dirty="0" smtClean="0"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hu-HU" sz="2000" dirty="0" smtClean="0">
                <a:latin typeface="Cambria" panose="02040503050406030204" pitchFamily="18" charset="0"/>
              </a:rPr>
              <a:t>Rozpočet </a:t>
            </a:r>
            <a:r>
              <a:rPr lang="hu-HU" sz="20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cca 60mil € ERDF+IPA+ENI</a:t>
            </a:r>
            <a:endParaRPr lang="cs-CZ" altLang="de-DE" sz="2000" b="1" u="sng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2000" dirty="0" err="1" smtClean="0">
                <a:latin typeface="Cambria" panose="02040503050406030204" pitchFamily="18" charset="0"/>
              </a:rPr>
              <a:t>Tématicky</a:t>
            </a:r>
            <a:r>
              <a:rPr lang="cs-CZ" altLang="de-DE" sz="2000" dirty="0" smtClean="0">
                <a:latin typeface="Cambria" panose="02040503050406030204" pitchFamily="18" charset="0"/>
              </a:rPr>
              <a:t> </a:t>
            </a:r>
            <a:r>
              <a:rPr lang="cs-CZ" altLang="de-DE" sz="2000" dirty="0">
                <a:latin typeface="Cambria" panose="02040503050406030204" pitchFamily="18" charset="0"/>
              </a:rPr>
              <a:t>omezená</a:t>
            </a: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2000" dirty="0" smtClean="0">
                <a:latin typeface="Cambria" panose="02040503050406030204" pitchFamily="18" charset="0"/>
              </a:rPr>
              <a:t>Délka projektu 36 měsíců</a:t>
            </a: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20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Online formulář </a:t>
            </a:r>
            <a:endParaRPr lang="cs-CZ" altLang="de-DE" sz="20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11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2000" dirty="0">
                <a:solidFill>
                  <a:schemeClr val="tx2"/>
                </a:solidFill>
                <a:latin typeface="Cambria" panose="02040503050406030204" pitchFamily="18" charset="0"/>
              </a:rPr>
              <a:t>Vyhlášení výzvy - </a:t>
            </a:r>
            <a:r>
              <a:rPr lang="cs-CZ" altLang="de-DE" sz="20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CALL </a:t>
            </a:r>
            <a:r>
              <a:rPr lang="cs-CZ" altLang="de-DE" sz="20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ANNOUNCEMENT</a:t>
            </a:r>
            <a:r>
              <a:rPr lang="cs-CZ" altLang="de-DE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– </a:t>
            </a:r>
            <a:r>
              <a:rPr lang="cs-CZ" altLang="de-DE" sz="1700" dirty="0" smtClean="0">
                <a:solidFill>
                  <a:schemeClr val="tx2"/>
                </a:solidFill>
                <a:latin typeface="Cambria" panose="02040503050406030204" pitchFamily="18" charset="0"/>
              </a:rPr>
              <a:t>shrnuté nejdůležitější </a:t>
            </a:r>
            <a:r>
              <a:rPr lang="cs-CZ" altLang="de-DE" sz="1700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info</a:t>
            </a:r>
            <a:endParaRPr lang="cs-CZ" altLang="de-DE" sz="17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851920" y="764704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2. výzva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556792"/>
            <a:ext cx="5316889" cy="169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0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533107" y="1484784"/>
            <a:ext cx="7856554" cy="51125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000" b="1" cap="all" dirty="0" err="1" smtClean="0">
                <a:solidFill>
                  <a:schemeClr val="tx2"/>
                </a:solidFill>
              </a:rPr>
              <a:t>Applicants</a:t>
            </a:r>
            <a:r>
              <a:rPr lang="cs-CZ" sz="3000" b="1" cap="all" dirty="0" smtClean="0">
                <a:solidFill>
                  <a:schemeClr val="tx2"/>
                </a:solidFill>
              </a:rPr>
              <a:t> </a:t>
            </a:r>
            <a:r>
              <a:rPr lang="cs-CZ" sz="3000" b="1" cap="all" dirty="0" err="1">
                <a:solidFill>
                  <a:schemeClr val="tx2"/>
                </a:solidFill>
              </a:rPr>
              <a:t>Pack</a:t>
            </a:r>
            <a:r>
              <a:rPr lang="cs-CZ" sz="3000" b="1" cap="all" dirty="0">
                <a:solidFill>
                  <a:schemeClr val="tx2"/>
                </a:solidFill>
              </a:rPr>
              <a:t> </a:t>
            </a:r>
            <a:r>
              <a:rPr lang="hu-HU" sz="2100" cap="all" dirty="0">
                <a:solidFill>
                  <a:schemeClr val="tx2"/>
                </a:solidFill>
              </a:rPr>
              <a:t>	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		</a:t>
            </a:r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cs-CZ" sz="2000" cap="all" dirty="0">
                <a:solidFill>
                  <a:schemeClr val="tx2"/>
                </a:solidFill>
              </a:rPr>
              <a:t>A) </a:t>
            </a:r>
            <a:r>
              <a:rPr lang="cs-CZ" sz="2000" cap="all" dirty="0" err="1">
                <a:solidFill>
                  <a:schemeClr val="tx2"/>
                </a:solidFill>
              </a:rPr>
              <a:t>Cooperation</a:t>
            </a:r>
            <a:r>
              <a:rPr lang="cs-CZ" sz="2000" cap="all" dirty="0">
                <a:solidFill>
                  <a:schemeClr val="tx2"/>
                </a:solidFill>
              </a:rPr>
              <a:t> </a:t>
            </a:r>
            <a:r>
              <a:rPr lang="cs-CZ" sz="2000" cap="all" dirty="0" smtClean="0">
                <a:solidFill>
                  <a:schemeClr val="tx2"/>
                </a:solidFill>
              </a:rPr>
              <a:t>Programme </a:t>
            </a:r>
            <a:endParaRPr lang="cs-CZ" sz="2000" cap="all" dirty="0">
              <a:solidFill>
                <a:schemeClr val="tx2"/>
              </a:solidFill>
            </a:endParaRPr>
          </a:p>
          <a:p>
            <a:pPr algn="l"/>
            <a:r>
              <a:rPr lang="cs-CZ" sz="2000" cap="all" dirty="0">
                <a:solidFill>
                  <a:schemeClr val="tx2"/>
                </a:solidFill>
              </a:rPr>
              <a:t>B) </a:t>
            </a:r>
            <a:r>
              <a:rPr lang="cs-CZ" sz="2000" cap="all" dirty="0" err="1">
                <a:solidFill>
                  <a:schemeClr val="tx2"/>
                </a:solidFill>
              </a:rPr>
              <a:t>Applicants</a:t>
            </a:r>
            <a:r>
              <a:rPr lang="cs-CZ" sz="2000" cap="all" dirty="0">
                <a:solidFill>
                  <a:schemeClr val="tx2"/>
                </a:solidFill>
              </a:rPr>
              <a:t> </a:t>
            </a:r>
            <a:r>
              <a:rPr lang="cs-CZ" sz="2000" cap="all" dirty="0" err="1" smtClean="0">
                <a:solidFill>
                  <a:schemeClr val="tx2"/>
                </a:solidFill>
              </a:rPr>
              <a:t>Manual</a:t>
            </a:r>
            <a:r>
              <a:rPr lang="cs-CZ" sz="2000" cap="all" dirty="0" smtClean="0">
                <a:solidFill>
                  <a:schemeClr val="tx2"/>
                </a:solidFill>
              </a:rPr>
              <a:t> </a:t>
            </a: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algn="l"/>
            <a:r>
              <a:rPr lang="cs-CZ" sz="2000" cap="all" dirty="0">
                <a:solidFill>
                  <a:schemeClr val="tx2"/>
                </a:solidFill>
              </a:rPr>
              <a:t>C) Call </a:t>
            </a:r>
            <a:r>
              <a:rPr lang="cs-CZ" sz="2000" cap="all" dirty="0" err="1">
                <a:solidFill>
                  <a:schemeClr val="tx2"/>
                </a:solidFill>
              </a:rPr>
              <a:t>announcement</a:t>
            </a:r>
            <a:r>
              <a:rPr lang="cs-CZ" sz="2000" cap="all" dirty="0">
                <a:solidFill>
                  <a:schemeClr val="tx2"/>
                </a:solidFill>
              </a:rPr>
              <a:t> </a:t>
            </a:r>
          </a:p>
          <a:p>
            <a:pPr algn="l"/>
            <a:r>
              <a:rPr lang="cs-CZ" sz="2000" cap="all" dirty="0" smtClean="0">
                <a:solidFill>
                  <a:schemeClr val="tx2"/>
                </a:solidFill>
              </a:rPr>
              <a:t>D) APPLICATION FORM, GUIDELINES, </a:t>
            </a:r>
            <a:r>
              <a:rPr lang="cs-CZ" sz="2000" cap="all" dirty="0" err="1" smtClean="0">
                <a:solidFill>
                  <a:schemeClr val="tx2"/>
                </a:solidFill>
              </a:rPr>
              <a:t>Declarationa</a:t>
            </a:r>
            <a:r>
              <a:rPr lang="cs-CZ" sz="2000" cap="all" dirty="0" smtClean="0">
                <a:solidFill>
                  <a:schemeClr val="tx2"/>
                </a:solidFill>
              </a:rPr>
              <a:t>, </a:t>
            </a:r>
            <a:r>
              <a:rPr lang="cs-CZ" sz="2000" cap="all" dirty="0" err="1" smtClean="0">
                <a:solidFill>
                  <a:schemeClr val="tx2"/>
                </a:solidFill>
              </a:rPr>
              <a:t>agreements</a:t>
            </a:r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100" cap="all" dirty="0">
                <a:solidFill>
                  <a:schemeClr val="tx2"/>
                </a:solidFill>
              </a:rPr>
              <a:t>FINANCIAL TOOL </a:t>
            </a:r>
            <a:r>
              <a:rPr lang="cs-CZ" sz="2100" cap="all" dirty="0" smtClean="0">
                <a:solidFill>
                  <a:schemeClr val="tx2"/>
                </a:solidFill>
              </a:rPr>
              <a:t>– </a:t>
            </a:r>
            <a:r>
              <a:rPr lang="cs-CZ" sz="2200" dirty="0">
                <a:solidFill>
                  <a:schemeClr val="tx2"/>
                </a:solidFill>
              </a:rPr>
              <a:t>posouzení finanční </a:t>
            </a:r>
            <a:r>
              <a:rPr lang="cs-CZ" sz="2200" dirty="0" smtClean="0">
                <a:solidFill>
                  <a:schemeClr val="tx2"/>
                </a:solidFill>
              </a:rPr>
              <a:t>životaschopnosti instituce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100" cap="all" dirty="0" err="1">
                <a:solidFill>
                  <a:schemeClr val="tx2"/>
                </a:solidFill>
              </a:rPr>
              <a:t>Concept</a:t>
            </a:r>
            <a:r>
              <a:rPr lang="cs-CZ" sz="2100" cap="all" dirty="0">
                <a:solidFill>
                  <a:schemeClr val="tx2"/>
                </a:solidFill>
              </a:rPr>
              <a:t> </a:t>
            </a:r>
            <a:r>
              <a:rPr lang="cs-CZ" sz="2100" cap="all" dirty="0" err="1" smtClean="0">
                <a:solidFill>
                  <a:schemeClr val="tx2"/>
                </a:solidFill>
              </a:rPr>
              <a:t>Note</a:t>
            </a:r>
            <a:r>
              <a:rPr lang="cs-CZ" sz="2100" cap="all" dirty="0" smtClean="0">
                <a:solidFill>
                  <a:schemeClr val="tx2"/>
                </a:solidFill>
              </a:rPr>
              <a:t> – </a:t>
            </a:r>
            <a:r>
              <a:rPr lang="cs-CZ" sz="2200" dirty="0">
                <a:solidFill>
                  <a:schemeClr val="tx2"/>
                </a:solidFill>
              </a:rPr>
              <a:t>LP </a:t>
            </a:r>
            <a:r>
              <a:rPr lang="cs-CZ" sz="2200" dirty="0" smtClean="0">
                <a:solidFill>
                  <a:schemeClr val="tx2"/>
                </a:solidFill>
              </a:rPr>
              <a:t>konzultace </a:t>
            </a:r>
            <a:r>
              <a:rPr lang="cs-CZ" sz="2200" dirty="0">
                <a:solidFill>
                  <a:schemeClr val="tx2"/>
                </a:solidFill>
              </a:rPr>
              <a:t>s JS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63888" y="764704"/>
            <a:ext cx="5112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2. Výzva – balíček pro žadatele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337147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82752"/>
            <a:ext cx="2521644" cy="166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546665" y="3956408"/>
            <a:ext cx="258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Shruti" pitchFamily="34" charset="0"/>
                <a:cs typeface="Shruti" pitchFamily="34" charset="0"/>
              </a:rPr>
              <a:t>www.interreg-danube.eu</a:t>
            </a:r>
            <a:endParaRPr lang="cs-CZ" b="1" dirty="0">
              <a:latin typeface="Shruti" pitchFamily="34" charset="0"/>
              <a:cs typeface="Shrut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08912" cy="3168352"/>
          </a:xfrm>
        </p:spPr>
        <p:txBody>
          <a:bodyPr>
            <a:normAutofit/>
          </a:bodyPr>
          <a:lstStyle/>
          <a:p>
            <a:pPr algn="l"/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			</a:t>
            </a:r>
          </a:p>
          <a:p>
            <a:pPr algn="l"/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63888" y="764704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2.výzva – tematicky omezená </a:t>
            </a: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869786"/>
              </p:ext>
            </p:extLst>
          </p:nvPr>
        </p:nvGraphicFramePr>
        <p:xfrm>
          <a:off x="683568" y="1484784"/>
          <a:ext cx="8352928" cy="505661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25798"/>
                <a:gridCol w="7327130"/>
              </a:tblGrid>
              <a:tr h="245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u="sng" noProof="0" dirty="0" smtClean="0">
                          <a:effectLst/>
                        </a:rPr>
                        <a:t>Specifický cíl</a:t>
                      </a:r>
                      <a:endParaRPr lang="cs-CZ" sz="1400" b="1" u="sng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u="sng" noProof="0" dirty="0" smtClean="0">
                          <a:effectLst/>
                        </a:rPr>
                        <a:t>Omezení</a:t>
                      </a:r>
                      <a:r>
                        <a:rPr lang="cs-CZ" sz="1400" u="sng" baseline="0" noProof="0" dirty="0" smtClean="0">
                          <a:effectLst/>
                        </a:rPr>
                        <a:t> ve 2. výzvě</a:t>
                      </a:r>
                      <a:endParaRPr lang="cs-CZ" sz="1400" b="1" u="sng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90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1.1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Otevřen: </a:t>
                      </a:r>
                      <a:r>
                        <a:rPr lang="cs-CZ" sz="1400" u="sng" baseline="0" noProof="0" dirty="0" smtClean="0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omezen</a:t>
                      </a:r>
                      <a:r>
                        <a:rPr lang="cs-CZ" sz="1400" noProof="0" dirty="0" smtClean="0">
                          <a:effectLst/>
                        </a:rPr>
                        <a:t> na</a:t>
                      </a:r>
                      <a:r>
                        <a:rPr lang="cs-CZ" sz="1400" baseline="0" noProof="0" dirty="0" smtClean="0">
                          <a:effectLst/>
                        </a:rPr>
                        <a:t> oblast</a:t>
                      </a:r>
                      <a:r>
                        <a:rPr lang="cs-CZ" sz="1400" noProof="0" dirty="0" smtClean="0">
                          <a:effectLst/>
                        </a:rPr>
                        <a:t> komercionalizace </a:t>
                      </a:r>
                      <a:r>
                        <a:rPr lang="cs-CZ" sz="1400" baseline="0" noProof="0" dirty="0" smtClean="0">
                          <a:effectLst/>
                        </a:rPr>
                        <a:t>výsledků</a:t>
                      </a:r>
                      <a:r>
                        <a:rPr lang="cs-CZ" sz="1400" noProof="0" dirty="0" smtClean="0">
                          <a:effectLst/>
                        </a:rPr>
                        <a:t> výzkumu a přenosu technologií; politiky</a:t>
                      </a:r>
                      <a:r>
                        <a:rPr lang="cs-CZ" sz="1400" baseline="0" noProof="0" dirty="0" smtClean="0">
                          <a:effectLst/>
                        </a:rPr>
                        <a:t> klastrů</a:t>
                      </a:r>
                      <a:r>
                        <a:rPr lang="cs-CZ" sz="1400" noProof="0" dirty="0" smtClean="0">
                          <a:effectLst/>
                        </a:rPr>
                        <a:t> a nadnárodní</a:t>
                      </a:r>
                      <a:r>
                        <a:rPr lang="cs-CZ" sz="1400" baseline="0" noProof="0" dirty="0" smtClean="0">
                          <a:effectLst/>
                        </a:rPr>
                        <a:t> spolupráci klastrů založenou</a:t>
                      </a:r>
                      <a:r>
                        <a:rPr lang="cs-CZ" sz="1400" noProof="0" dirty="0" smtClean="0">
                          <a:effectLst/>
                        </a:rPr>
                        <a:t> na přístupech ´</a:t>
                      </a:r>
                      <a:r>
                        <a:rPr lang="cs-CZ" sz="1400" noProof="0" dirty="0" err="1" smtClean="0">
                          <a:effectLst/>
                        </a:rPr>
                        <a:t>smart</a:t>
                      </a:r>
                      <a:r>
                        <a:rPr lang="cs-CZ" sz="1400" noProof="0" dirty="0" smtClean="0">
                          <a:effectLst/>
                        </a:rPr>
                        <a:t> </a:t>
                      </a:r>
                      <a:r>
                        <a:rPr lang="cs-CZ" sz="1400" noProof="0" dirty="0" err="1" smtClean="0">
                          <a:effectLst/>
                        </a:rPr>
                        <a:t>specialisation</a:t>
                      </a:r>
                      <a:r>
                        <a:rPr lang="cs-CZ" sz="1400" noProof="0" dirty="0" smtClean="0">
                          <a:effectLst/>
                        </a:rPr>
                        <a:t>;´ řízení</a:t>
                      </a:r>
                      <a:r>
                        <a:rPr lang="cs-CZ" sz="1400" baseline="0" noProof="0" dirty="0" smtClean="0">
                          <a:effectLst/>
                        </a:rPr>
                        <a:t> v oblasti</a:t>
                      </a:r>
                      <a:r>
                        <a:rPr lang="cs-CZ" sz="1400" noProof="0" dirty="0" smtClean="0">
                          <a:effectLst/>
                        </a:rPr>
                        <a:t> práv</a:t>
                      </a:r>
                      <a:r>
                        <a:rPr lang="cs-CZ" sz="1400" baseline="0" noProof="0" dirty="0" smtClean="0">
                          <a:effectLst/>
                        </a:rPr>
                        <a:t> duševního vlastnictví pro </a:t>
                      </a:r>
                      <a:r>
                        <a:rPr lang="cs-CZ" sz="1400" noProof="0" dirty="0" smtClean="0">
                          <a:effectLst/>
                        </a:rPr>
                        <a:t>podporu inovací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1.2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 smtClean="0">
                          <a:effectLst/>
                        </a:rPr>
                        <a:t>Otevřen 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118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2.1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Otevřen: </a:t>
                      </a:r>
                      <a:r>
                        <a:rPr lang="cs-CZ" sz="1400" u="sng" kern="1200" baseline="0" noProof="0" dirty="0" smtClean="0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omezen</a:t>
                      </a:r>
                      <a:r>
                        <a:rPr lang="cs-CZ" sz="1400" noProof="0" dirty="0" smtClean="0">
                          <a:effectLst/>
                        </a:rPr>
                        <a:t> na předcházení</a:t>
                      </a:r>
                      <a:r>
                        <a:rPr lang="cs-CZ" sz="1400" baseline="0" noProof="0" dirty="0" smtClean="0">
                          <a:effectLst/>
                        </a:rPr>
                        <a:t> povodním</a:t>
                      </a:r>
                      <a:r>
                        <a:rPr lang="cs-CZ" sz="1400" noProof="0" dirty="0" smtClean="0">
                          <a:effectLst/>
                        </a:rPr>
                        <a:t> (monitorování</a:t>
                      </a:r>
                      <a:r>
                        <a:rPr lang="cs-CZ" sz="1400" baseline="0" noProof="0" dirty="0" smtClean="0">
                          <a:effectLst/>
                        </a:rPr>
                        <a:t> </a:t>
                      </a:r>
                      <a:r>
                        <a:rPr lang="cs-CZ" sz="1400" noProof="0" dirty="0" smtClean="0">
                          <a:effectLst/>
                        </a:rPr>
                        <a:t>/ systémy</a:t>
                      </a:r>
                      <a:r>
                        <a:rPr lang="cs-CZ" sz="1400" baseline="0" noProof="0" dirty="0" smtClean="0">
                          <a:effectLst/>
                        </a:rPr>
                        <a:t> včasného varování</a:t>
                      </a:r>
                      <a:r>
                        <a:rPr lang="cs-CZ" sz="1400" noProof="0" dirty="0" smtClean="0">
                          <a:effectLst/>
                        </a:rPr>
                        <a:t>; řešení</a:t>
                      </a:r>
                      <a:r>
                        <a:rPr lang="cs-CZ" sz="1400" baseline="0" noProof="0" dirty="0" smtClean="0">
                          <a:effectLst/>
                        </a:rPr>
                        <a:t> s preventivním účinkem</a:t>
                      </a:r>
                      <a:r>
                        <a:rPr lang="cs-CZ" sz="1400" noProof="0" dirty="0" smtClean="0">
                          <a:effectLst/>
                        </a:rPr>
                        <a:t>) a/anebo řízení</a:t>
                      </a:r>
                      <a:r>
                        <a:rPr lang="cs-CZ" sz="1400" baseline="0" noProof="0" dirty="0" smtClean="0">
                          <a:effectLst/>
                        </a:rPr>
                        <a:t> kvality vody</a:t>
                      </a:r>
                      <a:r>
                        <a:rPr lang="cs-CZ" sz="1400" noProof="0" dirty="0" smtClean="0">
                          <a:effectLst/>
                        </a:rPr>
                        <a:t> (např. harmonizovaný monitoring a systémy</a:t>
                      </a:r>
                      <a:r>
                        <a:rPr lang="cs-CZ" sz="1400" baseline="0" noProof="0" dirty="0" smtClean="0">
                          <a:effectLst/>
                        </a:rPr>
                        <a:t> hodnocení</a:t>
                      </a:r>
                      <a:r>
                        <a:rPr lang="cs-CZ" sz="1400" noProof="0" dirty="0" smtClean="0">
                          <a:effectLst/>
                        </a:rPr>
                        <a:t> či řešení, opatření pro </a:t>
                      </a:r>
                      <a:r>
                        <a:rPr lang="cs-CZ" sz="1400" kern="1200" noProof="0" dirty="0" smtClean="0">
                          <a:effectLst/>
                        </a:rPr>
                        <a:t>omezení</a:t>
                      </a:r>
                      <a:r>
                        <a:rPr lang="cs-CZ" sz="1400" kern="1200" dirty="0" smtClean="0">
                          <a:effectLst/>
                        </a:rPr>
                        <a:t> znečištění z hnojiv/</a:t>
                      </a:r>
                      <a:r>
                        <a:rPr lang="cs-CZ" sz="1400" kern="1200" dirty="0" err="1" smtClean="0">
                          <a:effectLst/>
                        </a:rPr>
                        <a:t>nutrientů</a:t>
                      </a:r>
                      <a:r>
                        <a:rPr lang="cs-CZ" sz="1400" kern="1200" dirty="0" smtClean="0">
                          <a:effectLst/>
                        </a:rPr>
                        <a:t> a nebezpečných látek</a:t>
                      </a:r>
                      <a:r>
                        <a:rPr lang="cs-CZ" sz="1400" kern="1200" noProof="0" dirty="0" smtClean="0">
                          <a:effectLst/>
                        </a:rPr>
                        <a:t>, </a:t>
                      </a:r>
                      <a:r>
                        <a:rPr lang="cs-CZ" sz="1400" noProof="0" dirty="0" smtClean="0">
                          <a:effectLst/>
                        </a:rPr>
                        <a:t>více účinná</a:t>
                      </a:r>
                      <a:r>
                        <a:rPr lang="cs-CZ" sz="1400" baseline="0" noProof="0" dirty="0" smtClean="0">
                          <a:effectLst/>
                        </a:rPr>
                        <a:t> řešení pro oblast zacházení s odpadovou vodou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2.2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Otevřen 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2.3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 smtClean="0">
                          <a:effectLst/>
                        </a:rPr>
                        <a:t>Otevřen 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2.4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 smtClean="0">
                          <a:effectLst/>
                        </a:rPr>
                        <a:t>Otevřen 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90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3.1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Otevřen: </a:t>
                      </a:r>
                      <a:r>
                        <a:rPr lang="cs-CZ" sz="1400" u="sng" kern="1200" baseline="0" noProof="0" dirty="0" smtClean="0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omezen</a:t>
                      </a:r>
                      <a:r>
                        <a:rPr lang="cs-CZ" sz="1400" noProof="0" dirty="0" smtClean="0">
                          <a:effectLst/>
                        </a:rPr>
                        <a:t> na </a:t>
                      </a:r>
                      <a:r>
                        <a:rPr lang="cs-CZ" sz="1400" noProof="0" dirty="0" err="1" smtClean="0">
                          <a:effectLst/>
                        </a:rPr>
                        <a:t>multi</a:t>
                      </a:r>
                      <a:r>
                        <a:rPr lang="cs-CZ" sz="1400" noProof="0" dirty="0" smtClean="0">
                          <a:effectLst/>
                        </a:rPr>
                        <a:t>/inter-modalitu (především včetně,</a:t>
                      </a:r>
                      <a:r>
                        <a:rPr lang="cs-CZ" sz="1400" baseline="0" noProof="0" dirty="0" smtClean="0">
                          <a:effectLst/>
                        </a:rPr>
                        <a:t> ale bez omezení</a:t>
                      </a:r>
                      <a:r>
                        <a:rPr lang="cs-CZ" sz="1400" noProof="0" dirty="0" smtClean="0">
                          <a:effectLst/>
                        </a:rPr>
                        <a:t> na železniční a vzdušní</a:t>
                      </a:r>
                      <a:r>
                        <a:rPr lang="cs-CZ" sz="1400" baseline="0" noProof="0" dirty="0" smtClean="0">
                          <a:effectLst/>
                        </a:rPr>
                        <a:t> dopravu</a:t>
                      </a:r>
                      <a:r>
                        <a:rPr lang="cs-CZ" sz="1400" noProof="0" dirty="0" smtClean="0">
                          <a:effectLst/>
                        </a:rPr>
                        <a:t>), bezpečnost</a:t>
                      </a:r>
                      <a:r>
                        <a:rPr lang="cs-CZ" sz="1400" baseline="0" noProof="0" dirty="0" smtClean="0">
                          <a:effectLst/>
                        </a:rPr>
                        <a:t> dopravy</a:t>
                      </a:r>
                      <a:r>
                        <a:rPr lang="cs-CZ" sz="1400" noProof="0" dirty="0" smtClean="0">
                          <a:effectLst/>
                        </a:rPr>
                        <a:t> (včetně ITS, pokud</a:t>
                      </a:r>
                      <a:r>
                        <a:rPr lang="cs-CZ" sz="1400" baseline="0" noProof="0" dirty="0" smtClean="0">
                          <a:effectLst/>
                        </a:rPr>
                        <a:t> je to relevantní</a:t>
                      </a:r>
                      <a:r>
                        <a:rPr lang="cs-CZ" sz="1400" noProof="0" dirty="0" smtClean="0">
                          <a:effectLst/>
                        </a:rPr>
                        <a:t>), modernizace loďstva IWT, konektivitu</a:t>
                      </a:r>
                      <a:r>
                        <a:rPr lang="cs-CZ" sz="1400" baseline="0" noProof="0" dirty="0" smtClean="0">
                          <a:effectLst/>
                        </a:rPr>
                        <a:t> </a:t>
                      </a:r>
                      <a:r>
                        <a:rPr lang="cs-CZ" sz="1400" noProof="0" dirty="0" smtClean="0">
                          <a:effectLst/>
                        </a:rPr>
                        <a:t>venkovních oblastí a zlepšení</a:t>
                      </a:r>
                      <a:r>
                        <a:rPr lang="cs-CZ" sz="1400" baseline="0" noProof="0" dirty="0" smtClean="0">
                          <a:effectLst/>
                        </a:rPr>
                        <a:t> veřejné dopravy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3.2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 smtClean="0">
                          <a:effectLst/>
                        </a:rPr>
                        <a:t>Otevřen 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245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noProof="0" dirty="0" smtClean="0">
                          <a:effectLst/>
                        </a:rPr>
                        <a:t>SO 4.1</a:t>
                      </a:r>
                      <a:endParaRPr lang="cs-CZ" sz="1400" b="1" baseline="0" noProof="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noProof="0" dirty="0" smtClean="0">
                          <a:effectLst/>
                        </a:rPr>
                        <a:t>Uzavřená</a:t>
                      </a:r>
                      <a:endParaRPr lang="cs-CZ" sz="1400" b="1" baseline="0" noProof="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8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Novinky v programu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856984" cy="4248472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hu-HU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Integrace UA+MD 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plně do programu </a:t>
            </a:r>
            <a:r>
              <a:rPr lang="hu-HU" sz="2200" dirty="0" smtClean="0">
                <a:solidFill>
                  <a:srgbClr val="1F497D"/>
                </a:solidFill>
                <a:latin typeface="Arial"/>
                <a:cs typeface="Arial"/>
              </a:rPr>
              <a:t>→ </a:t>
            </a:r>
            <a:r>
              <a:rPr lang="hu-HU" sz="2200" dirty="0">
                <a:solidFill>
                  <a:srgbClr val="1F497D"/>
                </a:solidFill>
                <a:latin typeface="Cambria" panose="02040503050406030204" pitchFamily="18" charset="0"/>
              </a:rPr>
              <a:t>ENI fondy v 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2.výzvě, možné předkládat jednu projektovou žádost partnery projektu ze 3 různých fondů (ERDF, IPA, ENI).</a:t>
            </a:r>
          </a:p>
          <a:p>
            <a:pPr algn="l"/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	⇨ 2. výzva </a:t>
            </a:r>
          </a:p>
          <a:p>
            <a:pPr algn="l"/>
            <a:endParaRPr lang="hu-HU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Monitorovací systém eMS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– instalace + nastavení/testování + vkládání dat z 1.výzvy. JS oznámilo, že </a:t>
            </a:r>
            <a:r>
              <a:rPr lang="hu-HU" sz="2200" dirty="0">
                <a:solidFill>
                  <a:srgbClr val="1F497D"/>
                </a:solidFill>
                <a:latin typeface="Cambria" panose="02040503050406030204" pitchFamily="18" charset="0"/>
              </a:rPr>
              <a:t>červnu bude připraven k užívání pro PP 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a kontrolory. </a:t>
            </a:r>
          </a:p>
          <a:p>
            <a:pPr algn="l"/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	⇨ JS vydá návod + video tutorial pro 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LP/PP</a:t>
            </a:r>
          </a:p>
          <a:p>
            <a:pPr algn="l"/>
            <a:r>
              <a:rPr lang="hu-HU" sz="2200" dirty="0">
                <a:solidFill>
                  <a:srgbClr val="1F497D"/>
                </a:solidFill>
                <a:latin typeface="Cambria" panose="02040503050406030204" pitchFamily="18" charset="0"/>
              </a:rPr>
              <a:t>	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⇨ 28.6. Lead Partneři pozvání na seminář k reportingu</a:t>
            </a:r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Kde naleznete informace?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123116" y="1700808"/>
            <a:ext cx="4680520" cy="2491928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Web:</a:t>
            </a:r>
          </a:p>
          <a:p>
            <a:pPr marL="360363" algn="l">
              <a:spcBef>
                <a:spcPts val="600"/>
              </a:spcBef>
            </a:pPr>
            <a:r>
              <a:rPr lang="hu-HU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www.interreg-danube.eu</a:t>
            </a:r>
          </a:p>
          <a:p>
            <a:pPr marL="360363" algn="l">
              <a:spcBef>
                <a:spcPts val="600"/>
              </a:spcBef>
            </a:pPr>
            <a:endParaRPr lang="hu-HU" sz="16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600"/>
              </a:spcBef>
            </a:pPr>
            <a:endParaRPr lang="hu-HU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Project ideas/partner-search: </a:t>
            </a:r>
            <a: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  <a:t/>
            </a:r>
            <a:b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hu-HU" sz="1700" dirty="0">
                <a:solidFill>
                  <a:srgbClr val="1F497D"/>
                </a:solidFill>
                <a:latin typeface="Cambria" panose="02040503050406030204" pitchFamily="18" charset="0"/>
              </a:rPr>
              <a:t>http://</a:t>
            </a:r>
            <a:r>
              <a:rPr lang="hu-HU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interreg-danube.eu/calls/project-ideas</a:t>
            </a: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Ø"/>
            </a:pPr>
            <a:endParaRPr lang="hu-HU" sz="11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indent="360363" algn="l">
              <a:spcBef>
                <a:spcPts val="600"/>
              </a:spcBef>
            </a:pPr>
            <a:r>
              <a:rPr lang="cs-CZ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www.up2europe.eu/ideas/</a:t>
            </a:r>
          </a:p>
          <a:p>
            <a:pPr indent="360363" algn="l">
              <a:spcBef>
                <a:spcPts val="600"/>
              </a:spcBef>
            </a:pPr>
            <a:r>
              <a:rPr lang="cs-CZ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https</a:t>
            </a:r>
            <a:r>
              <a:rPr lang="cs-CZ" sz="1700" dirty="0">
                <a:solidFill>
                  <a:srgbClr val="1F497D"/>
                </a:solidFill>
                <a:latin typeface="Cambria" panose="02040503050406030204" pitchFamily="18" charset="0"/>
              </a:rPr>
              <a:t>://danube-euroaccess.eu/</a:t>
            </a:r>
          </a:p>
          <a:p>
            <a:pPr algn="l"/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5162" y="1484777"/>
            <a:ext cx="3968436" cy="25327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51319" y="4430639"/>
            <a:ext cx="2448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 smtClean="0"/>
              <a:t>@</a:t>
            </a:r>
            <a:r>
              <a:rPr lang="cs-CZ" dirty="0" err="1" smtClean="0"/>
              <a:t>Interreg_Danube</a:t>
            </a:r>
            <a:endParaRPr lang="hu-HU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cs-CZ" dirty="0" smtClean="0"/>
              <a:t>@</a:t>
            </a:r>
            <a:r>
              <a:rPr lang="cs-CZ" dirty="0" err="1" smtClean="0"/>
              <a:t>Interreg_CZ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2740" y="2328764"/>
            <a:ext cx="40997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www.dotaceEU.cz/eus/nadnarodni </a:t>
            </a:r>
            <a:r>
              <a:rPr lang="hu-HU" sz="1600" dirty="0">
                <a:solidFill>
                  <a:srgbClr val="1F497D"/>
                </a:solidFill>
                <a:latin typeface="Cambria" panose="02040503050406030204" pitchFamily="18" charset="0"/>
              </a:rPr>
              <a:t>DANUBE </a:t>
            </a:r>
          </a:p>
        </p:txBody>
      </p:sp>
      <p:pic>
        <p:nvPicPr>
          <p:cNvPr id="1026" name="Picture 2" descr="D:\Plocha\Twitter-Succeed-630x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71" y="4430640"/>
            <a:ext cx="1012665" cy="7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locha\Web-WWW-©-Scanrail-Fotolia.com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96508"/>
            <a:ext cx="1469390" cy="9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6" cstate="print"/>
          <a:srcRect l="22712" t="5292" r="23705" b="62269"/>
          <a:stretch/>
        </p:blipFill>
        <p:spPr bwMode="auto">
          <a:xfrm>
            <a:off x="251520" y="4293097"/>
            <a:ext cx="4680520" cy="1844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90053" y="6311522"/>
            <a:ext cx="2016224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Síť kontaktních míst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758485" y="6311522"/>
            <a:ext cx="2160240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cs-CZ" dirty="0" smtClean="0"/>
              <a:t>Jednotný sekretariát</a:t>
            </a:r>
            <a:endParaRPr lang="cs-CZ" dirty="0"/>
          </a:p>
        </p:txBody>
      </p:sp>
      <p:cxnSp>
        <p:nvCxnSpPr>
          <p:cNvPr id="13" name="Pravoúhlá spojnice 12"/>
          <p:cNvCxnSpPr/>
          <p:nvPr/>
        </p:nvCxnSpPr>
        <p:spPr>
          <a:xfrm rot="10800000">
            <a:off x="123117" y="5820035"/>
            <a:ext cx="366936" cy="690924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/>
          <p:nvPr/>
        </p:nvCxnSpPr>
        <p:spPr>
          <a:xfrm flipV="1">
            <a:off x="4940492" y="4361932"/>
            <a:ext cx="229340" cy="2134256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16" y="5356918"/>
            <a:ext cx="954603" cy="95460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91085" y="5517232"/>
            <a:ext cx="232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Danube </a:t>
            </a:r>
            <a:r>
              <a:rPr lang="cs-CZ" dirty="0" err="1"/>
              <a:t>Transnational</a:t>
            </a:r>
            <a:r>
              <a:rPr lang="cs-CZ" dirty="0"/>
              <a:t> Programme</a:t>
            </a:r>
          </a:p>
        </p:txBody>
      </p:sp>
    </p:spTree>
    <p:extLst>
      <p:ext uri="{BB962C8B-B14F-4D97-AF65-F5344CB8AC3E}">
        <p14:creationId xmlns:p14="http://schemas.microsoft.com/office/powerpoint/2010/main" val="14950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732" y="1988840"/>
            <a:ext cx="5877459" cy="327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Národní kontaktní místo</a:t>
            </a:r>
            <a:endParaRPr lang="cs-CZ" altLang="cs-CZ" sz="2200" b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cs-CZ" alt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Ministerstvo pro místní rozvoj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51, Odbor Evropské územní spolupráce.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Staroměstské nám. 6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110 15 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Praha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cs-CZ" altLang="cs-CZ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kancelář: Letenská 119/3</a:t>
            </a:r>
          </a:p>
          <a:p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tel: </a:t>
            </a:r>
            <a:r>
              <a:rPr lang="sk-SK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+4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2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(0)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224 862 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260, </a:t>
            </a:r>
            <a:r>
              <a:rPr lang="de-AT" altLang="de-DE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+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4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2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(0)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224 862 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213 </a:t>
            </a:r>
          </a:p>
          <a:p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e-mail</a:t>
            </a:r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: 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nadnarodni@mmr.cz</a:t>
            </a:r>
            <a:endParaRPr 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en-US" sz="22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5434</TotalTime>
  <Words>408</Words>
  <Application>Microsoft Office PowerPoint</Application>
  <PresentationFormat>Předvádění na obrazovce (4:3)</PresentationFormat>
  <Paragraphs>100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Office-téma</vt:lpstr>
      <vt:lpstr>1_Office-téma</vt:lpstr>
      <vt:lpstr>3_Office-téma</vt:lpstr>
      <vt:lpstr>5_Office-téma</vt:lpstr>
      <vt:lpstr>7_Office-téma</vt:lpstr>
      <vt:lpstr>Interreg DANUBE  Program nadnárodní spolupráce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(Cambria 36-40)</dc:title>
  <dc:creator>Gábor Eszter</dc:creator>
  <cp:lastModifiedBy>*</cp:lastModifiedBy>
  <cp:revision>249</cp:revision>
  <cp:lastPrinted>2017-02-21T16:26:01Z</cp:lastPrinted>
  <dcterms:created xsi:type="dcterms:W3CDTF">2015-08-11T09:15:14Z</dcterms:created>
  <dcterms:modified xsi:type="dcterms:W3CDTF">2017-05-10T13:22:26Z</dcterms:modified>
</cp:coreProperties>
</file>