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5" r:id="rId1"/>
  </p:sldMasterIdLst>
  <p:notesMasterIdLst>
    <p:notesMasterId r:id="rId14"/>
  </p:notesMasterIdLst>
  <p:handoutMasterIdLst>
    <p:handoutMasterId r:id="rId15"/>
  </p:handoutMasterIdLst>
  <p:sldIdLst>
    <p:sldId id="319" r:id="rId2"/>
    <p:sldId id="369" r:id="rId3"/>
    <p:sldId id="354" r:id="rId4"/>
    <p:sldId id="371" r:id="rId5"/>
    <p:sldId id="365" r:id="rId6"/>
    <p:sldId id="368" r:id="rId7"/>
    <p:sldId id="370" r:id="rId8"/>
    <p:sldId id="373" r:id="rId9"/>
    <p:sldId id="366" r:id="rId10"/>
    <p:sldId id="367" r:id="rId11"/>
    <p:sldId id="374" r:id="rId12"/>
    <p:sldId id="337" r:id="rId13"/>
  </p:sldIdLst>
  <p:sldSz cx="9144000" cy="6858000" type="screen4x3"/>
  <p:notesSz cx="6797675" cy="9926638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ýchozí oddíl" id="{EF21CFD5-F008-4A9D-A1AB-3162EF72604E}">
          <p14:sldIdLst>
            <p14:sldId id="319"/>
            <p14:sldId id="369"/>
            <p14:sldId id="354"/>
            <p14:sldId id="371"/>
            <p14:sldId id="365"/>
            <p14:sldId id="368"/>
            <p14:sldId id="370"/>
            <p14:sldId id="373"/>
            <p14:sldId id="366"/>
            <p14:sldId id="367"/>
            <p14:sldId id="374"/>
          </p14:sldIdLst>
        </p14:section>
        <p14:section name="Oddíl bez názvu" id="{87F92ADE-9733-4FD7-AABA-96C924BB6F0A}">
          <p14:sldIdLst>
            <p14:sldId id="337"/>
          </p14:sldIdLst>
        </p14:section>
        <p14:section name="Oddíl bez názvu" id="{3BDD611E-5107-4B6A-B03C-C811960EC6A9}">
          <p14:sldIdLst/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6D34D"/>
    <a:srgbClr val="94B868"/>
    <a:srgbClr val="F9E300"/>
    <a:srgbClr val="EED284"/>
    <a:srgbClr val="000099"/>
    <a:srgbClr val="00AF3F"/>
    <a:srgbClr val="D4CAE2"/>
    <a:srgbClr val="DB7D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59" autoAdjust="0"/>
    <p:restoredTop sz="99645" autoAdjust="0"/>
  </p:normalViewPr>
  <p:slideViewPr>
    <p:cSldViewPr>
      <p:cViewPr>
        <p:scale>
          <a:sx n="125" d="100"/>
          <a:sy n="125" d="100"/>
        </p:scale>
        <p:origin x="-240" y="-1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Předloženo</c:v>
                </c:pt>
              </c:strCache>
            </c:strRef>
          </c:tx>
          <c:spPr>
            <a:solidFill>
              <a:schemeClr val="tx2">
                <a:lumMod val="40000"/>
                <a:lumOff val="60000"/>
              </a:schemeClr>
            </a:solidFill>
          </c:spPr>
          <c:invertIfNegative val="0"/>
          <c:cat>
            <c:strRef>
              <c:f>List1!$A$2:$A$3</c:f>
              <c:strCache>
                <c:ptCount val="2"/>
                <c:pt idx="0">
                  <c:v>1. výzva</c:v>
                </c:pt>
                <c:pt idx="1">
                  <c:v>2. výzva</c:v>
                </c:pt>
              </c:strCache>
            </c:strRef>
          </c:cat>
          <c:val>
            <c:numRef>
              <c:f>List1!$B$2:$B$3</c:f>
              <c:numCache>
                <c:formatCode>General</c:formatCode>
                <c:ptCount val="2"/>
                <c:pt idx="0">
                  <c:v>261</c:v>
                </c:pt>
                <c:pt idx="1">
                  <c:v>211</c:v>
                </c:pt>
              </c:numCache>
            </c:numRef>
          </c:val>
        </c:ser>
        <c:ser>
          <c:idx val="1"/>
          <c:order val="1"/>
          <c:tx>
            <c:strRef>
              <c:f>List1!$C$1</c:f>
              <c:strCache>
                <c:ptCount val="1"/>
                <c:pt idx="0">
                  <c:v>Schváleno</c:v>
                </c:pt>
              </c:strCache>
            </c:strRef>
          </c:tx>
          <c:spPr>
            <a:solidFill>
              <a:srgbClr val="FFC000"/>
            </a:solidFill>
          </c:spPr>
          <c:invertIfNegative val="0"/>
          <c:cat>
            <c:strRef>
              <c:f>List1!$A$2:$A$3</c:f>
              <c:strCache>
                <c:ptCount val="2"/>
                <c:pt idx="0">
                  <c:v>1. výzva</c:v>
                </c:pt>
                <c:pt idx="1">
                  <c:v>2. výzva</c:v>
                </c:pt>
              </c:strCache>
            </c:strRef>
          </c:cat>
          <c:val>
            <c:numRef>
              <c:f>List1!$C$2:$C$3</c:f>
              <c:numCache>
                <c:formatCode>General</c:formatCode>
                <c:ptCount val="2"/>
                <c:pt idx="0">
                  <c:v>64</c:v>
                </c:pt>
                <c:pt idx="1">
                  <c:v>65</c:v>
                </c:pt>
              </c:numCache>
            </c:numRef>
          </c:val>
        </c:ser>
        <c:ser>
          <c:idx val="2"/>
          <c:order val="2"/>
          <c:tx>
            <c:strRef>
              <c:f>List1!$D$1</c:f>
              <c:strCache>
                <c:ptCount val="1"/>
                <c:pt idx="0">
                  <c:v>CZ</c:v>
                </c:pt>
              </c:strCache>
            </c:strRef>
          </c:tx>
          <c:spPr>
            <a:solidFill>
              <a:srgbClr val="94B868"/>
            </a:solidFill>
          </c:spPr>
          <c:invertIfNegative val="0"/>
          <c:cat>
            <c:strRef>
              <c:f>List1!$A$2:$A$3</c:f>
              <c:strCache>
                <c:ptCount val="2"/>
                <c:pt idx="0">
                  <c:v>1. výzva</c:v>
                </c:pt>
                <c:pt idx="1">
                  <c:v>2. výzva</c:v>
                </c:pt>
              </c:strCache>
            </c:strRef>
          </c:cat>
          <c:val>
            <c:numRef>
              <c:f>List1!$D$2:$D$3</c:f>
              <c:numCache>
                <c:formatCode>General</c:formatCode>
                <c:ptCount val="2"/>
                <c:pt idx="0">
                  <c:v>11</c:v>
                </c:pt>
                <c:pt idx="1">
                  <c:v>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0997120"/>
        <c:axId val="31261056"/>
      </c:barChart>
      <c:catAx>
        <c:axId val="30997120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pPr>
            <a:endParaRPr lang="cs-CZ"/>
          </a:p>
        </c:txPr>
        <c:crossAx val="31261056"/>
        <c:crosses val="autoZero"/>
        <c:auto val="1"/>
        <c:lblAlgn val="ctr"/>
        <c:lblOffset val="100"/>
        <c:noMultiLvlLbl val="0"/>
      </c:catAx>
      <c:valAx>
        <c:axId val="3126105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pPr>
            <a:endParaRPr lang="cs-CZ"/>
          </a:p>
        </c:txPr>
        <c:crossAx val="30997120"/>
        <c:crosses val="autoZero"/>
        <c:crossBetween val="between"/>
      </c:valAx>
    </c:plotArea>
    <c:legend>
      <c:legendPos val="r"/>
      <c:legendEntry>
        <c:idx val="0"/>
        <c:txPr>
          <a:bodyPr/>
          <a:lstStyle/>
          <a:p>
            <a:pPr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pPr>
            <a:endParaRPr lang="cs-CZ"/>
          </a:p>
        </c:txPr>
      </c:legendEntry>
      <c:legendEntry>
        <c:idx val="1"/>
        <c:txPr>
          <a:bodyPr/>
          <a:lstStyle/>
          <a:p>
            <a:pPr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pPr>
            <a:endParaRPr lang="cs-CZ"/>
          </a:p>
        </c:txPr>
      </c:legendEntry>
      <c:legendEntry>
        <c:idx val="2"/>
        <c:txPr>
          <a:bodyPr/>
          <a:lstStyle/>
          <a:p>
            <a:pPr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pPr>
            <a:endParaRPr lang="cs-CZ"/>
          </a:p>
        </c:txPr>
      </c:legendEntry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cs-CZ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Výzkum a inovace</c:v>
                </c:pt>
              </c:strCache>
            </c:strRef>
          </c:tx>
          <c:spPr>
            <a:solidFill>
              <a:srgbClr val="F9E300"/>
            </a:solidFill>
          </c:spPr>
          <c:invertIfNegative val="0"/>
          <c:cat>
            <c:strRef>
              <c:f>List1!$A$2:$A$4</c:f>
              <c:strCache>
                <c:ptCount val="3"/>
                <c:pt idx="0">
                  <c:v>1. výzva</c:v>
                </c:pt>
                <c:pt idx="1">
                  <c:v>2. výzva</c:v>
                </c:pt>
                <c:pt idx="2">
                  <c:v>3. výzva - zbývající finance</c:v>
                </c:pt>
              </c:strCache>
            </c:strRef>
          </c:cat>
          <c:val>
            <c:numRef>
              <c:f>List1!$B$2:$B$4</c:f>
              <c:numCache>
                <c:formatCode>General</c:formatCode>
                <c:ptCount val="3"/>
                <c:pt idx="0">
                  <c:v>31.96</c:v>
                </c:pt>
                <c:pt idx="1">
                  <c:v>27.27</c:v>
                </c:pt>
                <c:pt idx="2">
                  <c:v>21.45</c:v>
                </c:pt>
              </c:numCache>
            </c:numRef>
          </c:val>
        </c:ser>
        <c:ser>
          <c:idx val="1"/>
          <c:order val="1"/>
          <c:tx>
            <c:strRef>
              <c:f>List1!$C$1</c:f>
              <c:strCache>
                <c:ptCount val="1"/>
                <c:pt idx="0">
                  <c:v>MSP</c:v>
                </c:pt>
              </c:strCache>
            </c:strRef>
          </c:tx>
          <c:spPr>
            <a:solidFill>
              <a:srgbClr val="00B0F0"/>
            </a:solidFill>
          </c:spPr>
          <c:invertIfNegative val="0"/>
          <c:cat>
            <c:strRef>
              <c:f>List1!$A$2:$A$4</c:f>
              <c:strCache>
                <c:ptCount val="3"/>
                <c:pt idx="0">
                  <c:v>1. výzva</c:v>
                </c:pt>
                <c:pt idx="1">
                  <c:v>2. výzva</c:v>
                </c:pt>
                <c:pt idx="2">
                  <c:v>3. výzva - zbývající finance</c:v>
                </c:pt>
              </c:strCache>
            </c:strRef>
          </c:cat>
          <c:val>
            <c:numRef>
              <c:f>List1!$C$2:$C$4</c:f>
              <c:numCache>
                <c:formatCode>General</c:formatCode>
                <c:ptCount val="3"/>
                <c:pt idx="0">
                  <c:v>24.2</c:v>
                </c:pt>
                <c:pt idx="1">
                  <c:v>18.559999999999999</c:v>
                </c:pt>
                <c:pt idx="2">
                  <c:v>37.92</c:v>
                </c:pt>
              </c:numCache>
            </c:numRef>
          </c:val>
        </c:ser>
        <c:ser>
          <c:idx val="2"/>
          <c:order val="2"/>
          <c:tx>
            <c:strRef>
              <c:f>List1!$D$1</c:f>
              <c:strCache>
                <c:ptCount val="1"/>
                <c:pt idx="0">
                  <c:v>CO2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</c:spPr>
          <c:invertIfNegative val="0"/>
          <c:cat>
            <c:strRef>
              <c:f>List1!$A$2:$A$4</c:f>
              <c:strCache>
                <c:ptCount val="3"/>
                <c:pt idx="0">
                  <c:v>1. výzva</c:v>
                </c:pt>
                <c:pt idx="1">
                  <c:v>2. výzva</c:v>
                </c:pt>
                <c:pt idx="2">
                  <c:v>3. výzva - zbývající finance</c:v>
                </c:pt>
              </c:strCache>
            </c:strRef>
          </c:cat>
          <c:val>
            <c:numRef>
              <c:f>List1!$D$2:$D$4</c:f>
              <c:numCache>
                <c:formatCode>General</c:formatCode>
                <c:ptCount val="3"/>
                <c:pt idx="0">
                  <c:v>20.12</c:v>
                </c:pt>
                <c:pt idx="1">
                  <c:v>22.66</c:v>
                </c:pt>
                <c:pt idx="2">
                  <c:v>37.909999999999997</c:v>
                </c:pt>
              </c:numCache>
            </c:numRef>
          </c:val>
        </c:ser>
        <c:ser>
          <c:idx val="3"/>
          <c:order val="3"/>
          <c:tx>
            <c:strRef>
              <c:f>List1!$E$1</c:f>
              <c:strCache>
                <c:ptCount val="1"/>
                <c:pt idx="0">
                  <c:v>ŽP</c:v>
                </c:pt>
              </c:strCache>
            </c:strRef>
          </c:tx>
          <c:spPr>
            <a:solidFill>
              <a:srgbClr val="96D34D"/>
            </a:solidFill>
          </c:spPr>
          <c:invertIfNegative val="0"/>
          <c:cat>
            <c:strRef>
              <c:f>List1!$A$2:$A$4</c:f>
              <c:strCache>
                <c:ptCount val="3"/>
                <c:pt idx="0">
                  <c:v>1. výzva</c:v>
                </c:pt>
                <c:pt idx="1">
                  <c:v>2. výzva</c:v>
                </c:pt>
                <c:pt idx="2">
                  <c:v>3. výzva - zbývající finance</c:v>
                </c:pt>
              </c:strCache>
            </c:strRef>
          </c:cat>
          <c:val>
            <c:numRef>
              <c:f>List1!$E$2:$E$4</c:f>
              <c:numCache>
                <c:formatCode>General</c:formatCode>
                <c:ptCount val="3"/>
                <c:pt idx="0">
                  <c:v>14.69</c:v>
                </c:pt>
                <c:pt idx="1">
                  <c:v>19.690000000000001</c:v>
                </c:pt>
                <c:pt idx="2">
                  <c:v>46.3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1392128"/>
        <c:axId val="31393664"/>
      </c:barChart>
      <c:catAx>
        <c:axId val="31392128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pPr>
            <a:endParaRPr lang="cs-CZ"/>
          </a:p>
        </c:txPr>
        <c:crossAx val="31393664"/>
        <c:crosses val="autoZero"/>
        <c:auto val="1"/>
        <c:lblAlgn val="ctr"/>
        <c:lblOffset val="100"/>
        <c:noMultiLvlLbl val="0"/>
      </c:catAx>
      <c:valAx>
        <c:axId val="3139366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pPr>
            <a:endParaRPr lang="cs-CZ"/>
          </a:p>
        </c:txPr>
        <c:crossAx val="31392128"/>
        <c:crosses val="autoZero"/>
        <c:crossBetween val="between"/>
      </c:valAx>
    </c:plotArea>
    <c:legend>
      <c:legendPos val="r"/>
      <c:legendEntry>
        <c:idx val="0"/>
        <c:txPr>
          <a:bodyPr/>
          <a:lstStyle/>
          <a:p>
            <a:pPr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pPr>
            <a:endParaRPr lang="cs-CZ"/>
          </a:p>
        </c:txPr>
      </c:legendEntry>
      <c:legendEntry>
        <c:idx val="1"/>
        <c:txPr>
          <a:bodyPr/>
          <a:lstStyle/>
          <a:p>
            <a:pPr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pPr>
            <a:endParaRPr lang="cs-CZ"/>
          </a:p>
        </c:txPr>
      </c:legendEntry>
      <c:legendEntry>
        <c:idx val="2"/>
        <c:txPr>
          <a:bodyPr/>
          <a:lstStyle/>
          <a:p>
            <a:pPr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pPr>
            <a:endParaRPr lang="cs-CZ"/>
          </a:p>
        </c:txPr>
      </c:legendEntry>
      <c:legendEntry>
        <c:idx val="3"/>
        <c:txPr>
          <a:bodyPr/>
          <a:lstStyle/>
          <a:p>
            <a:pPr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pPr>
            <a:endParaRPr lang="cs-CZ"/>
          </a:p>
        </c:txPr>
      </c:legendEntry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cs-CZ"/>
    </a:p>
  </c:txPr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958" cy="49680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1098" y="0"/>
            <a:ext cx="2944958" cy="49680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5909B5C1-F25E-4218-A08D-1EB240BD89B8}" type="datetimeFigureOut">
              <a:rPr lang="cs-CZ"/>
              <a:pPr>
                <a:defRPr/>
              </a:pPr>
              <a:t>24.2.2017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243"/>
            <a:ext cx="2944958" cy="49680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1098" y="9428243"/>
            <a:ext cx="2944958" cy="49680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89DC7DAB-85D1-4921-AF1C-D25FCE776F7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193546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958" cy="49680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1098" y="0"/>
            <a:ext cx="2944958" cy="49680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819EE64D-CD1B-4784-B9A8-4F4272DB421D}" type="datetimeFigureOut">
              <a:rPr lang="cs-CZ"/>
              <a:pPr>
                <a:defRPr/>
              </a:pPr>
              <a:t>24.2.2017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5988" y="742950"/>
            <a:ext cx="4965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606" y="4715710"/>
            <a:ext cx="5438464" cy="446651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243"/>
            <a:ext cx="2944958" cy="49680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1098" y="9428243"/>
            <a:ext cx="2944958" cy="49680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207242A5-D254-4360-8D95-C35261AD25C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192339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Relationship Id="rId4" Type="http://schemas.openxmlformats.org/officeDocument/2006/relationships/image" Target="../media/image2.emf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Relationship Id="rId4" Type="http://schemas.openxmlformats.org/officeDocument/2006/relationships/image" Target="../media/image2.emf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3.xml"/><Relationship Id="rId4" Type="http://schemas.openxmlformats.org/officeDocument/2006/relationships/image" Target="../media/image2.emf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9" descr="podtisk_modry.emf"/>
          <p:cNvPicPr>
            <a:picLocks noChangeAspect="1"/>
          </p:cNvPicPr>
          <p:nvPr/>
        </p:nvPicPr>
        <p:blipFill>
          <a:blip r:embed="rId2" cstate="print"/>
          <a:srcRect l="17007" b="8623"/>
          <a:stretch>
            <a:fillRect/>
          </a:stretch>
        </p:blipFill>
        <p:spPr bwMode="auto">
          <a:xfrm>
            <a:off x="0" y="1989138"/>
            <a:ext cx="7908925" cy="4868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Obdélník 6"/>
          <p:cNvSpPr>
            <a:spLocks noChangeAspect="1"/>
          </p:cNvSpPr>
          <p:nvPr/>
        </p:nvSpPr>
        <p:spPr>
          <a:xfrm>
            <a:off x="0" y="0"/>
            <a:ext cx="9144000" cy="260350"/>
          </a:xfrm>
          <a:prstGeom prst="rect">
            <a:avLst/>
          </a:prstGeom>
          <a:solidFill>
            <a:srgbClr val="0000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>
              <a:noFill/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0" y="260649"/>
            <a:ext cx="9144000" cy="144016"/>
          </a:xfrm>
          <a:prstGeom prst="rect">
            <a:avLst/>
          </a:prstGeom>
          <a:gradFill>
            <a:gsLst>
              <a:gs pos="0">
                <a:srgbClr val="000099"/>
              </a:gs>
              <a:gs pos="100000">
                <a:schemeClr val="bg1">
                  <a:alpha val="0"/>
                </a:schemeClr>
              </a:gs>
            </a:gsLst>
            <a:lin ang="0" scaled="1"/>
          </a:gradFill>
          <a:ln>
            <a:noFill/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>
              <a:noFill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1403350" y="3789363"/>
            <a:ext cx="7208838" cy="576262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6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mtClean="0"/>
              <a:t>MINISTERSTVO PRO MÍSTNÍ ROZVOJ ČR</a:t>
            </a:r>
          </a:p>
        </p:txBody>
      </p:sp>
      <p:pic>
        <p:nvPicPr>
          <p:cNvPr id="10" name="Obrázek 7" descr="mmr_cr_rgb.em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850" y="692150"/>
            <a:ext cx="2565400" cy="563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Podnadpis 2"/>
          <p:cNvSpPr>
            <a:spLocks noGrp="1"/>
          </p:cNvSpPr>
          <p:nvPr>
            <p:ph type="subTitle" idx="1"/>
          </p:nvPr>
        </p:nvSpPr>
        <p:spPr>
          <a:xfrm>
            <a:off x="1403648" y="4581128"/>
            <a:ext cx="7056784" cy="1800200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spcBef>
                <a:spcPts val="1000"/>
              </a:spcBef>
              <a:spcAft>
                <a:spcPts val="1000"/>
              </a:spcAft>
              <a:buNone/>
              <a:defRPr sz="20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 dirty="0"/>
          </a:p>
        </p:txBody>
      </p:sp>
      <p:sp>
        <p:nvSpPr>
          <p:cNvPr id="6" name="Nadpis 13"/>
          <p:cNvSpPr>
            <a:spLocks noGrp="1" noChangeAspect="1"/>
          </p:cNvSpPr>
          <p:nvPr>
            <p:ph type="title"/>
          </p:nvPr>
        </p:nvSpPr>
        <p:spPr>
          <a:xfrm>
            <a:off x="1403648" y="1988840"/>
            <a:ext cx="7283152" cy="1872208"/>
          </a:xfrm>
          <a:prstGeom prst="rect">
            <a:avLst/>
          </a:prstGeom>
        </p:spPr>
        <p:txBody>
          <a:bodyPr/>
          <a:lstStyle>
            <a:lvl1pPr algn="l">
              <a:defRPr b="1" baseline="0">
                <a:solidFill>
                  <a:srgbClr val="000099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nitřní list s na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9" descr="podtisk_modry.emf"/>
          <p:cNvPicPr>
            <a:picLocks noChangeAspect="1"/>
          </p:cNvPicPr>
          <p:nvPr/>
        </p:nvPicPr>
        <p:blipFill>
          <a:blip r:embed="rId3" cstate="print"/>
          <a:srcRect l="17007" b="8623"/>
          <a:stretch>
            <a:fillRect/>
          </a:stretch>
        </p:blipFill>
        <p:spPr bwMode="auto">
          <a:xfrm>
            <a:off x="0" y="1989138"/>
            <a:ext cx="7908925" cy="4868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Obdélník 4"/>
          <p:cNvSpPr>
            <a:spLocks noChangeAspect="1"/>
          </p:cNvSpPr>
          <p:nvPr/>
        </p:nvSpPr>
        <p:spPr>
          <a:xfrm>
            <a:off x="0" y="0"/>
            <a:ext cx="9144000" cy="260350"/>
          </a:xfrm>
          <a:prstGeom prst="rect">
            <a:avLst/>
          </a:prstGeom>
          <a:solidFill>
            <a:srgbClr val="0000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>
              <a:noFill/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0" y="260649"/>
            <a:ext cx="9144000" cy="144016"/>
          </a:xfrm>
          <a:prstGeom prst="rect">
            <a:avLst/>
          </a:prstGeom>
          <a:gradFill>
            <a:gsLst>
              <a:gs pos="0">
                <a:srgbClr val="000099"/>
              </a:gs>
              <a:gs pos="100000">
                <a:schemeClr val="bg1">
                  <a:alpha val="0"/>
                </a:schemeClr>
              </a:gs>
            </a:gsLst>
            <a:lin ang="0" scaled="1"/>
          </a:gradFill>
          <a:ln>
            <a:noFill/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>
              <a:noFill/>
            </a:endParaRPr>
          </a:p>
        </p:txBody>
      </p:sp>
      <p:pic>
        <p:nvPicPr>
          <p:cNvPr id="7" name="Obrázek 3" descr="mmr_cr_rgb.emf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8313" y="620713"/>
            <a:ext cx="2016125" cy="442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2060848"/>
            <a:ext cx="8291264" cy="439248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spcBef>
                <a:spcPts val="1000"/>
              </a:spcBef>
              <a:spcAft>
                <a:spcPts val="1000"/>
              </a:spcAft>
              <a:buFontTx/>
              <a:buNone/>
              <a:defRPr sz="2800">
                <a:latin typeface="Arial" pitchFamily="34" charset="0"/>
                <a:cs typeface="Arial" pitchFamily="34" charset="0"/>
              </a:defRPr>
            </a:lvl1pPr>
            <a:lvl2pPr algn="l">
              <a:buFontTx/>
              <a:buNone/>
              <a:defRPr sz="2400">
                <a:latin typeface="Arial" pitchFamily="34" charset="0"/>
                <a:cs typeface="Arial" pitchFamily="34" charset="0"/>
              </a:defRPr>
            </a:lvl2pPr>
            <a:lvl3pPr algn="l">
              <a:buFontTx/>
              <a:buNone/>
              <a:defRPr sz="2000">
                <a:latin typeface="Arial" pitchFamily="34" charset="0"/>
                <a:cs typeface="Arial" pitchFamily="34" charset="0"/>
              </a:defRPr>
            </a:lvl3pPr>
            <a:lvl4pPr algn="l">
              <a:buFontTx/>
              <a:buNone/>
              <a:defRPr sz="1800">
                <a:latin typeface="Arial" pitchFamily="34" charset="0"/>
                <a:cs typeface="Arial" pitchFamily="34" charset="0"/>
              </a:defRPr>
            </a:lvl4pPr>
            <a:lvl5pPr algn="l">
              <a:buFontTx/>
              <a:buNone/>
              <a:defRPr sz="1800">
                <a:latin typeface="Arial" pitchFamily="34" charset="0"/>
                <a:cs typeface="Arial" pitchFamily="34" charset="0"/>
              </a:defRPr>
            </a:lvl5pPr>
            <a:lvl6pPr>
              <a:buNone/>
              <a:defRPr/>
            </a:lvl6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0" name="Nadpis 9"/>
          <p:cNvSpPr>
            <a:spLocks noGrp="1"/>
          </p:cNvSpPr>
          <p:nvPr>
            <p:ph type="title"/>
          </p:nvPr>
        </p:nvSpPr>
        <p:spPr>
          <a:xfrm>
            <a:off x="395536" y="1412776"/>
            <a:ext cx="8291264" cy="504056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defRPr sz="3200" b="1">
                <a:solidFill>
                  <a:srgbClr val="000099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nitřní lis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9" descr="podtisk_modry.emf"/>
          <p:cNvPicPr>
            <a:picLocks noChangeAspect="1"/>
          </p:cNvPicPr>
          <p:nvPr/>
        </p:nvPicPr>
        <p:blipFill>
          <a:blip r:embed="rId3" cstate="print"/>
          <a:srcRect l="17007" b="8623"/>
          <a:stretch>
            <a:fillRect/>
          </a:stretch>
        </p:blipFill>
        <p:spPr bwMode="auto">
          <a:xfrm>
            <a:off x="0" y="1989138"/>
            <a:ext cx="7908925" cy="4868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Obdélník 3"/>
          <p:cNvSpPr>
            <a:spLocks noChangeAspect="1"/>
          </p:cNvSpPr>
          <p:nvPr/>
        </p:nvSpPr>
        <p:spPr>
          <a:xfrm>
            <a:off x="0" y="0"/>
            <a:ext cx="9144000" cy="260350"/>
          </a:xfrm>
          <a:prstGeom prst="rect">
            <a:avLst/>
          </a:prstGeom>
          <a:solidFill>
            <a:srgbClr val="0000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>
              <a:noFill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0" y="260649"/>
            <a:ext cx="9144000" cy="144016"/>
          </a:xfrm>
          <a:prstGeom prst="rect">
            <a:avLst/>
          </a:prstGeom>
          <a:gradFill>
            <a:gsLst>
              <a:gs pos="0">
                <a:srgbClr val="000099"/>
              </a:gs>
              <a:gs pos="100000">
                <a:schemeClr val="bg1">
                  <a:alpha val="0"/>
                </a:schemeClr>
              </a:gs>
            </a:gsLst>
            <a:lin ang="0" scaled="1"/>
          </a:gradFill>
          <a:ln>
            <a:noFill/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>
              <a:noFill/>
            </a:endParaRPr>
          </a:p>
        </p:txBody>
      </p:sp>
      <p:pic>
        <p:nvPicPr>
          <p:cNvPr id="6" name="Obrázek 2" descr="mmr_cr_rgb.emf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8313" y="620713"/>
            <a:ext cx="2016125" cy="442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395536" y="1484784"/>
            <a:ext cx="8291264" cy="4968552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spcBef>
                <a:spcPts val="1000"/>
              </a:spcBef>
              <a:spcAft>
                <a:spcPts val="1000"/>
              </a:spcAft>
              <a:buFontTx/>
              <a:buNone/>
              <a:defRPr sz="2800">
                <a:latin typeface="Arial" pitchFamily="34" charset="0"/>
                <a:cs typeface="Arial" pitchFamily="34" charset="0"/>
              </a:defRPr>
            </a:lvl1pPr>
            <a:lvl2pPr algn="l">
              <a:buFontTx/>
              <a:buNone/>
              <a:defRPr sz="2400">
                <a:latin typeface="Arial" pitchFamily="34" charset="0"/>
                <a:cs typeface="Arial" pitchFamily="34" charset="0"/>
              </a:defRPr>
            </a:lvl2pPr>
            <a:lvl3pPr algn="l">
              <a:buFontTx/>
              <a:buNone/>
              <a:defRPr sz="2000">
                <a:latin typeface="Arial" pitchFamily="34" charset="0"/>
                <a:cs typeface="Arial" pitchFamily="34" charset="0"/>
              </a:defRPr>
            </a:lvl3pPr>
            <a:lvl4pPr algn="l">
              <a:buFontTx/>
              <a:buNone/>
              <a:defRPr sz="1800">
                <a:latin typeface="Arial" pitchFamily="34" charset="0"/>
                <a:cs typeface="Arial" pitchFamily="34" charset="0"/>
              </a:defRPr>
            </a:lvl4pPr>
            <a:lvl5pPr algn="l">
              <a:buFontTx/>
              <a:buNone/>
              <a:defRPr sz="1800">
                <a:latin typeface="Arial" pitchFamily="34" charset="0"/>
                <a:cs typeface="Arial" pitchFamily="34" charset="0"/>
              </a:defRPr>
            </a:lvl5pPr>
            <a:lvl6pPr>
              <a:buNone/>
              <a:defRPr/>
            </a:lvl6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nitřní list s odrážkam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9" descr="podtisk_modry.emf"/>
          <p:cNvPicPr>
            <a:picLocks noChangeAspect="1"/>
          </p:cNvPicPr>
          <p:nvPr/>
        </p:nvPicPr>
        <p:blipFill>
          <a:blip r:embed="rId3" cstate="print"/>
          <a:srcRect l="17007" b="8623"/>
          <a:stretch>
            <a:fillRect/>
          </a:stretch>
        </p:blipFill>
        <p:spPr bwMode="auto">
          <a:xfrm>
            <a:off x="0" y="1989138"/>
            <a:ext cx="7908925" cy="4868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Obdélník 5"/>
          <p:cNvSpPr>
            <a:spLocks noChangeAspect="1"/>
          </p:cNvSpPr>
          <p:nvPr/>
        </p:nvSpPr>
        <p:spPr>
          <a:xfrm>
            <a:off x="0" y="0"/>
            <a:ext cx="9144000" cy="260350"/>
          </a:xfrm>
          <a:prstGeom prst="rect">
            <a:avLst/>
          </a:prstGeom>
          <a:solidFill>
            <a:srgbClr val="0000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>
              <a:noFill/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0" y="260649"/>
            <a:ext cx="9144000" cy="144016"/>
          </a:xfrm>
          <a:prstGeom prst="rect">
            <a:avLst/>
          </a:prstGeom>
          <a:gradFill>
            <a:gsLst>
              <a:gs pos="0">
                <a:srgbClr val="000099"/>
              </a:gs>
              <a:gs pos="100000">
                <a:schemeClr val="bg1">
                  <a:alpha val="0"/>
                </a:schemeClr>
              </a:gs>
            </a:gsLst>
            <a:lin ang="0" scaled="1"/>
          </a:gradFill>
          <a:ln>
            <a:noFill/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>
              <a:noFill/>
            </a:endParaRPr>
          </a:p>
        </p:txBody>
      </p:sp>
      <p:pic>
        <p:nvPicPr>
          <p:cNvPr id="8" name="Obrázek 4" descr="mmr_cr_rgb.emf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8313" y="620713"/>
            <a:ext cx="2016125" cy="442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Nadpis 9"/>
          <p:cNvSpPr>
            <a:spLocks noGrp="1"/>
          </p:cNvSpPr>
          <p:nvPr>
            <p:ph type="title"/>
          </p:nvPr>
        </p:nvSpPr>
        <p:spPr>
          <a:xfrm>
            <a:off x="395536" y="1412776"/>
            <a:ext cx="8291264" cy="504056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defRPr sz="3200" b="1">
                <a:solidFill>
                  <a:srgbClr val="000099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4" name="Zástupný symbol pro obsah 2"/>
          <p:cNvSpPr>
            <a:spLocks noGrp="1"/>
          </p:cNvSpPr>
          <p:nvPr>
            <p:ph idx="10"/>
          </p:nvPr>
        </p:nvSpPr>
        <p:spPr>
          <a:xfrm>
            <a:off x="467544" y="2060849"/>
            <a:ext cx="8229600" cy="4392488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chemeClr val="accent1"/>
              </a:buClr>
              <a:buFont typeface="Wingdings" pitchFamily="2" charset="2"/>
              <a:buChar char="§"/>
              <a:defRPr/>
            </a:lvl1pPr>
            <a:lvl2pPr marL="742950" indent="-285750">
              <a:buClr>
                <a:schemeClr val="accent1"/>
              </a:buClr>
              <a:buFont typeface="Wingdings" pitchFamily="2" charset="2"/>
              <a:buChar char="§"/>
              <a:defRPr/>
            </a:lvl2pPr>
            <a:lvl3pPr marL="1143000" indent="-228600">
              <a:buClr>
                <a:schemeClr val="accent1"/>
              </a:buClr>
              <a:buFont typeface="Wingdings" pitchFamily="2" charset="2"/>
              <a:buChar char="§"/>
              <a:defRPr/>
            </a:lvl3pPr>
            <a:lvl4pPr marL="1600200" indent="-228600">
              <a:buClr>
                <a:schemeClr val="accent1"/>
              </a:buClr>
              <a:buFont typeface="Wingdings" pitchFamily="2" charset="2"/>
              <a:buChar char="§"/>
              <a:defRPr/>
            </a:lvl4pPr>
            <a:lvl5pPr marL="2057400" indent="-228600">
              <a:buClr>
                <a:schemeClr val="accent1"/>
              </a:buClr>
              <a:buFont typeface="Wingdings" pitchFamily="2" charset="2"/>
              <a:buChar char="§"/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E10BE5-83C6-421C-86A9-CDC3EFF7B9E3}" type="datetime1">
              <a:rPr lang="cs-CZ"/>
              <a:pPr>
                <a:defRPr/>
              </a:pPr>
              <a:t>24.2.2017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969780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403350" y="1916113"/>
            <a:ext cx="7272338" cy="1871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Klepnutím lze upravit styl předlohy nadpisů.</a:t>
            </a:r>
          </a:p>
        </p:txBody>
      </p:sp>
      <p:sp>
        <p:nvSpPr>
          <p:cNvPr id="1027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403350" y="4581525"/>
            <a:ext cx="7200900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81" r:id="rId6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 b="1" kern="1200">
          <a:solidFill>
            <a:srgbClr val="000099"/>
          </a:solidFill>
          <a:latin typeface="Arial" charset="0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000099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000099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000099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000099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000099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000099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000099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000099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Arial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Arial" charset="0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Arial" charset="0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Arial" charset="0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Arial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trukturalni-fondy.cz/" TargetMode="External"/><Relationship Id="rId2" Type="http://schemas.openxmlformats.org/officeDocument/2006/relationships/hyperlink" Target="mailto:alice.stollova@mmr.cz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3.png"/><Relationship Id="rId4" Type="http://schemas.openxmlformats.org/officeDocument/2006/relationships/hyperlink" Target="http://www.interreg4c.eu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4.png"/><Relationship Id="rId4" Type="http://schemas.openxmlformats.org/officeDocument/2006/relationships/image" Target="../media/image5.em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4.png"/><Relationship Id="rId4" Type="http://schemas.openxmlformats.org/officeDocument/2006/relationships/image" Target="../media/image6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www.dotaceeu.cz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/>
          <p:cNvSpPr txBox="1">
            <a:spLocks/>
          </p:cNvSpPr>
          <p:nvPr/>
        </p:nvSpPr>
        <p:spPr bwMode="auto">
          <a:xfrm>
            <a:off x="739964" y="1773554"/>
            <a:ext cx="7561262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4400" b="1" kern="1200" baseline="0">
                <a:solidFill>
                  <a:srgbClr val="000099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0099"/>
                </a:solidFill>
                <a:latin typeface="Arial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0099"/>
                </a:solidFill>
                <a:latin typeface="Arial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0099"/>
                </a:solidFill>
                <a:latin typeface="Arial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0099"/>
                </a:solidFill>
                <a:latin typeface="Arial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0099"/>
                </a:solidFill>
                <a:latin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0099"/>
                </a:solidFill>
                <a:latin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0099"/>
                </a:solidFill>
                <a:latin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0099"/>
                </a:solidFill>
                <a:latin typeface="Arial" charset="0"/>
              </a:defRPr>
            </a:lvl9pPr>
          </a:lstStyle>
          <a:p>
            <a:pPr algn="ctr"/>
            <a:r>
              <a:rPr lang="cs-CZ" altLang="cs-CZ" sz="32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Aktuální stav programu</a:t>
            </a:r>
          </a:p>
          <a:p>
            <a:pPr algn="ctr"/>
            <a:r>
              <a:rPr lang="cs-CZ" altLang="cs-CZ" sz="32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před 3. výzvou </a:t>
            </a:r>
            <a:endParaRPr lang="en-GB" altLang="cs-CZ" sz="3200" dirty="0" smtClean="0">
              <a:solidFill>
                <a:schemeClr val="accent1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1475656" y="3861048"/>
            <a:ext cx="6400800" cy="1752600"/>
          </a:xfrm>
        </p:spPr>
        <p:txBody>
          <a:bodyPr/>
          <a:lstStyle/>
          <a:p>
            <a:pPr eaLnBrk="1" hangingPunct="1"/>
            <a:r>
              <a:rPr lang="cs-CZ" altLang="cs-CZ" sz="2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charset="0"/>
                <a:cs typeface="Arial" charset="0"/>
              </a:rPr>
              <a:t>Praha, 23. února 2017 </a:t>
            </a:r>
          </a:p>
          <a:p>
            <a:pPr eaLnBrk="1" hangingPunct="1"/>
            <a:r>
              <a:rPr lang="cs-CZ" altLang="cs-CZ" sz="2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charset="0"/>
                <a:cs typeface="Arial" charset="0"/>
              </a:rPr>
              <a:t>Alice Štollová Kovandová</a:t>
            </a:r>
          </a:p>
        </p:txBody>
      </p:sp>
      <p:pic>
        <p:nvPicPr>
          <p:cNvPr id="2050" name="Picture 2" descr="Výstřižek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920" y="628650"/>
            <a:ext cx="1944216" cy="695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Image 2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614223"/>
            <a:ext cx="1536626" cy="13763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22799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95536" y="2132856"/>
            <a:ext cx="8291264" cy="4320480"/>
          </a:xfrm>
        </p:spPr>
        <p:txBody>
          <a:bodyPr/>
          <a:lstStyle/>
          <a:p>
            <a:pPr marL="285750" indent="-2857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14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Na webu programu je možno sledovat pod "NEWS" aktivity projektů, zejména setkávání, workshopy, zahájení projektů aj. aktivity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cs-CZ" sz="140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285750" indent="-2857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1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CZ projekty z 1. výzvy:</a:t>
            </a:r>
          </a:p>
          <a:p>
            <a:pPr marL="285750" indent="-2857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cs-CZ" sz="90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285750" indent="-2857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cs-CZ" sz="90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sz="900" b="1" dirty="0" smtClean="0">
                <a:solidFill>
                  <a:schemeClr val="accent6"/>
                </a:solidFill>
              </a:rPr>
              <a:t>INNOTRANS - </a:t>
            </a:r>
            <a:r>
              <a:rPr lang="cs-CZ" sz="900" b="1" i="1" dirty="0" err="1" smtClean="0">
                <a:solidFill>
                  <a:schemeClr val="accent6"/>
                </a:solidFill>
              </a:rPr>
              <a:t>Enhancing</a:t>
            </a:r>
            <a:r>
              <a:rPr lang="cs-CZ" sz="900" b="1" i="1" dirty="0" smtClean="0">
                <a:solidFill>
                  <a:schemeClr val="accent6"/>
                </a:solidFill>
              </a:rPr>
              <a:t> </a:t>
            </a:r>
            <a:r>
              <a:rPr lang="cs-CZ" sz="900" b="1" i="1" dirty="0">
                <a:solidFill>
                  <a:schemeClr val="accent6"/>
                </a:solidFill>
              </a:rPr>
              <a:t>transport </a:t>
            </a:r>
            <a:r>
              <a:rPr lang="cs-CZ" sz="900" b="1" i="1" dirty="0" err="1">
                <a:solidFill>
                  <a:schemeClr val="accent6"/>
                </a:solidFill>
              </a:rPr>
              <a:t>innovation</a:t>
            </a:r>
            <a:r>
              <a:rPr lang="cs-CZ" sz="900" b="1" i="1" dirty="0">
                <a:solidFill>
                  <a:schemeClr val="accent6"/>
                </a:solidFill>
              </a:rPr>
              <a:t> </a:t>
            </a:r>
            <a:r>
              <a:rPr lang="cs-CZ" sz="900" b="1" i="1" dirty="0" err="1">
                <a:solidFill>
                  <a:schemeClr val="accent6"/>
                </a:solidFill>
              </a:rPr>
              <a:t>capacity</a:t>
            </a:r>
            <a:r>
              <a:rPr lang="cs-CZ" sz="900" b="1" i="1" dirty="0">
                <a:solidFill>
                  <a:schemeClr val="accent6"/>
                </a:solidFill>
              </a:rPr>
              <a:t> </a:t>
            </a:r>
            <a:r>
              <a:rPr lang="cs-CZ" sz="900" b="1" i="1" dirty="0" err="1">
                <a:solidFill>
                  <a:schemeClr val="accent6"/>
                </a:solidFill>
              </a:rPr>
              <a:t>of</a:t>
            </a:r>
            <a:r>
              <a:rPr lang="cs-CZ" sz="900" b="1" i="1" dirty="0">
                <a:solidFill>
                  <a:schemeClr val="accent6"/>
                </a:solidFill>
              </a:rPr>
              <a:t> </a:t>
            </a:r>
            <a:r>
              <a:rPr lang="cs-CZ" sz="900" b="1" i="1" dirty="0" err="1">
                <a:solidFill>
                  <a:schemeClr val="accent6"/>
                </a:solidFill>
              </a:rPr>
              <a:t>regions</a:t>
            </a:r>
            <a:endParaRPr lang="cs-CZ" sz="900" b="1" dirty="0">
              <a:solidFill>
                <a:schemeClr val="accent6"/>
              </a:solidFill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sz="9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LP – UK (</a:t>
            </a:r>
            <a:r>
              <a:rPr lang="cs-CZ" sz="900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Coventry University </a:t>
            </a:r>
            <a:r>
              <a:rPr lang="cs-CZ" sz="900" i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Enterprises</a:t>
            </a:r>
            <a:r>
              <a:rPr lang="cs-CZ" sz="900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Ltd)</a:t>
            </a:r>
            <a:endParaRPr lang="cs-CZ" sz="9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sz="9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CZ – Hlavní Město Praha</a:t>
            </a:r>
            <a:endParaRPr lang="cs-CZ" sz="9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sz="9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Celkem 5 partnerů (UK, IT, CZ, RO a EL)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sz="9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Hodnocení: </a:t>
            </a:r>
            <a:r>
              <a:rPr lang="cs-CZ" sz="9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3,33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sz="9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Doba trvání projektu: 1. 1. 2017 - 31. 12. 2021</a:t>
            </a:r>
          </a:p>
          <a:p>
            <a:pPr marL="171450" lvl="0" indent="-1714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9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projekt je zaměřený </a:t>
            </a:r>
            <a:r>
              <a:rPr lang="cs-CZ" sz="9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na Evropské dopravní </a:t>
            </a:r>
            <a:r>
              <a:rPr lang="cs-CZ" sz="9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společnosti - bude </a:t>
            </a:r>
            <a:r>
              <a:rPr lang="cs-CZ" sz="9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mapovat regionální dopravu a identifikovat konkurenční výhody regionů; </a:t>
            </a:r>
            <a:r>
              <a:rPr lang="cs-CZ" sz="9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přinese nové </a:t>
            </a:r>
            <a:r>
              <a:rPr lang="cs-CZ" sz="9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postupy </a:t>
            </a:r>
            <a:r>
              <a:rPr lang="cs-CZ" sz="9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/>
            </a:r>
            <a:br>
              <a:rPr lang="cs-CZ" sz="9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cs-CZ" sz="9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a </a:t>
            </a:r>
            <a:r>
              <a:rPr lang="cs-CZ" sz="9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akční </a:t>
            </a:r>
            <a:r>
              <a:rPr lang="cs-CZ" sz="9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plány; průzkumy </a:t>
            </a:r>
            <a:r>
              <a:rPr lang="cs-CZ" sz="9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 regionech - doporučení jak podpořit slabé regiony; minimalizace rizik a maximalizace výnosů</a:t>
            </a:r>
          </a:p>
          <a:p>
            <a:pPr marL="171450" indent="-1714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9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hlavním </a:t>
            </a:r>
            <a:r>
              <a:rPr lang="cs-CZ" sz="9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cílem je zdokonalit stávající opatření na podporu dopravy, zlepšit veřejné financování a zaměřit se na inovační infrastruktury s přihlédnutím k </a:t>
            </a:r>
            <a:r>
              <a:rPr lang="cs-CZ" sz="9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aktuálnímu stavu </a:t>
            </a:r>
            <a:r>
              <a:rPr lang="cs-CZ" sz="9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 </a:t>
            </a:r>
            <a:r>
              <a:rPr lang="cs-CZ" sz="9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regionech </a:t>
            </a:r>
          </a:p>
          <a:p>
            <a:pPr marL="171450" lvl="0" indent="-1714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9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nutné inovace </a:t>
            </a:r>
            <a:r>
              <a:rPr lang="cs-CZ" sz="9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 </a:t>
            </a:r>
            <a:r>
              <a:rPr lang="cs-CZ" sz="9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dopravě; výstupy </a:t>
            </a:r>
            <a:r>
              <a:rPr lang="cs-CZ" sz="9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z projektu </a:t>
            </a:r>
            <a:r>
              <a:rPr lang="cs-CZ" sz="9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mají pomoci </a:t>
            </a:r>
            <a:r>
              <a:rPr lang="cs-CZ" sz="9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regionům, které mají zájem o dopravní </a:t>
            </a:r>
            <a:r>
              <a:rPr lang="cs-CZ" sz="9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inovace (nové informací nezbytné k </a:t>
            </a:r>
            <a:r>
              <a:rPr lang="cs-CZ" sz="9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investicím do infrastruktury a </a:t>
            </a:r>
            <a:r>
              <a:rPr lang="cs-CZ" sz="9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kapacit) při </a:t>
            </a:r>
            <a:r>
              <a:rPr lang="cs-CZ" sz="9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vytváření strategie financování, zlepšení konkurenční výhody a tím předejít roztříštěnosti a izolovanosti </a:t>
            </a:r>
            <a:r>
              <a:rPr lang="cs-CZ" sz="9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- propojit </a:t>
            </a:r>
            <a:r>
              <a:rPr lang="cs-CZ" sz="9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a využít nových </a:t>
            </a:r>
            <a:r>
              <a:rPr lang="cs-CZ" sz="9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/>
            </a:r>
            <a:br>
              <a:rPr lang="cs-CZ" sz="9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cs-CZ" sz="9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a </a:t>
            </a:r>
            <a:r>
              <a:rPr lang="cs-CZ" sz="9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odlišných způsobů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sz="1100" dirty="0" smtClean="0">
                <a:solidFill>
                  <a:schemeClr val="accent6"/>
                </a:solidFill>
              </a:rPr>
              <a:t>     </a:t>
            </a:r>
            <a:r>
              <a:rPr lang="cs-CZ" sz="1100" u="sng" dirty="0" smtClean="0">
                <a:solidFill>
                  <a:schemeClr val="accent6"/>
                </a:solidFill>
              </a:rPr>
              <a:t>http</a:t>
            </a:r>
            <a:r>
              <a:rPr lang="cs-CZ" sz="1100" u="sng" dirty="0">
                <a:solidFill>
                  <a:schemeClr val="accent6"/>
                </a:solidFill>
              </a:rPr>
              <a:t>://www.interregeurope.eu/innotrans</a:t>
            </a:r>
            <a:r>
              <a:rPr lang="cs-CZ" sz="1100" u="sng" dirty="0" smtClean="0">
                <a:solidFill>
                  <a:schemeClr val="accent6"/>
                </a:solidFill>
              </a:rPr>
              <a:t>/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cs-CZ" sz="1100" u="sng" dirty="0">
              <a:solidFill>
                <a:schemeClr val="accent6"/>
              </a:solidFill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cs-CZ" sz="1100" u="sng" dirty="0">
              <a:solidFill>
                <a:schemeClr val="accent6"/>
              </a:solidFill>
            </a:endParaRPr>
          </a:p>
          <a:p>
            <a:endParaRPr lang="cs-CZ" sz="1100" u="sng" dirty="0" smtClean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400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Příklady projektů z 1. výzvy</a:t>
            </a:r>
            <a:endParaRPr lang="cs-CZ" sz="2400" dirty="0">
              <a:solidFill>
                <a:schemeClr val="tx2">
                  <a:lumMod val="40000"/>
                  <a:lumOff val="60000"/>
                </a:schemeClr>
              </a:solidFill>
            </a:endParaRPr>
          </a:p>
        </p:txBody>
      </p:sp>
      <p:pic>
        <p:nvPicPr>
          <p:cNvPr id="4" name="Image 2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614223"/>
            <a:ext cx="1536626" cy="13763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113537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95536" y="1916832"/>
            <a:ext cx="8291264" cy="4536504"/>
          </a:xfrm>
        </p:spPr>
        <p:txBody>
          <a:bodyPr/>
          <a:lstStyle/>
          <a:p>
            <a:pPr lvl="0"/>
            <a:r>
              <a:rPr lang="cs-CZ" sz="900" b="1" dirty="0" err="1">
                <a:solidFill>
                  <a:schemeClr val="accent6"/>
                </a:solidFill>
              </a:rPr>
              <a:t>Road</a:t>
            </a:r>
            <a:r>
              <a:rPr lang="cs-CZ" sz="900" b="1" dirty="0">
                <a:solidFill>
                  <a:schemeClr val="accent6"/>
                </a:solidFill>
              </a:rPr>
              <a:t>-CSR - </a:t>
            </a:r>
            <a:r>
              <a:rPr lang="cs-CZ" sz="900" b="1" i="1" dirty="0">
                <a:solidFill>
                  <a:schemeClr val="accent6"/>
                </a:solidFill>
              </a:rPr>
              <a:t>A </a:t>
            </a:r>
            <a:r>
              <a:rPr lang="cs-CZ" sz="900" b="1" i="1" dirty="0" err="1">
                <a:solidFill>
                  <a:schemeClr val="accent6"/>
                </a:solidFill>
              </a:rPr>
              <a:t>Roadmap</a:t>
            </a:r>
            <a:r>
              <a:rPr lang="cs-CZ" sz="900" b="1" i="1" dirty="0">
                <a:solidFill>
                  <a:schemeClr val="accent6"/>
                </a:solidFill>
              </a:rPr>
              <a:t> </a:t>
            </a:r>
            <a:r>
              <a:rPr lang="cs-CZ" sz="900" b="1" i="1" dirty="0" err="1">
                <a:solidFill>
                  <a:schemeClr val="accent6"/>
                </a:solidFill>
              </a:rPr>
              <a:t>for</a:t>
            </a:r>
            <a:r>
              <a:rPr lang="cs-CZ" sz="900" b="1" i="1" dirty="0">
                <a:solidFill>
                  <a:schemeClr val="accent6"/>
                </a:solidFill>
              </a:rPr>
              <a:t> </a:t>
            </a:r>
            <a:r>
              <a:rPr lang="cs-CZ" sz="900" b="1" i="1" dirty="0" err="1">
                <a:solidFill>
                  <a:schemeClr val="accent6"/>
                </a:solidFill>
              </a:rPr>
              <a:t>Integrating</a:t>
            </a:r>
            <a:r>
              <a:rPr lang="cs-CZ" sz="900" b="1" i="1" dirty="0">
                <a:solidFill>
                  <a:schemeClr val="accent6"/>
                </a:solidFill>
              </a:rPr>
              <a:t> </a:t>
            </a:r>
            <a:r>
              <a:rPr lang="cs-CZ" sz="900" b="1" i="1" dirty="0" err="1">
                <a:solidFill>
                  <a:schemeClr val="accent6"/>
                </a:solidFill>
              </a:rPr>
              <a:t>Corporate</a:t>
            </a:r>
            <a:r>
              <a:rPr lang="cs-CZ" sz="900" b="1" i="1" dirty="0">
                <a:solidFill>
                  <a:schemeClr val="accent6"/>
                </a:solidFill>
              </a:rPr>
              <a:t> </a:t>
            </a:r>
            <a:r>
              <a:rPr lang="cs-CZ" sz="900" b="1" i="1" dirty="0" err="1">
                <a:solidFill>
                  <a:schemeClr val="accent6"/>
                </a:solidFill>
              </a:rPr>
              <a:t>Social</a:t>
            </a:r>
            <a:r>
              <a:rPr lang="cs-CZ" sz="900" b="1" i="1" dirty="0">
                <a:solidFill>
                  <a:schemeClr val="accent6"/>
                </a:solidFill>
              </a:rPr>
              <a:t> </a:t>
            </a:r>
            <a:r>
              <a:rPr lang="cs-CZ" sz="900" b="1" i="1" dirty="0" err="1">
                <a:solidFill>
                  <a:schemeClr val="accent6"/>
                </a:solidFill>
              </a:rPr>
              <a:t>Responsibility</a:t>
            </a:r>
            <a:r>
              <a:rPr lang="cs-CZ" sz="900" b="1" i="1" dirty="0">
                <a:solidFill>
                  <a:schemeClr val="accent6"/>
                </a:solidFill>
              </a:rPr>
              <a:t> </a:t>
            </a:r>
            <a:r>
              <a:rPr lang="cs-CZ" sz="900" b="1" i="1" dirty="0" err="1">
                <a:solidFill>
                  <a:schemeClr val="accent6"/>
                </a:solidFill>
              </a:rPr>
              <a:t>into</a:t>
            </a:r>
            <a:r>
              <a:rPr lang="cs-CZ" sz="900" b="1" i="1" dirty="0">
                <a:solidFill>
                  <a:schemeClr val="accent6"/>
                </a:solidFill>
              </a:rPr>
              <a:t> EU </a:t>
            </a:r>
            <a:r>
              <a:rPr lang="cs-CZ" sz="900" b="1" i="1" dirty="0" err="1">
                <a:solidFill>
                  <a:schemeClr val="accent6"/>
                </a:solidFill>
              </a:rPr>
              <a:t>Member</a:t>
            </a:r>
            <a:r>
              <a:rPr lang="cs-CZ" sz="900" b="1" i="1" dirty="0">
                <a:solidFill>
                  <a:schemeClr val="accent6"/>
                </a:solidFill>
              </a:rPr>
              <a:t> </a:t>
            </a:r>
            <a:r>
              <a:rPr lang="cs-CZ" sz="900" b="1" i="1" dirty="0" err="1">
                <a:solidFill>
                  <a:schemeClr val="accent6"/>
                </a:solidFill>
              </a:rPr>
              <a:t>States</a:t>
            </a:r>
            <a:r>
              <a:rPr lang="cs-CZ" sz="900" b="1" i="1" dirty="0">
                <a:solidFill>
                  <a:schemeClr val="accent6"/>
                </a:solidFill>
              </a:rPr>
              <a:t> and Business </a:t>
            </a:r>
            <a:r>
              <a:rPr lang="cs-CZ" sz="900" b="1" i="1" dirty="0" err="1">
                <a:solidFill>
                  <a:schemeClr val="accent6"/>
                </a:solidFill>
              </a:rPr>
              <a:t>Practises</a:t>
            </a:r>
            <a:endParaRPr lang="cs-CZ" sz="900" dirty="0">
              <a:solidFill>
                <a:schemeClr val="accent6"/>
              </a:solidFill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sz="9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LP – CY - </a:t>
            </a:r>
            <a:r>
              <a:rPr lang="cs-CZ" sz="900" i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Larnaca</a:t>
            </a:r>
            <a:r>
              <a:rPr lang="cs-CZ" sz="900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and </a:t>
            </a:r>
            <a:r>
              <a:rPr lang="cs-CZ" sz="900" i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Famagusta</a:t>
            </a:r>
            <a:r>
              <a:rPr lang="cs-CZ" sz="900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cs-CZ" sz="900" i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Districts</a:t>
            </a:r>
            <a:r>
              <a:rPr lang="cs-CZ" sz="900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cs-CZ" sz="900" i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Development</a:t>
            </a:r>
            <a:r>
              <a:rPr lang="cs-CZ" sz="900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cs-CZ" sz="900" i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Agency</a:t>
            </a:r>
            <a:r>
              <a:rPr lang="cs-CZ" sz="900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	</a:t>
            </a:r>
            <a:endParaRPr lang="cs-CZ" sz="9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sz="9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CZ - Jihočeská agentura pro podporu inovačního podnikání o.p.s.</a:t>
            </a:r>
            <a:endParaRPr lang="cs-CZ" sz="9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sz="9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Celkem 7 partnerů (CY, EL, ES, NO, </a:t>
            </a:r>
            <a:r>
              <a:rPr lang="cs-CZ" sz="9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Sl</a:t>
            </a:r>
            <a:r>
              <a:rPr lang="cs-CZ" sz="9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, CZ a IT)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sz="900" u="sng" dirty="0">
                <a:solidFill>
                  <a:schemeClr val="tx1">
                    <a:lumMod val="50000"/>
                    <a:lumOff val="50000"/>
                  </a:schemeClr>
                </a:solidFill>
              </a:rPr>
              <a:t>Hodnocení: </a:t>
            </a:r>
            <a:r>
              <a:rPr lang="cs-CZ" sz="900" u="sng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3,17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sz="9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Doba trvání projektu: 1. 1. 2017 - </a:t>
            </a:r>
            <a:r>
              <a:rPr lang="cs-CZ" sz="9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30. </a:t>
            </a:r>
            <a:r>
              <a:rPr lang="cs-CZ" sz="9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12. </a:t>
            </a:r>
            <a:r>
              <a:rPr lang="cs-CZ" sz="9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2020</a:t>
            </a:r>
            <a:endParaRPr lang="cs-CZ" sz="9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cs-CZ" sz="900" u="sng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171450" lvl="0" indent="-1714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9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projekt zaměřený na konkurenceschopnost MSP </a:t>
            </a:r>
          </a:p>
          <a:p>
            <a:pPr marL="171450" indent="-1714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9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z</a:t>
            </a:r>
            <a:r>
              <a:rPr lang="cs-CZ" sz="9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ákladní myšlenkou je </a:t>
            </a:r>
            <a:r>
              <a:rPr lang="cs-CZ" sz="9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společenská odpovědnost firem </a:t>
            </a:r>
            <a:r>
              <a:rPr lang="cs-CZ" sz="9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(CSR), kdy všechny firmy by měly </a:t>
            </a:r>
            <a:r>
              <a:rPr lang="cs-CZ" sz="9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mít více odpovědnosti vůči </a:t>
            </a:r>
            <a:r>
              <a:rPr lang="cs-CZ" sz="9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společnosti; </a:t>
            </a:r>
            <a:r>
              <a:rPr lang="cs-CZ" sz="9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studie prokázaly, že CSR je vnímána jako zásadní a týká se všech typů podniků a měla by tak být chápána a aplikována</a:t>
            </a:r>
          </a:p>
          <a:p>
            <a:pPr marL="171450" lvl="0" indent="-1714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9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směrnice </a:t>
            </a:r>
            <a:r>
              <a:rPr lang="cs-CZ" sz="9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2014/95 / </a:t>
            </a:r>
            <a:r>
              <a:rPr lang="cs-CZ" sz="9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EU - společnosti jsou vyzývány zveřejňovat </a:t>
            </a:r>
            <a:r>
              <a:rPr lang="cs-CZ" sz="9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ve své zprávě informace o politikách, rizicích a výsledcích, které se týkají environmentálních, sociálních </a:t>
            </a:r>
            <a:r>
              <a:rPr lang="cs-CZ" sz="9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a </a:t>
            </a:r>
            <a:r>
              <a:rPr lang="cs-CZ" sz="9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zaměstnaneckých aspektů, dodržování lidských práv, boje s korupcí a otázek úplatkářství - neboli aplikovat </a:t>
            </a:r>
            <a:r>
              <a:rPr lang="cs-CZ" sz="9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CSR - nová </a:t>
            </a:r>
            <a:r>
              <a:rPr lang="cs-CZ" sz="9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směrnice se ale vztahuje pouze na omezený počet velkých podniků v EU, MSP tam nejsou zahrnuty. Vzhledem k tomu, že MSP jsou převládající formou podnikání v EU </a:t>
            </a:r>
            <a:r>
              <a:rPr lang="cs-CZ" sz="9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/>
            </a:r>
            <a:br>
              <a:rPr lang="cs-CZ" sz="9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cs-CZ" sz="9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a </a:t>
            </a:r>
            <a:r>
              <a:rPr lang="cs-CZ" sz="9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klíčem k dosažení cílů strategie růstu a zaměstnanosti, je žádoucí je do CSR zahrnout </a:t>
            </a:r>
          </a:p>
          <a:p>
            <a:pPr marL="171450" lvl="0" indent="-1714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9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celkovým </a:t>
            </a:r>
            <a:r>
              <a:rPr lang="cs-CZ" sz="9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cílem projektu je pomoci členským státům EU uplatnit CSR jako celostního přístupu </a:t>
            </a:r>
            <a:r>
              <a:rPr lang="cs-CZ" sz="9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k </a:t>
            </a:r>
            <a:r>
              <a:rPr lang="cs-CZ" sz="9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řízení MSP a pomáhat členským zemím uplatňovat novou směrnici a nová opatření ve svých operačních programech s cílem zvýšení konkurenceschopnosti a udržitelnosti MSP</a:t>
            </a:r>
          </a:p>
          <a:p>
            <a:pPr marL="171450" lvl="0" indent="-1714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9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hlavními cíli je pomoci zemím zapojených do projektu zavést výměnu zkušeností, osvědčených postupů a vytvořit plán pro začlenění CSR do národních </a:t>
            </a:r>
            <a:r>
              <a:rPr lang="cs-CZ" sz="9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/>
            </a:r>
            <a:br>
              <a:rPr lang="cs-CZ" sz="9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cs-CZ" sz="9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a </a:t>
            </a:r>
            <a:r>
              <a:rPr lang="cs-CZ" sz="9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regionálních právních předpisů a také </a:t>
            </a:r>
            <a:r>
              <a:rPr lang="cs-CZ" sz="9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k </a:t>
            </a:r>
            <a:r>
              <a:rPr lang="cs-CZ" sz="9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vytvoření </a:t>
            </a:r>
            <a:r>
              <a:rPr lang="cs-CZ" sz="9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národního/regionálního </a:t>
            </a:r>
            <a:r>
              <a:rPr lang="cs-CZ" sz="9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akčního plánu </a:t>
            </a:r>
          </a:p>
          <a:p>
            <a:pPr marL="171450" lvl="0" indent="-1714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9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důležitým výstupem projektu bude politické doporučení pro revizi směrnice 2014/95 / </a:t>
            </a:r>
            <a:r>
              <a:rPr lang="cs-CZ" sz="9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EU - tedy zahrnout i MSP</a:t>
            </a:r>
          </a:p>
          <a:p>
            <a:pPr lvl="0">
              <a:spcBef>
                <a:spcPts val="600"/>
              </a:spcBef>
              <a:spcAft>
                <a:spcPts val="600"/>
              </a:spcAft>
            </a:pPr>
            <a:r>
              <a:rPr lang="cs-CZ" sz="1100" dirty="0" smtClean="0">
                <a:solidFill>
                  <a:schemeClr val="accent6"/>
                </a:solidFill>
              </a:rPr>
              <a:t>     http</a:t>
            </a:r>
            <a:r>
              <a:rPr lang="cs-CZ" sz="1100" dirty="0">
                <a:solidFill>
                  <a:schemeClr val="accent6"/>
                </a:solidFill>
              </a:rPr>
              <a:t>://www.interregeurope.eu/road-csr</a:t>
            </a:r>
            <a:r>
              <a:rPr lang="cs-CZ" sz="1100" dirty="0" smtClean="0">
                <a:solidFill>
                  <a:schemeClr val="accent6"/>
                </a:solidFill>
              </a:rPr>
              <a:t>/</a:t>
            </a:r>
            <a:endParaRPr lang="cs-CZ" sz="1100" dirty="0">
              <a:solidFill>
                <a:schemeClr val="accent6"/>
              </a:solidFill>
            </a:endParaRPr>
          </a:p>
          <a:p>
            <a:pPr marL="171450" lvl="0" indent="-1714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cs-CZ" sz="90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4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Příklady projektů z 1. výzvy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3527409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3"/>
          <p:cNvSpPr txBox="1">
            <a:spLocks/>
          </p:cNvSpPr>
          <p:nvPr/>
        </p:nvSpPr>
        <p:spPr bwMode="auto">
          <a:xfrm>
            <a:off x="323528" y="1556792"/>
            <a:ext cx="7758113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normAutofit fontScale="70000" lnSpcReduction="20000"/>
          </a:bodyPr>
          <a:lstStyle>
            <a:lvl1pPr marL="0" indent="0" algn="l" rtl="0" eaLnBrk="1" fontAlgn="base" hangingPunct="1">
              <a:spcBef>
                <a:spcPts val="1000"/>
              </a:spcBef>
              <a:spcAft>
                <a:spcPts val="1000"/>
              </a:spcAft>
              <a:buFontTx/>
              <a:buNone/>
              <a:defRPr sz="2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FontTx/>
              <a:buNone/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Tx/>
              <a:buNone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Tx/>
              <a:buNone/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Tx/>
              <a:buNone/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cs-CZ" altLang="cs-CZ" dirty="0" smtClean="0">
              <a:solidFill>
                <a:schemeClr val="tx2"/>
              </a:solidFill>
              <a:latin typeface="Calibri" pitchFamily="34" charset="0"/>
              <a:cs typeface="Arial" charset="0"/>
            </a:endParaRPr>
          </a:p>
          <a:p>
            <a:pPr algn="ctr"/>
            <a:r>
              <a:rPr lang="cs-CZ" altLang="cs-CZ" b="1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Děkuji za pozornost</a:t>
            </a:r>
            <a:r>
              <a:rPr lang="cs-CZ" altLang="cs-CZ" b="1" dirty="0">
                <a:solidFill>
                  <a:schemeClr val="tx2">
                    <a:lumMod val="40000"/>
                    <a:lumOff val="60000"/>
                  </a:schemeClr>
                </a:solidFill>
              </a:rPr>
              <a:t>.</a:t>
            </a:r>
            <a:endParaRPr lang="en-GB" altLang="cs-CZ" b="1" dirty="0" smtClean="0">
              <a:solidFill>
                <a:schemeClr val="tx2">
                  <a:lumMod val="40000"/>
                  <a:lumOff val="60000"/>
                </a:schemeClr>
              </a:solidFill>
            </a:endParaRPr>
          </a:p>
          <a:p>
            <a:pPr algn="ctr"/>
            <a:endParaRPr lang="cs-CZ" altLang="cs-CZ" dirty="0" smtClean="0">
              <a:solidFill>
                <a:schemeClr val="tx2"/>
              </a:solidFill>
              <a:latin typeface="Calibri" pitchFamily="34" charset="0"/>
              <a:cs typeface="Arial" charset="0"/>
            </a:endParaRPr>
          </a:p>
          <a:p>
            <a:pPr algn="ctr"/>
            <a:r>
              <a:rPr lang="cs-CZ" altLang="cs-CZ" sz="19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Alice Štollová Kovandová</a:t>
            </a:r>
            <a:endParaRPr lang="en-GB" altLang="cs-CZ" sz="190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algn="ctr"/>
            <a:r>
              <a:rPr lang="cs-CZ" altLang="cs-CZ" sz="19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Odbor evropské územní spolupráce</a:t>
            </a:r>
            <a:endParaRPr lang="en-GB" altLang="cs-CZ" sz="190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algn="ctr"/>
            <a:r>
              <a:rPr lang="cs-CZ" altLang="cs-CZ" sz="19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Ministerstvo pro místní rozvoj</a:t>
            </a:r>
          </a:p>
          <a:p>
            <a:pPr algn="ctr"/>
            <a:r>
              <a:rPr lang="cs-CZ" altLang="cs-CZ" sz="19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Praha 1, Letenská 3</a:t>
            </a:r>
          </a:p>
          <a:p>
            <a:pPr algn="ctr"/>
            <a:r>
              <a:rPr lang="en-GB" altLang="cs-CZ" sz="19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cs typeface="Arial" charset="0"/>
              </a:rPr>
              <a:t>E-mail:</a:t>
            </a:r>
            <a:r>
              <a:rPr lang="en-GB" altLang="cs-CZ" sz="1900" dirty="0" smtClean="0">
                <a:solidFill>
                  <a:schemeClr val="tx2"/>
                </a:solidFill>
                <a:latin typeface="+mn-lt"/>
                <a:cs typeface="Arial" charset="0"/>
              </a:rPr>
              <a:t> </a:t>
            </a:r>
            <a:r>
              <a:rPr lang="cs-CZ" altLang="cs-CZ" sz="1900" dirty="0" err="1" smtClean="0">
                <a:solidFill>
                  <a:schemeClr val="accent6"/>
                </a:solidFill>
                <a:latin typeface="+mn-lt"/>
                <a:cs typeface="Arial" charset="0"/>
                <a:hlinkClick r:id="rId2"/>
              </a:rPr>
              <a:t>alice.stollova</a:t>
            </a:r>
            <a:r>
              <a:rPr lang="en-GB" altLang="cs-CZ" sz="1900" dirty="0" smtClean="0">
                <a:solidFill>
                  <a:srgbClr val="C00000"/>
                </a:solidFill>
                <a:latin typeface="+mn-lt"/>
                <a:cs typeface="Arial" charset="0"/>
                <a:hlinkClick r:id="rId2"/>
              </a:rPr>
              <a:t>@mmr.cz</a:t>
            </a:r>
            <a:endParaRPr lang="cs-CZ" altLang="cs-CZ" sz="1900" dirty="0" smtClean="0">
              <a:solidFill>
                <a:srgbClr val="C00000"/>
              </a:solidFill>
              <a:latin typeface="+mn-lt"/>
              <a:cs typeface="Arial" charset="0"/>
            </a:endParaRPr>
          </a:p>
          <a:p>
            <a:pPr algn="ctr"/>
            <a:r>
              <a:rPr lang="cs-CZ" altLang="cs-CZ" sz="1900" dirty="0" smtClean="0">
                <a:solidFill>
                  <a:srgbClr val="C00000"/>
                </a:solidFill>
                <a:latin typeface="+mn-lt"/>
                <a:cs typeface="Arial" charset="0"/>
                <a:hlinkClick r:id="rId3"/>
              </a:rPr>
              <a:t>www.dotaceEU.cz</a:t>
            </a:r>
            <a:r>
              <a:rPr lang="cs-CZ" altLang="cs-CZ" sz="1900" dirty="0" smtClean="0">
                <a:solidFill>
                  <a:srgbClr val="C00000"/>
                </a:solidFill>
                <a:latin typeface="+mn-lt"/>
                <a:cs typeface="Arial" charset="0"/>
              </a:rPr>
              <a:t> </a:t>
            </a:r>
          </a:p>
          <a:p>
            <a:pPr algn="ctr"/>
            <a:r>
              <a:rPr lang="en-GB" altLang="cs-CZ" sz="1900" dirty="0" smtClean="0">
                <a:solidFill>
                  <a:srgbClr val="C00000"/>
                </a:solidFill>
                <a:latin typeface="+mn-lt"/>
                <a:cs typeface="Arial" charset="0"/>
                <a:hlinkClick r:id="rId4"/>
              </a:rPr>
              <a:t>www.in</a:t>
            </a:r>
            <a:r>
              <a:rPr lang="cs-CZ" altLang="cs-CZ" sz="1900" dirty="0" err="1" smtClean="0">
                <a:solidFill>
                  <a:srgbClr val="C00000"/>
                </a:solidFill>
                <a:latin typeface="+mn-lt"/>
                <a:cs typeface="Arial" charset="0"/>
                <a:hlinkClick r:id="rId4"/>
              </a:rPr>
              <a:t>terregeurope</a:t>
            </a:r>
            <a:r>
              <a:rPr lang="en-GB" altLang="cs-CZ" sz="1900" dirty="0" smtClean="0">
                <a:solidFill>
                  <a:srgbClr val="C00000"/>
                </a:solidFill>
                <a:latin typeface="+mn-lt"/>
                <a:cs typeface="Arial" charset="0"/>
                <a:hlinkClick r:id="rId4"/>
              </a:rPr>
              <a:t>.</a:t>
            </a:r>
            <a:r>
              <a:rPr lang="en-GB" altLang="cs-CZ" sz="1900" dirty="0" err="1" smtClean="0">
                <a:solidFill>
                  <a:srgbClr val="C00000"/>
                </a:solidFill>
                <a:latin typeface="+mn-lt"/>
                <a:cs typeface="Arial" charset="0"/>
                <a:hlinkClick r:id="rId4"/>
              </a:rPr>
              <a:t>eu</a:t>
            </a:r>
            <a:endParaRPr lang="cs-CZ" altLang="cs-CZ" sz="1900" dirty="0" smtClean="0">
              <a:solidFill>
                <a:srgbClr val="C00000"/>
              </a:solidFill>
              <a:latin typeface="+mn-lt"/>
              <a:cs typeface="Arial" charset="0"/>
            </a:endParaRPr>
          </a:p>
          <a:p>
            <a:pPr algn="ctr"/>
            <a:endParaRPr lang="en-GB" altLang="cs-CZ" sz="2400" dirty="0" smtClean="0">
              <a:solidFill>
                <a:schemeClr val="tx2"/>
              </a:solidFill>
              <a:latin typeface="Calibri" pitchFamily="34" charset="0"/>
              <a:cs typeface="Arial" charset="0"/>
            </a:endParaRPr>
          </a:p>
        </p:txBody>
      </p:sp>
      <p:pic>
        <p:nvPicPr>
          <p:cNvPr id="3" name="Picture 2" descr="Výstřižek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1880" y="548681"/>
            <a:ext cx="1944216" cy="720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Image 25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240" y="760413"/>
            <a:ext cx="1944215" cy="1741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31812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celkem předloženo 261 žádostí - způsobilých 175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pro operativní hodnocení doporučeno 69 a schváleno 64 projektů </a:t>
            </a:r>
            <a:r>
              <a:rPr lang="cs-CZ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 celkové výši 99,1 mil </a:t>
            </a:r>
            <a:r>
              <a:rPr lang="cs-CZ" sz="1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EUR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nejvíce žadatelů již tradičně z Itálie a Španělska; CZ průměr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Celkem 2158 partnerů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CZ - 41 žádostí (7 LP), z toho způsobilých 27 (3 LP), pro operativní hodnocení </a:t>
            </a:r>
            <a:br>
              <a:rPr lang="cs-CZ" sz="1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cs-CZ" sz="1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a schváleno 11 (1 LP - RERA) projektů </a:t>
            </a:r>
            <a:r>
              <a:rPr lang="cs-CZ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- alokace pro CZ LP/PP 1,6 mil </a:t>
            </a:r>
            <a:r>
              <a:rPr lang="cs-CZ" sz="1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EUR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priority - nejvíce zastoupeny: Výzkum a inovace a MSP; nejméně ŽP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400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1. výzva - 22. 6. – 31. 7. 2015</a:t>
            </a:r>
            <a:endParaRPr lang="cs-CZ" sz="2400" dirty="0"/>
          </a:p>
        </p:txBody>
      </p:sp>
      <p:pic>
        <p:nvPicPr>
          <p:cNvPr id="4" name="Image 2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614223"/>
            <a:ext cx="1536626" cy="13763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946134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139952" y="2060848"/>
            <a:ext cx="4546848" cy="4536504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</a:t>
            </a:r>
            <a:r>
              <a:rPr lang="cs-CZ" sz="1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elkem 11 projektů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1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12 P, z toho 1 LP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1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ne priorita Životní prostředí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1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nejvíce zastoupen Moravskoslezský kraj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1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většinou veřejnoprávní subjekty, soukromý neziskový uspěl pouze jeden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cs-CZ" sz="16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457200" indent="-457200">
              <a:buFontTx/>
              <a:buChar char="-"/>
            </a:pPr>
            <a:endParaRPr lang="cs-CZ" sz="180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457200" indent="-457200">
              <a:buFontTx/>
              <a:buChar char="-"/>
            </a:pP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843808" y="620688"/>
            <a:ext cx="5842992" cy="576064"/>
          </a:xfrm>
        </p:spPr>
        <p:txBody>
          <a:bodyPr/>
          <a:lstStyle/>
          <a:p>
            <a:r>
              <a:rPr lang="cs-CZ" sz="2400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1. výzva - schválené </a:t>
            </a:r>
            <a:r>
              <a:rPr lang="cs-CZ" sz="24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projekty </a:t>
            </a:r>
            <a:r>
              <a:rPr lang="cs-CZ" sz="2400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CZ</a:t>
            </a:r>
            <a:endParaRPr lang="cs-CZ" sz="2400" dirty="0">
              <a:solidFill>
                <a:schemeClr val="tx2">
                  <a:lumMod val="40000"/>
                  <a:lumOff val="60000"/>
                </a:schemeClr>
              </a:solidFill>
            </a:endParaRPr>
          </a:p>
        </p:txBody>
      </p:sp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30947285"/>
              </p:ext>
            </p:extLst>
          </p:nvPr>
        </p:nvGraphicFramePr>
        <p:xfrm>
          <a:off x="1043608" y="1700808"/>
          <a:ext cx="2284413" cy="406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11" name="List" r:id="rId3" imgW="4562541" imgH="8115283" progId="Excel.Sheet.12">
                  <p:embed/>
                </p:oleObj>
              </mc:Choice>
              <mc:Fallback>
                <p:oleObj name="List" r:id="rId3" imgW="4562541" imgH="8115283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043608" y="1700808"/>
                        <a:ext cx="2284413" cy="4064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6" name="Image 25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288" y="1302422"/>
            <a:ext cx="1536626" cy="13763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72557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celkem předloženo 211 žádostí - způsobilých 158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pro operativní hodnocení doporučeno 65 a schváleno 65 projektů </a:t>
            </a:r>
            <a:r>
              <a:rPr lang="cs-CZ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 celkové výši </a:t>
            </a:r>
            <a:r>
              <a:rPr lang="cs-CZ" sz="1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88,2 </a:t>
            </a:r>
            <a:r>
              <a:rPr lang="cs-CZ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mil </a:t>
            </a:r>
            <a:r>
              <a:rPr lang="cs-CZ" sz="1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EUR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CZ - 24 žádostí (2 LP), z toho způsobilých 27 (3 LP), pro operativní hodnocení </a:t>
            </a:r>
            <a:br>
              <a:rPr lang="cs-CZ" sz="1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cs-CZ" sz="1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a schváleno 9 - </a:t>
            </a:r>
            <a:r>
              <a:rPr lang="cs-CZ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alokace </a:t>
            </a:r>
            <a:r>
              <a:rPr lang="cs-CZ" sz="1600">
                <a:solidFill>
                  <a:schemeClr val="tx1">
                    <a:lumMod val="50000"/>
                    <a:lumOff val="50000"/>
                  </a:schemeClr>
                </a:solidFill>
              </a:rPr>
              <a:t>pro </a:t>
            </a:r>
            <a:r>
              <a:rPr lang="cs-CZ" sz="160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CZ 8 mil </a:t>
            </a:r>
            <a:r>
              <a:rPr lang="cs-CZ" sz="1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EUR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priority - nejvíce zastoupeny: Výzkum a inovace a CO2; nejméně ŽP</a:t>
            </a:r>
          </a:p>
          <a:p>
            <a:endParaRPr lang="cs-CZ" sz="180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4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2. </a:t>
            </a:r>
            <a:r>
              <a:rPr lang="cs-CZ" sz="2400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výzva - </a:t>
            </a:r>
            <a:r>
              <a:rPr lang="cs-CZ" sz="24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5. 4. – 13. 5. 2016</a:t>
            </a:r>
            <a:endParaRPr lang="cs-CZ" sz="2400" dirty="0"/>
          </a:p>
        </p:txBody>
      </p:sp>
      <p:pic>
        <p:nvPicPr>
          <p:cNvPr id="4" name="Image 2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288" y="666965"/>
            <a:ext cx="1536626" cy="13763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571649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139952" y="2060848"/>
            <a:ext cx="4546848" cy="2880320"/>
          </a:xfrm>
        </p:spPr>
        <p:txBody>
          <a:bodyPr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</a:t>
            </a:r>
            <a:r>
              <a:rPr lang="cs-CZ" sz="1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elkem </a:t>
            </a:r>
            <a:r>
              <a:rPr lang="cs-CZ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9</a:t>
            </a:r>
            <a:r>
              <a:rPr lang="cs-CZ" sz="1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projektů/ partnerů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9</a:t>
            </a:r>
            <a:r>
              <a:rPr lang="cs-CZ" sz="1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P, z toho 0 LP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</a:t>
            </a:r>
            <a:r>
              <a:rPr lang="cs-CZ" sz="1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šechny priority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n</a:t>
            </a:r>
            <a:r>
              <a:rPr lang="cs-CZ" sz="1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ejvíce zastoupeno Hlavní město Praha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veřejnoprávní subjekty, soukromý neziskový v této výzvě neuspěl</a:t>
            </a:r>
            <a:endParaRPr lang="cs-CZ" sz="16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843808" y="620688"/>
            <a:ext cx="5842992" cy="576064"/>
          </a:xfrm>
        </p:spPr>
        <p:txBody>
          <a:bodyPr/>
          <a:lstStyle/>
          <a:p>
            <a:r>
              <a:rPr lang="cs-CZ" sz="24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2</a:t>
            </a:r>
            <a:r>
              <a:rPr lang="cs-CZ" sz="2400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. výzva - schválené </a:t>
            </a:r>
            <a:r>
              <a:rPr lang="cs-CZ" sz="24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projekty </a:t>
            </a:r>
            <a:r>
              <a:rPr lang="cs-CZ" sz="2400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CZ</a:t>
            </a:r>
            <a:endParaRPr lang="cs-CZ" sz="2400" dirty="0">
              <a:solidFill>
                <a:schemeClr val="tx2">
                  <a:lumMod val="40000"/>
                  <a:lumOff val="60000"/>
                </a:schemeClr>
              </a:solidFill>
            </a:endParaRPr>
          </a:p>
        </p:txBody>
      </p:sp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24494082"/>
              </p:ext>
            </p:extLst>
          </p:nvPr>
        </p:nvGraphicFramePr>
        <p:xfrm>
          <a:off x="899592" y="2132856"/>
          <a:ext cx="2448892" cy="370133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8" name="List" r:id="rId3" imgW="4124427" imgH="6238975" progId="Excel.Sheet.12">
                  <p:embed/>
                </p:oleObj>
              </mc:Choice>
              <mc:Fallback>
                <p:oleObj name="List" r:id="rId3" imgW="4124427" imgH="6238975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99592" y="2132856"/>
                        <a:ext cx="2448892" cy="370133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6" name="Image 25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288" y="1052736"/>
            <a:ext cx="1536626" cy="13763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67166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64552654"/>
              </p:ext>
            </p:extLst>
          </p:nvPr>
        </p:nvGraphicFramePr>
        <p:xfrm>
          <a:off x="395536" y="2023745"/>
          <a:ext cx="8291512" cy="43926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400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Porovnání 1. a 2. výzvy</a:t>
            </a:r>
            <a:endParaRPr lang="cs-CZ" sz="2400" dirty="0">
              <a:solidFill>
                <a:schemeClr val="tx2">
                  <a:lumMod val="40000"/>
                  <a:lumOff val="60000"/>
                </a:schemeClr>
              </a:solidFill>
            </a:endParaRPr>
          </a:p>
        </p:txBody>
      </p:sp>
      <p:pic>
        <p:nvPicPr>
          <p:cNvPr id="5" name="Image 2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614223"/>
            <a:ext cx="1536626" cy="13763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373385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85547399"/>
              </p:ext>
            </p:extLst>
          </p:nvPr>
        </p:nvGraphicFramePr>
        <p:xfrm>
          <a:off x="395536" y="2060848"/>
          <a:ext cx="8291512" cy="43926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Zastoupení projektů podle priorit</a:t>
            </a:r>
            <a:endParaRPr lang="cs-CZ" sz="2800" dirty="0">
              <a:solidFill>
                <a:schemeClr val="tx2">
                  <a:lumMod val="40000"/>
                  <a:lumOff val="60000"/>
                </a:schemeClr>
              </a:solidFill>
            </a:endParaRPr>
          </a:p>
        </p:txBody>
      </p:sp>
      <p:pic>
        <p:nvPicPr>
          <p:cNvPr id="4" name="Image 2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614223"/>
            <a:ext cx="1536626" cy="13763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861777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sz="18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Alokace</a:t>
            </a:r>
            <a:r>
              <a:rPr lang="cs-CZ" sz="1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cs-CZ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– </a:t>
            </a:r>
            <a:r>
              <a:rPr lang="cs-CZ" sz="1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všechny zbývající </a:t>
            </a:r>
            <a:r>
              <a:rPr lang="cs-CZ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finance, je tedy možné, že se bude jednat </a:t>
            </a:r>
            <a:r>
              <a:rPr lang="cs-CZ" sz="1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/>
            </a:r>
            <a:br>
              <a:rPr lang="cs-CZ" sz="1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cs-CZ" sz="1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o </a:t>
            </a:r>
            <a:r>
              <a:rPr lang="cs-CZ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poslední výzvu – nejvíce </a:t>
            </a:r>
            <a:r>
              <a:rPr lang="cs-CZ" sz="1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v </a:t>
            </a:r>
            <a:r>
              <a:rPr lang="cs-CZ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prioritě ŽP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Celkem </a:t>
            </a:r>
            <a:r>
              <a:rPr lang="cs-CZ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program: 359 mil EUR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1. výzva: 99,1 mil EUR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2. výzva: 88,2 mil EUR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3. výzva: zbývá </a:t>
            </a:r>
            <a:r>
              <a:rPr lang="cs-CZ" sz="1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cca </a:t>
            </a:r>
            <a:r>
              <a:rPr lang="cs-CZ" sz="1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150 </a:t>
            </a:r>
            <a:r>
              <a:rPr lang="cs-CZ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mil EUR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změny</a:t>
            </a:r>
            <a:r>
              <a:rPr lang="cs-CZ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: oproti 1. výzvě vše elektronicky, </a:t>
            </a:r>
            <a:r>
              <a:rPr lang="cs-CZ" sz="16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scany</a:t>
            </a:r>
            <a:r>
              <a:rPr lang="cs-CZ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podepsaných </a:t>
            </a:r>
            <a:r>
              <a:rPr lang="cs-CZ" sz="1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dokumentů</a:t>
            </a:r>
            <a:r>
              <a:rPr lang="cs-CZ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, zjednodušená komunikace mezi </a:t>
            </a:r>
            <a:r>
              <a:rPr lang="cs-CZ" sz="1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partnery, mnoho aktivit a pomocných prvků ze strany JS</a:t>
            </a:r>
            <a:endParaRPr lang="cs-CZ" sz="16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endParaRPr lang="cs-CZ" sz="160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4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3. </a:t>
            </a:r>
            <a:r>
              <a:rPr lang="cs-CZ" sz="2400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výzva - </a:t>
            </a:r>
            <a:r>
              <a:rPr lang="cs-CZ" sz="24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1. 3. – 30. 6. 2017</a:t>
            </a:r>
          </a:p>
        </p:txBody>
      </p:sp>
      <p:pic>
        <p:nvPicPr>
          <p:cNvPr id="4" name="Image 2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614223"/>
            <a:ext cx="1536626" cy="13763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928600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balíček </a:t>
            </a:r>
            <a:r>
              <a:rPr lang="cs-CZ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pro 3. výzvu </a:t>
            </a:r>
            <a:r>
              <a:rPr lang="cs-CZ" sz="1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(web programu a </a:t>
            </a:r>
            <a:r>
              <a:rPr lang="cs-CZ" sz="1600" dirty="0" smtClean="0">
                <a:solidFill>
                  <a:schemeClr val="tx1">
                    <a:lumMod val="50000"/>
                    <a:lumOff val="50000"/>
                  </a:schemeClr>
                </a:solidFill>
                <a:hlinkClick r:id="rId2"/>
              </a:rPr>
              <a:t>www.dotaceEU.cz</a:t>
            </a:r>
            <a:r>
              <a:rPr lang="cs-CZ" sz="1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4</a:t>
            </a:r>
            <a:r>
              <a:rPr lang="cs-CZ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. verze Programového manuálu)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setkání na Maltě - </a:t>
            </a:r>
            <a:r>
              <a:rPr lang="cs-CZ" sz="16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Europe</a:t>
            </a:r>
            <a:r>
              <a:rPr lang="cs-CZ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, </a:t>
            </a:r>
            <a:r>
              <a:rPr lang="cs-CZ" sz="16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let's</a:t>
            </a:r>
            <a:r>
              <a:rPr lang="cs-CZ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cs-CZ" sz="16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cooperate</a:t>
            </a:r>
            <a:r>
              <a:rPr lang="cs-CZ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! – 22. - 23. 3. 2017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Národní informační dny, v ČR 23. 2. </a:t>
            </a:r>
            <a:r>
              <a:rPr lang="cs-CZ" sz="1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2017 – konzultace s pracovníkem JS</a:t>
            </a:r>
            <a:endParaRPr lang="cs-CZ" sz="16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JS nabízí zpětnou vazbu na zaslaný projektový </a:t>
            </a:r>
            <a:r>
              <a:rPr lang="cs-CZ" sz="1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záměr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záměr možno konzultovat </a:t>
            </a:r>
            <a:r>
              <a:rPr lang="cs-CZ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s </a:t>
            </a:r>
            <a:r>
              <a:rPr lang="cs-CZ" sz="1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NCP, požádat o zaslání záměru do zahraničí za účelem vyhledání partnerů okolních zemí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„</a:t>
            </a:r>
            <a:r>
              <a:rPr lang="cs-CZ" sz="16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Join</a:t>
            </a:r>
            <a:r>
              <a:rPr lang="cs-CZ" sz="1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cs-CZ" sz="16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our</a:t>
            </a:r>
            <a:r>
              <a:rPr lang="cs-CZ" sz="1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cs-CZ" sz="16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community</a:t>
            </a:r>
            <a:r>
              <a:rPr lang="cs-CZ" sz="1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“ na webu programu, zadat svůj záměr a vyhledávat nabídky jiných partnerů atd. viz prezentace pracovníka JS - Podpora žadatelů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160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16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400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Přípravy na 3. výzvu</a:t>
            </a:r>
            <a:endParaRPr lang="cs-CZ" sz="2400" dirty="0">
              <a:solidFill>
                <a:schemeClr val="tx2">
                  <a:lumMod val="40000"/>
                  <a:lumOff val="60000"/>
                </a:schemeClr>
              </a:solidFill>
            </a:endParaRPr>
          </a:p>
        </p:txBody>
      </p:sp>
      <p:pic>
        <p:nvPicPr>
          <p:cNvPr id="4" name="Image 2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614223"/>
            <a:ext cx="1536626" cy="13763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55582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Interact III">
  <a:themeElements>
    <a:clrScheme name="Úvodní list 2">
      <a:dk1>
        <a:srgbClr val="000000"/>
      </a:dk1>
      <a:lt1>
        <a:srgbClr val="FFFFFF"/>
      </a:lt1>
      <a:dk2>
        <a:srgbClr val="000099"/>
      </a:dk2>
      <a:lt2>
        <a:srgbClr val="EEECE1"/>
      </a:lt2>
      <a:accent1>
        <a:srgbClr val="000099"/>
      </a:accent1>
      <a:accent2>
        <a:srgbClr val="00AF3F"/>
      </a:accent2>
      <a:accent3>
        <a:srgbClr val="FFFFFF"/>
      </a:accent3>
      <a:accent4>
        <a:srgbClr val="000000"/>
      </a:accent4>
      <a:accent5>
        <a:srgbClr val="AAAACA"/>
      </a:accent5>
      <a:accent6>
        <a:srgbClr val="009E38"/>
      </a:accent6>
      <a:hlink>
        <a:srgbClr val="00AF3F"/>
      </a:hlink>
      <a:folHlink>
        <a:srgbClr val="868686"/>
      </a:folHlink>
    </a:clrScheme>
    <a:fontScheme name="1_Úvodní list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Úvodní list 1">
        <a:dk1>
          <a:srgbClr val="000000"/>
        </a:dk1>
        <a:lt1>
          <a:srgbClr val="FFFFFF"/>
        </a:lt1>
        <a:dk2>
          <a:srgbClr val="262626"/>
        </a:dk2>
        <a:lt2>
          <a:srgbClr val="EEECE1"/>
        </a:lt2>
        <a:accent1>
          <a:srgbClr val="000099"/>
        </a:accent1>
        <a:accent2>
          <a:srgbClr val="00AF3F"/>
        </a:accent2>
        <a:accent3>
          <a:srgbClr val="FFFFFF"/>
        </a:accent3>
        <a:accent4>
          <a:srgbClr val="000000"/>
        </a:accent4>
        <a:accent5>
          <a:srgbClr val="AAAACA"/>
        </a:accent5>
        <a:accent6>
          <a:srgbClr val="009E38"/>
        </a:accent6>
        <a:hlink>
          <a:srgbClr val="00AF3F"/>
        </a:hlink>
        <a:folHlink>
          <a:srgbClr val="86868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Úvodní list 2">
        <a:dk1>
          <a:srgbClr val="000000"/>
        </a:dk1>
        <a:lt1>
          <a:srgbClr val="FFFFFF"/>
        </a:lt1>
        <a:dk2>
          <a:srgbClr val="000099"/>
        </a:dk2>
        <a:lt2>
          <a:srgbClr val="EEECE1"/>
        </a:lt2>
        <a:accent1>
          <a:srgbClr val="000099"/>
        </a:accent1>
        <a:accent2>
          <a:srgbClr val="00AF3F"/>
        </a:accent2>
        <a:accent3>
          <a:srgbClr val="FFFFFF"/>
        </a:accent3>
        <a:accent4>
          <a:srgbClr val="000000"/>
        </a:accent4>
        <a:accent5>
          <a:srgbClr val="AAAACA"/>
        </a:accent5>
        <a:accent6>
          <a:srgbClr val="009E38"/>
        </a:accent6>
        <a:hlink>
          <a:srgbClr val="00AF3F"/>
        </a:hlink>
        <a:folHlink>
          <a:srgbClr val="86868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Vnitřní list s nadpisem 2">
    <a:dk1>
      <a:srgbClr val="000000"/>
    </a:dk1>
    <a:lt1>
      <a:srgbClr val="FFFFFF"/>
    </a:lt1>
    <a:dk2>
      <a:srgbClr val="000099"/>
    </a:dk2>
    <a:lt2>
      <a:srgbClr val="EEECE1"/>
    </a:lt2>
    <a:accent1>
      <a:srgbClr val="000099"/>
    </a:accent1>
    <a:accent2>
      <a:srgbClr val="00AF3F"/>
    </a:accent2>
    <a:accent3>
      <a:srgbClr val="FFFFFF"/>
    </a:accent3>
    <a:accent4>
      <a:srgbClr val="000000"/>
    </a:accent4>
    <a:accent5>
      <a:srgbClr val="AAAACA"/>
    </a:accent5>
    <a:accent6>
      <a:srgbClr val="009E38"/>
    </a:accent6>
    <a:hlink>
      <a:srgbClr val="00AF3F"/>
    </a:hlink>
    <a:folHlink>
      <a:srgbClr val="868686"/>
    </a:folHlink>
  </a:clrScheme>
</a:themeOverride>
</file>

<file path=ppt/theme/themeOverride2.xml><?xml version="1.0" encoding="utf-8"?>
<a:themeOverride xmlns:a="http://schemas.openxmlformats.org/drawingml/2006/main">
  <a:clrScheme name="Vnitřní list bez nadpisu 2">
    <a:dk1>
      <a:srgbClr val="000000"/>
    </a:dk1>
    <a:lt1>
      <a:srgbClr val="FFFFFF"/>
    </a:lt1>
    <a:dk2>
      <a:srgbClr val="000099"/>
    </a:dk2>
    <a:lt2>
      <a:srgbClr val="EEECE1"/>
    </a:lt2>
    <a:accent1>
      <a:srgbClr val="000099"/>
    </a:accent1>
    <a:accent2>
      <a:srgbClr val="00AF3F"/>
    </a:accent2>
    <a:accent3>
      <a:srgbClr val="FFFFFF"/>
    </a:accent3>
    <a:accent4>
      <a:srgbClr val="000000"/>
    </a:accent4>
    <a:accent5>
      <a:srgbClr val="AAAACA"/>
    </a:accent5>
    <a:accent6>
      <a:srgbClr val="009E38"/>
    </a:accent6>
    <a:hlink>
      <a:srgbClr val="00AF3F"/>
    </a:hlink>
    <a:folHlink>
      <a:srgbClr val="868686"/>
    </a:folHlink>
  </a:clrScheme>
</a:themeOverride>
</file>

<file path=ppt/theme/themeOverride3.xml><?xml version="1.0" encoding="utf-8"?>
<a:themeOverride xmlns:a="http://schemas.openxmlformats.org/drawingml/2006/main">
  <a:clrScheme name="Vnitřní list s odrážkami 1">
    <a:dk1>
      <a:srgbClr val="000000"/>
    </a:dk1>
    <a:lt1>
      <a:srgbClr val="FFFFFF"/>
    </a:lt1>
    <a:dk2>
      <a:srgbClr val="000099"/>
    </a:dk2>
    <a:lt2>
      <a:srgbClr val="EEECE1"/>
    </a:lt2>
    <a:accent1>
      <a:srgbClr val="000099"/>
    </a:accent1>
    <a:accent2>
      <a:srgbClr val="00AF3F"/>
    </a:accent2>
    <a:accent3>
      <a:srgbClr val="FFFFFF"/>
    </a:accent3>
    <a:accent4>
      <a:srgbClr val="000000"/>
    </a:accent4>
    <a:accent5>
      <a:srgbClr val="AAAACA"/>
    </a:accent5>
    <a:accent6>
      <a:srgbClr val="009E38"/>
    </a:accent6>
    <a:hlink>
      <a:srgbClr val="00AF3F"/>
    </a:hlink>
    <a:folHlink>
      <a:srgbClr val="868686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Interact III</Template>
  <TotalTime>5973</TotalTime>
  <Words>527</Words>
  <Application>Microsoft Office PowerPoint</Application>
  <PresentationFormat>Předvádění na obrazovce (4:3)</PresentationFormat>
  <Paragraphs>89</Paragraphs>
  <Slides>12</Slides>
  <Notes>0</Notes>
  <HiddenSlides>0</HiddenSlides>
  <MMClips>0</MMClips>
  <ScaleCrop>false</ScaleCrop>
  <HeadingPairs>
    <vt:vector size="6" baseType="variant"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4" baseType="lpstr">
      <vt:lpstr>Interact III</vt:lpstr>
      <vt:lpstr>List</vt:lpstr>
      <vt:lpstr>Prezentace aplikace PowerPoint</vt:lpstr>
      <vt:lpstr>1. výzva - 22. 6. – 31. 7. 2015</vt:lpstr>
      <vt:lpstr>1. výzva - schválené projekty CZ</vt:lpstr>
      <vt:lpstr>2. výzva - 5. 4. – 13. 5. 2016</vt:lpstr>
      <vt:lpstr>2. výzva - schválené projekty CZ</vt:lpstr>
      <vt:lpstr>Porovnání 1. a 2. výzvy</vt:lpstr>
      <vt:lpstr>Zastoupení projektů podle priorit</vt:lpstr>
      <vt:lpstr>3. výzva - 1. 3. – 30. 6. 2017</vt:lpstr>
      <vt:lpstr>Přípravy na 3. výzvu</vt:lpstr>
      <vt:lpstr>Příklady projektů z 1. výzvy</vt:lpstr>
      <vt:lpstr>Příklady projektů z 1. výzvy</vt:lpstr>
      <vt:lpstr>Prezentace aplikace PowerPoint</vt:lpstr>
    </vt:vector>
  </TitlesOfParts>
  <Company>MMR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INTERACT III</dc:title>
  <dc:creator>*</dc:creator>
  <cp:lastModifiedBy>*</cp:lastModifiedBy>
  <cp:revision>432</cp:revision>
  <cp:lastPrinted>2012-11-20T11:29:07Z</cp:lastPrinted>
  <dcterms:created xsi:type="dcterms:W3CDTF">2012-11-21T12:13:20Z</dcterms:created>
  <dcterms:modified xsi:type="dcterms:W3CDTF">2017-02-24T10:20:00Z</dcterms:modified>
</cp:coreProperties>
</file>