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15" r:id="rId2"/>
    <p:sldMasterId id="2147483689" r:id="rId3"/>
    <p:sldMasterId id="2147483713" r:id="rId4"/>
  </p:sldMasterIdLst>
  <p:notesMasterIdLst>
    <p:notesMasterId r:id="rId29"/>
  </p:notesMasterIdLst>
  <p:handoutMasterIdLst>
    <p:handoutMasterId r:id="rId30"/>
  </p:handoutMasterIdLst>
  <p:sldIdLst>
    <p:sldId id="279" r:id="rId5"/>
    <p:sldId id="259" r:id="rId6"/>
    <p:sldId id="294" r:id="rId7"/>
    <p:sldId id="293" r:id="rId8"/>
    <p:sldId id="295" r:id="rId9"/>
    <p:sldId id="296" r:id="rId10"/>
    <p:sldId id="291" r:id="rId11"/>
    <p:sldId id="297" r:id="rId12"/>
    <p:sldId id="280" r:id="rId13"/>
    <p:sldId id="306" r:id="rId14"/>
    <p:sldId id="298" r:id="rId15"/>
    <p:sldId id="308" r:id="rId16"/>
    <p:sldId id="301" r:id="rId17"/>
    <p:sldId id="302" r:id="rId18"/>
    <p:sldId id="303" r:id="rId19"/>
    <p:sldId id="304" r:id="rId20"/>
    <p:sldId id="310" r:id="rId21"/>
    <p:sldId id="314" r:id="rId22"/>
    <p:sldId id="312" r:id="rId23"/>
    <p:sldId id="315" r:id="rId24"/>
    <p:sldId id="313" r:id="rId25"/>
    <p:sldId id="316" r:id="rId26"/>
    <p:sldId id="317" r:id="rId27"/>
    <p:sldId id="318" r:id="rId28"/>
  </p:sldIdLst>
  <p:sldSz cx="9144000" cy="6858000" type="screen4x3"/>
  <p:notesSz cx="6858000" cy="9686925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99FF"/>
    <a:srgbClr val="0066FF"/>
    <a:srgbClr val="FF3300"/>
    <a:srgbClr val="33CCFF"/>
    <a:srgbClr val="FF0066"/>
    <a:srgbClr val="00FF00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8" autoAdjust="0"/>
    <p:restoredTop sz="66547" autoAdjust="0"/>
  </p:normalViewPr>
  <p:slideViewPr>
    <p:cSldViewPr>
      <p:cViewPr varScale="1">
        <p:scale>
          <a:sx n="63" d="100"/>
          <a:sy n="63" d="100"/>
        </p:scale>
        <p:origin x="-189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308" y="936"/>
      </p:cViewPr>
      <p:guideLst>
        <p:guide orient="horz" pos="3051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195231\RECORDS-NI_7.1.2\Offline%20Records%20(RN)\Article%20~%20Managing%20Authority%202007-2013%20-%20Invest%20NI%20-%20Overarching%20Issues\Random%20Sample%20of%202013%20Red%20Flag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2015204\AppData\Local\Microsoft\Windows\Temporary%20Internet%20Files\Content.Outlook\RVPXLIV3\26%20Hourly%20Rate%20Analysi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clustered"/>
        <c:ser>
          <c:idx val="0"/>
          <c:order val="0"/>
          <c:tx>
            <c:strRef>
              <c:f>'Summary of Findings'!$I$45</c:f>
              <c:strCache>
                <c:ptCount val="1"/>
                <c:pt idx="0">
                  <c:v>Number of Checklists</c:v>
                </c:pt>
              </c:strCache>
            </c:strRef>
          </c:tx>
          <c:cat>
            <c:strRef>
              <c:f>'Summary of Findings'!$H$46:$H$55</c:f>
              <c:strCache>
                <c:ptCount val="10"/>
                <c:pt idx="0">
                  <c:v>Salary related issues:</c:v>
                </c:pt>
                <c:pt idx="1">
                  <c:v>Timesheets</c:v>
                </c:pt>
                <c:pt idx="2">
                  <c:v>Publicity</c:v>
                </c:pt>
                <c:pt idx="3">
                  <c:v>Invoice</c:v>
                </c:pt>
                <c:pt idx="4">
                  <c:v>T&amp;S</c:v>
                </c:pt>
                <c:pt idx="5">
                  <c:v>Procurement</c:v>
                </c:pt>
                <c:pt idx="6">
                  <c:v>Bank</c:v>
                </c:pt>
                <c:pt idx="7">
                  <c:v>Fx</c:v>
                </c:pt>
                <c:pt idx="8">
                  <c:v>Insurance</c:v>
                </c:pt>
                <c:pt idx="9">
                  <c:v>Equal Opps</c:v>
                </c:pt>
              </c:strCache>
            </c:strRef>
          </c:cat>
          <c:val>
            <c:numRef>
              <c:f>'Summary of Findings'!$I$46:$I$55</c:f>
              <c:numCache>
                <c:formatCode>General</c:formatCode>
                <c:ptCount val="10"/>
                <c:pt idx="0">
                  <c:v>27</c:v>
                </c:pt>
                <c:pt idx="1">
                  <c:v>11</c:v>
                </c:pt>
                <c:pt idx="2">
                  <c:v>5</c:v>
                </c:pt>
                <c:pt idx="3">
                  <c:v>6</c:v>
                </c:pt>
                <c:pt idx="4">
                  <c:v>9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6</c:v>
                </c:pt>
              </c:numCache>
            </c:numRef>
          </c:val>
        </c:ser>
        <c:ser>
          <c:idx val="1"/>
          <c:order val="1"/>
          <c:tx>
            <c:strRef>
              <c:f>'Summary of Findings'!$J$45</c:f>
              <c:strCache>
                <c:ptCount val="1"/>
                <c:pt idx="0">
                  <c:v>% Occurrence</c:v>
                </c:pt>
              </c:strCache>
            </c:strRef>
          </c:tx>
          <c:cat>
            <c:strRef>
              <c:f>'Summary of Findings'!$H$46:$H$55</c:f>
              <c:strCache>
                <c:ptCount val="10"/>
                <c:pt idx="0">
                  <c:v>Salary related issues:</c:v>
                </c:pt>
                <c:pt idx="1">
                  <c:v>Timesheets</c:v>
                </c:pt>
                <c:pt idx="2">
                  <c:v>Publicity</c:v>
                </c:pt>
                <c:pt idx="3">
                  <c:v>Invoice</c:v>
                </c:pt>
                <c:pt idx="4">
                  <c:v>T&amp;S</c:v>
                </c:pt>
                <c:pt idx="5">
                  <c:v>Procurement</c:v>
                </c:pt>
                <c:pt idx="6">
                  <c:v>Bank</c:v>
                </c:pt>
                <c:pt idx="7">
                  <c:v>Fx</c:v>
                </c:pt>
                <c:pt idx="8">
                  <c:v>Insurance</c:v>
                </c:pt>
                <c:pt idx="9">
                  <c:v>Equal Opps</c:v>
                </c:pt>
              </c:strCache>
            </c:strRef>
          </c:cat>
          <c:val>
            <c:numRef>
              <c:f>'Summary of Findings'!$J$46:$J$55</c:f>
              <c:numCache>
                <c:formatCode>0.00</c:formatCode>
                <c:ptCount val="10"/>
                <c:pt idx="0">
                  <c:v>36</c:v>
                </c:pt>
                <c:pt idx="1">
                  <c:v>14.666666666666689</c:v>
                </c:pt>
                <c:pt idx="2">
                  <c:v>6.666666666666667</c:v>
                </c:pt>
                <c:pt idx="3">
                  <c:v>8</c:v>
                </c:pt>
                <c:pt idx="4">
                  <c:v>12</c:v>
                </c:pt>
                <c:pt idx="5">
                  <c:v>1.3333333333333335</c:v>
                </c:pt>
                <c:pt idx="6">
                  <c:v>4</c:v>
                </c:pt>
                <c:pt idx="7">
                  <c:v>2.666666666666667</c:v>
                </c:pt>
                <c:pt idx="8">
                  <c:v>6.666666666666667</c:v>
                </c:pt>
                <c:pt idx="9">
                  <c:v>8</c:v>
                </c:pt>
              </c:numCache>
            </c:numRef>
          </c:val>
        </c:ser>
        <c:axId val="113039616"/>
        <c:axId val="115105792"/>
      </c:barChart>
      <c:catAx>
        <c:axId val="113039616"/>
        <c:scaling>
          <c:orientation val="minMax"/>
        </c:scaling>
        <c:axPos val="b"/>
        <c:tickLblPos val="nextTo"/>
        <c:crossAx val="115105792"/>
        <c:crosses val="autoZero"/>
        <c:auto val="1"/>
        <c:lblAlgn val="ctr"/>
        <c:lblOffset val="100"/>
      </c:catAx>
      <c:valAx>
        <c:axId val="115105792"/>
        <c:scaling>
          <c:orientation val="minMax"/>
        </c:scaling>
        <c:axPos val="l"/>
        <c:majorGridlines/>
        <c:numFmt formatCode="General" sourceLinked="1"/>
        <c:tickLblPos val="nextTo"/>
        <c:crossAx val="1130396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ln>
              <a:solidFill>
                <a:schemeClr val="tx1"/>
              </a:solidFill>
            </a:ln>
          </c:spPr>
          <c:cat>
            <c:strRef>
              <c:f>'Average HR Per Month'!$J$5755:$GE$5755</c:f>
              <c:strCache>
                <c:ptCount val="42"/>
                <c:pt idx="0">
                  <c:v>Oct 2011</c:v>
                </c:pt>
                <c:pt idx="1">
                  <c:v>Nov 2011</c:v>
                </c:pt>
                <c:pt idx="2">
                  <c:v>Dec 2011</c:v>
                </c:pt>
                <c:pt idx="3">
                  <c:v>Jan 2012</c:v>
                </c:pt>
                <c:pt idx="4">
                  <c:v>Feb 2012</c:v>
                </c:pt>
                <c:pt idx="5">
                  <c:v>Mar 2012</c:v>
                </c:pt>
                <c:pt idx="6">
                  <c:v>Apr 2012</c:v>
                </c:pt>
                <c:pt idx="7">
                  <c:v>May 2012</c:v>
                </c:pt>
                <c:pt idx="8">
                  <c:v>Jun 2012</c:v>
                </c:pt>
                <c:pt idx="9">
                  <c:v>Jul 2012</c:v>
                </c:pt>
                <c:pt idx="10">
                  <c:v>Aug 2012</c:v>
                </c:pt>
                <c:pt idx="11">
                  <c:v>Sep 2012</c:v>
                </c:pt>
                <c:pt idx="12">
                  <c:v>Oct 2012</c:v>
                </c:pt>
                <c:pt idx="13">
                  <c:v>Nov 2012</c:v>
                </c:pt>
                <c:pt idx="14">
                  <c:v>Dec 2012</c:v>
                </c:pt>
                <c:pt idx="15">
                  <c:v>Jan 2013</c:v>
                </c:pt>
                <c:pt idx="16">
                  <c:v>Feb 2013</c:v>
                </c:pt>
                <c:pt idx="17">
                  <c:v>Mar 2013</c:v>
                </c:pt>
                <c:pt idx="18">
                  <c:v>Apr 2013</c:v>
                </c:pt>
                <c:pt idx="19">
                  <c:v>May 2013</c:v>
                </c:pt>
                <c:pt idx="20">
                  <c:v>Jun 2013</c:v>
                </c:pt>
                <c:pt idx="21">
                  <c:v>Jul 2013</c:v>
                </c:pt>
                <c:pt idx="22">
                  <c:v>Aug 2013</c:v>
                </c:pt>
                <c:pt idx="23">
                  <c:v>Sep 2013</c:v>
                </c:pt>
                <c:pt idx="24">
                  <c:v>Oct 2013</c:v>
                </c:pt>
                <c:pt idx="25">
                  <c:v>Nov 2013</c:v>
                </c:pt>
                <c:pt idx="26">
                  <c:v>Dec 2013</c:v>
                </c:pt>
                <c:pt idx="27">
                  <c:v>Jan 2014</c:v>
                </c:pt>
                <c:pt idx="28">
                  <c:v>Feb 2014</c:v>
                </c:pt>
                <c:pt idx="29">
                  <c:v>Mar 2014</c:v>
                </c:pt>
                <c:pt idx="30">
                  <c:v>Apr 2014</c:v>
                </c:pt>
                <c:pt idx="31">
                  <c:v>May 2014</c:v>
                </c:pt>
                <c:pt idx="32">
                  <c:v>Jun 2014</c:v>
                </c:pt>
                <c:pt idx="33">
                  <c:v>Jul 2014</c:v>
                </c:pt>
                <c:pt idx="34">
                  <c:v>Aug 2014</c:v>
                </c:pt>
                <c:pt idx="35">
                  <c:v>Sep 2014</c:v>
                </c:pt>
                <c:pt idx="36">
                  <c:v>Oct 2014</c:v>
                </c:pt>
                <c:pt idx="37">
                  <c:v>Nov 2014</c:v>
                </c:pt>
                <c:pt idx="38">
                  <c:v>Dec 2014</c:v>
                </c:pt>
                <c:pt idx="39">
                  <c:v>Jan 2015</c:v>
                </c:pt>
                <c:pt idx="40">
                  <c:v>Feb 2015</c:v>
                </c:pt>
                <c:pt idx="41">
                  <c:v>Mar 2015</c:v>
                </c:pt>
              </c:strCache>
            </c:strRef>
          </c:cat>
          <c:val>
            <c:numRef>
              <c:f>'Average HR Per Month'!$J$5756:$GE$5756</c:f>
              <c:numCache>
                <c:formatCode>"£"#,##0.00</c:formatCode>
                <c:ptCount val="42"/>
                <c:pt idx="0">
                  <c:v>19.623008470576032</c:v>
                </c:pt>
                <c:pt idx="1">
                  <c:v>23.05395109175123</c:v>
                </c:pt>
                <c:pt idx="2">
                  <c:v>23.416084237548439</c:v>
                </c:pt>
                <c:pt idx="3">
                  <c:v>21.062261911135003</c:v>
                </c:pt>
                <c:pt idx="4">
                  <c:v>21.241882080405173</c:v>
                </c:pt>
                <c:pt idx="5">
                  <c:v>21.269376231510268</c:v>
                </c:pt>
                <c:pt idx="6">
                  <c:v>21.371457194384615</c:v>
                </c:pt>
                <c:pt idx="7">
                  <c:v>21.39996622438229</c:v>
                </c:pt>
                <c:pt idx="8">
                  <c:v>21.32143444600629</c:v>
                </c:pt>
                <c:pt idx="9">
                  <c:v>21.17419595847614</c:v>
                </c:pt>
                <c:pt idx="10">
                  <c:v>20.663615496331989</c:v>
                </c:pt>
                <c:pt idx="11">
                  <c:v>21.071352617767893</c:v>
                </c:pt>
                <c:pt idx="12">
                  <c:v>21.306932004136687</c:v>
                </c:pt>
                <c:pt idx="13">
                  <c:v>21.17276368449059</c:v>
                </c:pt>
                <c:pt idx="14">
                  <c:v>21.402438830189077</c:v>
                </c:pt>
                <c:pt idx="15">
                  <c:v>21.809639375933216</c:v>
                </c:pt>
                <c:pt idx="16">
                  <c:v>22.474705617895978</c:v>
                </c:pt>
                <c:pt idx="17">
                  <c:v>22.566839328842065</c:v>
                </c:pt>
                <c:pt idx="18">
                  <c:v>21.757590057017747</c:v>
                </c:pt>
                <c:pt idx="19">
                  <c:v>21.336547161667728</c:v>
                </c:pt>
                <c:pt idx="20">
                  <c:v>20.868848337479022</c:v>
                </c:pt>
                <c:pt idx="21">
                  <c:v>20.822476641968564</c:v>
                </c:pt>
                <c:pt idx="22">
                  <c:v>20.861397139737729</c:v>
                </c:pt>
                <c:pt idx="23">
                  <c:v>20.886839699054317</c:v>
                </c:pt>
                <c:pt idx="24">
                  <c:v>20.206684046063682</c:v>
                </c:pt>
                <c:pt idx="25">
                  <c:v>19.384736646834462</c:v>
                </c:pt>
                <c:pt idx="26">
                  <c:v>19.143541153503442</c:v>
                </c:pt>
                <c:pt idx="27">
                  <c:v>17.039712091976572</c:v>
                </c:pt>
                <c:pt idx="28">
                  <c:v>16.349038371796826</c:v>
                </c:pt>
                <c:pt idx="29">
                  <c:v>18.184822170809433</c:v>
                </c:pt>
                <c:pt idx="30">
                  <c:v>18.857905477067895</c:v>
                </c:pt>
                <c:pt idx="31">
                  <c:v>19.504601187136075</c:v>
                </c:pt>
                <c:pt idx="32">
                  <c:v>19.878576464637671</c:v>
                </c:pt>
                <c:pt idx="33">
                  <c:v>20.214120928048761</c:v>
                </c:pt>
                <c:pt idx="34">
                  <c:v>20.152934071458695</c:v>
                </c:pt>
                <c:pt idx="35">
                  <c:v>20.37669692443788</c:v>
                </c:pt>
                <c:pt idx="36">
                  <c:v>18.59205130600515</c:v>
                </c:pt>
                <c:pt idx="37">
                  <c:v>21.012301465316131</c:v>
                </c:pt>
                <c:pt idx="38">
                  <c:v>20.786395211083789</c:v>
                </c:pt>
                <c:pt idx="39">
                  <c:v>21.602672458323529</c:v>
                </c:pt>
                <c:pt idx="40">
                  <c:v>21.633353516819621</c:v>
                </c:pt>
                <c:pt idx="41">
                  <c:v>22.272430098779701</c:v>
                </c:pt>
              </c:numCache>
            </c:numRef>
          </c:val>
        </c:ser>
        <c:axId val="115061120"/>
        <c:axId val="115062656"/>
      </c:barChart>
      <c:catAx>
        <c:axId val="115061120"/>
        <c:scaling>
          <c:orientation val="minMax"/>
        </c:scaling>
        <c:axPos val="b"/>
        <c:tickLblPos val="nextTo"/>
        <c:crossAx val="115062656"/>
        <c:crosses val="autoZero"/>
        <c:auto val="1"/>
        <c:lblAlgn val="ctr"/>
        <c:lblOffset val="100"/>
        <c:tickLblSkip val="1"/>
      </c:catAx>
      <c:valAx>
        <c:axId val="115062656"/>
        <c:scaling>
          <c:orientation val="minMax"/>
        </c:scaling>
        <c:axPos val="l"/>
        <c:majorGridlines/>
        <c:numFmt formatCode="&quot;£&quot;#,##0.00" sourceLinked="1"/>
        <c:tickLblPos val="nextTo"/>
        <c:crossAx val="115061120"/>
        <c:crosses val="autoZero"/>
        <c:crossBetween val="between"/>
      </c:valAx>
    </c:plotArea>
    <c:plotVisOnly val="1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752600" y="242888"/>
            <a:ext cx="2971800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/>
              <a:t>EU Funding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AAD95B-D00A-41D1-BBAC-1F7B5077FB81}" type="datetime1">
              <a:rPr lang="en-GB"/>
              <a:pPr>
                <a:defRPr/>
              </a:pPr>
              <a:t>07/09/2016</a:t>
            </a:fld>
            <a:endParaRPr lang="en-GB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8063" y="727075"/>
            <a:ext cx="4843462" cy="3632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00575"/>
            <a:ext cx="54864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4"/>
            <a:r>
              <a:rPr lang="en-GB" noProof="0" smtClean="0"/>
              <a:t>Fifth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A5CB50-C40A-4E6A-A67A-DA42A97666E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3F3CB-B0DE-40DC-A925-942D534778B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1AA061-A4C3-4A96-A92A-A8ED20002CE8}" type="slidenum">
              <a:rPr lang="en-GB" sz="1200" b="0">
                <a:solidFill>
                  <a:schemeClr val="tx1"/>
                </a:solidFill>
              </a:rPr>
              <a:pPr algn="r"/>
              <a:t>1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B08C9A6-CFF1-42A7-ADF4-240F197D7EF1}" type="slidenum">
              <a:rPr lang="en-GB" sz="1200" b="0">
                <a:solidFill>
                  <a:schemeClr val="tx1"/>
                </a:solidFill>
              </a:rPr>
              <a:pPr algn="r"/>
              <a:t>1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7FADE-4881-4D46-BB2B-17321759647B}" type="slidenum">
              <a:rPr lang="de-DE" smtClean="0"/>
              <a:pPr/>
              <a:t>16</a:t>
            </a:fld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CDA13-A8AD-47A1-B6F7-365E1173E8F6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68E104-9444-483A-B9B8-BC4C4A26D5B0}" type="slidenum">
              <a:rPr lang="en-GB" sz="1200" b="0">
                <a:solidFill>
                  <a:schemeClr val="tx1"/>
                </a:solidFill>
              </a:rPr>
              <a:pPr algn="r"/>
              <a:t>2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0994AF-09FC-413E-9571-48185F14F038}" type="slidenum">
              <a:rPr lang="en-GB" sz="1200" b="0">
                <a:solidFill>
                  <a:schemeClr val="tx1"/>
                </a:solidFill>
              </a:rPr>
              <a:pPr algn="r"/>
              <a:t>2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742950" lvl="1" indent="-285750" eaLnBrk="1" hangingPunct="1">
              <a:buFontTx/>
              <a:buChar char="•"/>
            </a:pPr>
            <a:endParaRPr lang="en-US" sz="24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49B38-F699-4B79-9A38-592418D3F0F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CDA13-A8AD-47A1-B6F7-365E1173E8F6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68E104-9444-483A-B9B8-BC4C4A26D5B0}" type="slidenum">
              <a:rPr lang="en-GB" sz="1200" b="0">
                <a:solidFill>
                  <a:schemeClr val="tx1"/>
                </a:solidFill>
              </a:rPr>
              <a:pPr algn="r"/>
              <a:t>9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92011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0994AF-09FC-413E-9571-48185F14F038}" type="slidenum">
              <a:rPr lang="en-GB" sz="1200" b="0">
                <a:solidFill>
                  <a:schemeClr val="tx1"/>
                </a:solidFill>
              </a:rPr>
              <a:pPr algn="r"/>
              <a:t>9</a:t>
            </a:fld>
            <a:endParaRPr lang="en-GB" sz="1200" b="0">
              <a:solidFill>
                <a:schemeClr val="tx1"/>
              </a:solidFill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742950" lvl="1" indent="-285750" eaLnBrk="1" hangingPunct="1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A5CB50-C40A-4E6A-A67A-DA42A97666E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8153400" cy="3733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E5038-3225-41C9-BEFC-D3B5A94E86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27E5-A764-4F9D-B09C-5883C8004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2BCFA-AC5D-47D2-B758-E71C44923E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4A1C7-CD38-4735-8F2A-89510A4EC4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AC83-596B-498A-8184-749CBF9264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236B5-89FD-4A0E-B7EF-5CF721D31A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1A182-1795-4229-A785-E4CA779F20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3C5BB-DEA6-47B0-AB5A-04F7222BC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B17AA-FC99-4B0C-AF7F-D0B3EDF196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A5827-71F8-4F62-BE14-22E6FDF93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8435-22AE-4567-8A8B-C23727CB1B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087BB-C2D7-4A81-9815-33EA5D010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C1D7C-1609-457B-B147-A84D3BE45E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D290D-DF35-4482-8791-8B97A28530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71510-0EEF-496E-B096-F0FFC14686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DECFB-F927-4944-A899-C3D857225D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8BD4E-408F-4B02-95B1-3903BDA1F5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en-GB" sz="18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n-GB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en-GB" sz="18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045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7620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045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BEC47-7D28-4BFE-B591-3023B4B54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E5DF7-D99F-4D39-9C9E-57F7AB0EED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DB6A9-3749-47B1-95C2-C7DFFA7075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15A5A-0B87-4DD1-A0FD-8C342D6EB3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A4DC-19D3-4917-B9C1-9702BA6382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E9353-207A-42BF-ABA8-3A65A83B26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28548-86B3-49E9-AC1B-7796DC2526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D40A36D-5755-4DF9-ABAE-C3DA4CFBA3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New Bitmap Imag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810000" y="7696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  <p:sldLayoutId id="214748371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32E1874-9A75-478B-BB9D-5EF64462CC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3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94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7" name="Rectangle 4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5257800"/>
            <a:ext cx="2438400" cy="1447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5486400"/>
            <a:ext cx="2590800" cy="1219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99B56D8-C45D-40B8-A376-24E2EAFDA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uk/url?sa=i&amp;rct=j&amp;q=&amp;esrc=s&amp;source=images&amp;cd=&amp;cad=rja&amp;uact=8&amp;ved=0CAcQjRxqFQoTCMjmjdSKmsgCFcfbLAod5VsBUw&amp;url=http://www.clipartpanda.com/categories/happy-computer-clip-art&amp;psig=AFQjCNGaK0dBGygPXuHOBiiy9YXbL4i5Pw&amp;ust=1443541821763173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ved=0ahUKEwjunoOQw_3OAhVhDMAKHQDEBkEQjRwIBw&amp;url=https%3A%2F%2Fuk.pinterest.com%2Fpin%2F47569339791629656%2F&amp;psig=AFQjCNHDQC2iOFheuclfqvxhCZ44p8mhOw&amp;ust=147334690816371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uk/url?sa=i&amp;rct=j&amp;q=&amp;esrc=s&amp;source=images&amp;cd=&amp;cad=rja&amp;uact=8&amp;ved=0ahUKEwiWrpmRwv3OAhVpBcAKHVuiCO4QjRwIBw&amp;url=http://charlieoliver.me/2012/02/an-optimist-a-pessimist-and-a-realist-walk-into-a-bar/&amp;psig=AFQjCNHLbs0gLlsKzFPzaFW907a-T_tKOw&amp;ust=147334658933053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osc-ib.com/wp-content/uploads/2014/07/Man-scratching-his-head1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55B3530-EDFC-4A43-A2C8-4CEBBD2FC604}" type="slidenum">
              <a:rPr lang="en-GB" sz="1400" b="0">
                <a:solidFill>
                  <a:schemeClr val="tx1"/>
                </a:solidFill>
              </a:rPr>
              <a:pPr algn="r"/>
              <a:t>1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43011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90F2FD5-A315-4C94-B5DC-B37F788B9D55}" type="slidenum">
              <a:rPr lang="en-GB" sz="1400" b="0">
                <a:solidFill>
                  <a:schemeClr val="tx1"/>
                </a:solidFill>
              </a:rPr>
              <a:pPr algn="r"/>
              <a:t>1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Simplification </a:t>
            </a:r>
            <a:endParaRPr lang="en-GB" sz="4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905000"/>
            <a:ext cx="8534400" cy="28162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NI EXPERIENCE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2014-2020 - Investment for Growth and Jobs Programme (ERDF)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GB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Maeve Hamilton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GB" sz="36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3014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4724400"/>
            <a:ext cx="1354138" cy="1600200"/>
          </a:xfr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BA4DC-19D3-4917-B9C1-9702BA6382F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876800"/>
            <a:ext cx="2874963" cy="151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5 Iterations!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534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Labour Costs</a:t>
                      </a:r>
                      <a:endParaRPr lang="en-GB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17.17m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20.98m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26.20m</a:t>
                      </a:r>
                      <a:r>
                        <a:rPr lang="en-GB" sz="2400" b="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25.77m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</a:t>
                      </a:r>
                      <a:r>
                        <a:rPr lang="en-GB" sz="2400" b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25.76m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 Hours</a:t>
                      </a:r>
                      <a:endParaRPr lang="en-GB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783k</a:t>
                      </a:r>
                      <a:endParaRPr lang="en-GB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968k</a:t>
                      </a:r>
                      <a:endParaRPr lang="en-GB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1,235k</a:t>
                      </a:r>
                      <a:endParaRPr lang="en-GB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1,221k</a:t>
                      </a:r>
                      <a:endParaRPr lang="en-GB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1,221k</a:t>
                      </a:r>
                      <a:endParaRPr lang="en-GB" sz="24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Average</a:t>
                      </a:r>
                      <a:endParaRPr lang="en-GB" sz="20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£21.93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£21.68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£21.21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£21.11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£21.11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+ 15% o/h</a:t>
                      </a:r>
                      <a:endParaRPr lang="en-GB" sz="20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£25.22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£24.93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£24.39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£24.28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£24.28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b="1" dirty="0" smtClean="0">
                          <a:latin typeface="+mj-lt"/>
                          <a:ea typeface="Times New Roman"/>
                          <a:cs typeface="Times New Roman"/>
                        </a:rPr>
                        <a:t>Rounded Unit Cost</a:t>
                      </a:r>
                      <a:endParaRPr lang="en-GB" sz="20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£25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£24.50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£24</a:t>
                      </a:r>
                      <a:endParaRPr lang="en-GB" sz="24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46950" cy="838200"/>
          </a:xfrm>
          <a:ln w="9525"/>
        </p:spPr>
        <p:txBody>
          <a:bodyPr/>
          <a:lstStyle/>
          <a:p>
            <a:r>
              <a:rPr lang="en-GB" smtClean="0"/>
              <a:t>Average Hourly Rate by Month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7850188" cy="4192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Presented proposal in 2014 to EC (</a:t>
            </a:r>
            <a:r>
              <a:rPr lang="en-GB" dirty="0" err="1" smtClean="0"/>
              <a:t>Regio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Presented final proposal in Oct 2015</a:t>
            </a:r>
          </a:p>
          <a:p>
            <a:endParaRPr lang="en-GB" dirty="0" smtClean="0"/>
          </a:p>
          <a:p>
            <a:r>
              <a:rPr lang="en-GB" dirty="0" smtClean="0"/>
              <a:t>NI Member State on board from start</a:t>
            </a:r>
          </a:p>
          <a:p>
            <a:endParaRPr lang="en-GB" dirty="0" smtClean="0"/>
          </a:p>
          <a:p>
            <a:r>
              <a:rPr lang="en-GB" dirty="0" smtClean="0"/>
              <a:t>Invest NI Management – split views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05800" cy="838200"/>
          </a:xfrm>
          <a:ln w="9525"/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Benefits – Reduction in verification of labour costs 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4" name="Text Placeholder 2"/>
          <p:cNvSpPr txBox="1">
            <a:spLocks/>
          </p:cNvSpPr>
          <p:nvPr/>
        </p:nvSpPr>
        <p:spPr bwMode="auto">
          <a:xfrm>
            <a:off x="468313" y="1844675"/>
            <a:ext cx="4040187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/>
          <a:lstStyle/>
          <a:p>
            <a:pPr marL="188913" indent="-188913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defRPr/>
            </a:pPr>
            <a:r>
              <a:rPr lang="en-GB" sz="2000" kern="0" dirty="0">
                <a:latin typeface="+mn-lt"/>
              </a:rPr>
              <a:t>Current</a:t>
            </a: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sz="half" idx="4294967295"/>
          </p:nvPr>
        </p:nvGraphicFramePr>
        <p:xfrm>
          <a:off x="457200" y="2209799"/>
          <a:ext cx="4040188" cy="426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449388"/>
              </a:tblGrid>
              <a:tr h="652167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Category/Driver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Verification Requirements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95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BASIC TAXABLE GROSS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Payslip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81944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EMPLOYER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STATUTORY COSTS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HMRC Records/Bank Statements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71457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EMPLOYER COSTS </a:t>
                      </a:r>
                    </a:p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Example: Pension, Car Allowance, Healthcare.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Contract /Payslip/ Bank statements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4595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PAID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ANNUAL LEAVE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Contract / T&amp;Cs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45954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CONTRACTED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WORKING DAYS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Contract / T&amp;Cs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511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CONTRACTED HOURS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Contract / T&amp;Cs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5119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HOURS WORKED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+mn-lt"/>
                        </a:rPr>
                        <a:t>Timesheets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 Placeholder 4"/>
          <p:cNvSpPr txBox="1">
            <a:spLocks/>
          </p:cNvSpPr>
          <p:nvPr/>
        </p:nvSpPr>
        <p:spPr>
          <a:xfrm>
            <a:off x="4716463" y="1773238"/>
            <a:ext cx="4041775" cy="330200"/>
          </a:xfrm>
          <a:prstGeom prst="rect">
            <a:avLst/>
          </a:prstGeom>
        </p:spPr>
        <p:txBody>
          <a:bodyPr/>
          <a:lstStyle/>
          <a:p>
            <a:pPr marL="188913" indent="-188913"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defRPr/>
            </a:pPr>
            <a:r>
              <a:rPr lang="en-GB" sz="2000" kern="0" dirty="0">
                <a:latin typeface="+mn-lt"/>
              </a:rPr>
              <a:t>New</a:t>
            </a: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sz="quarter" idx="4294967295"/>
          </p:nvPr>
        </p:nvGraphicFramePr>
        <p:xfrm>
          <a:off x="4876800" y="2209800"/>
          <a:ext cx="4041776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610246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Category/Driver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Verification Requirements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497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HOURS WORKED</a:t>
                      </a:r>
                      <a:endParaRPr lang="en-GB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Timesheet</a:t>
                      </a:r>
                      <a:endParaRPr lang="en-GB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497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EXISTENCE</a:t>
                      </a:r>
                      <a:endParaRPr lang="en-GB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Payroll (sample basis only)</a:t>
                      </a:r>
                      <a:endParaRPr lang="en-GB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8750" cy="1595438"/>
          </a:xfrm>
          <a:ln w="9525"/>
        </p:spPr>
        <p:txBody>
          <a:bodyPr/>
          <a:lstStyle/>
          <a:p>
            <a:pPr algn="l" eaLnBrk="1" hangingPunct="1"/>
            <a:r>
              <a:rPr lang="en-GB" dirty="0" smtClean="0"/>
              <a:t>Benefits – reduction in verification of overheads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057401"/>
          <a:ext cx="8382001" cy="4156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322"/>
                <a:gridCol w="3333463"/>
                <a:gridCol w="666693"/>
                <a:gridCol w="2442523"/>
              </a:tblGrid>
              <a:tr h="395296">
                <a:tc gridSpan="4"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accent3"/>
                          </a:solidFill>
                        </a:rPr>
                        <a:t>CURRENT PROCESS</a:t>
                      </a:r>
                      <a:endParaRPr lang="en-GB" sz="20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590946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3"/>
                          </a:solidFill>
                        </a:rPr>
                        <a:t>Description</a:t>
                      </a:r>
                      <a:endParaRPr lang="en-GB" sz="1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3"/>
                          </a:solidFill>
                        </a:rPr>
                        <a:t>Cost</a:t>
                      </a:r>
                      <a:r>
                        <a:rPr lang="en-GB" sz="1800" baseline="0" dirty="0" smtClean="0">
                          <a:solidFill>
                            <a:schemeClr val="accent3"/>
                          </a:solidFill>
                        </a:rPr>
                        <a:t> Breakdown</a:t>
                      </a:r>
                      <a:endParaRPr lang="en-GB" sz="1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3"/>
                          </a:solidFill>
                        </a:rPr>
                        <a:t>Cost</a:t>
                      </a:r>
                      <a:endParaRPr lang="en-GB" sz="1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solidFill>
                            <a:schemeClr val="accent3"/>
                          </a:solidFill>
                        </a:rPr>
                        <a:t>Validated</a:t>
                      </a:r>
                      <a:r>
                        <a:rPr lang="en-GB" sz="1800" baseline="0" dirty="0" smtClean="0">
                          <a:solidFill>
                            <a:schemeClr val="accent3"/>
                          </a:solidFill>
                        </a:rPr>
                        <a:t> through</a:t>
                      </a:r>
                      <a:endParaRPr lang="en-GB" sz="18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2594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Overhead Costs 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Personnel costs</a:t>
                      </a:r>
                      <a:r>
                        <a:rPr lang="en-GB" altLang="en-US" sz="1600" b="0" kern="0" baseline="0" dirty="0" smtClean="0">
                          <a:latin typeface="+mn-lt"/>
                          <a:cs typeface="Arial" pitchFamily="34" charset="0"/>
                        </a:rPr>
                        <a:t> (m</a:t>
                      </a: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anagement)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Equipment</a:t>
                      </a:r>
                      <a:r>
                        <a:rPr lang="en-GB" altLang="en-US" sz="1600" b="0" kern="0" baseline="0" dirty="0" smtClean="0"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 (depreciation)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Internal administration         	  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Publicity for courses &amp; structure           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Office supplies 	                                                                                  Telephone, post, fax 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Taxes and insurance 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Movable material (depreciation)      	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r>
                        <a:rPr lang="en-GB" altLang="en-US" sz="1600" b="0" kern="0" dirty="0" smtClean="0">
                          <a:latin typeface="+mn-lt"/>
                          <a:cs typeface="Arial" pitchFamily="34" charset="0"/>
                        </a:rPr>
                        <a:t>External accountancy costs 		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350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25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120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65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110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20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150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85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75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dirty="0" smtClean="0">
                          <a:latin typeface="+mn-lt"/>
                        </a:rPr>
                        <a:t>Timesheets</a:t>
                      </a:r>
                      <a:r>
                        <a:rPr lang="en-GB" sz="1600" baseline="0" dirty="0" smtClean="0">
                          <a:latin typeface="+mn-lt"/>
                        </a:rPr>
                        <a:t> and payroll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Invoices and accounts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Timesheets and payroll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Invoices and accounts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Invoices, stock records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Invoices, user logs etc.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Invoices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Accounting records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600" baseline="0" dirty="0" smtClean="0">
                          <a:latin typeface="+mn-lt"/>
                        </a:rPr>
                        <a:t>Tender docs and invoices</a:t>
                      </a:r>
                      <a:endParaRPr lang="en-GB" sz="16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52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800" b="1" dirty="0" smtClean="0">
                          <a:latin typeface="+mn-lt"/>
                        </a:rPr>
                        <a:t>TOTAL</a:t>
                      </a:r>
                      <a:endParaRPr lang="en-GB" sz="1800" b="1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FontTx/>
                        <a:buNone/>
                        <a:tabLst>
                          <a:tab pos="3043238" algn="l"/>
                          <a:tab pos="3414713" algn="l"/>
                        </a:tabLst>
                      </a:pPr>
                      <a:endParaRPr lang="en-GB" altLang="en-US" sz="1400" b="1" kern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400" b="1" dirty="0" smtClean="0">
                          <a:latin typeface="+mn-lt"/>
                        </a:rPr>
                        <a:t>1,000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GB" sz="1400" b="1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8750" cy="838200"/>
          </a:xfrm>
        </p:spPr>
        <p:txBody>
          <a:bodyPr/>
          <a:lstStyle/>
          <a:p>
            <a:pPr algn="ctr" eaLnBrk="1" hangingPunct="1"/>
            <a:r>
              <a:rPr lang="en-GB" dirty="0" smtClean="0"/>
              <a:t>Verification of overheads using unit cost</a:t>
            </a:r>
          </a:p>
        </p:txBody>
      </p:sp>
      <p:sp>
        <p:nvSpPr>
          <p:cNvPr id="41987" name="Content Placeholder 5"/>
          <p:cNvSpPr>
            <a:spLocks noGrp="1"/>
          </p:cNvSpPr>
          <p:nvPr>
            <p:ph sz="half" idx="1"/>
          </p:nvPr>
        </p:nvSpPr>
        <p:spPr>
          <a:xfrm>
            <a:off x="611188" y="1844675"/>
            <a:ext cx="7778750" cy="4495800"/>
          </a:xfrm>
        </p:spPr>
        <p:txBody>
          <a:bodyPr/>
          <a:lstStyle/>
          <a:p>
            <a:pPr algn="ctr"/>
            <a:r>
              <a:rPr lang="en-GB" sz="4800" dirty="0" smtClean="0"/>
              <a:t>None required!!</a:t>
            </a:r>
          </a:p>
        </p:txBody>
      </p:sp>
      <p:pic>
        <p:nvPicPr>
          <p:cNvPr id="41988" name="Picture 70" descr="http://images.clipartpanda.com/happy-computer-clip-art-clipart-happy-commen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7895"/>
          <a:stretch>
            <a:fillRect/>
          </a:stretch>
        </p:blipFill>
        <p:spPr bwMode="auto">
          <a:xfrm>
            <a:off x="3276600" y="2924175"/>
            <a:ext cx="2663825" cy="2520950"/>
          </a:xfrm>
          <a:prstGeom prst="rect">
            <a:avLst/>
          </a:prstGeom>
          <a:noFill/>
          <a:ln w="9525">
            <a:solidFill>
              <a:srgbClr val="3B3D3C">
                <a:alpha val="45097"/>
              </a:srgbClr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E5DF7-D99F-4D39-9C9E-57F7AB0EED4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46950" cy="838200"/>
          </a:xfrm>
          <a:ln w="9525"/>
        </p:spPr>
        <p:txBody>
          <a:bodyPr/>
          <a:lstStyle/>
          <a:p>
            <a:r>
              <a:rPr lang="en-GB" dirty="0" smtClean="0"/>
              <a:t>Reflecting Reality.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39112" cy="4572000"/>
          </a:xfrm>
        </p:spPr>
        <p:txBody>
          <a:bodyPr/>
          <a:lstStyle/>
          <a:p>
            <a:r>
              <a:rPr lang="en-GB" sz="2800" dirty="0" smtClean="0"/>
              <a:t>Arduous lengthy process</a:t>
            </a:r>
          </a:p>
          <a:p>
            <a:endParaRPr lang="en-GB" sz="2800" dirty="0" smtClean="0"/>
          </a:p>
          <a:p>
            <a:r>
              <a:rPr lang="en-GB" sz="2800" dirty="0" smtClean="0"/>
              <a:t>Lack of clarity around the required data</a:t>
            </a:r>
          </a:p>
          <a:p>
            <a:endParaRPr lang="en-GB" sz="2800" dirty="0" smtClean="0"/>
          </a:p>
          <a:p>
            <a:r>
              <a:rPr lang="en-GB" sz="2800" dirty="0" smtClean="0"/>
              <a:t>Tardiness / ambiguity in guidance</a:t>
            </a:r>
          </a:p>
          <a:p>
            <a:endParaRPr lang="en-GB" sz="2800" dirty="0" smtClean="0"/>
          </a:p>
          <a:p>
            <a:r>
              <a:rPr lang="en-GB" sz="2800" dirty="0" smtClean="0"/>
              <a:t>No formal sign off by EC = uncertainty</a:t>
            </a:r>
          </a:p>
          <a:p>
            <a:endParaRPr lang="en-GB" sz="2800" dirty="0" smtClean="0"/>
          </a:p>
          <a:p>
            <a:r>
              <a:rPr lang="en-GB" sz="2800" dirty="0" smtClean="0"/>
              <a:t>First for ERDF - new ground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6" name="Content Placeholder 3" descr="red ta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181600" y="1676400"/>
            <a:ext cx="3657600" cy="1062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UK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Stick to what we know – fear of unknown</a:t>
            </a:r>
          </a:p>
          <a:p>
            <a:r>
              <a:rPr lang="en-GB" dirty="0" smtClean="0"/>
              <a:t>Unit cost methods – too complex</a:t>
            </a:r>
          </a:p>
          <a:p>
            <a:r>
              <a:rPr lang="en-GB" dirty="0" smtClean="0"/>
              <a:t>Lump Sum option seen as too risky. </a:t>
            </a:r>
          </a:p>
          <a:p>
            <a:r>
              <a:rPr lang="en-GB" dirty="0" smtClean="0"/>
              <a:t>More EC ‘off-the-shelf’ rates needed</a:t>
            </a:r>
          </a:p>
          <a:p>
            <a:r>
              <a:rPr lang="en-GB" dirty="0" smtClean="0"/>
              <a:t>Analysis required = admin burden</a:t>
            </a:r>
          </a:p>
          <a:p>
            <a:r>
              <a:rPr lang="en-GB" dirty="0" smtClean="0"/>
              <a:t>Analysis required = uncertainty</a:t>
            </a:r>
          </a:p>
          <a:p>
            <a:r>
              <a:rPr lang="en-GB" dirty="0" smtClean="0"/>
              <a:t>Cap for lump sums etc. too low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br>
              <a:rPr lang="en-GB" dirty="0" smtClean="0"/>
            </a:br>
            <a:r>
              <a:rPr lang="en-GB" dirty="0" smtClean="0"/>
              <a:t>Regulatory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038600"/>
          </a:xfrm>
        </p:spPr>
        <p:txBody>
          <a:bodyPr/>
          <a:lstStyle/>
          <a:p>
            <a:r>
              <a:rPr lang="en-GB" sz="2800" dirty="0" smtClean="0"/>
              <a:t>Provide more ‘off the shelf’ options</a:t>
            </a:r>
          </a:p>
          <a:p>
            <a:endParaRPr lang="en-GB" sz="2800" dirty="0" smtClean="0"/>
          </a:p>
          <a:p>
            <a:r>
              <a:rPr lang="en-GB" sz="2800" dirty="0" smtClean="0"/>
              <a:t>Extend flat-rate options from ESF (direct labour costs +40%) to ERDF company support.</a:t>
            </a:r>
          </a:p>
          <a:p>
            <a:endParaRPr lang="en-GB" sz="2800" dirty="0" smtClean="0"/>
          </a:p>
          <a:p>
            <a:r>
              <a:rPr lang="en-GB" sz="2800" dirty="0" smtClean="0"/>
              <a:t>Permit use of ETC calculation of staff costs @ 20% of all other direct costs</a:t>
            </a:r>
          </a:p>
          <a:p>
            <a:endParaRPr lang="en-GB" sz="2800" dirty="0" smtClean="0"/>
          </a:p>
          <a:p>
            <a:pPr>
              <a:buNone/>
            </a:pPr>
            <a:r>
              <a:rPr lang="en-GB" sz="2800" dirty="0" smtClean="0"/>
              <a:t> 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</a:t>
            </a:r>
            <a:br>
              <a:rPr lang="en-GB" dirty="0" smtClean="0"/>
            </a:br>
            <a:r>
              <a:rPr lang="en-GB" dirty="0" smtClean="0"/>
              <a:t>Non-Regulatory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Enhance guidance and clarify:</a:t>
            </a:r>
          </a:p>
          <a:p>
            <a:pPr lvl="1"/>
            <a:r>
              <a:rPr lang="en-GB" dirty="0" smtClean="0"/>
              <a:t>Audit intensity e.g. Horizontal </a:t>
            </a:r>
          </a:p>
          <a:p>
            <a:pPr lvl="1"/>
            <a:r>
              <a:rPr lang="en-GB" dirty="0" smtClean="0"/>
              <a:t>Amount of data needed</a:t>
            </a:r>
          </a:p>
          <a:p>
            <a:pPr lvl="1"/>
            <a:r>
              <a:rPr lang="en-GB" dirty="0" smtClean="0"/>
              <a:t>Reference periods for data</a:t>
            </a:r>
          </a:p>
          <a:p>
            <a:endParaRPr lang="en-GB" dirty="0" smtClean="0"/>
          </a:p>
          <a:p>
            <a:r>
              <a:rPr lang="en-GB" dirty="0" smtClean="0"/>
              <a:t>Disseminate best practice</a:t>
            </a:r>
          </a:p>
          <a:p>
            <a:endParaRPr lang="en-GB" dirty="0" smtClean="0"/>
          </a:p>
          <a:p>
            <a:r>
              <a:rPr lang="en-GB" dirty="0" smtClean="0"/>
              <a:t>Use developed methods to devise toolkits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D6AC9FD-CDBD-44AA-B92D-F50D3AD35E20}" type="slidenum">
              <a:rPr lang="en-GB" sz="1400" b="0">
                <a:solidFill>
                  <a:schemeClr val="tx1"/>
                </a:solidFill>
              </a:rPr>
              <a:pPr algn="r"/>
              <a:t>2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49155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F28CF36-5254-4BB1-AB09-7E3B8E3FFA72}" type="slidenum">
              <a:rPr lang="en-GB" sz="1400" b="0">
                <a:solidFill>
                  <a:schemeClr val="tx1"/>
                </a:solidFill>
              </a:rPr>
              <a:pPr algn="r"/>
              <a:t>2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Simplification - Background	</a:t>
            </a:r>
            <a:endParaRPr lang="en-GB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752600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Programme Development</a:t>
            </a:r>
          </a:p>
          <a:p>
            <a:pPr eaLnBrk="1" hangingPunct="1"/>
            <a:endParaRPr lang="en-GB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Lessons Learned</a:t>
            </a:r>
          </a:p>
          <a:p>
            <a:pPr eaLnBrk="1" hangingPunct="1"/>
            <a:endParaRPr lang="en-GB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Regulatory Changes</a:t>
            </a:r>
          </a:p>
          <a:p>
            <a:pPr eaLnBrk="1" hangingPunct="1"/>
            <a:endParaRPr lang="en-GB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Beneficiary Feedback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BA4DC-19D3-4917-B9C1-9702BA6382F7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7" name="Picture 6" descr="management proble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005064"/>
            <a:ext cx="2727966" cy="2224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</a:t>
            </a:r>
            <a:br>
              <a:rPr lang="en-GB" dirty="0" smtClean="0"/>
            </a:br>
            <a:r>
              <a:rPr lang="en-GB" dirty="0" smtClean="0"/>
              <a:t>Non- Regulatory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r>
              <a:rPr lang="en-GB" dirty="0" smtClean="0"/>
              <a:t>Clarify/extend the use of existing EU options:</a:t>
            </a:r>
          </a:p>
          <a:p>
            <a:endParaRPr lang="en-GB" dirty="0" smtClean="0"/>
          </a:p>
          <a:p>
            <a:pPr lvl="1"/>
            <a:r>
              <a:rPr lang="en-GB" sz="2400" dirty="0" smtClean="0"/>
              <a:t>E.g. - H2020 permits use of a flat rate for ‘indirect’ costs calculated at 25% of total eligible ‘direct’ costs.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C(2013) 8197 (H2020) also permits reimbursement of on the basis of unit costs.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In both cases the requirement is for similar types of beneficiary and operation – clarification on what is meant by ‘similar’ is required. 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Recommendations </a:t>
            </a:r>
            <a:br>
              <a:rPr lang="en-GB" dirty="0" smtClean="0"/>
            </a:br>
            <a:r>
              <a:rPr lang="en-GB" dirty="0" smtClean="0"/>
              <a:t>Non- Regulatory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 should publish results of audits on SCO expenditure.</a:t>
            </a:r>
          </a:p>
          <a:p>
            <a:endParaRPr lang="en-GB" dirty="0" smtClean="0"/>
          </a:p>
          <a:p>
            <a:r>
              <a:rPr lang="en-GB" dirty="0" smtClean="0"/>
              <a:t>Ensure that </a:t>
            </a:r>
            <a:r>
              <a:rPr lang="en-GB" dirty="0" smtClean="0"/>
              <a:t>auditors</a:t>
            </a:r>
          </a:p>
          <a:p>
            <a:pPr>
              <a:buNone/>
            </a:pPr>
            <a:r>
              <a:rPr lang="en-GB" dirty="0" smtClean="0"/>
              <a:t>	do not </a:t>
            </a:r>
            <a:r>
              <a:rPr lang="en-GB" dirty="0" smtClean="0"/>
              <a:t>gold-plate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requirements </a:t>
            </a:r>
            <a:r>
              <a:rPr lang="en-GB" dirty="0" smtClean="0"/>
              <a:t>and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/>
              <a:t>‘</a:t>
            </a:r>
            <a:r>
              <a:rPr lang="en-GB" dirty="0" smtClean="0"/>
              <a:t>scare the horses’.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pic>
        <p:nvPicPr>
          <p:cNvPr id="8194" name="Picture 2" descr="Image result for image for don't scare the hors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514601"/>
            <a:ext cx="3886200" cy="3615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GB" dirty="0" smtClean="0"/>
              <a:t>Up front education of </a:t>
            </a:r>
            <a:r>
              <a:rPr lang="en-GB" b="1" u="sng" dirty="0" smtClean="0"/>
              <a:t>all</a:t>
            </a:r>
            <a:r>
              <a:rPr lang="en-GB" dirty="0" smtClean="0"/>
              <a:t> stakeholders when changes are introduced.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Change in mindset needed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Non-compatibility with other requirements e.g. State Aid.</a:t>
            </a:r>
          </a:p>
          <a:p>
            <a:pPr>
              <a:spcBef>
                <a:spcPts val="0"/>
              </a:spcBef>
            </a:pPr>
            <a:endParaRPr lang="en-GB" dirty="0" smtClean="0"/>
          </a:p>
          <a:p>
            <a:pPr>
              <a:spcBef>
                <a:spcPts val="0"/>
              </a:spcBef>
            </a:pPr>
            <a:r>
              <a:rPr lang="en-GB" dirty="0" smtClean="0"/>
              <a:t>Consistency and clarity in guidance.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pic>
        <p:nvPicPr>
          <p:cNvPr id="5" name="Picture 7" descr="change mindset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667000"/>
            <a:ext cx="1466797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to Others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 from those of us who have already implemented.</a:t>
            </a:r>
          </a:p>
          <a:p>
            <a:endParaRPr lang="en-GB" dirty="0" smtClean="0"/>
          </a:p>
          <a:p>
            <a:r>
              <a:rPr lang="en-GB" dirty="0" smtClean="0"/>
              <a:t>Seize the opportunity.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pic>
        <p:nvPicPr>
          <p:cNvPr id="2050" name="Picture 2" descr="Image result for image for seizing opportunit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362200"/>
            <a:ext cx="39624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your Attention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pic>
        <p:nvPicPr>
          <p:cNvPr id="5" name="Picture 2" descr="C:\Users\2015204\AppData\Local\Microsoft\Windows\Temporary Internet Files\Content.IE5\RPM1KY2O\MC900360516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6172200" cy="326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838200"/>
          </a:xfrm>
          <a:ln w="9525"/>
        </p:spPr>
        <p:txBody>
          <a:bodyPr/>
          <a:lstStyle/>
          <a:p>
            <a:r>
              <a:rPr lang="en-GB" sz="3200" dirty="0" smtClean="0"/>
              <a:t>Northern Ireland Investment for Growth &amp; Jobs Programme (2014-2020</a:t>
            </a:r>
            <a:r>
              <a:rPr lang="en-GB" dirty="0" smtClean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8280400" cy="4301808"/>
        </p:xfrm>
        <a:graphic>
          <a:graphicData uri="http://schemas.openxmlformats.org/drawingml/2006/table">
            <a:tbl>
              <a:tblPr/>
              <a:tblGrid>
                <a:gridCol w="1639887"/>
                <a:gridCol w="808038"/>
                <a:gridCol w="3024187"/>
                <a:gridCol w="2808288"/>
              </a:tblGrid>
              <a:tr h="661988">
                <a:tc>
                  <a:txBody>
                    <a:bodyPr/>
                    <a:lstStyle/>
                    <a:p>
                      <a:pPr marL="6350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E2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Thematic Objective/ Priority axis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93A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2E2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ERDF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93A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2E2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Investment priorities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93AF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C2E2D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Implementation Activities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93AF"/>
                    </a:solidFill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TO1 - Research, Development and Innovation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€125m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41%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(b): promoting business investment in R&amp;I, developing links and synergies between enterprises, research and development centres and the higher education sector.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R&amp;D Grant Scheme.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Design Service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TO3- SME Competitiveness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€123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 (d) Supporting the capacity of SMEs to engage in growth in regional, national and international markets, and in innovation processes.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Financial Instruments;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SME capital investment;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Micro and Small Enterprise Growth      Programmes.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TO4 - Low Carbon – Renewable Energy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€46m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4(a): promoting the production and distribution of energy derived from renewable sources.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Strengthening of Energy distribution  systems to enable NI to achieve 40% of energy through renewable sources by 2020.</a:t>
                      </a: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Technical Assistance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€12m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3B3D3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B3D3C"/>
                          </a:solidFill>
                          <a:effectLst/>
                          <a:latin typeface="Arial" charset="0"/>
                        </a:rPr>
                        <a:t>Actions that support the efficient management and administration of the Programme.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C9D7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Simplify?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 error rates for low value transactions</a:t>
            </a:r>
          </a:p>
          <a:p>
            <a:endParaRPr lang="en-GB" dirty="0" smtClean="0"/>
          </a:p>
          <a:p>
            <a:r>
              <a:rPr lang="en-GB" dirty="0" smtClean="0"/>
              <a:t>Complex salary framework</a:t>
            </a:r>
          </a:p>
          <a:p>
            <a:endParaRPr lang="en-GB" dirty="0" smtClean="0"/>
          </a:p>
          <a:p>
            <a:r>
              <a:rPr lang="en-GB" dirty="0" smtClean="0"/>
              <a:t>Audit burden on beneficiaries</a:t>
            </a:r>
          </a:p>
          <a:p>
            <a:endParaRPr lang="en-GB" dirty="0" smtClean="0"/>
          </a:p>
          <a:p>
            <a:r>
              <a:rPr lang="en-GB" dirty="0" smtClean="0"/>
              <a:t>Because we could and therefore should!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5" name="Picture 8" descr="Scratching Head Graphic Man-scratching-his-head1">
            <a:hlinkClick r:id="rId3" tooltip="Man-scratching-his-head1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590800"/>
            <a:ext cx="208915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46950" cy="838200"/>
          </a:xfrm>
          <a:ln w="9525"/>
        </p:spPr>
        <p:txBody>
          <a:bodyPr/>
          <a:lstStyle/>
          <a:p>
            <a:r>
              <a:rPr lang="en-GB" dirty="0" smtClean="0"/>
              <a:t>SCO Analysis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7992888" cy="427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079"/>
                <a:gridCol w="3516932"/>
                <a:gridCol w="2567877"/>
              </a:tblGrid>
              <a:tr h="432047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Scheme Options</a:t>
                      </a:r>
                      <a:endParaRPr lang="en-GB" sz="14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Implemented through</a:t>
                      </a:r>
                      <a:endParaRPr lang="en-GB" sz="14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SCO Options</a:t>
                      </a:r>
                      <a:endParaRPr lang="en-GB" sz="14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877807">
                <a:tc>
                  <a:txBody>
                    <a:bodyPr/>
                    <a:lstStyle/>
                    <a:p>
                      <a:r>
                        <a:rPr lang="en-GB" sz="1400" b="0" baseline="0" dirty="0" smtClean="0"/>
                        <a:t>Grant for Research &amp; Development</a:t>
                      </a:r>
                      <a:endParaRPr lang="en-GB" sz="1400" b="0" baseline="0" dirty="0"/>
                    </a:p>
                  </a:txBody>
                  <a:tcPr>
                    <a:solidFill>
                      <a:srgbClr val="ABBE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Intermediate Body  </a:t>
                      </a:r>
                    </a:p>
                    <a:p>
                      <a:r>
                        <a:rPr lang="en-GB" sz="1400" b="0" dirty="0" smtClean="0"/>
                        <a:t>Grant scheme for SME and large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/>
                        <a:t>companies</a:t>
                      </a:r>
                      <a:endParaRPr lang="en-GB" sz="1400" b="0" dirty="0"/>
                    </a:p>
                  </a:txBody>
                  <a:tcPr>
                    <a:solidFill>
                      <a:srgbClr val="ABBEE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SzPct val="100000"/>
                        <a:buFont typeface="Arial" pitchFamily="34" charset="0"/>
                        <a:buChar char="•"/>
                      </a:pPr>
                      <a:r>
                        <a:rPr lang="en-GB" sz="1400" b="0" dirty="0" smtClean="0"/>
                        <a:t>Unit Costs for R&amp;D hour</a:t>
                      </a:r>
                    </a:p>
                    <a:p>
                      <a:pPr>
                        <a:buSzPct val="100000"/>
                        <a:buFont typeface="Arial" pitchFamily="34" charset="0"/>
                        <a:buChar char="•"/>
                      </a:pPr>
                      <a:r>
                        <a:rPr lang="en-GB" sz="1400" b="0" dirty="0" smtClean="0"/>
                        <a:t>Off-the-shelf cost options</a:t>
                      </a:r>
                    </a:p>
                    <a:p>
                      <a:pPr>
                        <a:buSzPct val="100000"/>
                        <a:buFont typeface="Arial" pitchFamily="34" charset="0"/>
                        <a:buChar char="•"/>
                      </a:pPr>
                      <a:r>
                        <a:rPr lang="en-GB" sz="1400" b="0" dirty="0" smtClean="0"/>
                        <a:t>Overhead simplification</a:t>
                      </a:r>
                      <a:endParaRPr lang="en-GB" sz="1400" b="0" dirty="0"/>
                    </a:p>
                  </a:txBody>
                  <a:tcPr>
                    <a:solidFill>
                      <a:srgbClr val="ABBEE3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Design Service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Intermediate Body</a:t>
                      </a:r>
                    </a:p>
                    <a:p>
                      <a:r>
                        <a:rPr lang="en-GB" sz="1400" dirty="0" smtClean="0"/>
                        <a:t>Service contract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N/A – procured</a:t>
                      </a:r>
                      <a:r>
                        <a:rPr lang="en-GB" sz="1400" baseline="0" dirty="0" smtClean="0"/>
                        <a:t> service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SME Capital Investment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Intermediate</a:t>
                      </a:r>
                      <a:r>
                        <a:rPr lang="en-GB" sz="1400" baseline="0" dirty="0" smtClean="0"/>
                        <a:t> Body  </a:t>
                      </a:r>
                    </a:p>
                    <a:p>
                      <a:r>
                        <a:rPr lang="en-GB" sz="1400" dirty="0" smtClean="0"/>
                        <a:t>Grant scheme for SMEs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N/A – invoiced</a:t>
                      </a:r>
                      <a:r>
                        <a:rPr lang="en-GB" sz="1400" baseline="0" dirty="0" smtClean="0"/>
                        <a:t> costs only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Financial Instruments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Intermediate Body </a:t>
                      </a:r>
                    </a:p>
                    <a:p>
                      <a:r>
                        <a:rPr lang="en-GB" sz="1400" dirty="0" smtClean="0"/>
                        <a:t>Fund</a:t>
                      </a:r>
                      <a:r>
                        <a:rPr lang="en-GB" sz="1400" baseline="0" dirty="0" smtClean="0"/>
                        <a:t> managers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N/A – equity</a:t>
                      </a:r>
                      <a:r>
                        <a:rPr lang="en-GB" sz="1400" baseline="0" dirty="0" smtClean="0"/>
                        <a:t> investment contracts and the fund managers were procured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Enterprise Start</a:t>
                      </a:r>
                      <a:r>
                        <a:rPr lang="en-GB" sz="1400" baseline="0" dirty="0" smtClean="0"/>
                        <a:t> and Development Initiatives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Intermediate Body </a:t>
                      </a:r>
                    </a:p>
                    <a:p>
                      <a:r>
                        <a:rPr lang="en-GB" sz="1400" dirty="0" smtClean="0"/>
                        <a:t>Local Authorities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N/A – restricted to procured costs.</a:t>
                      </a:r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Grant for R&amp;D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Significant element of the Programme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Grant Expenditure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Labour costs represent 49% of total cost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Overhead costs - significant audit burden;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Analysis of Errors </a:t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46950" cy="838200"/>
          </a:xfrm>
          <a:ln w="9525"/>
        </p:spPr>
        <p:txBody>
          <a:bodyPr/>
          <a:lstStyle/>
          <a:p>
            <a:r>
              <a:rPr lang="en-GB" dirty="0" smtClean="0"/>
              <a:t>Options Considered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8"/>
            <a:ext cx="8610600" cy="467995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endParaRPr lang="en-GB" dirty="0" smtClean="0"/>
          </a:p>
          <a:p>
            <a:pPr marL="266700" indent="-266700">
              <a:defRPr/>
            </a:pPr>
            <a:r>
              <a:rPr lang="en-GB" dirty="0" smtClean="0"/>
              <a:t>Off-the-shelf labour and indirect cost options</a:t>
            </a:r>
          </a:p>
          <a:p>
            <a:pPr marL="266700" indent="-266700">
              <a:defRPr/>
            </a:pPr>
            <a:endParaRPr lang="en-GB" dirty="0" smtClean="0"/>
          </a:p>
          <a:p>
            <a:pPr marL="266700" indent="-266700">
              <a:defRPr/>
            </a:pPr>
            <a:r>
              <a:rPr lang="en-GB" dirty="0" smtClean="0"/>
              <a:t>Lump Sums</a:t>
            </a:r>
          </a:p>
          <a:p>
            <a:pPr marL="266700" indent="-266700">
              <a:defRPr/>
            </a:pPr>
            <a:endParaRPr lang="en-GB" dirty="0" smtClean="0"/>
          </a:p>
          <a:p>
            <a:pPr marL="266700" indent="-266700">
              <a:defRPr/>
            </a:pPr>
            <a:r>
              <a:rPr lang="en-GB" dirty="0" smtClean="0"/>
              <a:t>Unit Cost</a:t>
            </a:r>
          </a:p>
          <a:p>
            <a:pPr lvl="3">
              <a:buFont typeface="Wingdings" pitchFamily="2" charset="2"/>
              <a:buChar char="Ø"/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087BB-C2D7-4A81-9815-33EA5D010F0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D6AC9FD-CDBD-44AA-B92D-F50D3AD35E20}" type="slidenum">
              <a:rPr lang="en-GB" sz="1400" b="0">
                <a:solidFill>
                  <a:schemeClr val="tx1"/>
                </a:solidFill>
              </a:rPr>
              <a:pPr algn="r"/>
              <a:t>9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49155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F28CF36-5254-4BB1-AB09-7E3B8E3FFA72}" type="slidenum">
              <a:rPr lang="en-GB" sz="1400" b="0">
                <a:solidFill>
                  <a:schemeClr val="tx1"/>
                </a:solidFill>
              </a:rPr>
              <a:pPr algn="r"/>
              <a:t>9</a:t>
            </a:fld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Unit Cost Development </a:t>
            </a:r>
            <a:br>
              <a:rPr lang="en-GB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Steering Group 2013</a:t>
            </a: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Consultants appointed 2014</a:t>
            </a: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Analysed over 3000 hourly rates</a:t>
            </a:r>
          </a:p>
          <a:p>
            <a:r>
              <a:rPr lang="en-GB" dirty="0" smtClean="0"/>
              <a:t>Single rate of £25.22 </a:t>
            </a:r>
            <a:r>
              <a:rPr lang="en-GB" b="1" dirty="0" smtClean="0"/>
              <a:t>(</a:t>
            </a:r>
            <a:r>
              <a:rPr lang="en-GB" dirty="0" smtClean="0"/>
              <a:t>£21.93 + 15%)</a:t>
            </a:r>
            <a:endParaRPr lang="en-GB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Audit Authority issues</a:t>
            </a: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 further iterations in 2014 and 2015</a:t>
            </a:r>
          </a:p>
          <a:p>
            <a:pPr eaLnBrk="1" hangingPunct="1"/>
            <a:r>
              <a:rPr lang="en-GB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Final rate agreed in October 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BA4DC-19D3-4917-B9C1-9702BA6382F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3B3D3C"/>
    </a:dk1>
    <a:lt1>
      <a:srgbClr val="FFFFFF"/>
    </a:lt1>
    <a:dk2>
      <a:srgbClr val="902147"/>
    </a:dk2>
    <a:lt2>
      <a:srgbClr val="8C8E8E"/>
    </a:lt2>
    <a:accent1>
      <a:srgbClr val="DCDEDE"/>
    </a:accent1>
    <a:accent2>
      <a:srgbClr val="CCCFCE"/>
    </a:accent2>
    <a:accent3>
      <a:srgbClr val="FFFFFF"/>
    </a:accent3>
    <a:accent4>
      <a:srgbClr val="313332"/>
    </a:accent4>
    <a:accent5>
      <a:srgbClr val="EBECEC"/>
    </a:accent5>
    <a:accent6>
      <a:srgbClr val="B9BBBA"/>
    </a:accent6>
    <a:hlink>
      <a:srgbClr val="902147"/>
    </a:hlink>
    <a:folHlink>
      <a:srgbClr val="000000"/>
    </a:folHlink>
  </a:clrScheme>
  <a:fontScheme name="Leere Präsentation">
    <a:majorFont>
      <a:latin typeface="Times"/>
      <a:ea typeface=""/>
      <a:cs typeface=""/>
    </a:majorFont>
    <a:minorFont>
      <a:latin typeface="Arial"/>
      <a:ea typeface=""/>
      <a:cs typeface=""/>
    </a:minorFont>
  </a:fontScheme>
  <a:fmtScheme name="Apex">
    <a:fillStyleLst>
      <a:solidFill>
        <a:schemeClr val="phClr"/>
      </a:solidFill>
      <a:gradFill rotWithShape="1">
        <a:gsLst>
          <a:gs pos="20000">
            <a:schemeClr val="phClr">
              <a:tint val="9000"/>
            </a:schemeClr>
          </a:gs>
          <a:gs pos="100000">
            <a:schemeClr val="phClr">
              <a:tint val="70000"/>
              <a:satMod val="100000"/>
            </a:schemeClr>
          </a:gs>
        </a:gsLst>
        <a:path path="circle">
          <a:fillToRect l="-15000" t="-15000" r="115000" b="115000"/>
        </a:path>
      </a:gradFill>
      <a:gradFill rotWithShape="1">
        <a:gsLst>
          <a:gs pos="0">
            <a:schemeClr val="phClr">
              <a:shade val="60000"/>
            </a:schemeClr>
          </a:gs>
          <a:gs pos="33000">
            <a:schemeClr val="phClr">
              <a:tint val="86500"/>
            </a:schemeClr>
          </a:gs>
          <a:gs pos="46750">
            <a:schemeClr val="phClr">
              <a:tint val="71000"/>
              <a:satMod val="112000"/>
            </a:schemeClr>
          </a:gs>
          <a:gs pos="53000">
            <a:schemeClr val="phClr">
              <a:tint val="71000"/>
              <a:satMod val="112000"/>
            </a:schemeClr>
          </a:gs>
          <a:gs pos="68000">
            <a:schemeClr val="phClr">
              <a:tint val="86000"/>
            </a:schemeClr>
          </a:gs>
          <a:gs pos="100000">
            <a:schemeClr val="phClr">
              <a:shade val="60000"/>
            </a:schemeClr>
          </a:gs>
        </a:gsLst>
        <a:lin ang="8350000" scaled="1"/>
      </a:gradFill>
    </a:fillStyleLst>
    <a:lnStyleLst>
      <a:ln w="9525" cap="flat" cmpd="sng" algn="ctr">
        <a:solidFill>
          <a:schemeClr val="phClr">
            <a:shade val="48000"/>
            <a:satMod val="11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130000" dist="101600" dir="2700000" algn="tl" rotWithShape="0">
            <a:srgbClr val="000000">
              <a:alpha val="350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4070</TotalTime>
  <Words>984</Words>
  <Application>Microsoft Office PowerPoint</Application>
  <PresentationFormat>On-screen Show (4:3)</PresentationFormat>
  <Paragraphs>326</Paragraphs>
  <Slides>24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Default Design</vt:lpstr>
      <vt:lpstr>1_Custom Design</vt:lpstr>
      <vt:lpstr>Custom Design</vt:lpstr>
      <vt:lpstr>Beam</vt:lpstr>
      <vt:lpstr>Simplification </vt:lpstr>
      <vt:lpstr>Simplification - Background </vt:lpstr>
      <vt:lpstr>Northern Ireland Investment for Growth &amp; Jobs Programme (2014-2020)</vt:lpstr>
      <vt:lpstr>Why Simplify?</vt:lpstr>
      <vt:lpstr>SCO Analysis</vt:lpstr>
      <vt:lpstr>Grant for R&amp;D</vt:lpstr>
      <vt:lpstr>Analysis of Errors  </vt:lpstr>
      <vt:lpstr>Options Considered</vt:lpstr>
      <vt:lpstr>Unit Cost Development  </vt:lpstr>
      <vt:lpstr>The 5 Iterations!</vt:lpstr>
      <vt:lpstr>Average Hourly Rate by Month</vt:lpstr>
      <vt:lpstr>Other Factors</vt:lpstr>
      <vt:lpstr> Benefits – Reduction in verification of labour costs  </vt:lpstr>
      <vt:lpstr>Benefits – reduction in verification of overheads   </vt:lpstr>
      <vt:lpstr>Verification of overheads using unit cost</vt:lpstr>
      <vt:lpstr>Reflecting Reality. </vt:lpstr>
      <vt:lpstr>General UK views</vt:lpstr>
      <vt:lpstr>Recommendations Regulatory Changes</vt:lpstr>
      <vt:lpstr>Recommendations Non-Regulatory Changes</vt:lpstr>
      <vt:lpstr>Recommendations  Non- Regulatory cont.</vt:lpstr>
      <vt:lpstr>Recommendations  Non- Regulatory cont.</vt:lpstr>
      <vt:lpstr>Lessons Learned</vt:lpstr>
      <vt:lpstr>Advice to Others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Hamilton, Maeve</dc:creator>
  <cp:lastModifiedBy>Maeve Hamilton</cp:lastModifiedBy>
  <cp:revision>218</cp:revision>
  <cp:lastPrinted>1601-01-01T00:00:00Z</cp:lastPrinted>
  <dcterms:created xsi:type="dcterms:W3CDTF">2010-04-30T12:23:06Z</dcterms:created>
  <dcterms:modified xsi:type="dcterms:W3CDTF">2016-09-07T15:04:46Z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