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447" r:id="rId5"/>
    <p:sldId id="596" r:id="rId6"/>
    <p:sldId id="602" r:id="rId7"/>
    <p:sldId id="587" r:id="rId8"/>
    <p:sldId id="588" r:id="rId9"/>
    <p:sldId id="598" r:id="rId10"/>
    <p:sldId id="601" r:id="rId11"/>
    <p:sldId id="573" r:id="rId12"/>
    <p:sldId id="592" r:id="rId13"/>
    <p:sldId id="603" r:id="rId14"/>
    <p:sldId id="387" r:id="rId15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4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6FD2"/>
    <a:srgbClr val="2D5EC1"/>
    <a:srgbClr val="670D01"/>
    <a:srgbClr val="3166CF"/>
    <a:srgbClr val="336699"/>
    <a:srgbClr val="BDDEFF"/>
    <a:srgbClr val="99CCFF"/>
    <a:srgbClr val="808080"/>
    <a:srgbClr val="FFD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615" autoAdjust="0"/>
    <p:restoredTop sz="97190" autoAdjust="0"/>
  </p:normalViewPr>
  <p:slideViewPr>
    <p:cSldViewPr>
      <p:cViewPr>
        <p:scale>
          <a:sx n="114" d="100"/>
          <a:sy n="114" d="100"/>
        </p:scale>
        <p:origin x="-22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4440"/>
    </p:cViewPr>
  </p:sorterViewPr>
  <p:notesViewPr>
    <p:cSldViewPr>
      <p:cViewPr varScale="1">
        <p:scale>
          <a:sx n="77" d="100"/>
          <a:sy n="77" d="100"/>
        </p:scale>
        <p:origin x="-3996" y="-84"/>
      </p:cViewPr>
      <p:guideLst>
        <p:guide orient="horz" pos="3132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694" y="1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333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694" y="9444333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06D873C-AD82-47D2-A8D8-D5079879649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8177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694" y="1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34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2" y="4723770"/>
            <a:ext cx="5445134" cy="4473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333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694" y="9444333"/>
            <a:ext cx="2949313" cy="498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57" tIns="45779" rIns="91557" bIns="4577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C08F8DF-17AE-4B2A-9AE8-41D97339785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694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8F8DF-17AE-4B2A-9AE8-41D97339785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2168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8F8DF-17AE-4B2A-9AE8-41D97339785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101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30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dirty="0" smtClean="0"/>
          </a:p>
        </p:txBody>
      </p:sp>
      <p:sp>
        <p:nvSpPr>
          <p:cNvPr id="173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11C8F6-F386-4C83-9458-9B9E61907188}" type="slidenum">
              <a:rPr lang="en-GB" smtClean="0">
                <a:cs typeface="Arial" charset="0"/>
              </a:rPr>
              <a:pPr/>
              <a:t>4</a:t>
            </a:fld>
            <a:endParaRPr lang="en-GB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52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730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dirty="0" smtClean="0"/>
          </a:p>
        </p:txBody>
      </p:sp>
      <p:sp>
        <p:nvSpPr>
          <p:cNvPr id="173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B11C8F6-F386-4C83-9458-9B9E61907188}" type="slidenum">
              <a:rPr lang="en-GB" smtClean="0">
                <a:cs typeface="Arial" charset="0"/>
              </a:rPr>
              <a:pPr/>
              <a:t>5</a:t>
            </a:fld>
            <a:endParaRPr lang="en-GB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919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8F8DF-17AE-4B2A-9AE8-41D973397854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8001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8F8DF-17AE-4B2A-9AE8-41D97339785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800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dirty="0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50740" indent="-28874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54986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16980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78974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40970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3002964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64957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926953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2C64826F-C19A-458F-9A22-D29C4B92762F}" type="slidenum">
              <a:rPr lang="en-GB" smtClean="0">
                <a:solidFill>
                  <a:prstClr val="black"/>
                </a:solidFill>
                <a:latin typeface="Arial" charset="0"/>
              </a:rPr>
              <a:pPr eaLnBrk="1" hangingPunct="1"/>
              <a:t>9</a:t>
            </a:fld>
            <a:endParaRPr lang="en-GB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9701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08F8DF-17AE-4B2A-9AE8-41D973397854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41018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r-FR" altLang="en-US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50740" indent="-28874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54986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16980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78974" indent="-230997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40970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3002964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64957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926953" indent="-23099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/>
            <a:fld id="{754986B2-A126-4A18-9B85-21525E86B510}" type="slidenum">
              <a:rPr lang="en-GB" altLang="en-US" smtClean="0">
                <a:solidFill>
                  <a:schemeClr val="tx1"/>
                </a:solidFill>
                <a:latin typeface="Arial" charset="0"/>
              </a:rPr>
              <a:pPr eaLnBrk="1" hangingPunct="1"/>
              <a:t>11</a:t>
            </a:fld>
            <a:endParaRPr lang="en-GB" altLang="en-US" dirty="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5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1800" dirty="0" smtClean="0">
              <a:solidFill>
                <a:srgbClr val="FFFFFF"/>
              </a:solidFill>
            </a:endParaRPr>
          </a:p>
        </p:txBody>
      </p:sp>
      <p:pic>
        <p:nvPicPr>
          <p:cNvPr id="5" name="Picture 6" descr="LOGO CE-EN-quadri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4"/>
          <p:cNvSpPr>
            <a:spLocks noChangeArrowheads="1"/>
          </p:cNvSpPr>
          <p:nvPr userDrawn="1"/>
        </p:nvSpPr>
        <p:spPr bwMode="auto">
          <a:xfrm>
            <a:off x="4251325" y="1223963"/>
            <a:ext cx="623888" cy="31750"/>
          </a:xfrm>
          <a:prstGeom prst="rect">
            <a:avLst/>
          </a:prstGeom>
          <a:solidFill>
            <a:srgbClr val="EE80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r-BE" altLang="en-US" sz="900" dirty="0" smtClean="0">
                <a:solidFill>
                  <a:srgbClr val="FFFFFF"/>
                </a:solidFill>
                <a:latin typeface="Calibri" pitchFamily="34" charset="0"/>
              </a:rPr>
              <a:t>Regional Policy</a:t>
            </a:r>
            <a:endParaRPr lang="en-GB" altLang="en-US" sz="9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fr-BE" noProof="0" smtClean="0"/>
              <a:t>Title</a:t>
            </a:r>
            <a:endParaRPr lang="en-GB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fr-BE" noProof="0" smtClean="0"/>
              <a:t>Subtitle</a:t>
            </a:r>
            <a:endParaRPr lang="en-GB" noProof="0" smtClean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5BAB33C-E941-45EB-BB65-4AD59199A99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080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15DC5-E0D6-4B49-8C42-F6CCEC288F5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426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D9BB0-B5E5-4D2C-96C1-7B0EEE760C3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502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noProof="0" dirty="0" smtClean="0"/>
              <a:t>Click to edit Master text styles</a:t>
            </a:r>
          </a:p>
          <a:p>
            <a:pPr lvl="1"/>
            <a:r>
              <a:rPr lang="en-GB" noProof="0" dirty="0" smtClean="0"/>
              <a:t>Second level</a:t>
            </a:r>
          </a:p>
          <a:p>
            <a:pPr lvl="2"/>
            <a:r>
              <a:rPr lang="en-GB" noProof="0" dirty="0" smtClean="0"/>
              <a:t>Third level</a:t>
            </a:r>
          </a:p>
          <a:p>
            <a:pPr lvl="3"/>
            <a:r>
              <a:rPr lang="en-GB" noProof="0" dirty="0" smtClean="0"/>
              <a:t>Fourth level</a:t>
            </a:r>
          </a:p>
          <a:p>
            <a:pPr lvl="4"/>
            <a:r>
              <a:rPr lang="en-GB" noProof="0" dirty="0" smtClean="0"/>
              <a:t>Fifth level</a:t>
            </a:r>
            <a:endParaRPr lang="en-GB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9F885-BDC7-4B6D-8FBC-CC117112485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5964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5C56C-09ED-4605-BA83-FB6587C60F7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071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EB385-CEEC-41C0-903E-5C73AA2A21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7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0D8A2-443F-40BC-99DD-63A1009972C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75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1E2C1-E95C-4A22-BDA1-C117B4210D9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8364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6DAC1-B16E-4ABF-9533-EE936ABDBF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329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FCBB8-71CC-401B-876D-538FC2D7C6B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417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2D4A5-696E-4AD1-BCD2-DA44412BF7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087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0CBCF29-08BC-42B2-AA5C-576A1D8F143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pic>
        <p:nvPicPr>
          <p:cNvPr id="1032" name="Picture 17" descr="LOGO CE_Vertical_EN_NEG_quadri_HR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19"/>
          <p:cNvSpPr>
            <a:spLocks noChangeArrowheads="1"/>
          </p:cNvSpPr>
          <p:nvPr userDrawn="1"/>
        </p:nvSpPr>
        <p:spPr bwMode="auto">
          <a:xfrm>
            <a:off x="4251325" y="1222375"/>
            <a:ext cx="623888" cy="39688"/>
          </a:xfrm>
          <a:prstGeom prst="rect">
            <a:avLst/>
          </a:prstGeom>
          <a:solidFill>
            <a:srgbClr val="EE80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4" name="Rectangle 6"/>
          <p:cNvSpPr>
            <a:spLocks noChangeArrowheads="1"/>
          </p:cNvSpPr>
          <p:nvPr userDrawn="1"/>
        </p:nvSpPr>
        <p:spPr bwMode="auto">
          <a:xfrm>
            <a:off x="4267200" y="6575425"/>
            <a:ext cx="622300" cy="290513"/>
          </a:xfrm>
          <a:prstGeom prst="rect">
            <a:avLst/>
          </a:prstGeom>
          <a:solidFill>
            <a:srgbClr val="EE8032"/>
          </a:solidFill>
          <a:ln w="9525" algn="ctr">
            <a:solidFill>
              <a:srgbClr val="EE8032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</p:spPr>
        <p:txBody>
          <a:bodyPr lIns="54000" anchor="ctr"/>
          <a:lstStyle>
            <a:lvl1pPr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1pPr>
            <a:lvl2pPr marL="742950" indent="-28575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2pPr>
            <a:lvl3pPr marL="11430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3pPr>
            <a:lvl4pPr marL="16002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4pPr>
            <a:lvl5pPr marL="2057400" indent="-228600" defTabSz="457200" eaLnBrk="0" hangingPunct="0">
              <a:defRPr sz="1200">
                <a:solidFill>
                  <a:srgbClr val="0F5494"/>
                </a:solidFill>
                <a:latin typeface="Verdana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0F5494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fr-BE" altLang="en-US" sz="900" dirty="0" smtClean="0">
                <a:solidFill>
                  <a:srgbClr val="FFFFFF"/>
                </a:solidFill>
                <a:latin typeface="Calibri" pitchFamily="34" charset="0"/>
              </a:rPr>
              <a:t>Regional Policy</a:t>
            </a:r>
            <a:endParaRPr lang="en-GB" altLang="en-US" sz="9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55" r:id="rId2"/>
    <p:sldLayoutId id="2147484156" r:id="rId3"/>
    <p:sldLayoutId id="2147484157" r:id="rId4"/>
    <p:sldLayoutId id="2147484158" r:id="rId5"/>
    <p:sldLayoutId id="2147484159" r:id="rId6"/>
    <p:sldLayoutId id="2147484160" r:id="rId7"/>
    <p:sldLayoutId id="2147484161" r:id="rId8"/>
    <p:sldLayoutId id="2147484162" r:id="rId9"/>
    <p:sldLayoutId id="2147484163" r:id="rId10"/>
    <p:sldLayoutId id="2147484164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07950" y="1412874"/>
            <a:ext cx="8928100" cy="2520181"/>
          </a:xfrm>
        </p:spPr>
        <p:txBody>
          <a:bodyPr/>
          <a:lstStyle/>
          <a:p>
            <a:pPr algn="ctr"/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3200" dirty="0" smtClean="0"/>
              <a:t>Major projects in 2014-2020 programming period</a:t>
            </a: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fr-BE" sz="2400" dirty="0" smtClean="0"/>
              <a:t>state of </a:t>
            </a:r>
            <a:r>
              <a:rPr lang="en-GB" sz="2400" dirty="0" smtClean="0"/>
              <a:t>play</a:t>
            </a:r>
            <a:br>
              <a:rPr lang="en-GB" sz="2400" dirty="0" smtClean="0"/>
            </a:br>
            <a:r>
              <a:rPr lang="fr-BE" sz="2400" dirty="0" smtClean="0"/>
              <a:t/>
            </a:r>
            <a:br>
              <a:rPr lang="fr-BE" sz="2400" dirty="0" smtClean="0"/>
            </a:br>
            <a:endParaRPr lang="en-GB" sz="2400" dirty="0" smtClean="0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572746" y="4221088"/>
            <a:ext cx="457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 i="1" dirty="0" smtClean="0">
                <a:solidFill>
                  <a:schemeClr val="bg1"/>
                </a:solidFill>
              </a:rPr>
              <a:t>Unit F.1 </a:t>
            </a:r>
            <a:r>
              <a:rPr lang="en-GB" sz="1600" i="1" dirty="0">
                <a:solidFill>
                  <a:schemeClr val="bg1"/>
                </a:solidFill>
              </a:rPr>
              <a:t>Competence </a:t>
            </a:r>
            <a:r>
              <a:rPr lang="en-GB" sz="1600" i="1" dirty="0" smtClean="0">
                <a:solidFill>
                  <a:schemeClr val="bg1"/>
                </a:solidFill>
              </a:rPr>
              <a:t>Centre Closure and Major Projects</a:t>
            </a:r>
            <a:endParaRPr lang="en-GB" sz="1600" i="1" dirty="0">
              <a:solidFill>
                <a:schemeClr val="bg1"/>
              </a:solidFill>
            </a:endParaRPr>
          </a:p>
          <a:p>
            <a:r>
              <a:rPr lang="en-GB" sz="1600" i="1" dirty="0" smtClean="0">
                <a:solidFill>
                  <a:schemeClr val="bg1"/>
                </a:solidFill>
              </a:rPr>
              <a:t>DG </a:t>
            </a:r>
            <a:r>
              <a:rPr lang="en-GB" sz="1600" i="1" dirty="0">
                <a:solidFill>
                  <a:schemeClr val="bg1"/>
                </a:solidFill>
              </a:rPr>
              <a:t>Regional and Urban Policy</a:t>
            </a:r>
          </a:p>
          <a:p>
            <a:r>
              <a:rPr lang="en-GB" sz="1600" i="1" dirty="0" smtClean="0">
                <a:solidFill>
                  <a:schemeClr val="bg1"/>
                </a:solidFill>
              </a:rPr>
              <a:t> </a:t>
            </a:r>
            <a:endParaRPr lang="en-US" sz="1600" i="1" dirty="0">
              <a:solidFill>
                <a:schemeClr val="bg1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83768" y="6111892"/>
            <a:ext cx="45720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600" i="1" dirty="0" smtClean="0">
                <a:solidFill>
                  <a:schemeClr val="bg1"/>
                </a:solidFill>
              </a:rPr>
              <a:t>EGESIF meeting; 21 September 2016</a:t>
            </a:r>
            <a:endParaRPr lang="en-US" sz="1600" i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AB33C-E941-45EB-BB65-4AD59199A99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95537" y="1340768"/>
            <a:ext cx="8424936" cy="5040560"/>
          </a:xfrm>
        </p:spPr>
        <p:txBody>
          <a:bodyPr/>
          <a:lstStyle/>
          <a:p>
            <a:pPr marL="57150" indent="0" algn="ctr">
              <a:lnSpc>
                <a:spcPct val="150000"/>
              </a:lnSpc>
              <a:buClr>
                <a:srgbClr val="336699"/>
              </a:buClr>
              <a:buNone/>
            </a:pPr>
            <a:r>
              <a:rPr lang="en-GB" altLang="fr-FR" sz="1800" b="1" i="0" dirty="0" smtClean="0">
                <a:cs typeface="Arial" panose="020B0604020202020204" pitchFamily="34" charset="0"/>
              </a:rPr>
              <a:t>Actions for the MS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establish </a:t>
            </a:r>
            <a:r>
              <a:rPr lang="en-GB" alt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more reliable monitoring system of preparation and implementation of major projects by the Managing Authorities/IBs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fr-BE" sz="120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fr-BE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list </a:t>
            </a:r>
            <a:r>
              <a:rPr lang="fr-B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fr-BE" sz="1200" dirty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projects in 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OPs </a:t>
            </a: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so that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projects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can be sent to the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 and the most recent timetables are included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develop </a:t>
            </a:r>
            <a:r>
              <a:rPr lang="en-GB" alt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sufficient project pipeline to assure timely implementation in 2014-2020 period from all funding sources (mostly ESIF/CEF)</a:t>
            </a:r>
            <a:r>
              <a:rPr lang="fr-BE" alt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identify </a:t>
            </a:r>
            <a:r>
              <a:rPr lang="en-GB" alt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all bottlenecks delaying the project preparation and implementation (e.g. administrative capacity, overregulation, procurement, market conditions)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maximise </a:t>
            </a:r>
            <a:r>
              <a:rPr lang="en-GB" alt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use of JASPERS initiative</a:t>
            </a:r>
            <a:r>
              <a:rPr lang="en-GB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starting as early as possible in the preparation phase, already during pre-feasibility discussions</a:t>
            </a:r>
            <a:r>
              <a:rPr lang="en-GB" alt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decide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on which procedure to use for submission of major projects (proposed modification of the CPR (COM(2016) 605 final): certification of expenditure possible when major project is sent for IQR)</a:t>
            </a:r>
          </a:p>
          <a:p>
            <a:pPr marL="536575" lvl="1" indent="-360363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sz="1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double-check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quality of information in the Application/Notification Forms in SFC2014 before sub</a:t>
            </a:r>
            <a:r>
              <a:rPr lang="fr-BE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mitting</a:t>
            </a:r>
            <a:r>
              <a:rPr lang="fr-B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to the Commission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endParaRPr lang="en-GB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lnSpc>
                <a:spcPct val="150000"/>
              </a:lnSpc>
              <a:buClr>
                <a:srgbClr val="336699"/>
              </a:buClr>
              <a:buNone/>
            </a:pPr>
            <a:endParaRPr lang="en-GB" sz="1400" b="1" i="0" dirty="0" smtClean="0">
              <a:solidFill>
                <a:schemeClr val="accent4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91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23850" y="1773238"/>
            <a:ext cx="8712200" cy="1582737"/>
          </a:xfrm>
        </p:spPr>
        <p:txBody>
          <a:bodyPr/>
          <a:lstStyle/>
          <a:p>
            <a:pPr algn="ctr"/>
            <a:r>
              <a:rPr lang="en-GB" altLang="en-US" sz="3600" dirty="0" smtClean="0">
                <a:solidFill>
                  <a:srgbClr val="FFFF00"/>
                </a:solidFill>
              </a:rPr>
              <a:t/>
            </a:r>
            <a:br>
              <a:rPr lang="en-GB" altLang="en-US" sz="3600" dirty="0" smtClean="0">
                <a:solidFill>
                  <a:srgbClr val="FFFF00"/>
                </a:solidFill>
              </a:rPr>
            </a:br>
            <a:r>
              <a:rPr lang="en-GB" altLang="en-US" sz="3600" dirty="0" smtClean="0">
                <a:solidFill>
                  <a:srgbClr val="FFFF00"/>
                </a:solidFill>
              </a:rPr>
              <a:t/>
            </a:r>
            <a:br>
              <a:rPr lang="en-GB" altLang="en-US" sz="3600" dirty="0" smtClean="0">
                <a:solidFill>
                  <a:srgbClr val="FFFF00"/>
                </a:solidFill>
              </a:rPr>
            </a:br>
            <a:r>
              <a:rPr lang="en-GB" altLang="en-US" sz="3600" dirty="0" smtClean="0">
                <a:solidFill>
                  <a:srgbClr val="FFFF00"/>
                </a:solidFill>
              </a:rPr>
              <a:t/>
            </a:r>
            <a:br>
              <a:rPr lang="en-GB" altLang="en-US" sz="3600" dirty="0" smtClean="0">
                <a:solidFill>
                  <a:srgbClr val="FFFF00"/>
                </a:solidFill>
              </a:rPr>
            </a:br>
            <a:r>
              <a:rPr lang="en-GB" altLang="en-US" sz="3600" dirty="0" smtClean="0">
                <a:solidFill>
                  <a:srgbClr val="FFFF00"/>
                </a:solidFill>
              </a:rPr>
              <a:t>Thank you for your attention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altLang="en-US" sz="18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F93B2E-6A16-4F53-B6B1-E5A00CA171F0}" type="slidenum">
              <a:rPr lang="en-GB" smtClean="0">
                <a:solidFill>
                  <a:srgbClr val="336699"/>
                </a:solidFill>
              </a:rPr>
              <a:pPr>
                <a:defRPr/>
              </a:pPr>
              <a:t>11</a:t>
            </a:fld>
            <a:endParaRPr lang="en-GB" dirty="0">
              <a:solidFill>
                <a:srgbClr val="33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10" y="2450046"/>
            <a:ext cx="3014030" cy="245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395537" y="1340768"/>
            <a:ext cx="8424936" cy="5040560"/>
          </a:xfrm>
        </p:spPr>
        <p:txBody>
          <a:bodyPr/>
          <a:lstStyle/>
          <a:p>
            <a:pPr marL="57150" indent="0" algn="ctr">
              <a:lnSpc>
                <a:spcPct val="150000"/>
              </a:lnSpc>
              <a:buClr>
                <a:srgbClr val="336699"/>
              </a:buClr>
              <a:buNone/>
            </a:pPr>
            <a:r>
              <a:rPr lang="en-GB" altLang="fr-FR" sz="2000" b="1" i="0" dirty="0" smtClean="0">
                <a:cs typeface="Arial" panose="020B0604020202020204" pitchFamily="34" charset="0"/>
              </a:rPr>
              <a:t>Improved system for major </a:t>
            </a:r>
            <a:r>
              <a:rPr lang="en-GB" altLang="fr-FR" sz="2000" b="1" i="0" dirty="0">
                <a:cs typeface="Arial" panose="020B0604020202020204" pitchFamily="34" charset="0"/>
              </a:rPr>
              <a:t>projects </a:t>
            </a:r>
            <a:r>
              <a:rPr lang="en-GB" altLang="fr-FR" sz="2000" b="1" i="0" dirty="0" smtClean="0">
                <a:cs typeface="Arial" panose="020B0604020202020204" pitchFamily="34" charset="0"/>
              </a:rPr>
              <a:t>2014-2020: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Fewer major projects from nearly 1000 in 2007-2013 period to ca. 600 thanks to change of thresholds</a:t>
            </a:r>
            <a:r>
              <a:rPr lang="fr-BE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role of JASPERS in appraising</a:t>
            </a:r>
            <a:b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projects (IRL, PT and ES in discussion</a:t>
            </a:r>
            <a:r>
              <a:rPr lang="fr-BE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 103 phased projects assure quick</a:t>
            </a:r>
            <a:b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continuation of phased projects from 2007-2013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Positive role of ex ante conditionalities</a:t>
            </a:r>
            <a:b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 defining the context for specific projects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Quicker decision making by the Commission: </a:t>
            </a:r>
            <a:b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(average approval time for Article 102(2):114 days)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Increased result orientation and responsibility of</a:t>
            </a:r>
            <a:b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fr-F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the MS for selecting projects of appropriate quality</a:t>
            </a:r>
            <a:endParaRPr lang="en-GB" altLang="fr-F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lnSpc>
                <a:spcPct val="150000"/>
              </a:lnSpc>
              <a:buClr>
                <a:srgbClr val="336699"/>
              </a:buClr>
              <a:buNone/>
            </a:pPr>
            <a:endParaRPr lang="en-GB" sz="1600" b="1" i="0" dirty="0" smtClean="0">
              <a:solidFill>
                <a:schemeClr val="accent4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933260" y="3068960"/>
            <a:ext cx="9252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100" b="1" dirty="0" smtClean="0"/>
              <a:t>JASPERS</a:t>
            </a:r>
            <a:br>
              <a:rPr lang="fr-BE" sz="1100" b="1" dirty="0" smtClean="0"/>
            </a:br>
            <a:r>
              <a:rPr lang="fr-BE" sz="1100" b="1" dirty="0" smtClean="0"/>
              <a:t>countries</a:t>
            </a:r>
            <a:endParaRPr lang="fr-BE" sz="1100" b="1" dirty="0"/>
          </a:p>
        </p:txBody>
      </p:sp>
      <p:sp>
        <p:nvSpPr>
          <p:cNvPr id="3" name="Right Arrow 2"/>
          <p:cNvSpPr/>
          <p:nvPr/>
        </p:nvSpPr>
        <p:spPr bwMode="auto">
          <a:xfrm>
            <a:off x="5364088" y="2961238"/>
            <a:ext cx="432048" cy="215444"/>
          </a:xfrm>
          <a:prstGeom prst="rightArrow">
            <a:avLst/>
          </a:prstGeom>
          <a:solidFill>
            <a:srgbClr val="FFFF00"/>
          </a:solidFill>
          <a:ln>
            <a:solidFill>
              <a:schemeClr val="tx1"/>
            </a:solidFill>
            <a:prstDash val="soli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3175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BE" sz="12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Verdana" pitchFamily="34" charset="0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5589240"/>
            <a:ext cx="1943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953131" y="5386953"/>
            <a:ext cx="10032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 smtClean="0"/>
              <a:t>No of JASPERS</a:t>
            </a:r>
            <a:br>
              <a:rPr lang="en-GB" sz="900" b="1" dirty="0" smtClean="0"/>
            </a:br>
            <a:r>
              <a:rPr lang="en-GB" sz="900" b="1" dirty="0" smtClean="0"/>
              <a:t>assignments</a:t>
            </a:r>
            <a:endParaRPr lang="en-GB" sz="9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640961" cy="5040560"/>
          </a:xfrm>
        </p:spPr>
        <p:txBody>
          <a:bodyPr/>
          <a:lstStyle/>
          <a:p>
            <a:pPr marL="57150" indent="0" algn="ctr">
              <a:lnSpc>
                <a:spcPct val="150000"/>
              </a:lnSpc>
              <a:buClr>
                <a:srgbClr val="336699"/>
              </a:buClr>
              <a:buNone/>
            </a:pPr>
            <a:r>
              <a:rPr lang="en-GB" altLang="fr-FR" b="1" i="0" dirty="0" smtClean="0">
                <a:cs typeface="Arial" panose="020B0604020202020204" pitchFamily="34" charset="0"/>
              </a:rPr>
              <a:t>Major </a:t>
            </a:r>
            <a:r>
              <a:rPr lang="en-GB" altLang="fr-FR" b="1" i="0" dirty="0">
                <a:cs typeface="Arial" panose="020B0604020202020204" pitchFamily="34" charset="0"/>
              </a:rPr>
              <a:t>projects </a:t>
            </a:r>
            <a:r>
              <a:rPr lang="en-GB" altLang="fr-FR" b="1" i="0" dirty="0" smtClean="0">
                <a:cs typeface="Arial" panose="020B0604020202020204" pitchFamily="34" charset="0"/>
              </a:rPr>
              <a:t>in the OPs 2014-2020: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Only projects included in the OP can be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submitted to the Commission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Table 27 of the OP presents major </a:t>
            </a:r>
            <a:r>
              <a:rPr lang="en-GB" altLang="fr-FR" sz="1400" i="0" dirty="0">
                <a:latin typeface="Arial" panose="020B0604020202020204" pitchFamily="34" charset="0"/>
                <a:cs typeface="Arial" panose="020B0604020202020204" pitchFamily="34" charset="0"/>
              </a:rPr>
              <a:t>projects in the operational </a:t>
            </a:r>
            <a:r>
              <a:rPr lang="en-GB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programmes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Table 27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in the Commission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decision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approving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certain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OP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For the first time the </a:t>
            </a:r>
            <a:r>
              <a:rPr lang="en-GB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OP specifies the key milestones </a:t>
            </a:r>
            <a:r>
              <a:rPr lang="fr-BE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for major </a:t>
            </a:r>
            <a:r>
              <a:rPr lang="en-GB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projects</a:t>
            </a:r>
            <a:r>
              <a:rPr lang="fr-BE" altLang="fr-FR" sz="1400" i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Date of notification to the Commission;</a:t>
            </a:r>
          </a:p>
          <a:p>
            <a:pPr lvl="2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i="0" dirty="0" smtClean="0">
                <a:latin typeface="Arial" panose="020B0604020202020204" pitchFamily="34" charset="0"/>
                <a:cs typeface="Arial" panose="020B0604020202020204" pitchFamily="34" charset="0"/>
              </a:rPr>
              <a:t>Start date of the </a:t>
            </a:r>
            <a:r>
              <a:rPr lang="fr-BE" altLang="fr-FR" i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fr-BE" altLang="fr-FR" i="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Completion</a:t>
            </a:r>
            <a:r>
              <a:rPr lang="fr-BE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date of the </a:t>
            </a:r>
            <a:r>
              <a:rPr lang="fr-BE" alt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  <a:r>
              <a:rPr lang="fr-BE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fr-BE" alt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The MS can modify the list of major projects after the approval of the Monitoring Committee</a:t>
            </a:r>
            <a:r>
              <a:rPr lang="fr-BE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of the OP</a:t>
            </a: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GB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Any change in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this list </a:t>
            </a:r>
            <a:r>
              <a:rPr lang="en-GB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should be notified to the Commission in line with Article 96 para. 11 within 1 </a:t>
            </a:r>
            <a:r>
              <a:rPr lang="en-GB" alt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month from the decision</a:t>
            </a:r>
            <a:endParaRPr lang="en-GB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The changes are </a:t>
            </a:r>
            <a:r>
              <a:rPr lang="en-GB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notified via submission </a:t>
            </a:r>
            <a:r>
              <a:rPr lang="fr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of new version of the OP, </a:t>
            </a:r>
            <a:r>
              <a:rPr lang="en-GB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including</a:t>
            </a:r>
            <a:r>
              <a:rPr lang="fr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changes to Table 27. If no </a:t>
            </a:r>
            <a:r>
              <a:rPr lang="en-GB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other changes in the OP, the amendment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will be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registered as approved in the SFC automatically</a:t>
            </a:r>
            <a:r>
              <a:rPr lang="fr-BE" altLang="fr-FR" sz="1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GB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  <a:buClr>
                <a:srgbClr val="336699"/>
              </a:buClr>
              <a:buFont typeface="Wingdings" panose="05000000000000000000" pitchFamily="2" charset="2"/>
              <a:buChar char="q"/>
            </a:pPr>
            <a:endParaRPr lang="en-GB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lnSpc>
                <a:spcPct val="150000"/>
              </a:lnSpc>
              <a:buClr>
                <a:srgbClr val="336699"/>
              </a:buClr>
              <a:buNone/>
            </a:pPr>
            <a:endParaRPr lang="en-GB" sz="1600" b="1" i="0" dirty="0" smtClean="0">
              <a:solidFill>
                <a:schemeClr val="accent4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1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622703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latin typeface="+mn-lt"/>
                <a:cs typeface="Arial" panose="020B0604020202020204" pitchFamily="34" charset="0"/>
              </a:rPr>
              <a:t>585 major projects in the OPs 2014-2020</a:t>
            </a:r>
          </a:p>
          <a:p>
            <a:pPr algn="ctr"/>
            <a:r>
              <a:rPr lang="fr-BE" sz="2000" b="1" dirty="0" smtClean="0">
                <a:latin typeface="+mn-lt"/>
                <a:cs typeface="Arial" panose="020B0604020202020204" pitchFamily="34" charset="0"/>
              </a:rPr>
              <a:t>(</a:t>
            </a:r>
            <a:r>
              <a:rPr lang="en-GB" sz="2000" b="1" dirty="0" smtClean="0">
                <a:latin typeface="+mn-lt"/>
                <a:cs typeface="Arial" panose="020B0604020202020204" pitchFamily="34" charset="0"/>
              </a:rPr>
              <a:t>state of play 01 September 2016, SFC2014</a:t>
            </a:r>
            <a:r>
              <a:rPr lang="fr-BE" sz="2000" b="1" dirty="0" smtClean="0">
                <a:latin typeface="+mn-lt"/>
                <a:cs typeface="Arial" panose="020B0604020202020204" pitchFamily="34" charset="0"/>
              </a:rPr>
              <a:t>)</a:t>
            </a:r>
            <a:endParaRPr lang="pl-PL" sz="2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76DAC1-B16E-4ABF-9533-EE936ABDBF89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755" y="2564904"/>
            <a:ext cx="8806490" cy="3487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40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FB3EBA-84C7-4D69-8232-4C3C19BE2A4C}" type="slidenum">
              <a:rPr lang="en-GB" smtClean="0">
                <a:cs typeface="Arial" charset="0"/>
              </a:rPr>
              <a:pPr/>
              <a:t>5</a:t>
            </a:fld>
            <a:endParaRPr lang="en-GB" dirty="0" smtClean="0"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04" y="1268760"/>
            <a:ext cx="8784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dirty="0" smtClean="0">
                <a:latin typeface="+mn-lt"/>
                <a:cs typeface="Arial" panose="020B0604020202020204" pitchFamily="34" charset="0"/>
              </a:rPr>
              <a:t>Expected submissions per year in the OPs 2014-2020</a:t>
            </a:r>
          </a:p>
          <a:p>
            <a:pPr algn="ctr"/>
            <a:r>
              <a:rPr lang="fr-BE" sz="2000" b="1" dirty="0" smtClean="0">
                <a:latin typeface="+mn-lt"/>
                <a:cs typeface="Arial" panose="020B0604020202020204" pitchFamily="34" charset="0"/>
              </a:rPr>
              <a:t>(</a:t>
            </a:r>
            <a:r>
              <a:rPr lang="en-GB" sz="2000" b="1" dirty="0" smtClean="0">
                <a:latin typeface="+mn-lt"/>
                <a:cs typeface="Arial" panose="020B0604020202020204" pitchFamily="34" charset="0"/>
              </a:rPr>
              <a:t>state of play 1 September </a:t>
            </a:r>
            <a:r>
              <a:rPr lang="fr-BE" sz="2000" b="1" dirty="0" smtClean="0">
                <a:latin typeface="+mn-lt"/>
                <a:cs typeface="Arial" panose="020B0604020202020204" pitchFamily="34" charset="0"/>
              </a:rPr>
              <a:t>2016, SFC2014)</a:t>
            </a:r>
            <a:endParaRPr lang="pl-PL" sz="20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1175" y="6093296"/>
            <a:ext cx="806489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GB" b="1" dirty="0" smtClean="0">
                <a:solidFill>
                  <a:srgbClr val="FF0000"/>
                </a:solidFill>
              </a:rPr>
              <a:t>Only 46 (8%) major projects submitted to the Commission as opposed to 213 (22%) major projects submitted until the end of 2009 in the period 2007-2013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" y="2204864"/>
            <a:ext cx="9138357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714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425184" cy="936625"/>
          </a:xfrm>
        </p:spPr>
        <p:txBody>
          <a:bodyPr/>
          <a:lstStyle/>
          <a:p>
            <a:pPr algn="ctr"/>
            <a:r>
              <a:rPr lang="en-GB" sz="2000" dirty="0" smtClean="0">
                <a:cs typeface="Arial" panose="020B0604020202020204" pitchFamily="34" charset="0"/>
              </a:rPr>
              <a:t/>
            </a:r>
            <a:br>
              <a:rPr lang="en-GB" sz="2000" dirty="0" smtClean="0">
                <a:cs typeface="Arial" panose="020B0604020202020204" pitchFamily="34" charset="0"/>
              </a:rPr>
            </a:br>
            <a:r>
              <a:rPr lang="en-GB" sz="2000" dirty="0" smtClean="0">
                <a:latin typeface="+mn-lt"/>
                <a:cs typeface="Arial" panose="020B0604020202020204" pitchFamily="34" charset="0"/>
              </a:rPr>
              <a:t>Expected </a:t>
            </a:r>
            <a:r>
              <a:rPr lang="en-GB" sz="2000" dirty="0">
                <a:latin typeface="+mn-lt"/>
                <a:cs typeface="Arial" panose="020B0604020202020204" pitchFamily="34" charset="0"/>
              </a:rPr>
              <a:t>submission </a:t>
            </a:r>
            <a:r>
              <a:rPr lang="en-GB" sz="2000" dirty="0" smtClean="0">
                <a:latin typeface="+mn-lt"/>
                <a:cs typeface="Arial" panose="020B0604020202020204" pitchFamily="34" charset="0"/>
              </a:rPr>
              <a:t>of MP by the end of 2016 versus projects already submitted (SFC2014)</a:t>
            </a:r>
            <a:r>
              <a:rPr lang="pl-PL" sz="2800" dirty="0">
                <a:latin typeface="+mn-lt"/>
                <a:cs typeface="Arial" panose="020B0604020202020204" pitchFamily="34" charset="0"/>
              </a:rPr>
              <a:t/>
            </a:r>
            <a:br>
              <a:rPr lang="pl-PL" sz="2800" dirty="0">
                <a:latin typeface="+mn-lt"/>
                <a:cs typeface="Arial" panose="020B0604020202020204" pitchFamily="34" charset="0"/>
              </a:rPr>
            </a:br>
            <a:endParaRPr lang="en-GB" sz="28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492896"/>
            <a:ext cx="8897516" cy="354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77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400" dirty="0" smtClean="0">
                <a:latin typeface="+mn-lt"/>
                <a:cs typeface="Arial" panose="020B0604020202020204" pitchFamily="34" charset="0"/>
              </a:rPr>
              <a:t>Expected </a:t>
            </a:r>
            <a:r>
              <a:rPr lang="fr-BE" sz="2400" dirty="0" smtClean="0">
                <a:latin typeface="+mn-lt"/>
                <a:cs typeface="Arial" panose="020B0604020202020204" pitchFamily="34" charset="0"/>
              </a:rPr>
              <a:t>dates of </a:t>
            </a:r>
            <a:r>
              <a:rPr lang="fr-BE" sz="2400" dirty="0" err="1" smtClean="0">
                <a:latin typeface="+mn-lt"/>
                <a:cs typeface="Arial" panose="020B0604020202020204" pitchFamily="34" charset="0"/>
              </a:rPr>
              <a:t>start</a:t>
            </a:r>
            <a:r>
              <a:rPr lang="fr-BE" sz="2400" dirty="0" smtClean="0">
                <a:latin typeface="+mn-lt"/>
                <a:cs typeface="Arial" panose="020B0604020202020204" pitchFamily="34" charset="0"/>
              </a:rPr>
              <a:t> of </a:t>
            </a:r>
            <a:r>
              <a:rPr lang="fr-BE" sz="2400" dirty="0" err="1" smtClean="0">
                <a:latin typeface="+mn-lt"/>
                <a:cs typeface="Arial" panose="020B0604020202020204" pitchFamily="34" charset="0"/>
              </a:rPr>
              <a:t>implementation</a:t>
            </a:r>
            <a:r>
              <a:rPr lang="fr-BE" sz="2400" dirty="0" smtClean="0">
                <a:latin typeface="+mn-lt"/>
                <a:cs typeface="Arial" panose="020B0604020202020204" pitchFamily="34" charset="0"/>
              </a:rPr>
              <a:t> of major </a:t>
            </a:r>
            <a:r>
              <a:rPr lang="fr-BE" sz="2400" dirty="0" err="1" smtClean="0">
                <a:latin typeface="+mn-lt"/>
                <a:cs typeface="Arial" panose="020B0604020202020204" pitchFamily="34" charset="0"/>
              </a:rPr>
              <a:t>projects</a:t>
            </a:r>
            <a:r>
              <a:rPr lang="fr-BE" sz="2400" dirty="0" smtClean="0">
                <a:latin typeface="+mn-lt"/>
                <a:cs typeface="Arial" panose="020B0604020202020204" pitchFamily="34" charset="0"/>
              </a:rPr>
              <a:t> (SFC2014)</a:t>
            </a:r>
            <a:endParaRPr lang="en-GB" dirty="0">
              <a:latin typeface="+mn-lt"/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76872"/>
            <a:ext cx="6750924" cy="378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47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>
                <a:solidFill>
                  <a:srgbClr val="336699"/>
                </a:solidFill>
                <a:latin typeface="+mn-lt"/>
                <a:cs typeface="Arial" panose="020B0604020202020204" pitchFamily="34" charset="0"/>
              </a:rPr>
              <a:t>Project </a:t>
            </a:r>
            <a:r>
              <a:rPr lang="pl-PL" sz="2400" dirty="0" smtClean="0">
                <a:solidFill>
                  <a:srgbClr val="336699"/>
                </a:solidFill>
                <a:latin typeface="+mn-lt"/>
                <a:cs typeface="Arial" panose="020B0604020202020204" pitchFamily="34" charset="0"/>
              </a:rPr>
              <a:t>submission and decision making</a:t>
            </a:r>
            <a:endParaRPr lang="en-GB" sz="24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7544" y="2319312"/>
            <a:ext cx="6048672" cy="3529013"/>
          </a:xfrm>
        </p:spPr>
        <p:txBody>
          <a:bodyPr/>
          <a:lstStyle/>
          <a:p>
            <a:pPr marL="57150" indent="0">
              <a:buFontTx/>
              <a:buNone/>
              <a:defRPr/>
            </a:pPr>
            <a:r>
              <a:rPr lang="pl-PL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ere are 3 </a:t>
            </a:r>
            <a:r>
              <a:rPr lang="en-GB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pl-PL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1" i="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pl-PL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submision and </a:t>
            </a:r>
            <a:r>
              <a:rPr lang="en-GB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decision-making</a:t>
            </a:r>
            <a:r>
              <a:rPr lang="pl-PL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en-GB" sz="1800" b="1" i="0" dirty="0" smtClean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GB" sz="1800" b="1" i="0" dirty="0">
                <a:solidFill>
                  <a:srgbClr val="3366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project:</a:t>
            </a:r>
          </a:p>
          <a:p>
            <a:pPr marL="57150" indent="0" algn="ctr">
              <a:buFontTx/>
              <a:buNone/>
              <a:defRPr/>
            </a:pPr>
            <a:endParaRPr lang="en-GB" sz="1800" i="0" dirty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  <a:defRPr/>
            </a:pPr>
            <a:r>
              <a:rPr lang="en-GB" sz="1600" dirty="0">
                <a:solidFill>
                  <a:srgbClr val="336699"/>
                </a:solidFill>
              </a:rPr>
              <a:t>Article </a:t>
            </a:r>
            <a:r>
              <a:rPr lang="en-GB" sz="1600" dirty="0" smtClean="0">
                <a:solidFill>
                  <a:srgbClr val="336699"/>
                </a:solidFill>
              </a:rPr>
              <a:t>102 (1)</a:t>
            </a:r>
            <a:r>
              <a:rPr lang="pl-PL" sz="1600" dirty="0" smtClean="0">
                <a:solidFill>
                  <a:srgbClr val="336699"/>
                </a:solidFill>
              </a:rPr>
              <a:t> -</a:t>
            </a:r>
            <a:r>
              <a:rPr lang="en-GB" sz="1600" dirty="0" smtClean="0">
                <a:solidFill>
                  <a:srgbClr val="336699"/>
                </a:solidFill>
              </a:rPr>
              <a:t> </a:t>
            </a:r>
            <a:r>
              <a:rPr lang="en-GB" sz="1600" dirty="0" smtClean="0">
                <a:solidFill>
                  <a:srgbClr val="FF0000"/>
                </a:solidFill>
              </a:rPr>
              <a:t>Notification </a:t>
            </a:r>
            <a:r>
              <a:rPr lang="pl-PL" sz="1600" dirty="0" smtClean="0">
                <a:solidFill>
                  <a:srgbClr val="FF0000"/>
                </a:solidFill>
              </a:rPr>
              <a:t>based on </a:t>
            </a:r>
            <a:r>
              <a:rPr lang="en-GB" sz="1600" dirty="0" smtClean="0">
                <a:solidFill>
                  <a:srgbClr val="FF0000"/>
                </a:solidFill>
              </a:rPr>
              <a:t>IQR report</a:t>
            </a: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  <a:defRPr/>
            </a:pPr>
            <a:endParaRPr lang="en-GB" sz="1600" b="0" dirty="0">
              <a:solidFill>
                <a:srgbClr val="FF0000"/>
              </a:solidFill>
            </a:endParaRP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  <a:defRPr/>
            </a:pPr>
            <a:r>
              <a:rPr lang="en-GB" sz="1600" dirty="0">
                <a:solidFill>
                  <a:srgbClr val="336699"/>
                </a:solidFill>
              </a:rPr>
              <a:t>Article </a:t>
            </a:r>
            <a:r>
              <a:rPr lang="en-GB" sz="1600" dirty="0" smtClean="0">
                <a:solidFill>
                  <a:srgbClr val="336699"/>
                </a:solidFill>
              </a:rPr>
              <a:t>102 (2)</a:t>
            </a:r>
            <a:r>
              <a:rPr lang="pl-PL" sz="1600" dirty="0" smtClean="0">
                <a:solidFill>
                  <a:srgbClr val="336699"/>
                </a:solidFill>
              </a:rPr>
              <a:t> -</a:t>
            </a:r>
            <a:r>
              <a:rPr lang="en-GB" sz="1600" dirty="0" smtClean="0">
                <a:solidFill>
                  <a:srgbClr val="336699"/>
                </a:solidFill>
              </a:rPr>
              <a:t> </a:t>
            </a:r>
            <a:r>
              <a:rPr lang="pl-PL" sz="1600" dirty="0" smtClean="0">
                <a:solidFill>
                  <a:srgbClr val="FF0000"/>
                </a:solidFill>
              </a:rPr>
              <a:t>Submission of all documents</a:t>
            </a: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  <a:defRPr/>
            </a:pPr>
            <a:endParaRPr lang="en-GB" sz="1600" b="0" dirty="0" smtClean="0">
              <a:solidFill>
                <a:srgbClr val="FF0000"/>
              </a:solidFill>
            </a:endParaRP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  <a:defRPr/>
            </a:pPr>
            <a:r>
              <a:rPr lang="en-GB" sz="1600" dirty="0" smtClean="0">
                <a:solidFill>
                  <a:srgbClr val="336699"/>
                </a:solidFill>
              </a:rPr>
              <a:t>Article 103</a:t>
            </a:r>
            <a:r>
              <a:rPr lang="pl-PL" sz="1600" dirty="0" smtClean="0">
                <a:solidFill>
                  <a:srgbClr val="336699"/>
                </a:solidFill>
              </a:rPr>
              <a:t> -  </a:t>
            </a:r>
            <a:r>
              <a:rPr lang="en-GB" sz="1600" dirty="0" smtClean="0">
                <a:solidFill>
                  <a:srgbClr val="FF0000"/>
                </a:solidFill>
              </a:rPr>
              <a:t>Notification without IQR report</a:t>
            </a:r>
            <a:r>
              <a:rPr lang="pl-PL" sz="1600" dirty="0" smtClean="0">
                <a:solidFill>
                  <a:srgbClr val="FF0000"/>
                </a:solidFill>
              </a:rPr>
              <a:t> </a:t>
            </a:r>
            <a:r>
              <a:rPr lang="pl-PL" sz="1600" b="0" dirty="0" smtClean="0">
                <a:solidFill>
                  <a:srgbClr val="2D5EC1"/>
                </a:solidFill>
              </a:rPr>
              <a:t>(</a:t>
            </a:r>
            <a:r>
              <a:rPr lang="en-GB" sz="1600" b="0" dirty="0" smtClean="0">
                <a:solidFill>
                  <a:srgbClr val="2D5EC1"/>
                </a:solidFill>
              </a:rPr>
              <a:t>s</a:t>
            </a:r>
            <a:r>
              <a:rPr lang="en-GB" sz="1600" b="0" dirty="0" smtClean="0">
                <a:solidFill>
                  <a:srgbClr val="336699"/>
                </a:solidFill>
              </a:rPr>
              <a:t>implified procedure</a:t>
            </a:r>
            <a:r>
              <a:rPr lang="pl-PL" sz="1600" b="0" dirty="0" smtClean="0">
                <a:solidFill>
                  <a:srgbClr val="336699"/>
                </a:solidFill>
              </a:rPr>
              <a:t> for </a:t>
            </a:r>
            <a:r>
              <a:rPr lang="en-GB" sz="1600" b="0" dirty="0" smtClean="0">
                <a:solidFill>
                  <a:srgbClr val="336699"/>
                </a:solidFill>
              </a:rPr>
              <a:t>phased projects only</a:t>
            </a:r>
            <a:r>
              <a:rPr lang="pl-PL" sz="1600" b="0" dirty="0" smtClean="0">
                <a:solidFill>
                  <a:srgbClr val="336699"/>
                </a:solidFill>
              </a:rPr>
              <a:t>)</a:t>
            </a:r>
            <a:r>
              <a:rPr lang="en-GB" sz="1600" b="0" dirty="0" smtClean="0">
                <a:solidFill>
                  <a:srgbClr val="336699"/>
                </a:solidFill>
              </a:rPr>
              <a:t> </a:t>
            </a:r>
            <a:endParaRPr lang="en-GB" sz="1600" b="0" dirty="0" smtClean="0">
              <a:solidFill>
                <a:srgbClr val="336699"/>
              </a:solidFill>
              <a:latin typeface="Arial" pitchFamily="34" charset="0"/>
            </a:endParaRPr>
          </a:p>
          <a:p>
            <a:endParaRPr lang="en-GB" sz="1600" dirty="0"/>
          </a:p>
        </p:txBody>
      </p:sp>
      <p:pic>
        <p:nvPicPr>
          <p:cNvPr id="6" name="Picture 2" descr="C:\Users\Elżbiet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2997696"/>
            <a:ext cx="1802167" cy="112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Elżbiet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6647" y="3789040"/>
            <a:ext cx="1802167" cy="112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Elżbiet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2577" y="4725144"/>
            <a:ext cx="1802167" cy="112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4EB385-CEEC-41C0-903E-5C73AA2A21DF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53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68761"/>
            <a:ext cx="9144000" cy="936104"/>
          </a:xfrm>
        </p:spPr>
        <p:txBody>
          <a:bodyPr/>
          <a:lstStyle/>
          <a:p>
            <a:pPr algn="ctr"/>
            <a:r>
              <a:rPr lang="pl-PL" sz="2400" dirty="0">
                <a:solidFill>
                  <a:srgbClr val="336699"/>
                </a:solidFill>
                <a:cs typeface="Arial" panose="020B0604020202020204" pitchFamily="34" charset="0"/>
              </a:rPr>
              <a:t>Role of Competence Centre </a:t>
            </a:r>
            <a:r>
              <a:rPr lang="fr-BE" sz="2400" dirty="0" smtClean="0">
                <a:solidFill>
                  <a:srgbClr val="336699"/>
                </a:solidFill>
                <a:cs typeface="Arial" panose="020B0604020202020204" pitchFamily="34" charset="0"/>
              </a:rPr>
              <a:t>(CC) </a:t>
            </a:r>
            <a:r>
              <a:rPr lang="pl-PL" sz="2400" dirty="0" smtClean="0">
                <a:solidFill>
                  <a:srgbClr val="336699"/>
                </a:solidFill>
                <a:cs typeface="Arial" panose="020B0604020202020204" pitchFamily="34" charset="0"/>
              </a:rPr>
              <a:t>for </a:t>
            </a:r>
            <a:br>
              <a:rPr lang="pl-PL" sz="2400" dirty="0" smtClean="0">
                <a:solidFill>
                  <a:srgbClr val="336699"/>
                </a:solidFill>
                <a:cs typeface="Arial" panose="020B0604020202020204" pitchFamily="34" charset="0"/>
              </a:rPr>
            </a:br>
            <a:r>
              <a:rPr lang="pl-PL" sz="2400" dirty="0" smtClean="0">
                <a:solidFill>
                  <a:srgbClr val="336699"/>
                </a:solidFill>
                <a:cs typeface="Arial" panose="020B0604020202020204" pitchFamily="34" charset="0"/>
              </a:rPr>
              <a:t>Major </a:t>
            </a:r>
            <a:r>
              <a:rPr lang="en-GB" sz="2400" dirty="0" smtClean="0">
                <a:solidFill>
                  <a:srgbClr val="336699"/>
                </a:solidFill>
                <a:cs typeface="Arial" panose="020B0604020202020204" pitchFamily="34" charset="0"/>
              </a:rPr>
              <a:t>Projects</a:t>
            </a:r>
            <a:r>
              <a:rPr lang="fr-BE" sz="2400" dirty="0" smtClean="0">
                <a:solidFill>
                  <a:srgbClr val="336699"/>
                </a:solidFill>
                <a:cs typeface="Arial" panose="020B0604020202020204" pitchFamily="34" charset="0"/>
              </a:rPr>
              <a:t> in DG REGIO</a:t>
            </a:r>
            <a:endParaRPr lang="en-GB" sz="2400" dirty="0" smtClean="0">
              <a:solidFill>
                <a:srgbClr val="336699"/>
              </a:solidFill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276872"/>
            <a:ext cx="8208912" cy="3456384"/>
          </a:xfrm>
        </p:spPr>
        <p:txBody>
          <a:bodyPr/>
          <a:lstStyle/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All major projects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"arrive"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REGIO.F.1 which is responsible for the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completeness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check (</a:t>
            </a:r>
            <a:r>
              <a:rPr lang="en-US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former admissibility check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major projects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(except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Article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103 for phased projects) will be reviewed by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JASPERS*: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Clr>
                <a:srgbClr val="336699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under Article 102(1),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through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Independent Quality Review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report,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buClr>
                <a:srgbClr val="336699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under Article 102(2),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through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Post-Submission Appraisal report;</a:t>
            </a: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Reinforces upstream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work of geographic units (MC meetings, tripartite meetings with EC, JASPERS and MS)</a:t>
            </a: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Clear division of responsibilities between JASPERS and the C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ommission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CC ensures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consistency in assessing projects from different 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States</a:t>
            </a:r>
            <a:endParaRPr lang="fr-BE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336699"/>
              </a:buClr>
              <a:buFont typeface="Wingdings" panose="05000000000000000000" pitchFamily="2" charset="2"/>
              <a:buChar char="q"/>
            </a:pP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Average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time: 114 </a:t>
            </a: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opposed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to 340 </a:t>
            </a: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fr-B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2007-2013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FontTx/>
              <a:buNone/>
              <a:defRPr/>
            </a:pPr>
            <a:endParaRPr lang="en-GB" i="0" dirty="0" smtClean="0">
              <a:solidFill>
                <a:srgbClr val="3366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49F885-BDC7-4B6D-8FBC-CC117112485A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6160586"/>
            <a:ext cx="72728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Currently JASPERS is the only IQR body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82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75C3E3D6AD24C920E33642E61F792" ma:contentTypeVersion="1" ma:contentTypeDescription="Create a new document." ma:contentTypeScope="" ma:versionID="72cf90f307640dd513bd7057e16710da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AC2D884-5346-4DB7-92EC-F7C1FDFF0A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B5F6F5-0ACC-4067-AA3E-1346DE69DBB1}">
  <ds:schemaRefs>
    <ds:schemaRef ds:uri="http://purl.org/dc/elements/1.1/"/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B7AB3C1-47C8-484D-9261-5ECA3D02A2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11090</TotalTime>
  <Words>664</Words>
  <Application>Microsoft Office PowerPoint</Application>
  <PresentationFormat>On-screen Show (4:3)</PresentationFormat>
  <Paragraphs>79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Slide_Master</vt:lpstr>
      <vt:lpstr>   Major projects in 2014-2020 programming period  state of play  </vt:lpstr>
      <vt:lpstr>PowerPoint Presentation</vt:lpstr>
      <vt:lpstr>PowerPoint Presentation</vt:lpstr>
      <vt:lpstr>PowerPoint Presentation</vt:lpstr>
      <vt:lpstr>PowerPoint Presentation</vt:lpstr>
      <vt:lpstr> Expected submission of MP by the end of 2016 versus projects already submitted (SFC2014) </vt:lpstr>
      <vt:lpstr>Expected dates of start of implementation of major projects (SFC2014)</vt:lpstr>
      <vt:lpstr>Project submission and decision making</vt:lpstr>
      <vt:lpstr>Role of Competence Centre (CC) for  Major Projects in DG REGIO</vt:lpstr>
      <vt:lpstr>PowerPoint Presentation</vt:lpstr>
      <vt:lpstr>   Thank you for your attention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Policy</dc:title>
  <dc:creator>Regional Policy</dc:creator>
  <cp:lastModifiedBy>BERARD-DELAY Cecile (REGIO)</cp:lastModifiedBy>
  <cp:revision>538</cp:revision>
  <cp:lastPrinted>2016-09-19T12:10:09Z</cp:lastPrinted>
  <dcterms:created xsi:type="dcterms:W3CDTF">2011-10-28T10:25:18Z</dcterms:created>
  <dcterms:modified xsi:type="dcterms:W3CDTF">2016-09-22T07:36:57Z</dcterms:modified>
</cp:coreProperties>
</file>