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Default Extension="docx" ContentType="application/vnd.openxmlformats-officedocument.wordprocessingml.document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</p:sldMasterIdLst>
  <p:notesMasterIdLst>
    <p:notesMasterId r:id="rId48"/>
  </p:notesMasterIdLst>
  <p:handoutMasterIdLst>
    <p:handoutMasterId r:id="rId49"/>
  </p:handoutMasterIdLst>
  <p:sldIdLst>
    <p:sldId id="364" r:id="rId3"/>
    <p:sldId id="366" r:id="rId4"/>
    <p:sldId id="428" r:id="rId5"/>
    <p:sldId id="379" r:id="rId6"/>
    <p:sldId id="420" r:id="rId7"/>
    <p:sldId id="397" r:id="rId8"/>
    <p:sldId id="384" r:id="rId9"/>
    <p:sldId id="421" r:id="rId10"/>
    <p:sldId id="422" r:id="rId11"/>
    <p:sldId id="444" r:id="rId12"/>
    <p:sldId id="445" r:id="rId13"/>
    <p:sldId id="446" r:id="rId14"/>
    <p:sldId id="447" r:id="rId15"/>
    <p:sldId id="448" r:id="rId16"/>
    <p:sldId id="429" r:id="rId17"/>
    <p:sldId id="438" r:id="rId18"/>
    <p:sldId id="439" r:id="rId19"/>
    <p:sldId id="443" r:id="rId20"/>
    <p:sldId id="427" r:id="rId21"/>
    <p:sldId id="430" r:id="rId22"/>
    <p:sldId id="449" r:id="rId23"/>
    <p:sldId id="450" r:id="rId24"/>
    <p:sldId id="451" r:id="rId25"/>
    <p:sldId id="452" r:id="rId26"/>
    <p:sldId id="453" r:id="rId27"/>
    <p:sldId id="454" r:id="rId28"/>
    <p:sldId id="455" r:id="rId29"/>
    <p:sldId id="456" r:id="rId30"/>
    <p:sldId id="457" r:id="rId31"/>
    <p:sldId id="458" r:id="rId32"/>
    <p:sldId id="459" r:id="rId33"/>
    <p:sldId id="460" r:id="rId34"/>
    <p:sldId id="461" r:id="rId35"/>
    <p:sldId id="462" r:id="rId36"/>
    <p:sldId id="463" r:id="rId37"/>
    <p:sldId id="464" r:id="rId38"/>
    <p:sldId id="465" r:id="rId39"/>
    <p:sldId id="466" r:id="rId40"/>
    <p:sldId id="467" r:id="rId41"/>
    <p:sldId id="431" r:id="rId42"/>
    <p:sldId id="440" r:id="rId43"/>
    <p:sldId id="441" r:id="rId44"/>
    <p:sldId id="442" r:id="rId45"/>
    <p:sldId id="432" r:id="rId46"/>
    <p:sldId id="369" r:id="rId47"/>
  </p:sldIdLst>
  <p:sldSz cx="9144000" cy="6858000" type="screen4x3"/>
  <p:notesSz cx="6775450" cy="9906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nka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DB7D00"/>
    <a:srgbClr val="00AF3F"/>
    <a:srgbClr val="F9E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87" autoAdjust="0"/>
    <p:restoredTop sz="73301" autoAdjust="0"/>
  </p:normalViewPr>
  <p:slideViewPr>
    <p:cSldViewPr>
      <p:cViewPr varScale="1">
        <p:scale>
          <a:sx n="75" d="100"/>
          <a:sy n="75" d="100"/>
        </p:scale>
        <p:origin x="-10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100" y="-96"/>
      </p:cViewPr>
      <p:guideLst>
        <p:guide orient="horz" pos="3120"/>
        <p:guide pos="213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6767" cy="495855"/>
          </a:xfrm>
          <a:prstGeom prst="rect">
            <a:avLst/>
          </a:prstGeom>
        </p:spPr>
        <p:txBody>
          <a:bodyPr vert="horz" lIns="91202" tIns="45601" rIns="91202" bIns="4560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37101" y="0"/>
            <a:ext cx="2936767" cy="495855"/>
          </a:xfrm>
          <a:prstGeom prst="rect">
            <a:avLst/>
          </a:prstGeom>
        </p:spPr>
        <p:txBody>
          <a:bodyPr vert="horz" lIns="91202" tIns="45601" rIns="91202" bIns="4560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12831D-9DFE-455D-B5B7-81C060291C27}" type="datetimeFigureOut">
              <a:rPr lang="cs-CZ"/>
              <a:pPr>
                <a:defRPr/>
              </a:pPr>
              <a:t>7.5.2013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08562"/>
            <a:ext cx="2936767" cy="495854"/>
          </a:xfrm>
          <a:prstGeom prst="rect">
            <a:avLst/>
          </a:prstGeom>
        </p:spPr>
        <p:txBody>
          <a:bodyPr vert="horz" lIns="91202" tIns="45601" rIns="91202" bIns="4560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37101" y="9408562"/>
            <a:ext cx="2936767" cy="495854"/>
          </a:xfrm>
          <a:prstGeom prst="rect">
            <a:avLst/>
          </a:prstGeom>
        </p:spPr>
        <p:txBody>
          <a:bodyPr vert="horz" lIns="91202" tIns="45601" rIns="91202" bIns="4560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AD54ECC-A4E7-46CA-98F7-A2BB246563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0137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6767" cy="495855"/>
          </a:xfrm>
          <a:prstGeom prst="rect">
            <a:avLst/>
          </a:prstGeom>
        </p:spPr>
        <p:txBody>
          <a:bodyPr vert="horz" lIns="91202" tIns="45601" rIns="91202" bIns="4560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37101" y="0"/>
            <a:ext cx="2936767" cy="495855"/>
          </a:xfrm>
          <a:prstGeom prst="rect">
            <a:avLst/>
          </a:prstGeom>
        </p:spPr>
        <p:txBody>
          <a:bodyPr vert="horz" lIns="91202" tIns="45601" rIns="91202" bIns="4560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E57D3EB-CFF4-445C-A219-3A3377BB1BBB}" type="datetimeFigureOut">
              <a:rPr lang="cs-CZ"/>
              <a:pPr>
                <a:defRPr/>
              </a:pPr>
              <a:t>7.5.2013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02" tIns="45601" rIns="91202" bIns="45601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7229" y="4705073"/>
            <a:ext cx="5420993" cy="4457937"/>
          </a:xfrm>
          <a:prstGeom prst="rect">
            <a:avLst/>
          </a:prstGeom>
        </p:spPr>
        <p:txBody>
          <a:bodyPr vert="horz" lIns="91202" tIns="45601" rIns="91202" bIns="45601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08562"/>
            <a:ext cx="2936767" cy="495854"/>
          </a:xfrm>
          <a:prstGeom prst="rect">
            <a:avLst/>
          </a:prstGeom>
        </p:spPr>
        <p:txBody>
          <a:bodyPr vert="horz" lIns="91202" tIns="45601" rIns="91202" bIns="4560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37101" y="9408562"/>
            <a:ext cx="2936767" cy="495854"/>
          </a:xfrm>
          <a:prstGeom prst="rect">
            <a:avLst/>
          </a:prstGeom>
        </p:spPr>
        <p:txBody>
          <a:bodyPr vert="horz" lIns="91202" tIns="45601" rIns="91202" bIns="4560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BD512D-2AF7-4702-A314-BAC250171D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36552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2023">
              <a:defRPr/>
            </a:pPr>
            <a:endParaRPr lang="cs-CZ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i="1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2023"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39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40</a:t>
            </a:fld>
            <a:endParaRPr 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41</a:t>
            </a:fld>
            <a:endParaRPr 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42</a:t>
            </a:fld>
            <a:endParaRPr lang="cs-CZ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43</a:t>
            </a:fld>
            <a:endParaRPr lang="cs-CZ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44</a:t>
            </a:fld>
            <a:endParaRPr lang="cs-CZ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45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/>
          <p:cNvSpPr txBox="1">
            <a:spLocks/>
          </p:cNvSpPr>
          <p:nvPr userDrawn="1"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mtClean="0"/>
              <a:t>MINISTERSTVO PRO MÍSTNÍ ROZVOJ ČR</a:t>
            </a:r>
          </a:p>
        </p:txBody>
      </p:sp>
      <p:pic>
        <p:nvPicPr>
          <p:cNvPr id="7" name="Obrázek 5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482453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52928" cy="576064"/>
          </a:xfrm>
          <a:prstGeom prst="rect">
            <a:avLst/>
          </a:prstGeom>
        </p:spPr>
        <p:txBody>
          <a:bodyPr anchor="t"/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4"/>
          </p:nvPr>
        </p:nvSpPr>
        <p:spPr>
          <a:xfrm>
            <a:off x="7596336" y="0"/>
            <a:ext cx="1152128" cy="26064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395536" y="0"/>
            <a:ext cx="4320480" cy="26064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Pracovní skupina Evaluace</a:t>
            </a:r>
            <a:endParaRPr lang="cs-CZ" dirty="0"/>
          </a:p>
        </p:txBody>
      </p:sp>
      <p:sp>
        <p:nvSpPr>
          <p:cNvPr id="11" name="Zástupný symbol pro datum 2"/>
          <p:cNvSpPr>
            <a:spLocks noGrp="1"/>
          </p:cNvSpPr>
          <p:nvPr>
            <p:ph type="dt" idx="2"/>
          </p:nvPr>
        </p:nvSpPr>
        <p:spPr>
          <a:xfrm>
            <a:off x="4788024" y="0"/>
            <a:ext cx="2736304" cy="2606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25. října 2011, Praha, MMR</a:t>
            </a:r>
            <a:endParaRPr lang="cs-CZ" dirty="0"/>
          </a:p>
        </p:txBody>
      </p:sp>
      <p:pic>
        <p:nvPicPr>
          <p:cNvPr id="7" name="Obrázek 11" descr="mmr_cr_rgb.e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773" y="6291882"/>
            <a:ext cx="20161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16" descr="nok bubliny.jpg"/>
          <p:cNvPicPr>
            <a:picLocks noChangeAspect="1"/>
          </p:cNvPicPr>
          <p:nvPr userDrawn="1"/>
        </p:nvPicPr>
        <p:blipFill>
          <a:blip r:embed="rId14" cstate="print"/>
          <a:srcRect l="14905"/>
          <a:stretch>
            <a:fillRect/>
          </a:stretch>
        </p:blipFill>
        <p:spPr bwMode="auto">
          <a:xfrm>
            <a:off x="0" y="1628775"/>
            <a:ext cx="70564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 userDrawn="1"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0" dirty="0">
              <a:noFill/>
            </a:endParaRPr>
          </a:p>
        </p:txBody>
      </p:sp>
      <p:sp>
        <p:nvSpPr>
          <p:cNvPr id="9" name="Obdélník 8"/>
          <p:cNvSpPr/>
          <p:nvPr userDrawn="1"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0" dirty="0">
              <a:noFill/>
            </a:endParaRPr>
          </a:p>
        </p:txBody>
      </p:sp>
      <p:pic>
        <p:nvPicPr>
          <p:cNvPr id="1029" name="Obrázek 11" descr="mmr_cr_rgb.emf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68313" y="692150"/>
            <a:ext cx="20161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2" descr="prezentace1a"/>
          <p:cNvPicPr>
            <a:picLocks noChangeAspect="1" noChangeArrowheads="1"/>
          </p:cNvPicPr>
          <p:nvPr userDrawn="1"/>
        </p:nvPicPr>
        <p:blipFill>
          <a:blip r:embed="rId16" cstate="print"/>
          <a:srcRect l="2751" t="2750" r="75987" b="78355"/>
          <a:stretch>
            <a:fillRect/>
          </a:stretch>
        </p:blipFill>
        <p:spPr bwMode="auto">
          <a:xfrm>
            <a:off x="7775575" y="6069013"/>
            <a:ext cx="9001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Obrázek 10" descr="optp.jpg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200525" y="6165850"/>
            <a:ext cx="83502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4" descr="eu.jp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353050" y="6165850"/>
            <a:ext cx="227965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Dokument_aplikace_Word_20071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Dokument_aplikace_Word_20072.docx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282" y="2500306"/>
            <a:ext cx="8569325" cy="100171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0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+mn-ea"/>
                <a:cs typeface="Arial" charset="0"/>
              </a:rPr>
              <a:t>Příprava programového období 2014 – 2020 po schválení programů 2014 – 2020 vládou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6237288"/>
            <a:ext cx="4211637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sz="1600" dirty="0" smtClean="0"/>
              <a:t>MMR, 18. 12. 2012</a:t>
            </a: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285720" y="5214950"/>
            <a:ext cx="8424863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b="0" dirty="0" smtClean="0">
                <a:latin typeface="Calibri" pitchFamily="34" charset="0"/>
              </a:rPr>
              <a:t>I. </a:t>
            </a:r>
            <a:r>
              <a:rPr lang="cs-CZ" b="0" dirty="0">
                <a:latin typeface="Calibri" pitchFamily="34" charset="0"/>
              </a:rPr>
              <a:t>jednání </a:t>
            </a:r>
            <a:r>
              <a:rPr lang="cs-CZ" dirty="0" smtClean="0">
                <a:latin typeface="Calibri" pitchFamily="34" charset="0"/>
              </a:rPr>
              <a:t>Pracovní skupiny </a:t>
            </a:r>
            <a:r>
              <a:rPr lang="pl-PL" dirty="0" smtClean="0">
                <a:latin typeface="Calibri" pitchFamily="34" charset="0"/>
              </a:rPr>
              <a:t>k rozpracování programů 2014 - 2020</a:t>
            </a:r>
            <a:r>
              <a:rPr lang="cs-CZ" dirty="0" smtClean="0">
                <a:latin typeface="Calibri" pitchFamily="34" charset="0"/>
              </a:rPr>
              <a:t> </a:t>
            </a:r>
            <a:endParaRPr lang="cs-CZ" b="1" dirty="0">
              <a:latin typeface="Calibri" pitchFamily="34" charset="0"/>
            </a:endParaRPr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0" y="4724400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>
            <a:off x="0" y="6021388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71472" y="1928802"/>
            <a:ext cx="8001057" cy="476886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FF0000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Součástí </a:t>
            </a:r>
            <a:r>
              <a:rPr lang="pl-PL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Podkladu pro přípravu Dohody o partnerství je návrh platforem pro přípravu i realizaci programového období 2014-2020, které vláda vzala materiálem na vědomí</a:t>
            </a: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Clr>
                <a:srgbClr val="FF0000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MMR zpracovává materiál, který tyto platformy hlouběji rozpracovává a pro každou stanovuje termín vzniku, předsedu, členy, činnosti a sekretariát – bude předloženo vládě ČR pro informaci</a:t>
            </a:r>
          </a:p>
          <a:p>
            <a:pPr>
              <a:buClr>
                <a:srgbClr val="FF0000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Základní členění platforem:</a:t>
            </a:r>
          </a:p>
          <a:p>
            <a:pPr lvl="1">
              <a:buClr>
                <a:srgbClr val="FF0000"/>
              </a:buClr>
            </a:pPr>
            <a:r>
              <a:rPr lang="cs-CZ" sz="18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do fáze přípravy Dohody o partnerství a programů a do fáze jejich realizace</a:t>
            </a:r>
          </a:p>
          <a:p>
            <a:pPr lvl="1">
              <a:buClr>
                <a:srgbClr val="FF0000"/>
              </a:buClr>
            </a:pPr>
            <a:r>
              <a:rPr lang="cs-CZ" sz="18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pro účely národní přípravy a pro účely vyjednávání mezi EK a ČR</a:t>
            </a:r>
          </a:p>
          <a:p>
            <a:pPr lvl="1">
              <a:buClr>
                <a:srgbClr val="FF0000"/>
              </a:buClr>
            </a:pPr>
            <a:r>
              <a:rPr lang="cs-CZ" sz="18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 funkcí poradní a funkcí pracovní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929058" y="549274"/>
            <a:ext cx="4964117" cy="808023"/>
          </a:xfrm>
          <a:prstGeom prst="rect">
            <a:avLst/>
          </a:prstGeom>
          <a:noFill/>
          <a:ln w="63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l-PL" sz="3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Platformy</a:t>
            </a:r>
            <a:endParaRPr lang="cs-CZ" sz="30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929058" y="549274"/>
            <a:ext cx="4964117" cy="808023"/>
          </a:xfrm>
          <a:prstGeom prst="rect">
            <a:avLst/>
          </a:prstGeom>
          <a:noFill/>
          <a:ln w="63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l-PL" sz="3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Platformy pro fázi přípravy</a:t>
            </a:r>
            <a:endParaRPr lang="cs-CZ" sz="30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361950" y="1428750"/>
          <a:ext cx="4514850" cy="4638675"/>
        </p:xfrm>
        <a:graphic>
          <a:graphicData uri="http://schemas.openxmlformats.org/presentationml/2006/ole">
            <p:oleObj spid="_x0000_s132098" name="Dokument" r:id="rId4" imgW="6169584" imgH="6181585" progId="Word.Document.12">
              <p:embed/>
            </p:oleObj>
          </a:graphicData>
        </a:graphic>
      </p:graphicFrame>
      <p:sp>
        <p:nvSpPr>
          <p:cNvPr id="22" name="TextovéPole 21"/>
          <p:cNvSpPr txBox="1"/>
          <p:nvPr/>
        </p:nvSpPr>
        <p:spPr>
          <a:xfrm>
            <a:off x="5072066" y="1643050"/>
            <a:ext cx="3786214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lvl="1" indent="-182563" eaLnBrk="0" hangingPunct="0">
              <a:spcBef>
                <a:spcPts val="600"/>
              </a:spcBef>
              <a:buClr>
                <a:srgbClr val="E21C18"/>
              </a:buClr>
              <a:buFont typeface="Arial" pitchFamily="34" charset="0"/>
              <a:buChar char="•"/>
            </a:pPr>
            <a:r>
              <a:rPr lang="cs-CZ" sz="1600" dirty="0" smtClean="0">
                <a:solidFill>
                  <a:srgbClr val="000099"/>
                </a:solidFill>
              </a:rPr>
              <a:t>Rada pro fondy SSR – </a:t>
            </a:r>
            <a:r>
              <a:rPr lang="cs-CZ" sz="1600" dirty="0" err="1" smtClean="0">
                <a:solidFill>
                  <a:srgbClr val="000099"/>
                </a:solidFill>
              </a:rPr>
              <a:t>nadresortní</a:t>
            </a:r>
            <a:r>
              <a:rPr lang="cs-CZ" sz="1600" dirty="0" smtClean="0">
                <a:solidFill>
                  <a:srgbClr val="000099"/>
                </a:solidFill>
              </a:rPr>
              <a:t> zastřešující platforma s poradní funkcí – bude řešit nastavení synergií mezi fondy SSR</a:t>
            </a:r>
          </a:p>
          <a:p>
            <a:pPr marL="182563" lvl="1" indent="-182563" eaLnBrk="0" hangingPunct="0">
              <a:spcBef>
                <a:spcPts val="600"/>
              </a:spcBef>
              <a:buClr>
                <a:srgbClr val="E21C18"/>
              </a:buClr>
              <a:buFont typeface="Arial" pitchFamily="34" charset="0"/>
              <a:buChar char="•"/>
            </a:pPr>
            <a:r>
              <a:rPr lang="cs-CZ" sz="1600" dirty="0" smtClean="0">
                <a:solidFill>
                  <a:srgbClr val="000099"/>
                </a:solidFill>
              </a:rPr>
              <a:t>Na pracovní úrovni se zřídí pracovní skupiny podle tematického zaměření – v čele generální sekretáři</a:t>
            </a:r>
          </a:p>
          <a:p>
            <a:pPr marL="182563" lvl="1" indent="-182563" eaLnBrk="0" hangingPunct="0">
              <a:spcBef>
                <a:spcPts val="600"/>
              </a:spcBef>
              <a:buClr>
                <a:srgbClr val="E21C18"/>
              </a:buClr>
              <a:buFont typeface="Arial" pitchFamily="34" charset="0"/>
              <a:buChar char="•"/>
            </a:pPr>
            <a:r>
              <a:rPr lang="cs-CZ" sz="1600" dirty="0" smtClean="0">
                <a:solidFill>
                  <a:srgbClr val="000099"/>
                </a:solidFill>
              </a:rPr>
              <a:t>Na pracovní úrovni pro zpracování Dohody o partnerství, resp. programů - PS pro přípravu Dohody o partnerství, resp. PS k rozpracování programů 2014-2020</a:t>
            </a:r>
          </a:p>
          <a:p>
            <a:pPr marL="182563" lvl="1" indent="-182563" eaLnBrk="0" hangingPunct="0">
              <a:spcBef>
                <a:spcPts val="600"/>
              </a:spcBef>
              <a:buClr>
                <a:srgbClr val="E21C18"/>
              </a:buClr>
              <a:buFont typeface="Arial" pitchFamily="34" charset="0"/>
              <a:buChar char="•"/>
            </a:pPr>
            <a:r>
              <a:rPr lang="cs-CZ" sz="1600" dirty="0" smtClean="0">
                <a:solidFill>
                  <a:srgbClr val="000099"/>
                </a:solidFill>
              </a:rPr>
              <a:t>Další dílčí PS k průřezovým tématům</a:t>
            </a:r>
          </a:p>
          <a:p>
            <a:pPr marL="182563" lvl="1" indent="-182563" eaLnBrk="0" hangingPunct="0">
              <a:spcBef>
                <a:spcPts val="600"/>
              </a:spcBef>
              <a:buClr>
                <a:srgbClr val="E21C18"/>
              </a:buClr>
              <a:buFont typeface="Arial" pitchFamily="34" charset="0"/>
              <a:buChar char="•"/>
            </a:pPr>
            <a:endParaRPr lang="cs-CZ" sz="1600" dirty="0" smtClean="0">
              <a:solidFill>
                <a:srgbClr val="000099"/>
              </a:solidFill>
            </a:endParaRPr>
          </a:p>
          <a:p>
            <a:pPr marL="182563" lvl="1" indent="-182563" eaLnBrk="0" hangingPunct="0">
              <a:spcBef>
                <a:spcPts val="600"/>
              </a:spcBef>
              <a:buClr>
                <a:srgbClr val="E21C18"/>
              </a:buClr>
              <a:buFont typeface="Arial" pitchFamily="34" charset="0"/>
              <a:buChar char="•"/>
            </a:pPr>
            <a:endParaRPr lang="cs-CZ" sz="1600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929058" y="549274"/>
            <a:ext cx="4964117" cy="808023"/>
          </a:xfrm>
          <a:prstGeom prst="rect">
            <a:avLst/>
          </a:prstGeom>
          <a:noFill/>
          <a:ln w="63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l-PL" sz="3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Platformy pro fázi realizace</a:t>
            </a:r>
            <a:endParaRPr lang="cs-CZ" sz="30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0" y="1428736"/>
          <a:ext cx="4594237" cy="4872264"/>
        </p:xfrm>
        <a:graphic>
          <a:graphicData uri="http://schemas.openxmlformats.org/presentationml/2006/ole">
            <p:oleObj spid="_x0000_s133122" name="Dokument" r:id="rId4" imgW="5902889" imgH="6259668" progId="Word.Document.12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643438" y="2071678"/>
            <a:ext cx="421484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lvl="1" indent="-182563" eaLnBrk="0" hangingPunct="0">
              <a:spcBef>
                <a:spcPts val="600"/>
              </a:spcBef>
              <a:buClr>
                <a:srgbClr val="E21C18"/>
              </a:buClr>
              <a:buFont typeface="Arial" pitchFamily="34" charset="0"/>
              <a:buChar char="•"/>
            </a:pPr>
            <a:r>
              <a:rPr lang="cs-CZ" sz="1600" dirty="0" smtClean="0">
                <a:solidFill>
                  <a:srgbClr val="000099"/>
                </a:solidFill>
              </a:rPr>
              <a:t>Nadále Rada pro fondy SSR, včetně její pracovní úrovně a generálních sekretářů</a:t>
            </a:r>
          </a:p>
          <a:p>
            <a:pPr marL="182563" lvl="1" indent="-182563" eaLnBrk="0" hangingPunct="0">
              <a:spcBef>
                <a:spcPts val="600"/>
              </a:spcBef>
              <a:buClr>
                <a:srgbClr val="E21C18"/>
              </a:buClr>
              <a:buFont typeface="Arial" pitchFamily="34" charset="0"/>
              <a:buChar char="•"/>
            </a:pPr>
            <a:r>
              <a:rPr lang="cs-CZ" sz="1600" dirty="0" smtClean="0">
                <a:solidFill>
                  <a:srgbClr val="000099"/>
                </a:solidFill>
              </a:rPr>
              <a:t>Vznik monitorovacích výborů dle návrhu obecného nařízení</a:t>
            </a:r>
          </a:p>
          <a:p>
            <a:pPr marL="182563" lvl="1" indent="-182563" eaLnBrk="0" hangingPunct="0">
              <a:spcBef>
                <a:spcPts val="600"/>
              </a:spcBef>
              <a:buClr>
                <a:srgbClr val="E21C18"/>
              </a:buClr>
              <a:buFont typeface="Arial" pitchFamily="34" charset="0"/>
              <a:buChar char="•"/>
            </a:pPr>
            <a:r>
              <a:rPr lang="cs-CZ" sz="1600" dirty="0" smtClean="0">
                <a:solidFill>
                  <a:srgbClr val="000099"/>
                </a:solidFill>
              </a:rPr>
              <a:t>Dílčí PS k projednávání průřezových témat</a:t>
            </a:r>
          </a:p>
          <a:p>
            <a:pPr marL="182563" lvl="1" indent="-182563" eaLnBrk="0" hangingPunct="0">
              <a:spcBef>
                <a:spcPts val="600"/>
              </a:spcBef>
              <a:buClr>
                <a:srgbClr val="E21C18"/>
              </a:buClr>
            </a:pPr>
            <a:endParaRPr lang="cs-CZ" sz="1600" dirty="0" smtClean="0">
              <a:solidFill>
                <a:srgbClr val="000099"/>
              </a:solidFill>
            </a:endParaRPr>
          </a:p>
          <a:p>
            <a:pPr marL="182563" lvl="1" indent="-182563" eaLnBrk="0" hangingPunct="0">
              <a:spcBef>
                <a:spcPts val="600"/>
              </a:spcBef>
              <a:buClr>
                <a:srgbClr val="E21C18"/>
              </a:buClr>
              <a:buFont typeface="Arial" pitchFamily="34" charset="0"/>
              <a:buChar char="•"/>
            </a:pPr>
            <a:endParaRPr lang="cs-CZ" sz="1600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71472" y="1785926"/>
            <a:ext cx="8001057" cy="476886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FF0000"/>
              </a:buClr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Předseda: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cs-CZ" sz="18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Ministerstvo pro místní rozvoj – Národní orgán pro koordinaci</a:t>
            </a: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Clr>
                <a:srgbClr val="FF0000"/>
              </a:buClr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Členové: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</a:p>
          <a:p>
            <a:pPr marL="628650" indent="-266700"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zástupce Ministerstva pro místní rozvoj – Národního orgánu pro koordinaci,</a:t>
            </a:r>
          </a:p>
          <a:p>
            <a:pPr marL="628650" indent="-266700"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zástupce Ministerstva financí (Platební a certifikační orgán a Auditní orgán),</a:t>
            </a:r>
          </a:p>
          <a:p>
            <a:pPr marL="628650" indent="-266700"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zástupce ŘO OP Podnikání a inovace pro konkurenceschopnost,</a:t>
            </a:r>
          </a:p>
          <a:p>
            <a:pPr marL="628650" indent="-266700"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zástupce ŘO OP Výzkum, vývoj a vzdělávání,</a:t>
            </a:r>
          </a:p>
          <a:p>
            <a:pPr marL="628650" indent="-266700"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zástupce ŘO OP Doprava,</a:t>
            </a:r>
          </a:p>
          <a:p>
            <a:pPr marL="628650" indent="-266700"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zástupce ŘO OP Životní prostředí, </a:t>
            </a:r>
          </a:p>
          <a:p>
            <a:pPr marL="628650" indent="-266700"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zástupce ŘO OP Zaměstnanost,</a:t>
            </a:r>
          </a:p>
          <a:p>
            <a:pPr marL="628650" indent="-266700"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zástupce ŘO Integrovaný regionální operační program, </a:t>
            </a:r>
          </a:p>
          <a:p>
            <a:pPr marL="628650" indent="-266700"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zástupce ŘO OP Praha - pól růstu ČR, </a:t>
            </a:r>
          </a:p>
          <a:p>
            <a:pPr marL="628650" indent="-266700"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zástupce ŘO OP Technická pomoc, </a:t>
            </a:r>
          </a:p>
          <a:p>
            <a:pPr marL="628650" indent="-266700"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zástupci ŘO k programům přeshraniční spolupráce, </a:t>
            </a:r>
          </a:p>
          <a:p>
            <a:pPr marL="628650" indent="-266700"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zástupce ŘO Programu rozvoje venkova, </a:t>
            </a:r>
          </a:p>
          <a:p>
            <a:pPr marL="628650" indent="-266700"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zástupce ŘO OP Rybářství,</a:t>
            </a:r>
          </a:p>
          <a:p>
            <a:pPr marL="628650" indent="-266700"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na přizvání další partneři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500430" y="571480"/>
            <a:ext cx="5392745" cy="857256"/>
          </a:xfrm>
          <a:prstGeom prst="rect">
            <a:avLst/>
          </a:prstGeom>
          <a:noFill/>
          <a:ln w="63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l-PL" sz="3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Pracovní skupina k rozpracování programů 2014 - 2020</a:t>
            </a:r>
            <a:endParaRPr lang="cs-CZ" sz="30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71472" y="1785926"/>
            <a:ext cx="8001057" cy="476886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FF0000"/>
              </a:buClr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Frekvence:</a:t>
            </a:r>
          </a:p>
          <a:p>
            <a:pPr indent="19050">
              <a:buClr>
                <a:srgbClr val="FF0000"/>
              </a:buClr>
              <a:buNone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1x za měsíc</a:t>
            </a:r>
          </a:p>
          <a:p>
            <a:pPr>
              <a:buClr>
                <a:srgbClr val="FF0000"/>
              </a:buClr>
            </a:pPr>
            <a:endParaRPr lang="cs-CZ" sz="2000" b="1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Clr>
                <a:srgbClr val="FF0000"/>
              </a:buClr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Činnosti: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</a:p>
          <a:p>
            <a:pPr marL="628650" indent="-266700">
              <a:buClr>
                <a:srgbClr val="FF0000"/>
              </a:buClr>
            </a:pPr>
            <a:r>
              <a:rPr lang="cs-CZ" sz="18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projednává rozpracování programů podle Metodiky tvorby programových dokumentů,</a:t>
            </a:r>
          </a:p>
          <a:p>
            <a:pPr marL="628650" indent="-266700">
              <a:buClr>
                <a:srgbClr val="FF0000"/>
              </a:buClr>
            </a:pPr>
            <a:r>
              <a:rPr lang="cs-CZ" sz="18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projednává dopracování programů do konečné podoby ve všech částech dle požadavků EK na obsah programů.</a:t>
            </a:r>
          </a:p>
          <a:p>
            <a:pPr marL="628650" indent="-266700">
              <a:buClr>
                <a:srgbClr val="FF0000"/>
              </a:buClr>
            </a:pPr>
            <a:endParaRPr lang="cs-CZ" sz="14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Clr>
                <a:srgbClr val="FF0000"/>
              </a:buClr>
            </a:pP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Sekretariát:</a:t>
            </a:r>
          </a:p>
          <a:p>
            <a:pPr indent="19050">
              <a:buClr>
                <a:srgbClr val="FF0000"/>
              </a:buClr>
              <a:buNone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Ministerstvo pro místní rozvoj – Národní orgán pro koordinaci</a:t>
            </a:r>
          </a:p>
          <a:p>
            <a:pPr marL="628650" indent="-266700">
              <a:buClr>
                <a:srgbClr val="FF0000"/>
              </a:buClr>
            </a:pPr>
            <a:endParaRPr lang="cs-CZ" sz="14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500430" y="571480"/>
            <a:ext cx="5392745" cy="857256"/>
          </a:xfrm>
          <a:prstGeom prst="rect">
            <a:avLst/>
          </a:prstGeom>
          <a:noFill/>
          <a:ln w="63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l-PL" sz="3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Pracovní skupina k rozpracování programů 2014 - 2020</a:t>
            </a:r>
            <a:endParaRPr lang="cs-CZ" sz="30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92417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4000" b="1" dirty="0" smtClean="0">
                <a:solidFill>
                  <a:schemeClr val="accent1">
                    <a:lumMod val="75000"/>
                  </a:schemeClr>
                </a:solidFill>
              </a:rPr>
              <a:t>Příprava Dohody o partnerství</a:t>
            </a:r>
          </a:p>
        </p:txBody>
      </p:sp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395288" y="5157788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sz="2400" b="0"/>
          </a:p>
        </p:txBody>
      </p:sp>
      <p:sp>
        <p:nvSpPr>
          <p:cNvPr id="36867" name="Line 4"/>
          <p:cNvSpPr>
            <a:spLocks noChangeShapeType="1"/>
          </p:cNvSpPr>
          <p:nvPr/>
        </p:nvSpPr>
        <p:spPr bwMode="auto">
          <a:xfrm>
            <a:off x="0" y="2492375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868" name="Line 5"/>
          <p:cNvSpPr>
            <a:spLocks noChangeShapeType="1"/>
          </p:cNvSpPr>
          <p:nvPr/>
        </p:nvSpPr>
        <p:spPr bwMode="auto">
          <a:xfrm>
            <a:off x="0" y="4221163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71472" y="1928802"/>
            <a:ext cx="8001057" cy="476886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FF0000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Zajistí strategii pro účinné a efektivní využívání všech fondů SSR (EFRR, ESF, FS, EZFRV a ENRF).</a:t>
            </a:r>
          </a:p>
          <a:p>
            <a:pPr>
              <a:buClr>
                <a:srgbClr val="FF0000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Vypracování ukládá Kapitola II obecného nařízení pro fondy SSR.</a:t>
            </a:r>
          </a:p>
          <a:p>
            <a:pPr>
              <a:buClr>
                <a:srgbClr val="FF0000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Vypracuje členský stát ve spolupráci s partnery a EK.</a:t>
            </a:r>
          </a:p>
          <a:p>
            <a:pPr>
              <a:buClr>
                <a:srgbClr val="FF0000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Dokument vychází ze základních strategických dokumentů na národní úrovni a na úrovni EU .</a:t>
            </a:r>
          </a:p>
          <a:p>
            <a:pPr>
              <a:buClr>
                <a:srgbClr val="FF0000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Gestor přípravy Dohody o partnerství – MMR.</a:t>
            </a:r>
          </a:p>
          <a:p>
            <a:pPr>
              <a:buClr>
                <a:srgbClr val="FF0000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Změna oproti období 2007 – 13 týkající se zahrnutí fondů EZFRV a ENRF do Dohody zvyšuje nároky na centrálního koordinátora.</a:t>
            </a:r>
          </a:p>
          <a:p>
            <a:pPr>
              <a:buClr>
                <a:srgbClr val="FF0000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Zpracování bude probíhat paralelně a provázaně se zpracováním programů. 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929058" y="549274"/>
            <a:ext cx="4964117" cy="808023"/>
          </a:xfrm>
          <a:prstGeom prst="rect">
            <a:avLst/>
          </a:prstGeom>
          <a:noFill/>
          <a:ln w="63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l-PL" sz="3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Základní informace o Dohodě o partnerství</a:t>
            </a:r>
            <a:endParaRPr lang="cs-CZ" sz="30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71472" y="1643050"/>
            <a:ext cx="8001057" cy="476886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FF0000"/>
              </a:buClr>
              <a:buNone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Podle Čl. 14 obecného nařízení obsah Dohody tvoří:</a:t>
            </a:r>
          </a:p>
          <a:p>
            <a:pPr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1. Analýza rozdílů, potřeb rozvoje a růstového potenciálu s ohledem na tematické cíle, územní problémy</a:t>
            </a:r>
          </a:p>
          <a:p>
            <a:pPr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2. Souhrn předběžného hodnocení (Ex – ante hodnocení) programů a Dohody</a:t>
            </a:r>
          </a:p>
          <a:p>
            <a:pPr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3. Tematické cíle a hlavní očekávané výsledky</a:t>
            </a:r>
          </a:p>
          <a:p>
            <a:pPr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4. Orientační rozdělení podpory </a:t>
            </a:r>
          </a:p>
          <a:p>
            <a:pPr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5. Horizontální principy</a:t>
            </a:r>
          </a:p>
          <a:p>
            <a:pPr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6. Operační programy</a:t>
            </a:r>
          </a:p>
          <a:p>
            <a:pPr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7. Informace pro předběžné ověření souladu s pravidly pro adicionalitu</a:t>
            </a:r>
          </a:p>
          <a:p>
            <a:pPr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8. Předběžné podmínky a opatření při nesplnění předběžných podmínek</a:t>
            </a:r>
          </a:p>
          <a:p>
            <a:pPr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9. Metodologie a mechanismy pro zajištění konzistence fungování výkonnostního rámce v programech a fondech SSR</a:t>
            </a:r>
          </a:p>
          <a:p>
            <a:pPr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10. Integrovaný přístup k územnímu rozvoji a ke specifickým potřebám jednotlivých území či skupin obyvatelstva</a:t>
            </a:r>
          </a:p>
          <a:p>
            <a:pPr>
              <a:buClr>
                <a:srgbClr val="FF0000"/>
              </a:buClr>
            </a:pPr>
            <a:r>
              <a:rPr lang="cs-CZ" sz="1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11. Zajištění účinnosti provádění fondů SSR – posílení správní kapacity, snížení administrativní zátěže, elektronická výměna dat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929058" y="549274"/>
            <a:ext cx="4964117" cy="808023"/>
          </a:xfrm>
          <a:prstGeom prst="rect">
            <a:avLst/>
          </a:prstGeom>
          <a:noFill/>
          <a:ln w="63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l-PL" sz="3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Dohoda o partnerství - obsah</a:t>
            </a:r>
            <a:endParaRPr lang="cs-CZ" sz="30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71472" y="1643050"/>
            <a:ext cx="8001057" cy="476886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FF0000"/>
              </a:buClr>
              <a:buNone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Závazný termín pro Dohodu o partnerství daný usnesením č. 867/2012:</a:t>
            </a:r>
          </a:p>
          <a:p>
            <a:pPr>
              <a:buClr>
                <a:srgbClr val="FF0000"/>
              </a:buClr>
            </a:pPr>
            <a:endParaRPr lang="cs-CZ" sz="18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Clr>
                <a:srgbClr val="FF0000"/>
              </a:buClr>
            </a:pPr>
            <a:r>
              <a:rPr lang="cs-CZ" sz="18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do </a:t>
            </a:r>
            <a:r>
              <a:rPr lang="cs-CZ" sz="18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31. května 2013</a:t>
            </a:r>
            <a:r>
              <a:rPr lang="cs-CZ" sz="18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zpracovat ve spolupráci s partnery a vládě předložit návrh Dohody o partnerství</a:t>
            </a:r>
          </a:p>
          <a:p>
            <a:pPr>
              <a:buClr>
                <a:srgbClr val="FF0000"/>
              </a:buClr>
            </a:pPr>
            <a:endParaRPr lang="cs-CZ" sz="18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buClr>
                <a:srgbClr val="FF0000"/>
              </a:buClr>
              <a:buNone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Další předpokládané termíny pro Dohodu o partnerství:</a:t>
            </a:r>
          </a:p>
          <a:p>
            <a:pPr>
              <a:buClr>
                <a:srgbClr val="FF0000"/>
              </a:buClr>
            </a:pPr>
            <a:r>
              <a:rPr lang="cs-CZ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v </a:t>
            </a:r>
            <a:r>
              <a:rPr lang="cs-CZ" sz="1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červenci 2013</a:t>
            </a:r>
            <a:r>
              <a:rPr lang="cs-CZ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cs-CZ" sz="18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zahájení oficiálního vyjednávání Dohody o partnerství s Evropskou komisí</a:t>
            </a:r>
          </a:p>
          <a:p>
            <a:pPr>
              <a:buClr>
                <a:srgbClr val="FF0000"/>
              </a:buClr>
            </a:pPr>
            <a:r>
              <a:rPr lang="cs-CZ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v </a:t>
            </a:r>
            <a:r>
              <a:rPr lang="cs-CZ" sz="1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září 2013 </a:t>
            </a:r>
            <a:r>
              <a:rPr lang="cs-CZ" sz="18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předložení Dohody o partnerství ke schválení vládě ČR</a:t>
            </a:r>
          </a:p>
          <a:p>
            <a:pPr>
              <a:buClr>
                <a:srgbClr val="FF0000"/>
              </a:buClr>
            </a:pPr>
            <a:r>
              <a:rPr lang="cs-CZ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v </a:t>
            </a:r>
            <a:r>
              <a:rPr lang="cs-CZ" sz="1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říjnu 2013</a:t>
            </a:r>
            <a:r>
              <a:rPr lang="cs-CZ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cs-CZ" sz="18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předložení Dohody o partnerství Evropské komisi</a:t>
            </a:r>
          </a:p>
          <a:p>
            <a:pPr>
              <a:buClr>
                <a:srgbClr val="FF0000"/>
              </a:buClr>
            </a:pPr>
            <a:endParaRPr lang="cs-CZ" sz="18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714744" y="549274"/>
            <a:ext cx="5178431" cy="808023"/>
          </a:xfrm>
          <a:prstGeom prst="rect">
            <a:avLst/>
          </a:prstGeom>
          <a:noFill/>
          <a:ln w="63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l-PL" sz="3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Dohoda o partnerství - termíny</a:t>
            </a:r>
            <a:endParaRPr lang="cs-CZ" sz="30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929058" y="549274"/>
            <a:ext cx="4964117" cy="808023"/>
          </a:xfrm>
          <a:prstGeom prst="rect">
            <a:avLst/>
          </a:prstGeom>
          <a:noFill/>
          <a:ln w="63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l-PL" sz="3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Harmonogram přípravy Dohody o partnerství</a:t>
            </a:r>
            <a:endParaRPr lang="cs-CZ" sz="30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pic>
        <p:nvPicPr>
          <p:cNvPr id="1095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1500174"/>
            <a:ext cx="7215237" cy="455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92417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4000" b="1" dirty="0" smtClean="0">
                <a:solidFill>
                  <a:schemeClr val="accent1">
                    <a:lumMod val="75000"/>
                  </a:schemeClr>
                </a:solidFill>
              </a:rPr>
              <a:t>Úvod</a:t>
            </a:r>
          </a:p>
        </p:txBody>
      </p:sp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395288" y="5157788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sz="2400" b="0"/>
          </a:p>
        </p:txBody>
      </p:sp>
      <p:sp>
        <p:nvSpPr>
          <p:cNvPr id="36867" name="Line 4"/>
          <p:cNvSpPr>
            <a:spLocks noChangeShapeType="1"/>
          </p:cNvSpPr>
          <p:nvPr/>
        </p:nvSpPr>
        <p:spPr bwMode="auto">
          <a:xfrm>
            <a:off x="0" y="2492375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868" name="Line 5"/>
          <p:cNvSpPr>
            <a:spLocks noChangeShapeType="1"/>
          </p:cNvSpPr>
          <p:nvPr/>
        </p:nvSpPr>
        <p:spPr bwMode="auto">
          <a:xfrm>
            <a:off x="0" y="4221163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596" y="2428868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4000" b="1" dirty="0" smtClean="0">
                <a:solidFill>
                  <a:schemeClr val="accent1">
                    <a:lumMod val="75000"/>
                  </a:schemeClr>
                </a:solidFill>
              </a:rPr>
              <a:t>Příprava programů – Metodický pokyn pro přípravu programových dokumentů</a:t>
            </a:r>
          </a:p>
        </p:txBody>
      </p:sp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395288" y="5157788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sz="2400" b="0"/>
          </a:p>
        </p:txBody>
      </p:sp>
      <p:sp>
        <p:nvSpPr>
          <p:cNvPr id="36867" name="Line 4"/>
          <p:cNvSpPr>
            <a:spLocks noChangeShapeType="1"/>
          </p:cNvSpPr>
          <p:nvPr/>
        </p:nvSpPr>
        <p:spPr bwMode="auto">
          <a:xfrm>
            <a:off x="0" y="2492375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868" name="Line 5"/>
          <p:cNvSpPr>
            <a:spLocks noChangeShapeType="1"/>
          </p:cNvSpPr>
          <p:nvPr/>
        </p:nvSpPr>
        <p:spPr bwMode="auto">
          <a:xfrm>
            <a:off x="0" y="4221163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1950" indent="-3619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rgbClr val="000099"/>
                </a:solidFill>
              </a:rPr>
              <a:t>Nové prvky, které vyžadují centrální koordinaci a jednotné metodické prostředí</a:t>
            </a:r>
          </a:p>
          <a:p>
            <a:pPr marL="762000" lvl="1" indent="-3619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rgbClr val="000099"/>
                </a:solidFill>
              </a:rPr>
              <a:t>ex-ante </a:t>
            </a:r>
            <a:r>
              <a:rPr lang="cs-CZ" sz="2000" dirty="0" err="1" smtClean="0">
                <a:solidFill>
                  <a:srgbClr val="000099"/>
                </a:solidFill>
              </a:rPr>
              <a:t>kondicionality</a:t>
            </a:r>
            <a:endParaRPr lang="cs-CZ" sz="2000" dirty="0" smtClean="0">
              <a:solidFill>
                <a:srgbClr val="000099"/>
              </a:solidFill>
            </a:endParaRPr>
          </a:p>
          <a:p>
            <a:pPr marL="762000" lvl="1" indent="-3619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rgbClr val="000099"/>
                </a:solidFill>
              </a:rPr>
              <a:t>posílení regionální dimenze OP</a:t>
            </a:r>
          </a:p>
          <a:p>
            <a:pPr marL="762000" lvl="1" indent="-3619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rgbClr val="000099"/>
                </a:solidFill>
              </a:rPr>
              <a:t>závazné milníky</a:t>
            </a:r>
          </a:p>
          <a:p>
            <a:pPr marL="361950" indent="-3619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rgbClr val="000099"/>
                </a:solidFill>
              </a:rPr>
              <a:t>Zohlednění zkušeností ze stávajícího programového období</a:t>
            </a:r>
          </a:p>
          <a:p>
            <a:pPr marL="361950" indent="-3619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rgbClr val="000099"/>
                </a:solidFill>
              </a:rPr>
              <a:t>Zvýšení efektivity kohezní politiky</a:t>
            </a:r>
          </a:p>
          <a:p>
            <a:pPr marL="762000" lvl="1" indent="-3619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rgbClr val="000099"/>
                </a:solidFill>
              </a:rPr>
              <a:t>větší důraz na strategické plánování zaměřené na výsledky</a:t>
            </a:r>
          </a:p>
          <a:p>
            <a:pPr marL="762000" lvl="1" indent="-3619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rgbClr val="000099"/>
                </a:solidFill>
              </a:rPr>
              <a:t>nutnost zabezpečit potřebné územní dopady investic: regionální/územní a urbánní dimenze bude promítnuta i do sektorově orientovaných programů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71800" y="620688"/>
            <a:ext cx="5256584" cy="576064"/>
          </a:xfrm>
        </p:spPr>
        <p:txBody>
          <a:bodyPr/>
          <a:lstStyle/>
          <a:p>
            <a:r>
              <a:rPr lang="cs-CZ" sz="3000" dirty="0" smtClean="0">
                <a:latin typeface="+mn-lt"/>
              </a:rPr>
              <a:t>Důvody zpracování metodiky</a:t>
            </a:r>
            <a:endParaRPr lang="cs-CZ" sz="3000" dirty="0"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556792"/>
            <a:ext cx="8352928" cy="4824536"/>
          </a:xfrm>
        </p:spPr>
        <p:txBody>
          <a:bodyPr>
            <a:normAutofit/>
          </a:bodyPr>
          <a:lstStyle/>
          <a:p>
            <a:endParaRPr lang="cs-CZ" sz="2400" i="1" dirty="0" smtClean="0">
              <a:solidFill>
                <a:srgbClr val="000099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Základem pro nastavení struktury programu články 24 a 87 návrhu obecného nařízení;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Specifická nařízení k jednotlivým fondům SSR 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Dle článku 87 (9) návrhu obecného nařízení přijme EK prováděcí akt, ve kterém bude specifikován modelový program pro SF/FS 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Vzorová struktura OP – </a:t>
            </a:r>
            <a:r>
              <a:rPr lang="cs-CZ" sz="2400" dirty="0" err="1" smtClean="0">
                <a:solidFill>
                  <a:srgbClr val="000099"/>
                </a:solidFill>
              </a:rPr>
              <a:t>fiche</a:t>
            </a:r>
            <a:r>
              <a:rPr lang="cs-CZ" sz="2400" dirty="0" smtClean="0">
                <a:solidFill>
                  <a:srgbClr val="000099"/>
                </a:solidFill>
              </a:rPr>
              <a:t> 5A zpracovaná EK v listopadu 2011 – aktualizována MMR-NOK (říjen 2012)</a:t>
            </a:r>
          </a:p>
          <a:p>
            <a:endParaRPr lang="cs-CZ" dirty="0" smtClean="0">
              <a:solidFill>
                <a:srgbClr val="000099"/>
              </a:solidFill>
            </a:endParaRPr>
          </a:p>
          <a:p>
            <a:endParaRPr lang="cs-CZ" dirty="0" smtClean="0">
              <a:solidFill>
                <a:srgbClr val="000099"/>
              </a:solidFill>
            </a:endParaRP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2843808" y="620688"/>
            <a:ext cx="61206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000" b="1" dirty="0" smtClean="0">
                <a:solidFill>
                  <a:srgbClr val="000099"/>
                </a:solidFill>
                <a:latin typeface="+mn-lt"/>
              </a:rPr>
              <a:t>Standardizace postupů při přípravě programů a jejich struktury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00808"/>
            <a:ext cx="8352928" cy="4824536"/>
          </a:xfrm>
        </p:spPr>
        <p:txBody>
          <a:bodyPr>
            <a:noAutofit/>
          </a:bodyPr>
          <a:lstStyle/>
          <a:p>
            <a:pPr marL="361950" indent="-361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200" dirty="0" smtClean="0">
                <a:solidFill>
                  <a:srgbClr val="000099"/>
                </a:solidFill>
              </a:rPr>
              <a:t>Závaznost, pojmy</a:t>
            </a:r>
          </a:p>
          <a:p>
            <a:pPr marL="361950" indent="-3619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200" dirty="0" smtClean="0">
                <a:solidFill>
                  <a:srgbClr val="000099"/>
                </a:solidFill>
              </a:rPr>
              <a:t>Systém přípravy programu vč. časového rámce</a:t>
            </a:r>
          </a:p>
          <a:p>
            <a:pPr marL="361950" indent="-3619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200" dirty="0" smtClean="0">
                <a:solidFill>
                  <a:srgbClr val="000099"/>
                </a:solidFill>
              </a:rPr>
              <a:t>Procesy a mechanismy související s přípravou programů</a:t>
            </a:r>
          </a:p>
          <a:p>
            <a:pPr marL="361950" indent="-3619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200" dirty="0" smtClean="0">
                <a:solidFill>
                  <a:srgbClr val="000099"/>
                </a:solidFill>
              </a:rPr>
              <a:t>Struktura a obsah operačního programu EFRR, ESF, FS</a:t>
            </a:r>
          </a:p>
        </p:txBody>
      </p:sp>
      <p:sp>
        <p:nvSpPr>
          <p:cNvPr id="11266" name="Nadpis 2"/>
          <p:cNvSpPr>
            <a:spLocks noGrp="1"/>
          </p:cNvSpPr>
          <p:nvPr>
            <p:ph type="title"/>
          </p:nvPr>
        </p:nvSpPr>
        <p:spPr bwMode="auto">
          <a:xfrm>
            <a:off x="3059832" y="620688"/>
            <a:ext cx="5832648" cy="7920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000" dirty="0" smtClean="0">
                <a:latin typeface="+mn-lt"/>
                <a:cs typeface="Arial" charset="0"/>
              </a:rPr>
              <a:t>Struktura metodického pokynu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ČR se přihlásila k naplňování strategie Evropa 2020</a:t>
            </a:r>
            <a:endParaRPr lang="cs-CZ" sz="2200" dirty="0" smtClean="0">
              <a:solidFill>
                <a:srgbClr val="000099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Pro dosažení cílů v podmínkách ČR vytvořen Národní program reforem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Zpracovány rozvojové priority (UV 650/2012), vymezeny programy (UV 867/2012) a zpracovány tematické okruhy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Návrhy programů a jejich implementace musí splňovat řadu pravidel, které během jednání s členskými státy v rámci Rady EU vymezila Evropská komise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Příprava programů probíhá souběžně na úrovni EU a na národní úrovni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131840" y="620688"/>
            <a:ext cx="5616624" cy="576064"/>
          </a:xfrm>
        </p:spPr>
        <p:txBody>
          <a:bodyPr/>
          <a:lstStyle/>
          <a:p>
            <a:r>
              <a:rPr lang="cs-CZ" sz="3000" dirty="0" smtClean="0"/>
              <a:t>Systém přípravy programu</a:t>
            </a:r>
            <a:endParaRPr lang="cs-CZ" sz="3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24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395536" y="1700808"/>
          <a:ext cx="8353176" cy="394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296"/>
                <a:gridCol w="2592288"/>
                <a:gridCol w="532859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Fáze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Aktivita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Do konce března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připraveny první návrhy programů spolufinancovaných z EFRR, ESF a FS, a předloženy MMR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MMR předložena informace o stavu přípravy programů spolufinancovaných z EZFRV a ENRF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Do konce května</a:t>
                      </a:r>
                      <a:r>
                        <a:rPr lang="cs-CZ" baseline="0" dirty="0" smtClean="0"/>
                        <a:t>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připraveny první návrhy programů spolufinancovaných z EZFRV a ENRF a předloženy vládě ČR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informace vládě ČR o stavu přípravy programů spolufinancovaných z EFRR, ESF, FS, EZFRV a ENRF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Červen – říjen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programy kompletně dopracovány a postoupeny vládě k projednání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Listopad – prosinec</a:t>
                      </a:r>
                      <a:r>
                        <a:rPr lang="cs-CZ" baseline="0" dirty="0" smtClean="0"/>
                        <a:t>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/>
                        <a:t>programy předloženy Komisi ke schválení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059832" y="620688"/>
            <a:ext cx="5904656" cy="576064"/>
          </a:xfrm>
        </p:spPr>
        <p:txBody>
          <a:bodyPr/>
          <a:lstStyle/>
          <a:p>
            <a:r>
              <a:rPr lang="cs-CZ" sz="3000" dirty="0" smtClean="0">
                <a:latin typeface="+mn-lt"/>
              </a:rPr>
              <a:t>Harmonogram přípravy programů</a:t>
            </a:r>
            <a:endParaRPr lang="en-US" sz="3000" dirty="0"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112568"/>
          </a:xfrm>
        </p:spPr>
        <p:txBody>
          <a:bodyPr>
            <a:normAutofit fontScale="92500"/>
          </a:bodyPr>
          <a:lstStyle/>
          <a:p>
            <a:r>
              <a:rPr lang="cs-CZ" sz="2600" dirty="0" smtClean="0">
                <a:solidFill>
                  <a:srgbClr val="000099"/>
                </a:solidFill>
              </a:rPr>
              <a:t>Fáze 1 – rozpracování programů</a:t>
            </a:r>
          </a:p>
          <a:p>
            <a:pPr lvl="0">
              <a:buFont typeface="Arial" pitchFamily="34" charset="0"/>
              <a:buChar char="•"/>
            </a:pPr>
            <a:r>
              <a:rPr lang="cs-CZ" sz="2600" dirty="0" smtClean="0">
                <a:solidFill>
                  <a:srgbClr val="000099"/>
                </a:solidFill>
              </a:rPr>
              <a:t>identifikace potřeb, zpracování analytické části programu,</a:t>
            </a:r>
          </a:p>
          <a:p>
            <a:pPr lvl="0">
              <a:buFont typeface="Arial" pitchFamily="34" charset="0"/>
              <a:buChar char="•"/>
            </a:pPr>
            <a:r>
              <a:rPr lang="cs-CZ" sz="2600" dirty="0" smtClean="0">
                <a:solidFill>
                  <a:srgbClr val="000099"/>
                </a:solidFill>
              </a:rPr>
              <a:t>popis prioritních os/priorit Unie vč. indikativního finančního plánu formou vah přiřazených jednotlivým prioritní osám, </a:t>
            </a:r>
          </a:p>
          <a:p>
            <a:pPr lvl="0">
              <a:buFont typeface="Arial" pitchFamily="34" charset="0"/>
              <a:buChar char="•"/>
            </a:pPr>
            <a:r>
              <a:rPr lang="cs-CZ" sz="2600" dirty="0" smtClean="0">
                <a:solidFill>
                  <a:srgbClr val="000099"/>
                </a:solidFill>
              </a:rPr>
              <a:t>zdůvodnění příslušné části strategie programu, </a:t>
            </a:r>
          </a:p>
          <a:p>
            <a:pPr lvl="0">
              <a:buFont typeface="Arial" pitchFamily="34" charset="0"/>
              <a:buChar char="•"/>
            </a:pPr>
            <a:r>
              <a:rPr lang="cs-CZ" sz="2600" dirty="0" smtClean="0">
                <a:solidFill>
                  <a:srgbClr val="000099"/>
                </a:solidFill>
              </a:rPr>
              <a:t>základní návrhy integrovaných přístupů, návrhy možností způsobu využití a uchopení problematiky integrovaných přístupů v rámci programu,</a:t>
            </a:r>
          </a:p>
          <a:p>
            <a:pPr lvl="0">
              <a:buFont typeface="Arial" pitchFamily="34" charset="0"/>
              <a:buChar char="•"/>
            </a:pPr>
            <a:r>
              <a:rPr lang="cs-CZ" sz="2600" dirty="0" smtClean="0">
                <a:solidFill>
                  <a:srgbClr val="000099"/>
                </a:solidFill>
              </a:rPr>
              <a:t>identifikace předběžných podmínek,  </a:t>
            </a:r>
          </a:p>
          <a:p>
            <a:pPr lvl="0">
              <a:buFont typeface="Arial" pitchFamily="34" charset="0"/>
              <a:buChar char="•"/>
            </a:pPr>
            <a:r>
              <a:rPr lang="cs-CZ" sz="2600" dirty="0" smtClean="0">
                <a:solidFill>
                  <a:srgbClr val="000099"/>
                </a:solidFill>
              </a:rPr>
              <a:t>návrh řešení problematiky horizontálních principů,</a:t>
            </a:r>
          </a:p>
          <a:p>
            <a:pPr>
              <a:buFont typeface="Arial" pitchFamily="34" charset="0"/>
              <a:buChar char="•"/>
            </a:pPr>
            <a:r>
              <a:rPr lang="cs-CZ" sz="2600" dirty="0" smtClean="0">
                <a:solidFill>
                  <a:srgbClr val="000099"/>
                </a:solidFill>
              </a:rPr>
              <a:t>návrh řízení a implementace programu</a:t>
            </a: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635896" y="620688"/>
            <a:ext cx="5328592" cy="576064"/>
          </a:xfrm>
        </p:spPr>
        <p:txBody>
          <a:bodyPr/>
          <a:lstStyle/>
          <a:p>
            <a:r>
              <a:rPr lang="cs-CZ" sz="3000" dirty="0" smtClean="0">
                <a:latin typeface="+mn-lt"/>
              </a:rPr>
              <a:t>Požadavky na ŘO</a:t>
            </a:r>
            <a:endParaRPr lang="en-US" sz="3000" dirty="0"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26</a:t>
            </a:fld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rgbClr val="000099"/>
                </a:solidFill>
              </a:rPr>
              <a:t>Fáze 2  - dopracování programů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zpřesněno vymezení indikátorů a provedena kvantifikace indikátorů, včetně milníků a cílových hodnot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bude zpřesněna strategická část programu, popis prioritních os, návrh integrovaných přístupů a identifikace předběžných podmínek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dopracováno předběžné hodnocení programu a posouzení jeho vlivu na životní prostředí a výsledky promítnuty do programu</a:t>
            </a:r>
          </a:p>
          <a:p>
            <a:endParaRPr lang="cs-CZ" sz="2400" dirty="0" smtClean="0">
              <a:solidFill>
                <a:srgbClr val="000099"/>
              </a:solidFill>
            </a:endParaRPr>
          </a:p>
          <a:p>
            <a:r>
              <a:rPr lang="cs-CZ" sz="2400" dirty="0" smtClean="0">
                <a:solidFill>
                  <a:srgbClr val="000099"/>
                </a:solidFill>
              </a:rPr>
              <a:t>Fáze 3 – předložení programů vládě ČR a EK</a:t>
            </a:r>
            <a:endParaRPr lang="en-US" sz="2400" dirty="0" smtClean="0">
              <a:solidFill>
                <a:srgbClr val="000099"/>
              </a:solidFill>
            </a:endParaRPr>
          </a:p>
          <a:p>
            <a:endParaRPr lang="en-US" sz="2400" dirty="0">
              <a:solidFill>
                <a:srgbClr val="000099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131840" y="620688"/>
            <a:ext cx="5616624" cy="576064"/>
          </a:xfrm>
        </p:spPr>
        <p:txBody>
          <a:bodyPr/>
          <a:lstStyle/>
          <a:p>
            <a:r>
              <a:rPr lang="cs-CZ" sz="3000" dirty="0" smtClean="0">
                <a:latin typeface="+mn-lt"/>
              </a:rPr>
              <a:t>Požadavky na ŘO</a:t>
            </a:r>
            <a:endParaRPr lang="en-US" sz="3000" dirty="0"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>
                <a:solidFill>
                  <a:srgbClr val="000099"/>
                </a:solidFill>
              </a:rPr>
              <a:t>Čl. 5 návrhu nařízení - partnerství</a:t>
            </a:r>
          </a:p>
          <a:p>
            <a:r>
              <a:rPr lang="cs-CZ" sz="2400" u="sng" dirty="0" smtClean="0">
                <a:solidFill>
                  <a:srgbClr val="000099"/>
                </a:solidFill>
              </a:rPr>
              <a:t>Na centrální úrovni</a:t>
            </a:r>
            <a:r>
              <a:rPr lang="cs-CZ" sz="2400" dirty="0" smtClean="0">
                <a:solidFill>
                  <a:srgbClr val="000099"/>
                </a:solidFill>
              </a:rPr>
              <a:t>: </a:t>
            </a:r>
          </a:p>
          <a:p>
            <a:r>
              <a:rPr lang="cs-CZ" sz="2400" b="1" dirty="0" smtClean="0">
                <a:solidFill>
                  <a:srgbClr val="000099"/>
                </a:solidFill>
              </a:rPr>
              <a:t>Pracovní skupina k rozpracování programů 2014-2020</a:t>
            </a:r>
          </a:p>
          <a:p>
            <a:r>
              <a:rPr lang="cs-CZ" sz="2400" dirty="0" smtClean="0">
                <a:solidFill>
                  <a:srgbClr val="000099"/>
                </a:solidFill>
              </a:rPr>
              <a:t>K průřezovým tématům budou zřízeny další dílčí pracovní skupiny: 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Pracovní skupina k integrovaným přístupům a regionální dimenzi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Pracovní skupina jednotný monitorovací systém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Meziresortní expertní poradní skupina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0099"/>
                </a:solidFill>
              </a:rPr>
              <a:t>Oponentní skupina</a:t>
            </a:r>
          </a:p>
          <a:p>
            <a:endParaRPr lang="cs-CZ" sz="2400" u="sng" dirty="0" smtClean="0">
              <a:solidFill>
                <a:srgbClr val="000099"/>
              </a:solidFill>
            </a:endParaRPr>
          </a:p>
          <a:p>
            <a:r>
              <a:rPr lang="cs-CZ" sz="2400" u="sng" dirty="0" smtClean="0">
                <a:solidFill>
                  <a:srgbClr val="000099"/>
                </a:solidFill>
              </a:rPr>
              <a:t>Úroveň programu:</a:t>
            </a:r>
          </a:p>
          <a:p>
            <a:pPr>
              <a:buFont typeface="Arial" pitchFamily="34" charset="0"/>
              <a:buChar char="•"/>
            </a:pPr>
            <a:r>
              <a:rPr lang="cs-CZ" sz="2400" b="1" dirty="0" smtClean="0">
                <a:solidFill>
                  <a:srgbClr val="000099"/>
                </a:solidFill>
              </a:rPr>
              <a:t>platforma pro přípravu programu/ gestoři/ PS </a:t>
            </a: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131840" y="620688"/>
            <a:ext cx="5616624" cy="576064"/>
          </a:xfrm>
        </p:spPr>
        <p:txBody>
          <a:bodyPr/>
          <a:lstStyle/>
          <a:p>
            <a:r>
              <a:rPr lang="cs-CZ" sz="3000" dirty="0" smtClean="0">
                <a:latin typeface="+mn-lt"/>
              </a:rPr>
              <a:t>Platformy pro přípravu programů</a:t>
            </a:r>
            <a:endParaRPr lang="en-US" sz="3000" dirty="0"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28</a:t>
            </a:fld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8245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000099"/>
                </a:solidFill>
              </a:rPr>
              <a:t>Klíčové oblasti: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rgbClr val="000099"/>
                </a:solidFill>
              </a:rPr>
              <a:t>Stanovení cíle a definování typů podporovaných aktivit v návaznosti na potřeby území a koherentní intervenční logiku (vnější i vnitřní) v souladu s požadavky na tematickou koncentraci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rgbClr val="000099"/>
                </a:solidFill>
              </a:rPr>
              <a:t>Stanovení předběžných podmínek a harmonogram jejich plnění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rgbClr val="000099"/>
                </a:solidFill>
              </a:rPr>
              <a:t>Stanovení odpovídajících indikátorů pro naplnění cílů programu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rgbClr val="000099"/>
                </a:solidFill>
              </a:rPr>
              <a:t>Stanovení milníků pro hodnocení výkonnostního rámce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>
                <a:solidFill>
                  <a:srgbClr val="000099"/>
                </a:solidFill>
              </a:rPr>
              <a:t>Provázanost a struktura prioritních os, investičních priorit a tematických cílů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>
                <a:solidFill>
                  <a:srgbClr val="000099"/>
                </a:solidFill>
              </a:rPr>
              <a:t>Výběr vhodných nástrojů a postupů pro naplnění regionální dimenze programu</a:t>
            </a: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699792" y="476672"/>
            <a:ext cx="6048672" cy="576064"/>
          </a:xfrm>
        </p:spPr>
        <p:txBody>
          <a:bodyPr/>
          <a:lstStyle/>
          <a:p>
            <a:r>
              <a:rPr lang="cs-CZ" sz="3000" dirty="0" smtClean="0">
                <a:latin typeface="+mn-lt"/>
              </a:rPr>
              <a:t>Procesy a mechanismy související s přípravou programu</a:t>
            </a:r>
            <a:endParaRPr lang="en-US" sz="3000" dirty="0"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29</a:t>
            </a:fld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428868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4000" b="1" dirty="0" smtClean="0">
                <a:solidFill>
                  <a:schemeClr val="accent1">
                    <a:lumMod val="75000"/>
                  </a:schemeClr>
                </a:solidFill>
              </a:rPr>
              <a:t>Informace o Podkladu pro přípravu Dohody o partnerství pro programové období 2014–2020</a:t>
            </a:r>
          </a:p>
        </p:txBody>
      </p:sp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395288" y="5157788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sz="2400" b="0"/>
          </a:p>
        </p:txBody>
      </p:sp>
      <p:sp>
        <p:nvSpPr>
          <p:cNvPr id="36867" name="Line 4"/>
          <p:cNvSpPr>
            <a:spLocks noChangeShapeType="1"/>
          </p:cNvSpPr>
          <p:nvPr/>
        </p:nvSpPr>
        <p:spPr bwMode="auto">
          <a:xfrm>
            <a:off x="0" y="2492375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868" name="Line 5"/>
          <p:cNvSpPr>
            <a:spLocks noChangeShapeType="1"/>
          </p:cNvSpPr>
          <p:nvPr/>
        </p:nvSpPr>
        <p:spPr bwMode="auto">
          <a:xfrm>
            <a:off x="0" y="4221163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059832" y="620688"/>
            <a:ext cx="5688632" cy="576064"/>
          </a:xfrm>
        </p:spPr>
        <p:txBody>
          <a:bodyPr/>
          <a:lstStyle/>
          <a:p>
            <a:r>
              <a:rPr lang="cs-CZ" sz="3000" dirty="0" smtClean="0">
                <a:latin typeface="+mn-lt"/>
              </a:rPr>
              <a:t>Strategické programování - vnější</a:t>
            </a:r>
            <a:endParaRPr lang="en-US" sz="3000" dirty="0"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30</a:t>
            </a:fld>
            <a:endParaRPr lang="cs-CZ" dirty="0"/>
          </a:p>
        </p:txBody>
      </p:sp>
      <p:pic>
        <p:nvPicPr>
          <p:cNvPr id="7" name="Obrázek 6"/>
          <p:cNvPicPr/>
          <p:nvPr/>
        </p:nvPicPr>
        <p:blipFill>
          <a:blip r:embed="rId3" cstate="print"/>
          <a:srcRect l="13642" t="34524" r="24264" b="20106"/>
          <a:stretch>
            <a:fillRect/>
          </a:stretch>
        </p:blipFill>
        <p:spPr bwMode="auto">
          <a:xfrm>
            <a:off x="683568" y="1916832"/>
            <a:ext cx="7560840" cy="4320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4824536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rgbClr val="000099"/>
                </a:solidFill>
              </a:rPr>
              <a:t>Na úrovni přípravy programů je nutné:</a:t>
            </a:r>
            <a:endParaRPr lang="cs-CZ" sz="2400" dirty="0" smtClean="0">
              <a:solidFill>
                <a:srgbClr val="000099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vymezit všechny strategické dokumenty s vazbou na daný program;</a:t>
            </a:r>
          </a:p>
          <a:p>
            <a:pPr lvl="0"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ve spolupráci se zpracovateli strategických dokumentů stanovit způsob promítání konkrétních cílů, priorit a opatření příslušné strategie do tematických cílů, investičních priorit / </a:t>
            </a:r>
            <a:r>
              <a:rPr lang="cs-CZ" sz="2400" dirty="0" err="1" smtClean="0">
                <a:solidFill>
                  <a:srgbClr val="000099"/>
                </a:solidFill>
              </a:rPr>
              <a:t>priorit</a:t>
            </a:r>
            <a:r>
              <a:rPr lang="cs-CZ" sz="2400" dirty="0" smtClean="0">
                <a:solidFill>
                  <a:srgbClr val="000099"/>
                </a:solidFill>
              </a:rPr>
              <a:t> Unie a specifických cílů / opatření programu, </a:t>
            </a:r>
          </a:p>
          <a:p>
            <a:pPr lvl="0"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jasně identifikovat synergické a komplementární vazby</a:t>
            </a:r>
          </a:p>
          <a:p>
            <a:pPr lvl="0"/>
            <a:endParaRPr lang="cs-CZ" sz="2000" dirty="0" smtClean="0"/>
          </a:p>
          <a:p>
            <a:pPr lvl="0">
              <a:buFont typeface="Arial" pitchFamily="34" charset="0"/>
              <a:buChar char="•"/>
            </a:pPr>
            <a:endParaRPr lang="cs-CZ" sz="2000" dirty="0" smtClean="0">
              <a:solidFill>
                <a:srgbClr val="000099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03848" y="620688"/>
            <a:ext cx="5544616" cy="576064"/>
          </a:xfrm>
        </p:spPr>
        <p:txBody>
          <a:bodyPr/>
          <a:lstStyle/>
          <a:p>
            <a:r>
              <a:rPr lang="cs-CZ" sz="3000" dirty="0" smtClean="0">
                <a:latin typeface="+mn-lt"/>
              </a:rPr>
              <a:t>Strategické programování </a:t>
            </a:r>
            <a:endParaRPr lang="en-US" sz="3000" dirty="0"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31</a:t>
            </a:fld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Nadpis 2"/>
          <p:cNvSpPr>
            <a:spLocks noGrp="1"/>
          </p:cNvSpPr>
          <p:nvPr>
            <p:ph type="title"/>
          </p:nvPr>
        </p:nvSpPr>
        <p:spPr bwMode="auto">
          <a:xfrm>
            <a:off x="3203848" y="548680"/>
            <a:ext cx="555496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dirty="0" smtClean="0">
                <a:solidFill>
                  <a:srgbClr val="000099"/>
                </a:solidFill>
                <a:latin typeface="+mn-lt"/>
              </a:rPr>
              <a:t>Strategické plánování - vnitřní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endParaRPr lang="cs-CZ" sz="2000" dirty="0" smtClean="0">
              <a:solidFill>
                <a:srgbClr val="000099"/>
              </a:solidFill>
            </a:endParaRP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000" dirty="0" smtClean="0">
              <a:solidFill>
                <a:srgbClr val="000099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7596336" y="0"/>
            <a:ext cx="1152128" cy="2606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32</a:t>
            </a:fld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251520" y="1268760"/>
            <a:ext cx="856895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 zajistit vzájemnou soudržnost a provázanost identifikovaných problémů, definovaných cílů a navrhovaných opatření, aktivit a jejich synergických vazeb.</a:t>
            </a:r>
          </a:p>
          <a:p>
            <a:pPr>
              <a:buFontTx/>
              <a:buChar char="-"/>
            </a:pPr>
            <a:endParaRPr lang="cs-CZ" sz="2400" dirty="0" smtClean="0">
              <a:solidFill>
                <a:srgbClr val="000099"/>
              </a:solidFill>
            </a:endParaRPr>
          </a:p>
          <a:p>
            <a:r>
              <a:rPr lang="cs-CZ" sz="2400" dirty="0" smtClean="0">
                <a:solidFill>
                  <a:srgbClr val="000099"/>
                </a:solidFill>
              </a:rPr>
              <a:t>Předpoklady: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rgbClr val="000099"/>
                </a:solidFill>
              </a:rPr>
              <a:t> správně nastavené indikátory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rgbClr val="000099"/>
                </a:solidFill>
              </a:rPr>
              <a:t> aplikace nového logického rámce za pomoci správného stanovení tzv. teorie změny na úrovni specifického cíle/opatření</a:t>
            </a:r>
          </a:p>
          <a:p>
            <a:endParaRPr lang="cs-CZ" sz="2400" dirty="0" smtClean="0">
              <a:solidFill>
                <a:srgbClr val="000099"/>
              </a:solidFill>
            </a:endParaRPr>
          </a:p>
          <a:p>
            <a:r>
              <a:rPr lang="cs-CZ" sz="2400" i="1" dirty="0" smtClean="0">
                <a:solidFill>
                  <a:srgbClr val="000099"/>
                </a:solidFill>
              </a:rPr>
              <a:t>Co chceme a můžeme změnit? </a:t>
            </a:r>
          </a:p>
          <a:p>
            <a:r>
              <a:rPr lang="cs-CZ" sz="2400" i="1" dirty="0" smtClean="0">
                <a:solidFill>
                  <a:srgbClr val="000099"/>
                </a:solidFill>
              </a:rPr>
              <a:t>Jak toho chceme dosáhnout? </a:t>
            </a:r>
          </a:p>
          <a:p>
            <a:r>
              <a:rPr lang="cs-CZ" sz="2400" i="1" dirty="0" smtClean="0">
                <a:solidFill>
                  <a:srgbClr val="000099"/>
                </a:solidFill>
              </a:rPr>
              <a:t>Jak ověříme, že jsme byli úspěšní? </a:t>
            </a:r>
            <a:endParaRPr lang="en-US" sz="2400" i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71800" y="476672"/>
            <a:ext cx="5915000" cy="864096"/>
          </a:xfrm>
        </p:spPr>
        <p:txBody>
          <a:bodyPr/>
          <a:lstStyle/>
          <a:p>
            <a:r>
              <a:rPr lang="cs-CZ" sz="3000" b="1" dirty="0" smtClean="0">
                <a:solidFill>
                  <a:srgbClr val="000099"/>
                </a:solidFill>
                <a:latin typeface="+mn-lt"/>
              </a:rPr>
              <a:t>Tematická koncentrace</a:t>
            </a:r>
            <a:endParaRPr lang="en-US" sz="3000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rgbClr val="000099"/>
                </a:solidFill>
              </a:rPr>
              <a:t>Čl. 9 návrhu nařízení 11 Tematických cílů </a:t>
            </a:r>
          </a:p>
          <a:p>
            <a:r>
              <a:rPr lang="cs-CZ" sz="2400" dirty="0" smtClean="0">
                <a:solidFill>
                  <a:srgbClr val="000099"/>
                </a:solidFill>
              </a:rPr>
              <a:t>specifická nařízení k fondům SSR - investiční priority/ </a:t>
            </a:r>
            <a:r>
              <a:rPr lang="cs-CZ" sz="2400" dirty="0" err="1" smtClean="0">
                <a:solidFill>
                  <a:srgbClr val="000099"/>
                </a:solidFill>
              </a:rPr>
              <a:t>Priority</a:t>
            </a:r>
            <a:r>
              <a:rPr lang="cs-CZ" sz="2400" dirty="0" smtClean="0">
                <a:solidFill>
                  <a:srgbClr val="000099"/>
                </a:solidFill>
              </a:rPr>
              <a:t> Unie</a:t>
            </a:r>
          </a:p>
          <a:p>
            <a:r>
              <a:rPr lang="cs-CZ" sz="2400" dirty="0" smtClean="0">
                <a:solidFill>
                  <a:srgbClr val="000099"/>
                </a:solidFill>
              </a:rPr>
              <a:t>Požadavky na tematickou koncentraci – specifická nařízení k fondům SSR</a:t>
            </a:r>
            <a:endParaRPr lang="en-US" sz="2400" dirty="0">
              <a:solidFill>
                <a:srgbClr val="000099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7596336" y="0"/>
            <a:ext cx="1152128" cy="2606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33</a:t>
            </a:fld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19872" y="548680"/>
            <a:ext cx="5194920" cy="634082"/>
          </a:xfrm>
        </p:spPr>
        <p:txBody>
          <a:bodyPr/>
          <a:lstStyle/>
          <a:p>
            <a:r>
              <a:rPr lang="cs-CZ" sz="3000" b="1" dirty="0" smtClean="0">
                <a:solidFill>
                  <a:srgbClr val="000099"/>
                </a:solidFill>
                <a:latin typeface="+mn-lt"/>
              </a:rPr>
              <a:t>Struktura programů</a:t>
            </a:r>
            <a:endParaRPr lang="en-US" sz="3000" b="1" dirty="0">
              <a:solidFill>
                <a:srgbClr val="000099"/>
              </a:solidFill>
              <a:latin typeface="+mn-lt"/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323528" y="1341438"/>
          <a:ext cx="8425184" cy="4631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  <a:gridCol w="2844440"/>
                <a:gridCol w="2106296"/>
                <a:gridCol w="2106296"/>
              </a:tblGrid>
              <a:tr h="581599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Úroveň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OP spolufinancované z EFRR, ESF a FS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OP Rybářství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Program rozvoje venkova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54431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/>
                        <a:t>1.</a:t>
                      </a:r>
                      <a:endParaRPr lang="cs-CZ" sz="1800" baseline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Operační program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/>
                        <a:t>Operační program</a:t>
                      </a:r>
                      <a:endParaRPr lang="cs-CZ" sz="1800" baseline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/>
                        <a:t>Program</a:t>
                      </a:r>
                      <a:endParaRPr lang="cs-CZ" sz="1800" baseline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4431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/>
                        <a:t>2.</a:t>
                      </a:r>
                      <a:endParaRPr lang="cs-CZ" sz="1800" baseline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Prioritní osa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Priorita Unie 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/>
                        <a:t>Priorita Unie</a:t>
                      </a:r>
                      <a:endParaRPr lang="cs-CZ" sz="1800" baseline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4431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/>
                        <a:t>3.</a:t>
                      </a:r>
                      <a:endParaRPr lang="cs-CZ" sz="1800" baseline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/>
                        <a:t>Investiční priorita</a:t>
                      </a:r>
                      <a:endParaRPr lang="cs-CZ" sz="1800" baseline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Specifický cíl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/>
                        <a:t>Prioritní oblast</a:t>
                      </a:r>
                      <a:endParaRPr lang="cs-CZ" sz="1800" baseline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4431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/>
                        <a:t>4.</a:t>
                      </a:r>
                      <a:endParaRPr lang="cs-CZ" sz="1800" baseline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/>
                        <a:t>Opatření</a:t>
                      </a:r>
                      <a:endParaRPr lang="cs-CZ" sz="1800" baseline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Opatření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/>
                        <a:t>Opatření</a:t>
                      </a:r>
                      <a:endParaRPr lang="cs-CZ" sz="1800" baseline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4431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/>
                        <a:t>5.</a:t>
                      </a:r>
                      <a:endParaRPr lang="cs-CZ" sz="1800" baseline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/>
                        <a:t>–</a:t>
                      </a:r>
                      <a:endParaRPr lang="cs-CZ" sz="1800" baseline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–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 err="1"/>
                        <a:t>Podopatření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4431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/>
                        <a:t>6.</a:t>
                      </a:r>
                      <a:endParaRPr lang="cs-CZ" sz="1800" baseline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/>
                        <a:t>–</a:t>
                      </a:r>
                      <a:endParaRPr lang="cs-CZ" sz="1800" baseline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/>
                        <a:t>–</a:t>
                      </a:r>
                      <a:endParaRPr lang="cs-CZ" sz="1800" baseline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Záměr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4431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7.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Projekt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Projekt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cs-CZ" sz="1800" baseline="0" dirty="0"/>
                        <a:t>Projekt / nárokové opatření</a:t>
                      </a:r>
                      <a:endParaRPr lang="cs-CZ" sz="1800" baseline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27784" y="476672"/>
            <a:ext cx="6059016" cy="706090"/>
          </a:xfrm>
        </p:spPr>
        <p:txBody>
          <a:bodyPr/>
          <a:lstStyle/>
          <a:p>
            <a:r>
              <a:rPr lang="cs-CZ" sz="3000" b="1" dirty="0" smtClean="0">
                <a:solidFill>
                  <a:srgbClr val="000099"/>
                </a:solidFill>
                <a:latin typeface="+mn-lt"/>
              </a:rPr>
              <a:t>Předběžné podmínky</a:t>
            </a:r>
            <a:endParaRPr lang="en-US" sz="3000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rgbClr val="000099"/>
                </a:solidFill>
              </a:rPr>
              <a:t>Obecné a tematické předběžné podmínky</a:t>
            </a:r>
          </a:p>
          <a:p>
            <a:r>
              <a:rPr lang="cs-CZ" sz="2400" dirty="0" smtClean="0">
                <a:solidFill>
                  <a:srgbClr val="000099"/>
                </a:solidFill>
              </a:rPr>
              <a:t>ŘO každého programu v návaznosti na stanovení vazeb svých prioritních os/priorit Unie na tematické cíle a investiční priority/priority Unie vydefinuje ex-ante </a:t>
            </a:r>
            <a:r>
              <a:rPr lang="cs-CZ" sz="2400" dirty="0" err="1" smtClean="0">
                <a:solidFill>
                  <a:srgbClr val="000099"/>
                </a:solidFill>
              </a:rPr>
              <a:t>kondicionality</a:t>
            </a:r>
            <a:r>
              <a:rPr lang="cs-CZ" sz="2400" dirty="0" smtClean="0">
                <a:solidFill>
                  <a:srgbClr val="000099"/>
                </a:solidFill>
              </a:rPr>
              <a:t>, které jsou pro priority daného programu relevantní.</a:t>
            </a:r>
          </a:p>
          <a:p>
            <a:r>
              <a:rPr lang="cs-CZ" sz="2400" dirty="0" smtClean="0">
                <a:solidFill>
                  <a:srgbClr val="000099"/>
                </a:solidFill>
              </a:rPr>
              <a:t>V případě jejich nesplnění do data předložení programu – budou definována opatření a harmonogram plnění – do 31.12.2016</a:t>
            </a:r>
          </a:p>
          <a:p>
            <a:endParaRPr lang="en-US" sz="24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59832" y="548680"/>
            <a:ext cx="5698976" cy="634082"/>
          </a:xfrm>
        </p:spPr>
        <p:txBody>
          <a:bodyPr/>
          <a:lstStyle/>
          <a:p>
            <a:r>
              <a:rPr lang="cs-CZ" sz="3000" b="1" dirty="0" smtClean="0">
                <a:solidFill>
                  <a:srgbClr val="000099"/>
                </a:solidFill>
                <a:latin typeface="+mn-lt"/>
              </a:rPr>
              <a:t>Výkonnostní rámec</a:t>
            </a:r>
            <a:endParaRPr lang="en-US" sz="3000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496944" cy="4785395"/>
          </a:xfrm>
        </p:spPr>
        <p:txBody>
          <a:bodyPr/>
          <a:lstStyle/>
          <a:p>
            <a:r>
              <a:rPr lang="cs-CZ" sz="2400" b="1" dirty="0" smtClean="0">
                <a:solidFill>
                  <a:srgbClr val="000099"/>
                </a:solidFill>
              </a:rPr>
              <a:t>5 % ze zdrojů každého fondu SSR</a:t>
            </a:r>
            <a:r>
              <a:rPr lang="cs-CZ" sz="2400" dirty="0" smtClean="0">
                <a:solidFill>
                  <a:srgbClr val="000099"/>
                </a:solidFill>
              </a:rPr>
              <a:t> s výjimkou zdrojů přidělených na cíl EÚS</a:t>
            </a:r>
          </a:p>
          <a:p>
            <a:r>
              <a:rPr lang="cs-CZ" sz="2400" dirty="0" smtClean="0">
                <a:solidFill>
                  <a:srgbClr val="000099"/>
                </a:solidFill>
              </a:rPr>
              <a:t>milníky finanční, indikátory výstupů, příp. výsledků</a:t>
            </a:r>
          </a:p>
          <a:p>
            <a:pPr>
              <a:buNone/>
            </a:pPr>
            <a:endParaRPr lang="cs-CZ" sz="2400" dirty="0" smtClean="0">
              <a:solidFill>
                <a:srgbClr val="000099"/>
              </a:solidFill>
            </a:endParaRPr>
          </a:p>
          <a:p>
            <a:pPr>
              <a:buNone/>
            </a:pPr>
            <a:r>
              <a:rPr lang="cs-CZ" sz="2400" dirty="0" smtClean="0">
                <a:solidFill>
                  <a:srgbClr val="000099"/>
                </a:solidFill>
              </a:rPr>
              <a:t>ŘO stanoví milníky na úrovni prioritních os/ Priorit Unie pro roky 2016/2018/2022 </a:t>
            </a:r>
          </a:p>
          <a:p>
            <a:pPr>
              <a:buFontTx/>
              <a:buChar char="-"/>
            </a:pPr>
            <a:r>
              <a:rPr lang="cs-CZ" sz="2400" b="1" dirty="0" smtClean="0">
                <a:solidFill>
                  <a:srgbClr val="000099"/>
                </a:solidFill>
              </a:rPr>
              <a:t>přiměřené a jasně zdůvodněné</a:t>
            </a:r>
            <a:r>
              <a:rPr lang="cs-CZ" sz="2400" dirty="0" smtClean="0">
                <a:solidFill>
                  <a:srgbClr val="000099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cs-CZ" sz="2400" b="1" dirty="0" smtClean="0">
                <a:solidFill>
                  <a:srgbClr val="000099"/>
                </a:solidFill>
              </a:rPr>
              <a:t>v souladu se strategií programu, Dohody o partnerství a udělenou alokací</a:t>
            </a:r>
            <a:endParaRPr lang="en-US" sz="2400" dirty="0">
              <a:solidFill>
                <a:srgbClr val="000099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7596336" y="0"/>
            <a:ext cx="1152128" cy="2606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36</a:t>
            </a:fld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87824" y="548680"/>
            <a:ext cx="5544616" cy="778098"/>
          </a:xfrm>
        </p:spPr>
        <p:txBody>
          <a:bodyPr/>
          <a:lstStyle/>
          <a:p>
            <a:r>
              <a:rPr lang="cs-CZ" sz="3000" b="1" dirty="0" smtClean="0">
                <a:solidFill>
                  <a:srgbClr val="000099"/>
                </a:solidFill>
                <a:latin typeface="+mn-lt"/>
              </a:rPr>
              <a:t>Regionální dimenze</a:t>
            </a:r>
            <a:endParaRPr lang="en-US" sz="3000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rgbClr val="000099"/>
                </a:solidFill>
              </a:rPr>
              <a:t>Strategie regionálního rozvoje</a:t>
            </a:r>
          </a:p>
          <a:p>
            <a:pPr>
              <a:buNone/>
            </a:pPr>
            <a:r>
              <a:rPr lang="cs-CZ" sz="2400" dirty="0" smtClean="0">
                <a:solidFill>
                  <a:srgbClr val="000099"/>
                </a:solidFill>
              </a:rPr>
              <a:t>Typologie území:</a:t>
            </a:r>
          </a:p>
          <a:p>
            <a:pPr lvl="1"/>
            <a:r>
              <a:rPr lang="cs-CZ" sz="2000" dirty="0" smtClean="0">
                <a:solidFill>
                  <a:srgbClr val="000099"/>
                </a:solidFill>
              </a:rPr>
              <a:t>Rozvojová území (dále jen „RU“)</a:t>
            </a:r>
          </a:p>
          <a:p>
            <a:pPr lvl="1"/>
            <a:r>
              <a:rPr lang="cs-CZ" sz="2000" dirty="0" smtClean="0">
                <a:solidFill>
                  <a:srgbClr val="000099"/>
                </a:solidFill>
              </a:rPr>
              <a:t>Stabilizovaná území (dále jen „SU“) </a:t>
            </a:r>
          </a:p>
          <a:p>
            <a:pPr lvl="1"/>
            <a:r>
              <a:rPr lang="cs-CZ" sz="2000" dirty="0" smtClean="0">
                <a:solidFill>
                  <a:srgbClr val="000099"/>
                </a:solidFill>
              </a:rPr>
              <a:t>Periferní území (dále jen „PU“) </a:t>
            </a:r>
          </a:p>
          <a:p>
            <a:pPr lvl="1"/>
            <a:r>
              <a:rPr lang="cs-CZ" sz="2000" dirty="0" smtClean="0">
                <a:solidFill>
                  <a:srgbClr val="000099"/>
                </a:solidFill>
              </a:rPr>
              <a:t>Státem podporované regiony (dále jen „SPR“).</a:t>
            </a:r>
          </a:p>
          <a:p>
            <a:pPr>
              <a:buNone/>
            </a:pPr>
            <a:r>
              <a:rPr lang="cs-CZ" sz="2400" dirty="0" smtClean="0">
                <a:solidFill>
                  <a:srgbClr val="000099"/>
                </a:solidFill>
              </a:rPr>
              <a:t>Nástroje integrovaného řešení – ITI, CLLD, IPRÚ, JAP </a:t>
            </a:r>
          </a:p>
          <a:p>
            <a:r>
              <a:rPr lang="cs-CZ" sz="2400" dirty="0" smtClean="0">
                <a:solidFill>
                  <a:srgbClr val="000099"/>
                </a:solidFill>
              </a:rPr>
              <a:t>ŘO stanoví přístup k promítnutí regionální dimenze do návrhů zaměření programu vč. vhodných nástrojů a koordinačních mechanismů – věcná, územní, časová provázanost</a:t>
            </a:r>
            <a:endParaRPr lang="en-US" sz="24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Finanční nástroje – ex-ante analýza, indikativní částka na úrovni prioritní osy (EFRR, ESF, FS)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Velké projekty – seznam v příloze (EFRR, ESF, FS) – nepodléhá schvalování EK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Opatření pro snižování administrativní zátěže pro příjemce (vyhodnocení, přijatá a plánovaná opatření)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Horizontální principy a jejich naplňování v programu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Řízení a implementace programu</a:t>
            </a:r>
            <a:endParaRPr lang="en-US" sz="2400" dirty="0">
              <a:solidFill>
                <a:srgbClr val="000099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707904" y="620688"/>
            <a:ext cx="4032448" cy="576064"/>
          </a:xfrm>
        </p:spPr>
        <p:txBody>
          <a:bodyPr/>
          <a:lstStyle/>
          <a:p>
            <a:r>
              <a:rPr lang="cs-CZ" sz="3000" dirty="0" smtClean="0">
                <a:latin typeface="+mn-lt"/>
              </a:rPr>
              <a:t>Další části programu </a:t>
            </a:r>
            <a:endParaRPr lang="en-US" sz="3000" dirty="0"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38</a:t>
            </a:fld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Dne 11.1.2013 proběhne technické jednání k nastavení intervenční logiky programu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ŘO budou informovat MMR-NOK o předpokládaném harmonogramu přípravy a realizace ex-ante evaluace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solidFill>
                  <a:srgbClr val="000099"/>
                </a:solidFill>
              </a:rPr>
              <a:t>Do konce března 2013 budou předloženy návrhy programů rozpracovaných dle požadavků fáze 1</a:t>
            </a:r>
          </a:p>
          <a:p>
            <a:endParaRPr lang="cs-CZ" sz="2400" dirty="0" smtClean="0">
              <a:solidFill>
                <a:srgbClr val="000099"/>
              </a:solidFill>
            </a:endParaRP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707904" y="620688"/>
            <a:ext cx="5040560" cy="576064"/>
          </a:xfrm>
        </p:spPr>
        <p:txBody>
          <a:bodyPr/>
          <a:lstStyle/>
          <a:p>
            <a:r>
              <a:rPr lang="cs-CZ" sz="3000" dirty="0" smtClean="0">
                <a:latin typeface="+mn-lt"/>
              </a:rPr>
              <a:t>Závěr</a:t>
            </a:r>
            <a:endParaRPr lang="en-US" sz="3000" dirty="0"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3BBC7A58-1EB9-48B1-B15F-507BB3B71477}" type="slidenum">
              <a:rPr lang="cs-CZ" smtClean="0"/>
              <a:pPr>
                <a:defRPr/>
              </a:pPr>
              <a:t>39</a:t>
            </a:fld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785786" y="1785926"/>
            <a:ext cx="7500990" cy="410825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  <a:buNone/>
            </a:pPr>
            <a:r>
              <a:rPr lang="cs-CZ" sz="28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Projednáno vládou dne 28.11.2012 → usnesení č. 867/2012</a:t>
            </a:r>
          </a:p>
          <a:p>
            <a:pPr>
              <a:spcBef>
                <a:spcPts val="600"/>
              </a:spcBef>
            </a:pPr>
            <a:endParaRPr lang="cs-CZ" sz="2000" b="1" u="sng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spcBef>
                <a:spcPts val="600"/>
              </a:spcBef>
              <a:buNone/>
            </a:pPr>
            <a:r>
              <a:rPr lang="cs-CZ" sz="2000" b="1" u="sng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Usnesení:</a:t>
            </a:r>
          </a:p>
          <a:p>
            <a:pPr>
              <a:spcBef>
                <a:spcPts val="600"/>
              </a:spcBef>
              <a:buClr>
                <a:srgbClr val="E21C18"/>
              </a:buClr>
              <a:tabLst>
                <a:tab pos="363538" algn="l"/>
              </a:tabLst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I. </a:t>
            </a: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bere na vědomí 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Podklad pro přípravu Dohody o partnerství</a:t>
            </a:r>
            <a:endParaRPr lang="cs-CZ" sz="14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363538" indent="-363538">
              <a:spcBef>
                <a:spcPts val="600"/>
              </a:spcBef>
              <a:buClr>
                <a:srgbClr val="E21C18"/>
              </a:buClr>
              <a:tabLst>
                <a:tab pos="363538" algn="l"/>
              </a:tabLst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II. </a:t>
            </a: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schvaluje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postup přípravy programů a vymezení operačních programů pro cíle Investice pro růst a zaměstnanost, Evropská územní spolupráce a Programu rozvoje venkova a OP Rybářství</a:t>
            </a:r>
          </a:p>
          <a:p>
            <a:pPr>
              <a:lnSpc>
                <a:spcPct val="110000"/>
              </a:lnSpc>
              <a:buClr>
                <a:srgbClr val="000099"/>
              </a:buClr>
              <a:buNone/>
              <a:defRPr/>
            </a:pPr>
            <a:endParaRPr lang="cs-CZ" sz="1600" dirty="0" smtClean="0">
              <a:solidFill>
                <a:srgbClr val="000099"/>
              </a:solidFill>
              <a:ea typeface="+mn-ea"/>
              <a:cs typeface="Arial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786182" y="548680"/>
            <a:ext cx="5106745" cy="880056"/>
          </a:xfrm>
          <a:prstGeom prst="rect">
            <a:avLst/>
          </a:prstGeom>
          <a:noFill/>
          <a:ln w="63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l-PL" sz="3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Podklad pro přípravu Dohody o partnerství</a:t>
            </a:r>
            <a:endParaRPr lang="cs-CZ" sz="30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92417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4000" b="1" dirty="0" smtClean="0">
                <a:solidFill>
                  <a:schemeClr val="accent1">
                    <a:lumMod val="75000"/>
                  </a:schemeClr>
                </a:solidFill>
              </a:rPr>
              <a:t>Podkladové materiály MMR vůči ŘO</a:t>
            </a:r>
          </a:p>
        </p:txBody>
      </p:sp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395288" y="5157788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sz="2400" b="0"/>
          </a:p>
        </p:txBody>
      </p:sp>
      <p:sp>
        <p:nvSpPr>
          <p:cNvPr id="36867" name="Line 4"/>
          <p:cNvSpPr>
            <a:spLocks noChangeShapeType="1"/>
          </p:cNvSpPr>
          <p:nvPr/>
        </p:nvSpPr>
        <p:spPr bwMode="auto">
          <a:xfrm>
            <a:off x="0" y="2492375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868" name="Line 5"/>
          <p:cNvSpPr>
            <a:spLocks noChangeShapeType="1"/>
          </p:cNvSpPr>
          <p:nvPr/>
        </p:nvSpPr>
        <p:spPr bwMode="auto">
          <a:xfrm>
            <a:off x="0" y="4221163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71472" y="1928802"/>
            <a:ext cx="8001057" cy="476886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FF0000"/>
              </a:buClr>
              <a:buNone/>
            </a:pPr>
            <a:r>
              <a:rPr lang="cs-CZ" sz="24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Strategické dokumenty na evropské úrovni:</a:t>
            </a:r>
          </a:p>
          <a:p>
            <a:pPr>
              <a:buClr>
                <a:srgbClr val="FF0000"/>
              </a:buClr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spcAft>
                <a:spcPts val="600"/>
              </a:spcAft>
              <a:buClr>
                <a:srgbClr val="FF0000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Legislativa EU týkající se programového období 2014 - 2020</a:t>
            </a:r>
          </a:p>
          <a:p>
            <a:pPr>
              <a:spcAft>
                <a:spcPts val="600"/>
              </a:spcAft>
              <a:buClr>
                <a:srgbClr val="FF0000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Strategie Evropa 2020</a:t>
            </a:r>
          </a:p>
          <a:p>
            <a:pPr>
              <a:spcAft>
                <a:spcPts val="600"/>
              </a:spcAft>
              <a:buClr>
                <a:srgbClr val="FF0000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Stěžejní iniciativy</a:t>
            </a:r>
          </a:p>
          <a:p>
            <a:pPr>
              <a:spcAft>
                <a:spcPts val="600"/>
              </a:spcAft>
              <a:buClr>
                <a:srgbClr val="FF0000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Integrované hlavní směry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143240" y="549274"/>
            <a:ext cx="5749935" cy="808023"/>
          </a:xfrm>
          <a:prstGeom prst="rect">
            <a:avLst/>
          </a:prstGeom>
          <a:noFill/>
          <a:ln w="63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l-PL" sz="3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Východiska pro přípravu Dohody a programů – strategické dokumenty</a:t>
            </a:r>
            <a:endParaRPr lang="cs-CZ" sz="30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71472" y="1928802"/>
            <a:ext cx="8001057" cy="476886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600"/>
              </a:spcAft>
              <a:buClr>
                <a:srgbClr val="FF0000"/>
              </a:buClr>
              <a:buNone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Strategické dokumenty na národní úrovni:</a:t>
            </a:r>
          </a:p>
          <a:p>
            <a:pPr>
              <a:spcAft>
                <a:spcPts val="600"/>
              </a:spcAft>
              <a:buClr>
                <a:srgbClr val="FF0000"/>
              </a:buClr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spcAft>
                <a:spcPts val="600"/>
              </a:spcAft>
              <a:buClr>
                <a:srgbClr val="FF0000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Národní program reforem</a:t>
            </a:r>
          </a:p>
          <a:p>
            <a:pPr>
              <a:spcAft>
                <a:spcPts val="600"/>
              </a:spcAft>
              <a:buClr>
                <a:srgbClr val="FF0000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Národní rozvojové priority pro čerpání fondů EU po roce 2013</a:t>
            </a:r>
          </a:p>
          <a:p>
            <a:pPr>
              <a:spcAft>
                <a:spcPts val="600"/>
              </a:spcAft>
              <a:buClr>
                <a:srgbClr val="FF0000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Národní strategický referenční rámec</a:t>
            </a:r>
          </a:p>
          <a:p>
            <a:pPr>
              <a:spcAft>
                <a:spcPts val="600"/>
              </a:spcAft>
              <a:buClr>
                <a:srgbClr val="FF0000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Strategie mezinárodní konkurenceschopnosti ČR</a:t>
            </a:r>
          </a:p>
          <a:p>
            <a:pPr>
              <a:spcAft>
                <a:spcPts val="600"/>
              </a:spcAft>
              <a:buClr>
                <a:srgbClr val="FF0000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Platná legislativa</a:t>
            </a:r>
          </a:p>
          <a:p>
            <a:pPr>
              <a:spcAft>
                <a:spcPts val="600"/>
              </a:spcAft>
              <a:buClr>
                <a:srgbClr val="FF0000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Shrnutí makroekonomických souvislostí</a:t>
            </a:r>
          </a:p>
          <a:p>
            <a:pPr>
              <a:spcAft>
                <a:spcPts val="600"/>
              </a:spcAft>
              <a:buClr>
                <a:srgbClr val="FF0000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Tematické okruhy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43240" y="549274"/>
            <a:ext cx="5749935" cy="808023"/>
          </a:xfrm>
          <a:prstGeom prst="rect">
            <a:avLst/>
          </a:prstGeom>
          <a:noFill/>
          <a:ln w="63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l-PL" sz="3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Východiska pro přípravu Dohody a programů – strategické dokumenty</a:t>
            </a:r>
            <a:endParaRPr lang="cs-CZ" sz="30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71472" y="1928802"/>
            <a:ext cx="8001057" cy="476886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FF0000"/>
              </a:buClr>
              <a:buNone/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Klíčový dokument na národní úrovni:</a:t>
            </a:r>
          </a:p>
          <a:p>
            <a:pPr>
              <a:buClr>
                <a:srgbClr val="FF0000"/>
              </a:buClr>
              <a:buNone/>
            </a:pPr>
            <a:endParaRPr lang="cs-CZ" sz="20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>
              <a:spcAft>
                <a:spcPts val="600"/>
              </a:spcAft>
              <a:buClr>
                <a:srgbClr val="FF0000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Podklad pro přípravu Dohody o partnerství pro programové období 201-2020 – Vymezení operačních a další postup při přípravě ČR pro efektivní čerpání evropských fondů</a:t>
            </a:r>
          </a:p>
          <a:p>
            <a:pPr lvl="1">
              <a:spcAft>
                <a:spcPts val="600"/>
              </a:spcAft>
              <a:buClr>
                <a:srgbClr val="FF0000"/>
              </a:buClr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Rozpracované národní rozvojové priority do úrovně OP a návrh dalšího postupu pro efektivní čerpání - uloženo MMR UV č. 650 z 31. srpna 2011 – MMR zpracovalo – předložení vládě do konce října 2012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143240" y="549274"/>
            <a:ext cx="5749935" cy="808023"/>
          </a:xfrm>
          <a:prstGeom prst="rect">
            <a:avLst/>
          </a:prstGeom>
          <a:noFill/>
          <a:ln w="63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l-PL" sz="3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Východiska pro přípravu Dohody a programů – strategické dokumenty</a:t>
            </a:r>
            <a:endParaRPr lang="cs-CZ" sz="30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924175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4000" b="1" dirty="0" smtClean="0">
                <a:solidFill>
                  <a:schemeClr val="accent1">
                    <a:lumMod val="75000"/>
                  </a:schemeClr>
                </a:solidFill>
              </a:rPr>
              <a:t>Další a závěr</a:t>
            </a:r>
          </a:p>
        </p:txBody>
      </p:sp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395288" y="5157788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sz="2400" b="0"/>
          </a:p>
        </p:txBody>
      </p:sp>
      <p:sp>
        <p:nvSpPr>
          <p:cNvPr id="36867" name="Line 4"/>
          <p:cNvSpPr>
            <a:spLocks noChangeShapeType="1"/>
          </p:cNvSpPr>
          <p:nvPr/>
        </p:nvSpPr>
        <p:spPr bwMode="auto">
          <a:xfrm>
            <a:off x="0" y="2492375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6868" name="Line 5"/>
          <p:cNvSpPr>
            <a:spLocks noChangeShapeType="1"/>
          </p:cNvSpPr>
          <p:nvPr/>
        </p:nvSpPr>
        <p:spPr bwMode="auto">
          <a:xfrm>
            <a:off x="0" y="4221163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7813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3600" b="1" kern="1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+mn-ea"/>
                <a:cs typeface="Arial" charset="0"/>
              </a:rPr>
              <a:t>Děkujeme za pozornost</a:t>
            </a:r>
          </a:p>
        </p:txBody>
      </p:sp>
      <p:sp>
        <p:nvSpPr>
          <p:cNvPr id="45058" name="Rectangle 4"/>
          <p:cNvSpPr>
            <a:spLocks noChangeArrowheads="1"/>
          </p:cNvSpPr>
          <p:nvPr/>
        </p:nvSpPr>
        <p:spPr bwMode="auto">
          <a:xfrm>
            <a:off x="395288" y="4941888"/>
            <a:ext cx="8229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sz="1600" dirty="0" smtClean="0">
              <a:latin typeface="Calibri" pitchFamily="34" charset="0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2000" b="1" dirty="0" smtClean="0">
                <a:latin typeface="Calibri" pitchFamily="34" charset="0"/>
              </a:rPr>
              <a:t>priprava2014@</a:t>
            </a:r>
            <a:r>
              <a:rPr lang="cs-CZ" sz="2000" b="1" dirty="0" err="1" smtClean="0">
                <a:latin typeface="Calibri" pitchFamily="34" charset="0"/>
              </a:rPr>
              <a:t>mmr.cz</a:t>
            </a:r>
            <a:r>
              <a:rPr lang="cs-CZ" sz="2000" b="1" dirty="0" smtClean="0"/>
              <a:t> </a:t>
            </a:r>
            <a:endParaRPr lang="cs-CZ" sz="2000" b="1" dirty="0"/>
          </a:p>
        </p:txBody>
      </p:sp>
      <p:sp>
        <p:nvSpPr>
          <p:cNvPr id="45059" name="Line 5"/>
          <p:cNvSpPr>
            <a:spLocks noChangeShapeType="1"/>
          </p:cNvSpPr>
          <p:nvPr/>
        </p:nvSpPr>
        <p:spPr bwMode="auto">
          <a:xfrm>
            <a:off x="0" y="4724400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060" name="Line 6"/>
          <p:cNvSpPr>
            <a:spLocks noChangeShapeType="1"/>
          </p:cNvSpPr>
          <p:nvPr/>
        </p:nvSpPr>
        <p:spPr bwMode="auto">
          <a:xfrm>
            <a:off x="0" y="6021388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28596" y="1357298"/>
            <a:ext cx="8497887" cy="4625989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endParaRPr lang="cs-CZ" sz="1800" dirty="0" smtClean="0">
              <a:solidFill>
                <a:srgbClr val="000099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endParaRPr lang="cs-CZ" sz="1800" dirty="0" smtClean="0">
              <a:solidFill>
                <a:srgbClr val="000099"/>
              </a:solidFill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4140200" y="549275"/>
            <a:ext cx="4752975" cy="647700"/>
          </a:xfrm>
          <a:prstGeom prst="rect">
            <a:avLst/>
          </a:prstGeom>
          <a:noFill/>
          <a:ln w="63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3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Vymezení programů</a:t>
            </a:r>
          </a:p>
        </p:txBody>
      </p:sp>
      <p:grpSp>
        <p:nvGrpSpPr>
          <p:cNvPr id="5" name="Plátno 2"/>
          <p:cNvGrpSpPr>
            <a:grpSpLocks/>
          </p:cNvGrpSpPr>
          <p:nvPr/>
        </p:nvGrpSpPr>
        <p:grpSpPr bwMode="auto">
          <a:xfrm>
            <a:off x="785786" y="1357298"/>
            <a:ext cx="7667656" cy="5030356"/>
            <a:chOff x="0" y="0"/>
            <a:chExt cx="53721" cy="40526"/>
          </a:xfrm>
        </p:grpSpPr>
        <p:sp>
          <p:nvSpPr>
            <p:cNvPr id="6" name="AutoShape 1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53721" cy="405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cs-CZ" dirty="0"/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13013" y="815"/>
              <a:ext cx="26026" cy="2594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00" b="1" dirty="0" smtClean="0">
                  <a:cs typeface="Times New Roman" pitchFamily="18" charset="0"/>
                </a:rPr>
                <a:t>Programy pro Dohodu o partnerství</a:t>
              </a:r>
              <a:endParaRPr lang="cs-CZ" sz="2800" dirty="0"/>
            </a:p>
          </p:txBody>
        </p:sp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1143" y="5708"/>
              <a:ext cx="26289" cy="343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400" dirty="0">
                  <a:cs typeface="Times New Roman" pitchFamily="18" charset="0"/>
                </a:rPr>
                <a:t>EFRR+ESF+FS</a:t>
              </a:r>
              <a:endParaRPr lang="cs-CZ" sz="3200" dirty="0"/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29718" y="5715"/>
              <a:ext cx="10293" cy="3435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400" dirty="0">
                  <a:solidFill>
                    <a:srgbClr val="000000"/>
                  </a:solidFill>
                  <a:cs typeface="Times New Roman" pitchFamily="18" charset="0"/>
                </a:rPr>
                <a:t>EZFRV</a:t>
              </a:r>
              <a:endParaRPr lang="cs-CZ" sz="3200" dirty="0"/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42291" y="5708"/>
              <a:ext cx="10287" cy="343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400" dirty="0">
                  <a:cs typeface="Times New Roman" pitchFamily="18" charset="0"/>
                </a:rPr>
                <a:t>ENRF</a:t>
              </a:r>
              <a:endParaRPr lang="cs-CZ" sz="3200" dirty="0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29718" y="11430"/>
              <a:ext cx="10287" cy="342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050" dirty="0">
                  <a:cs typeface="Times New Roman" pitchFamily="18" charset="0"/>
                </a:rPr>
                <a:t>Program rozvoje venkova</a:t>
              </a:r>
              <a:endParaRPr lang="cs-CZ" sz="2400" dirty="0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42291" y="11430"/>
              <a:ext cx="10287" cy="228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050" dirty="0">
                  <a:cs typeface="Times New Roman" pitchFamily="18" charset="0"/>
                </a:rPr>
                <a:t>OP Rybářství</a:t>
              </a:r>
              <a:endParaRPr lang="cs-CZ" sz="2400" dirty="0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3003" y="11750"/>
              <a:ext cx="23024" cy="262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cs-CZ" dirty="0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504" y="12326"/>
              <a:ext cx="21784" cy="135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050" b="1" dirty="0">
                  <a:cs typeface="Times New Roman" pitchFamily="18" charset="0"/>
                </a:rPr>
                <a:t>Cíl Investice pro růst a zaměstnanost</a:t>
              </a:r>
              <a:endParaRPr lang="cs-CZ" sz="1000" dirty="0"/>
            </a:p>
            <a:p>
              <a:pPr algn="ctr" eaLnBrk="0" hangingPunct="0"/>
              <a:r>
                <a:rPr lang="cs-CZ" sz="1050" dirty="0">
                  <a:cs typeface="Times New Roman" pitchFamily="18" charset="0"/>
                </a:rPr>
                <a:t>OP Podnikání a inovace pro konkurenceschopnost</a:t>
              </a:r>
              <a:endParaRPr lang="cs-CZ" sz="1050" dirty="0"/>
            </a:p>
            <a:p>
              <a:pPr algn="ctr" eaLnBrk="0" hangingPunct="0"/>
              <a:r>
                <a:rPr lang="cs-CZ" sz="1050" dirty="0">
                  <a:cs typeface="Times New Roman" pitchFamily="18" charset="0"/>
                </a:rPr>
                <a:t>OP Výzkum,vývoj a vzdělávání</a:t>
              </a:r>
              <a:endParaRPr lang="cs-CZ" sz="1050" dirty="0"/>
            </a:p>
            <a:p>
              <a:pPr algn="ctr" eaLnBrk="0" hangingPunct="0"/>
              <a:r>
                <a:rPr lang="cs-CZ" sz="1050" dirty="0">
                  <a:cs typeface="Times New Roman" pitchFamily="18" charset="0"/>
                </a:rPr>
                <a:t>OP Doprava</a:t>
              </a:r>
              <a:endParaRPr lang="cs-CZ" sz="1050" dirty="0"/>
            </a:p>
            <a:p>
              <a:pPr algn="ctr" eaLnBrk="0" hangingPunct="0"/>
              <a:r>
                <a:rPr lang="cs-CZ" sz="1050" dirty="0">
                  <a:cs typeface="Times New Roman" pitchFamily="18" charset="0"/>
                </a:rPr>
                <a:t>OP Životní prostředí</a:t>
              </a:r>
              <a:endParaRPr lang="cs-CZ" sz="1050" dirty="0"/>
            </a:p>
            <a:p>
              <a:pPr algn="ctr" eaLnBrk="0" hangingPunct="0"/>
              <a:r>
                <a:rPr lang="cs-CZ" sz="1050" dirty="0">
                  <a:cs typeface="Times New Roman" pitchFamily="18" charset="0"/>
                </a:rPr>
                <a:t>OP Zaměstnanost</a:t>
              </a:r>
              <a:endParaRPr lang="cs-CZ" sz="1050" dirty="0"/>
            </a:p>
            <a:p>
              <a:pPr algn="ctr" eaLnBrk="0" hangingPunct="0"/>
              <a:r>
                <a:rPr lang="cs-CZ" sz="1050" dirty="0">
                  <a:cs typeface="Times New Roman" pitchFamily="18" charset="0"/>
                </a:rPr>
                <a:t>Integrovaný regionální operační program</a:t>
              </a:r>
              <a:endParaRPr lang="cs-CZ" sz="1050" dirty="0"/>
            </a:p>
            <a:p>
              <a:pPr algn="ctr" eaLnBrk="0" hangingPunct="0"/>
              <a:r>
                <a:rPr lang="cs-CZ" sz="1050" dirty="0">
                  <a:cs typeface="Times New Roman" pitchFamily="18" charset="0"/>
                </a:rPr>
                <a:t>OP Praha - pól růstu ČR</a:t>
              </a:r>
              <a:endParaRPr lang="cs-CZ" sz="1050" dirty="0"/>
            </a:p>
            <a:p>
              <a:pPr algn="ctr" eaLnBrk="0" hangingPunct="0"/>
              <a:r>
                <a:rPr lang="cs-CZ" sz="1050" dirty="0">
                  <a:cs typeface="Times New Roman" pitchFamily="18" charset="0"/>
                </a:rPr>
                <a:t>OP Technická pomoc</a:t>
              </a:r>
              <a:endParaRPr lang="cs-CZ" sz="2400" dirty="0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3504" y="26474"/>
              <a:ext cx="21784" cy="109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050" b="1" dirty="0">
                  <a:cs typeface="Times New Roman" pitchFamily="18" charset="0"/>
                </a:rPr>
                <a:t>Cíl EÚS</a:t>
              </a:r>
              <a:endParaRPr lang="cs-CZ" sz="1000" dirty="0"/>
            </a:p>
            <a:p>
              <a:pPr algn="ctr" eaLnBrk="0" hangingPunct="0"/>
              <a:r>
                <a:rPr lang="cs-CZ" sz="1050" dirty="0">
                  <a:cs typeface="Times New Roman" pitchFamily="18" charset="0"/>
                </a:rPr>
                <a:t>OP ČR - Polsko</a:t>
              </a:r>
              <a:endParaRPr lang="cs-CZ" sz="1050" dirty="0"/>
            </a:p>
            <a:p>
              <a:pPr algn="ctr" eaLnBrk="0" hangingPunct="0"/>
              <a:r>
                <a:rPr lang="cs-CZ" sz="1050" dirty="0">
                  <a:cs typeface="Times New Roman" pitchFamily="18" charset="0"/>
                </a:rPr>
                <a:t>OP Svobodný stát Sasko - ČR</a:t>
              </a:r>
              <a:endParaRPr lang="cs-CZ" sz="1050" dirty="0"/>
            </a:p>
            <a:p>
              <a:pPr algn="ctr" eaLnBrk="0" hangingPunct="0"/>
              <a:r>
                <a:rPr lang="cs-CZ" sz="1050" dirty="0">
                  <a:cs typeface="Times New Roman" pitchFamily="18" charset="0"/>
                </a:rPr>
                <a:t>OP Svobodný stát Bavorsko - ČR</a:t>
              </a:r>
              <a:endParaRPr lang="cs-CZ" sz="1050" dirty="0"/>
            </a:p>
            <a:p>
              <a:pPr algn="ctr" eaLnBrk="0" hangingPunct="0"/>
              <a:r>
                <a:rPr lang="cs-CZ" sz="1050" dirty="0">
                  <a:cs typeface="Times New Roman" pitchFamily="18" charset="0"/>
                </a:rPr>
                <a:t>OP Rakousko - ČR</a:t>
              </a:r>
              <a:endParaRPr lang="cs-CZ" sz="1050" dirty="0"/>
            </a:p>
            <a:p>
              <a:pPr algn="ctr" eaLnBrk="0" hangingPunct="0"/>
              <a:r>
                <a:rPr lang="cs-CZ" sz="1050" dirty="0">
                  <a:cs typeface="Times New Roman" pitchFamily="18" charset="0"/>
                </a:rPr>
                <a:t>OP Slovensko - ČR</a:t>
              </a:r>
              <a:endParaRPr lang="cs-CZ" sz="1050" dirty="0"/>
            </a:p>
            <a:p>
              <a:pPr algn="ctr" eaLnBrk="0" hangingPunct="0"/>
              <a:r>
                <a:rPr lang="cs-CZ" sz="1050" dirty="0">
                  <a:cs typeface="Times New Roman" pitchFamily="18" charset="0"/>
                </a:rPr>
                <a:t>OP Nadnárodní spolupráce</a:t>
              </a:r>
              <a:endParaRPr lang="cs-CZ" sz="1050" dirty="0"/>
            </a:p>
            <a:p>
              <a:pPr algn="ctr" eaLnBrk="0" hangingPunct="0"/>
              <a:r>
                <a:rPr lang="cs-CZ" sz="1050" dirty="0">
                  <a:cs typeface="Times New Roman" pitchFamily="18" charset="0"/>
                </a:rPr>
                <a:t>OP Meziregionální spolupráce</a:t>
              </a:r>
              <a:endParaRPr lang="cs-CZ" sz="2400" dirty="0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H="1">
              <a:off x="19431" y="3429"/>
              <a:ext cx="5715" cy="22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28575" y="3429"/>
              <a:ext cx="15170" cy="25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27432" y="3429"/>
              <a:ext cx="3650" cy="25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>
              <a:off x="14859" y="9144"/>
              <a:ext cx="6" cy="22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>
              <a:off x="34290" y="9144"/>
              <a:ext cx="6" cy="22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>
              <a:off x="44919" y="8895"/>
              <a:ext cx="0" cy="24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95288" y="1500173"/>
            <a:ext cx="8497887" cy="4625989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endParaRPr lang="cs-CZ" sz="1800" dirty="0" smtClean="0">
              <a:solidFill>
                <a:srgbClr val="000099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endParaRPr lang="cs-CZ" sz="1800" dirty="0" smtClean="0">
              <a:solidFill>
                <a:srgbClr val="000099"/>
              </a:solidFill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4140200" y="549275"/>
            <a:ext cx="4752975" cy="647700"/>
          </a:xfrm>
          <a:prstGeom prst="rect">
            <a:avLst/>
          </a:prstGeom>
          <a:noFill/>
          <a:ln w="63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3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Postup přípravy programů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000100" y="1643050"/>
          <a:ext cx="7143800" cy="3929090"/>
        </p:xfrm>
        <a:graphic>
          <a:graphicData uri="http://schemas.openxmlformats.org/drawingml/2006/table">
            <a:tbl>
              <a:tblPr/>
              <a:tblGrid>
                <a:gridCol w="1880665"/>
                <a:gridCol w="5263135"/>
              </a:tblGrid>
              <a:tr h="480334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Časové období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Aktivita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241171"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200" b="1" kern="1200" dirty="0">
                          <a:latin typeface="Times New Roman"/>
                          <a:ea typeface="Times New Roman"/>
                          <a:cs typeface="Times New Roman"/>
                        </a:rPr>
                        <a:t>Závazný harmonogram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2344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latin typeface="Calibri"/>
                          <a:ea typeface="Times New Roman"/>
                          <a:cs typeface="Times New Roman"/>
                        </a:rPr>
                        <a:t>03/2013</a:t>
                      </a:r>
                      <a:endParaRPr lang="cs-CZ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Předložení návrhu programů pro fondy SSR ze strany řídících orgánů ministerstvu pro místní rozvoj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515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latin typeface="Calibri"/>
                          <a:ea typeface="Times New Roman"/>
                          <a:cs typeface="Times New Roman"/>
                        </a:rPr>
                        <a:t>05/2013</a:t>
                      </a:r>
                      <a:endParaRPr lang="cs-CZ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Předložení informace o stavu přípravy programů fondů SSR ze strany MMR na vládu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Předložení návrhu PRV a OPR ze strany </a:t>
                      </a:r>
                      <a:r>
                        <a:rPr lang="cs-CZ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MZe</a:t>
                      </a:r>
                      <a:r>
                        <a:rPr lang="cs-CZ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na vládu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289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latin typeface="Calibri"/>
                          <a:ea typeface="Times New Roman"/>
                          <a:cs typeface="Times New Roman"/>
                        </a:rPr>
                        <a:t>12/2012 – 05/2013</a:t>
                      </a:r>
                      <a:endParaRPr lang="cs-CZ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Příprava návrhu Dohody o partnerství – vyjednávání s Evropskou komisí 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289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latin typeface="Calibri"/>
                          <a:ea typeface="Times New Roman"/>
                          <a:cs typeface="Times New Roman"/>
                        </a:rPr>
                        <a:t>12/2012 – 05/2013</a:t>
                      </a:r>
                      <a:endParaRPr lang="cs-CZ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Příprava návrhů programů (ve vazbě na přípravu Dohody o partnerství)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171">
                <a:tc gridSpan="2"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200" b="1" kern="1200" dirty="0">
                          <a:latin typeface="Times New Roman"/>
                          <a:ea typeface="Times New Roman"/>
                          <a:cs typeface="Times New Roman"/>
                        </a:rPr>
                        <a:t>Indikativní harmonogram závislý na vývoji jednání na Radě EU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2344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cs-CZ" sz="1400" kern="1200">
                          <a:latin typeface="Calibri"/>
                          <a:ea typeface="Times New Roman"/>
                          <a:cs typeface="Times New Roman"/>
                        </a:rPr>
                        <a:t>06/2013 – 12/2013</a:t>
                      </a:r>
                      <a:endParaRPr lang="cs-CZ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Dopracování návrhů programů a vyjednávání s Evropskou komisí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Dopracování Dohody o partnerství vyjednávání s Evropskou komisí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344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cs-CZ" sz="1400" kern="1200">
                          <a:latin typeface="Calibri"/>
                          <a:ea typeface="Times New Roman"/>
                          <a:cs typeface="Times New Roman"/>
                        </a:rPr>
                        <a:t>11/2013 – 12/2013</a:t>
                      </a:r>
                      <a:endParaRPr lang="cs-CZ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Přijetí/schválení programů Evropskou komisí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Přijetí Dohody o partnerství Evropskou komisí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289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latin typeface="Calibri"/>
                          <a:ea typeface="Times New Roman"/>
                          <a:cs typeface="Times New Roman"/>
                        </a:rPr>
                        <a:t>2014</a:t>
                      </a:r>
                      <a:endParaRPr lang="cs-CZ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Zahájení realizace programů v programovém období 2014-2020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71472" y="1571612"/>
            <a:ext cx="8001057" cy="476886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None/>
            </a:pPr>
            <a:r>
              <a:rPr lang="cs-CZ" sz="2000" b="1" u="sng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Usnesení dále:</a:t>
            </a:r>
          </a:p>
          <a:p>
            <a:pPr>
              <a:spcBef>
                <a:spcPts val="600"/>
              </a:spcBef>
              <a:buClr>
                <a:srgbClr val="E21C18"/>
              </a:buClr>
              <a:tabLst>
                <a:tab pos="363538" algn="l"/>
              </a:tabLst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III.1. </a:t>
            </a: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ukládá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MMR:</a:t>
            </a:r>
          </a:p>
          <a:p>
            <a:pPr marL="800100" lvl="1" indent="-342900">
              <a:spcBef>
                <a:spcPts val="600"/>
              </a:spcBef>
              <a:buClr>
                <a:srgbClr val="E21C18"/>
              </a:buClr>
              <a:buFont typeface="+mj-lt"/>
              <a:buAutoNum type="alphaLcParenR"/>
              <a:tabLst>
                <a:tab pos="363538" algn="l"/>
              </a:tabLst>
            </a:pPr>
            <a:r>
              <a:rPr lang="cs-CZ" sz="1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koordinovat vypracování </a:t>
            </a:r>
            <a:r>
              <a:rPr lang="cs-CZ" sz="1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návrhů programů</a:t>
            </a:r>
            <a:r>
              <a:rPr lang="cs-CZ" sz="1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a vypracování souvisejících </a:t>
            </a:r>
            <a:r>
              <a:rPr lang="cs-CZ" sz="1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metodických dokumentů</a:t>
            </a:r>
            <a:r>
              <a:rPr lang="cs-CZ" sz="1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,</a:t>
            </a:r>
          </a:p>
          <a:p>
            <a:pPr marL="800100" lvl="1" indent="-342900">
              <a:spcBef>
                <a:spcPts val="600"/>
              </a:spcBef>
              <a:buClr>
                <a:srgbClr val="E21C18"/>
              </a:buClr>
              <a:buFont typeface="+mj-lt"/>
              <a:buAutoNum type="alphaLcParenR"/>
              <a:tabLst>
                <a:tab pos="363538" algn="l"/>
              </a:tabLst>
            </a:pPr>
            <a:r>
              <a:rPr lang="cs-CZ" sz="1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zpracovat ve spolupráci s partnery a vládě do 31. května 2013 předložit </a:t>
            </a:r>
            <a:r>
              <a:rPr lang="cs-CZ" sz="1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návrh Dohody o partnerství</a:t>
            </a:r>
            <a:r>
              <a:rPr lang="cs-CZ" sz="1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,</a:t>
            </a:r>
          </a:p>
          <a:p>
            <a:pPr marL="800100" lvl="1" indent="-342900">
              <a:spcBef>
                <a:spcPts val="600"/>
              </a:spcBef>
              <a:buClr>
                <a:srgbClr val="E21C18"/>
              </a:buClr>
              <a:buFont typeface="+mj-lt"/>
              <a:buAutoNum type="alphaLcParenR"/>
              <a:tabLst>
                <a:tab pos="363538" algn="l"/>
              </a:tabLst>
            </a:pPr>
            <a:r>
              <a:rPr lang="cs-CZ" sz="1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zajistit při vypracování návrhů </a:t>
            </a:r>
            <a:r>
              <a:rPr lang="cs-CZ" sz="1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jednotnost metodického přístupu</a:t>
            </a:r>
            <a:r>
              <a:rPr lang="cs-CZ" sz="1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,</a:t>
            </a:r>
          </a:p>
          <a:p>
            <a:pPr marL="800100" lvl="1" indent="-342900">
              <a:spcBef>
                <a:spcPts val="600"/>
              </a:spcBef>
              <a:buClr>
                <a:srgbClr val="E21C18"/>
              </a:buClr>
              <a:buFont typeface="+mj-lt"/>
              <a:buAutoNum type="alphaLcParenR"/>
              <a:tabLst>
                <a:tab pos="363538" algn="l"/>
              </a:tabLst>
            </a:pPr>
            <a:r>
              <a:rPr lang="cs-CZ" sz="1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zajistit odpovídající promítnutí </a:t>
            </a:r>
            <a:r>
              <a:rPr lang="cs-CZ" sz="1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územní a urbánní dimenze </a:t>
            </a:r>
            <a:r>
              <a:rPr lang="cs-CZ" sz="1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do návrhů dokumentů</a:t>
            </a:r>
          </a:p>
          <a:p>
            <a:pPr marL="800100" lvl="1" indent="-342900">
              <a:spcBef>
                <a:spcPts val="600"/>
              </a:spcBef>
              <a:buClr>
                <a:srgbClr val="E21C18"/>
              </a:buClr>
              <a:buFont typeface="+mj-lt"/>
              <a:buAutoNum type="alphaLcParenR"/>
              <a:tabLst>
                <a:tab pos="363538" algn="l"/>
              </a:tabLst>
            </a:pPr>
            <a:r>
              <a:rPr lang="cs-CZ" sz="1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zpracovat a vládě do 30. dubna 2013 předložit návrh </a:t>
            </a:r>
            <a:r>
              <a:rPr lang="cs-CZ" sz="1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systému pro zajištění efektivního řízení a koordinace </a:t>
            </a:r>
            <a:r>
              <a:rPr lang="cs-CZ" sz="1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naplňování cílů Dohody o partnerství</a:t>
            </a:r>
          </a:p>
          <a:p>
            <a:pPr marL="800100" lvl="1" indent="-342900">
              <a:spcBef>
                <a:spcPts val="600"/>
              </a:spcBef>
              <a:buClr>
                <a:srgbClr val="E21C18"/>
              </a:buClr>
              <a:buFont typeface="+mj-lt"/>
              <a:buAutoNum type="alphaLcParenR"/>
              <a:tabLst>
                <a:tab pos="363538" algn="l"/>
              </a:tabLst>
            </a:pPr>
            <a:r>
              <a:rPr lang="cs-CZ" sz="1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předložit vládě do 31. května 2013 informaci o </a:t>
            </a:r>
            <a:r>
              <a:rPr lang="cs-CZ" sz="1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stavu přípravy programů</a:t>
            </a:r>
          </a:p>
          <a:p>
            <a:pPr marL="800100" lvl="1" indent="-342900">
              <a:spcBef>
                <a:spcPts val="600"/>
              </a:spcBef>
              <a:buClr>
                <a:srgbClr val="E21C18"/>
              </a:buClr>
              <a:buFont typeface="+mj-lt"/>
              <a:buAutoNum type="alphaLcParenR"/>
              <a:tabLst>
                <a:tab pos="363538" algn="l"/>
              </a:tabLst>
            </a:pPr>
            <a:r>
              <a:rPr lang="cs-CZ" sz="1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připravovat ve spolupráci s odpovědnými orgány a do 31. března 2013 zpracovat informaci o </a:t>
            </a:r>
            <a:r>
              <a:rPr lang="cs-CZ" sz="16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stavu a dalším harmonogramu příprav programů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929058" y="549274"/>
            <a:ext cx="4964117" cy="808023"/>
          </a:xfrm>
          <a:prstGeom prst="rect">
            <a:avLst/>
          </a:prstGeom>
          <a:noFill/>
          <a:ln w="63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l-PL" sz="3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Podklad pro přípravu Dohody o partnerství</a:t>
            </a:r>
            <a:endParaRPr lang="cs-CZ" sz="30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71472" y="1571612"/>
            <a:ext cx="8001057" cy="476886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rgbClr val="E21C18"/>
              </a:buClr>
              <a:tabLst>
                <a:tab pos="363538" algn="l"/>
              </a:tabLst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III.2. </a:t>
            </a: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ukládá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MMR a dále MPO, MŠMT, MD, MŽP a MPSV ve spolupráci s MMR zpracovat návrhy operačních programů pro EFRR, FS a ESF podle bodu II/2 usnesení a:</a:t>
            </a:r>
            <a:endParaRPr lang="cs-CZ" sz="16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800100" lvl="1" indent="-342900">
              <a:spcBef>
                <a:spcPts val="600"/>
              </a:spcBef>
              <a:buClr>
                <a:srgbClr val="E21C18"/>
              </a:buClr>
              <a:buFont typeface="+mj-lt"/>
              <a:buAutoNum type="alphaLcParenR"/>
              <a:tabLst>
                <a:tab pos="363538" algn="l"/>
              </a:tabLst>
            </a:pPr>
            <a:r>
              <a:rPr lang="cs-CZ" sz="1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předložit MMR do 31. března 2013 návrhy operačních programů</a:t>
            </a:r>
          </a:p>
          <a:p>
            <a:pPr marL="800100" lvl="1" indent="-342900">
              <a:spcBef>
                <a:spcPts val="600"/>
              </a:spcBef>
              <a:buClr>
                <a:srgbClr val="E21C18"/>
              </a:buClr>
              <a:buFont typeface="+mj-lt"/>
              <a:buAutoNum type="alphaLcParenR"/>
              <a:tabLst>
                <a:tab pos="363538" algn="l"/>
              </a:tabLst>
            </a:pPr>
            <a:r>
              <a:rPr lang="cs-CZ" sz="1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postupovat při přípravě programů v návaznosti na technickou a metodickou přípravu a realizaci jednotného monitorovacího systému</a:t>
            </a:r>
          </a:p>
          <a:p>
            <a:pPr marL="800100" lvl="1" indent="-342900">
              <a:spcBef>
                <a:spcPts val="600"/>
              </a:spcBef>
              <a:buClr>
                <a:srgbClr val="E21C18"/>
              </a:buClr>
              <a:buFont typeface="+mj-lt"/>
              <a:buAutoNum type="alphaLcParenR"/>
              <a:tabLst>
                <a:tab pos="363538" algn="l"/>
              </a:tabLst>
            </a:pPr>
            <a:r>
              <a:rPr lang="cs-CZ" sz="1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promítnout do návrhů programů územní a urbánní dimenzi</a:t>
            </a:r>
          </a:p>
          <a:p>
            <a:pPr marL="800100" lvl="1" indent="-342900">
              <a:spcBef>
                <a:spcPts val="600"/>
              </a:spcBef>
              <a:buClr>
                <a:srgbClr val="E21C18"/>
              </a:buClr>
              <a:buFont typeface="+mj-lt"/>
              <a:buAutoNum type="alphaLcParenR"/>
              <a:tabLst>
                <a:tab pos="363538" algn="l"/>
              </a:tabLst>
            </a:pPr>
            <a:r>
              <a:rPr lang="cs-CZ" sz="1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vycházet při přípravě programů z jednotného metodického prostředí a z cíle snížení administrativní zátěže</a:t>
            </a:r>
          </a:p>
          <a:p>
            <a:pPr>
              <a:spcBef>
                <a:spcPts val="600"/>
              </a:spcBef>
              <a:buClr>
                <a:srgbClr val="E21C18"/>
              </a:buClr>
              <a:tabLst>
                <a:tab pos="363538" algn="l"/>
              </a:tabLst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III.3. </a:t>
            </a: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ukládá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cs-CZ" sz="20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MZe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:</a:t>
            </a:r>
            <a:endParaRPr lang="cs-CZ" sz="16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800100" lvl="1" indent="-342900">
              <a:spcBef>
                <a:spcPts val="600"/>
              </a:spcBef>
              <a:buClr>
                <a:srgbClr val="E21C18"/>
              </a:buClr>
              <a:buFont typeface="+mj-lt"/>
              <a:buAutoNum type="alphaLcParenR"/>
              <a:tabLst>
                <a:tab pos="363538" algn="l"/>
              </a:tabLst>
            </a:pPr>
            <a:r>
              <a:rPr lang="cs-CZ" sz="1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zpracovat a vládě do 31. května 2013 předložit návrhy programů</a:t>
            </a:r>
          </a:p>
          <a:p>
            <a:pPr marL="800100" lvl="1" indent="-342900">
              <a:spcBef>
                <a:spcPts val="600"/>
              </a:spcBef>
              <a:buClr>
                <a:srgbClr val="E21C18"/>
              </a:buClr>
              <a:buFont typeface="+mj-lt"/>
              <a:buAutoNum type="alphaLcParenR"/>
              <a:tabLst>
                <a:tab pos="363538" algn="l"/>
              </a:tabLst>
            </a:pPr>
            <a:r>
              <a:rPr lang="cs-CZ" sz="1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předložit MMR do 31. března 2013 informaci o stavu přípravy programů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929058" y="549274"/>
            <a:ext cx="4964117" cy="808023"/>
          </a:xfrm>
          <a:prstGeom prst="rect">
            <a:avLst/>
          </a:prstGeom>
          <a:noFill/>
          <a:ln w="63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l-PL" sz="3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Podklad pro přípravu Dohody o partnerství</a:t>
            </a:r>
            <a:endParaRPr lang="cs-CZ" sz="30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71472" y="1428736"/>
            <a:ext cx="8001057" cy="476886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rgbClr val="E21C18"/>
              </a:buClr>
              <a:tabLst>
                <a:tab pos="363538" algn="l"/>
              </a:tabLst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III.3. </a:t>
            </a: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ukládá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cs-CZ" sz="20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MZe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:</a:t>
            </a:r>
            <a:endParaRPr lang="cs-CZ" sz="1600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marL="800100" lvl="1" indent="-342900">
              <a:spcBef>
                <a:spcPts val="600"/>
              </a:spcBef>
              <a:buClr>
                <a:srgbClr val="E21C18"/>
              </a:buClr>
              <a:buFont typeface="+mj-lt"/>
              <a:buAutoNum type="alphaLcParenR" startAt="3"/>
              <a:tabLst>
                <a:tab pos="363538" algn="l"/>
              </a:tabLst>
            </a:pPr>
            <a:r>
              <a:rPr lang="cs-CZ" sz="1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postupovat při přípravě programů v souladu s plněním cílů Dohody o partnerství</a:t>
            </a:r>
          </a:p>
          <a:p>
            <a:pPr marL="800100" lvl="1" indent="-342900">
              <a:spcBef>
                <a:spcPts val="600"/>
              </a:spcBef>
              <a:buClr>
                <a:srgbClr val="E21C18"/>
              </a:buClr>
              <a:buFont typeface="+mj-lt"/>
              <a:buAutoNum type="alphaLcParenR" startAt="3"/>
              <a:tabLst>
                <a:tab pos="363538" algn="l"/>
              </a:tabLst>
            </a:pPr>
            <a:r>
              <a:rPr lang="cs-CZ" sz="1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vycházet při přípravě programů z jednotného metodického prostředí pro plnění cílů Dohody o partnerství</a:t>
            </a:r>
          </a:p>
          <a:p>
            <a:pPr marL="800100" lvl="1" indent="-342900">
              <a:spcBef>
                <a:spcPts val="600"/>
              </a:spcBef>
              <a:buClr>
                <a:srgbClr val="E21C18"/>
              </a:buClr>
              <a:buFont typeface="+mj-lt"/>
              <a:buAutoNum type="alphaLcParenR" startAt="3"/>
              <a:tabLst>
                <a:tab pos="363538" algn="l"/>
              </a:tabLst>
            </a:pPr>
            <a:r>
              <a:rPr lang="cs-CZ" sz="1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využít pro plnění cílů Dohody o partnerství technické a metodické prostředí jednotného monitorovacího systému v gesci MMR</a:t>
            </a:r>
          </a:p>
          <a:p>
            <a:pPr marL="800100" lvl="1" indent="-342900">
              <a:spcBef>
                <a:spcPts val="600"/>
              </a:spcBef>
              <a:buClr>
                <a:srgbClr val="E21C18"/>
              </a:buClr>
              <a:buFont typeface="+mj-lt"/>
              <a:buAutoNum type="alphaLcParenR" startAt="3"/>
              <a:tabLst>
                <a:tab pos="363538" algn="l"/>
              </a:tabLst>
            </a:pPr>
            <a:r>
              <a:rPr lang="cs-CZ" sz="16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promítnout do návrhů programů územní a urbánní dimenzi</a:t>
            </a:r>
          </a:p>
          <a:p>
            <a:pPr>
              <a:spcBef>
                <a:spcPts val="600"/>
              </a:spcBef>
              <a:buClr>
                <a:srgbClr val="E21C18"/>
              </a:buClr>
              <a:tabLst>
                <a:tab pos="363538" algn="l"/>
              </a:tabLst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III.4. </a:t>
            </a: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ukládá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  <a:r>
              <a:rPr lang="cs-CZ" sz="2000" dirty="0" err="1" smtClean="0">
                <a:solidFill>
                  <a:srgbClr val="000099"/>
                </a:solidFill>
                <a:latin typeface="Arial" charset="0"/>
                <a:cs typeface="Arial" charset="0"/>
              </a:rPr>
              <a:t>MZe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, MPO, MŠMT, MD, MŽP a MPSV průběžně spolupracovat s MMR </a:t>
            </a:r>
            <a:r>
              <a:rPr lang="pl-PL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jako gestorem podle bodu III/1a usnesení a upřesňovat obsah návrhů programů v návaznosti na vývoj jednání Rady EU a jednání s EK</a:t>
            </a:r>
          </a:p>
          <a:p>
            <a:pPr>
              <a:spcBef>
                <a:spcPts val="600"/>
              </a:spcBef>
              <a:buClr>
                <a:srgbClr val="E21C18"/>
              </a:buClr>
              <a:tabLst>
                <a:tab pos="363538" algn="l"/>
              </a:tabLst>
            </a:pP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IV. </a:t>
            </a:r>
            <a:r>
              <a:rPr lang="cs-CZ" sz="20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doporučuje</a:t>
            </a:r>
            <a:r>
              <a:rPr lang="cs-CZ" sz="200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 primátorovi HMP a hejtmanům spolupracovat s MMR při vypracování návrhů podle bodu III tohoto usnesení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929058" y="549274"/>
            <a:ext cx="4964117" cy="808023"/>
          </a:xfrm>
          <a:prstGeom prst="rect">
            <a:avLst/>
          </a:prstGeom>
          <a:noFill/>
          <a:ln w="63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l-PL" sz="3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Podklad pro přípravu Dohody o partnerství</a:t>
            </a:r>
            <a:endParaRPr lang="cs-CZ" sz="30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sablona_1024x768_v1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Vlastní návrh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2873</TotalTime>
  <Words>2313</Words>
  <Application>Microsoft Office PowerPoint</Application>
  <PresentationFormat>Předvádění na obrazovce (4:3)</PresentationFormat>
  <Paragraphs>395</Paragraphs>
  <Slides>45</Slides>
  <Notes>45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8" baseType="lpstr">
      <vt:lpstr>MMR_sablona_1024x768_v1</vt:lpstr>
      <vt:lpstr>Vlastní návrh</vt:lpstr>
      <vt:lpstr>Dokument</vt:lpstr>
      <vt:lpstr>Příprava programového období 2014 – 2020 po schválení programů 2014 – 2020 vládou</vt:lpstr>
      <vt:lpstr>Úvod</vt:lpstr>
      <vt:lpstr>Informace o Podkladu pro přípravu Dohody o partnerství pro programové období 2014–2020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Příprava Dohody o partnerství</vt:lpstr>
      <vt:lpstr>Snímek 16</vt:lpstr>
      <vt:lpstr>Snímek 17</vt:lpstr>
      <vt:lpstr>Snímek 18</vt:lpstr>
      <vt:lpstr>Snímek 19</vt:lpstr>
      <vt:lpstr>Příprava programů – Metodický pokyn pro přípravu programových dokumentů</vt:lpstr>
      <vt:lpstr>Důvody zpracování metodiky</vt:lpstr>
      <vt:lpstr>Snímek 22</vt:lpstr>
      <vt:lpstr>Struktura metodického pokynu</vt:lpstr>
      <vt:lpstr>Systém přípravy programu</vt:lpstr>
      <vt:lpstr>Harmonogram přípravy programů</vt:lpstr>
      <vt:lpstr>Požadavky na ŘO</vt:lpstr>
      <vt:lpstr>Požadavky na ŘO</vt:lpstr>
      <vt:lpstr>Platformy pro přípravu programů</vt:lpstr>
      <vt:lpstr>Procesy a mechanismy související s přípravou programu</vt:lpstr>
      <vt:lpstr>Strategické programování - vnější</vt:lpstr>
      <vt:lpstr>Strategické programování </vt:lpstr>
      <vt:lpstr>Strategické plánování - vnitřní</vt:lpstr>
      <vt:lpstr>Tematická koncentrace</vt:lpstr>
      <vt:lpstr>Struktura programů</vt:lpstr>
      <vt:lpstr>Předběžné podmínky</vt:lpstr>
      <vt:lpstr>Výkonnostní rámec</vt:lpstr>
      <vt:lpstr>Regionální dimenze</vt:lpstr>
      <vt:lpstr>Další části programu </vt:lpstr>
      <vt:lpstr>Závěr</vt:lpstr>
      <vt:lpstr>Podkladové materiály MMR vůči ŘO</vt:lpstr>
      <vt:lpstr>Snímek 41</vt:lpstr>
      <vt:lpstr>Snímek 42</vt:lpstr>
      <vt:lpstr>Snímek 43</vt:lpstr>
      <vt:lpstr>Další a závěr</vt:lpstr>
      <vt:lpstr>Děkujeme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Tippman</dc:creator>
  <cp:lastModifiedBy>Picková Veronika</cp:lastModifiedBy>
  <cp:revision>1006</cp:revision>
  <cp:lastPrinted>2012-12-18T07:13:34Z</cp:lastPrinted>
  <dcterms:created xsi:type="dcterms:W3CDTF">2012-04-02T09:55:48Z</dcterms:created>
  <dcterms:modified xsi:type="dcterms:W3CDTF">2013-05-07T08:28:09Z</dcterms:modified>
</cp:coreProperties>
</file>