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96" r:id="rId7"/>
    <p:sldId id="295" r:id="rId8"/>
    <p:sldId id="261" r:id="rId9"/>
    <p:sldId id="260" r:id="rId10"/>
    <p:sldId id="262" r:id="rId11"/>
    <p:sldId id="263" r:id="rId12"/>
    <p:sldId id="266" r:id="rId13"/>
    <p:sldId id="267" r:id="rId14"/>
    <p:sldId id="268" r:id="rId15"/>
    <p:sldId id="271" r:id="rId16"/>
    <p:sldId id="265" r:id="rId17"/>
    <p:sldId id="280" r:id="rId18"/>
    <p:sldId id="283" r:id="rId19"/>
    <p:sldId id="294" r:id="rId20"/>
    <p:sldId id="293" r:id="rId21"/>
    <p:sldId id="292" r:id="rId22"/>
    <p:sldId id="290" r:id="rId23"/>
    <p:sldId id="270" r:id="rId24"/>
    <p:sldId id="285" r:id="rId25"/>
    <p:sldId id="297" r:id="rId26"/>
    <p:sldId id="298" r:id="rId27"/>
    <p:sldId id="288" r:id="rId28"/>
    <p:sldId id="287" r:id="rId29"/>
    <p:sldId id="289" r:id="rId30"/>
    <p:sldId id="258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FD2"/>
    <a:srgbClr val="3166CF"/>
    <a:srgbClr val="FFD624"/>
    <a:srgbClr val="2D5EC1"/>
    <a:srgbClr val="BDDEFF"/>
    <a:srgbClr val="99CCFF"/>
    <a:srgbClr val="808080"/>
    <a:srgbClr val="EE8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22" autoAdjust="0"/>
  </p:normalViewPr>
  <p:slideViewPr>
    <p:cSldViewPr>
      <p:cViewPr>
        <p:scale>
          <a:sx n="78" d="100"/>
          <a:sy n="78" d="100"/>
        </p:scale>
        <p:origin x="-274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9E90198-2690-4F2A-99A5-151868482A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7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9AC7CA3-23DE-4E0F-98AD-0848A86642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4"/>
          <p:cNvSpPr>
            <a:spLocks noChangeArrowheads="1"/>
          </p:cNvSpPr>
          <p:nvPr userDrawn="1"/>
        </p:nvSpPr>
        <p:spPr bwMode="auto">
          <a:xfrm>
            <a:off x="4251325" y="1223963"/>
            <a:ext cx="623888" cy="31750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4267200" y="6524625"/>
            <a:ext cx="1127125" cy="333375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algn="ctr" defTabSz="457200"/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 and  Employment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/>
              <a:t> </a:t>
            </a: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821248-EA4B-4FA7-9B39-C6D19FD5E3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FA8F-22DC-4389-9C4A-502A76D0A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AFC71-26F7-4C97-BA5F-095707212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3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0213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0603-6AAE-4DCB-8CCA-E960BA7371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9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AC72-8382-422E-9469-210DA9218A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2A5F-B0C1-4ECF-8B01-D35E91DF2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4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6F55-4517-4FE9-9A1A-B0B8500DC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2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A282-DBCB-48EE-8D8D-6F8B88D96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6E43-62A3-4C3A-AB16-A24C542A6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6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DE2E-CCB4-4409-8641-A20DC3C18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A5E0B-D67E-4477-8356-29C3F81B3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F58E94E-FCA4-454D-9D69-FBD2BAB9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4251325" y="1222375"/>
            <a:ext cx="623888" cy="39688"/>
          </a:xfrm>
          <a:prstGeom prst="rect">
            <a:avLst/>
          </a:prstGeom>
          <a:solidFill>
            <a:srgbClr val="EE80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267200" y="6575425"/>
            <a:ext cx="1127125" cy="282575"/>
          </a:xfrm>
          <a:prstGeom prst="rect">
            <a:avLst/>
          </a:prstGeom>
          <a:solidFill>
            <a:srgbClr val="EE8032"/>
          </a:solidFill>
          <a:ln w="9525" algn="ctr">
            <a:solidFill>
              <a:srgbClr val="EE8032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54000" anchor="ctr"/>
          <a:lstStyle/>
          <a:p>
            <a:pPr defTabSz="457200"/>
            <a:r>
              <a:rPr lang="fr-BE" sz="900">
                <a:solidFill>
                  <a:srgbClr val="FFFFFF"/>
                </a:solidFill>
                <a:latin typeface="Calibri" pitchFamily="34" charset="0"/>
              </a:rPr>
              <a:t>Regional Policy and Employment Policy</a:t>
            </a:r>
            <a:endParaRPr lang="en-GB" sz="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772816"/>
            <a:ext cx="8569325" cy="1657350"/>
          </a:xfrm>
        </p:spPr>
        <p:txBody>
          <a:bodyPr/>
          <a:lstStyle/>
          <a:p>
            <a:pPr indent="0" algn="ctr" eaLnBrk="1" hangingPunct="1"/>
            <a:r>
              <a:rPr lang="en-GB" sz="6000" dirty="0" smtClean="0">
                <a:solidFill>
                  <a:srgbClr val="FFC000"/>
                </a:solidFill>
              </a:rPr>
              <a:t>ARACHNE </a:t>
            </a:r>
            <a:br>
              <a:rPr lang="en-GB" sz="6000" dirty="0" smtClean="0">
                <a:solidFill>
                  <a:srgbClr val="FFC000"/>
                </a:solidFill>
              </a:rPr>
            </a:br>
            <a:r>
              <a:rPr lang="en-GB" sz="6000" dirty="0" smtClean="0">
                <a:solidFill>
                  <a:srgbClr val="FFC000"/>
                </a:solidFill>
              </a:rPr>
              <a:t>PROJECT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717032"/>
            <a:ext cx="8785225" cy="2376264"/>
          </a:xfrm>
        </p:spPr>
        <p:txBody>
          <a:bodyPr/>
          <a:lstStyle/>
          <a:p>
            <a:pPr algn="ctr" eaLnBrk="1" hangingPunct="1"/>
            <a:r>
              <a:rPr lang="fr-BE" dirty="0" err="1" smtClean="0"/>
              <a:t>Risk</a:t>
            </a:r>
            <a:r>
              <a:rPr lang="fr-BE" dirty="0" smtClean="0"/>
              <a:t> </a:t>
            </a:r>
            <a:r>
              <a:rPr lang="fr-BE" dirty="0" err="1" smtClean="0"/>
              <a:t>scoring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endParaRPr lang="fr-BE" dirty="0" smtClean="0"/>
          </a:p>
          <a:p>
            <a:pPr algn="ctr" eaLnBrk="1" hangingPunct="1"/>
            <a:endParaRPr lang="fr-BE" dirty="0" smtClean="0">
              <a:solidFill>
                <a:srgbClr val="FFC000"/>
              </a:solidFill>
            </a:endParaRPr>
          </a:p>
          <a:p>
            <a:pPr algn="ctr" eaLnBrk="1" hangingPunct="1"/>
            <a:r>
              <a:rPr lang="fr-BE" sz="2000" dirty="0" smtClean="0"/>
              <a:t>March 2014</a:t>
            </a:r>
            <a:endParaRPr lang="fr-BE" sz="2000" dirty="0" smtClean="0"/>
          </a:p>
          <a:p>
            <a:pPr algn="ctr" eaLnBrk="1" hangingPunct="1"/>
            <a:endParaRPr lang="fr-BE" sz="2000" dirty="0" smtClean="0"/>
          </a:p>
          <a:p>
            <a:pPr algn="ctr" eaLnBrk="1" hangingPunct="1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089" y="1988840"/>
            <a:ext cx="8675687" cy="468052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600" b="1" i="0" dirty="0" smtClean="0"/>
              <a:t>Reputation and Fraud alerts</a:t>
            </a:r>
          </a:p>
          <a:p>
            <a:pPr marL="400050" lvl="1" indent="0">
              <a:spcAft>
                <a:spcPts val="600"/>
              </a:spcAft>
              <a:buFontTx/>
              <a:buNone/>
              <a:defRPr/>
            </a:pPr>
            <a:r>
              <a:rPr lang="en-US" sz="1400" dirty="0" smtClean="0"/>
              <a:t>Financial 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400" b="0" dirty="0" smtClean="0"/>
              <a:t>	High </a:t>
            </a:r>
            <a:r>
              <a:rPr lang="en-GB" sz="1400" b="0" dirty="0"/>
              <a:t>or deteriorating propensity to bankruptcy</a:t>
            </a:r>
            <a:endParaRPr lang="en-US" sz="1400" b="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en-US" sz="1400" dirty="0"/>
              <a:t>Relationship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400" b="0" dirty="0" smtClean="0"/>
              <a:t>	</a:t>
            </a:r>
            <a:r>
              <a:rPr lang="en-GB" sz="1400" b="0" dirty="0"/>
              <a:t>Links between beneficiaries/project partners and contractors/suppliers</a:t>
            </a:r>
          </a:p>
          <a:p>
            <a:pPr marL="400050" lvl="1" indent="0">
              <a:spcAft>
                <a:spcPts val="600"/>
              </a:spcAft>
              <a:buFontTx/>
              <a:buNone/>
              <a:defRPr/>
            </a:pPr>
            <a:r>
              <a:rPr lang="en-US" sz="1400" dirty="0" smtClean="0"/>
              <a:t>Reputation </a:t>
            </a:r>
            <a:r>
              <a:rPr lang="en-GB" sz="1400" dirty="0" smtClean="0"/>
              <a:t>	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400" b="0" dirty="0"/>
              <a:t> </a:t>
            </a:r>
            <a:r>
              <a:rPr lang="en-GB" sz="1400" b="0" dirty="0" smtClean="0"/>
              <a:t>  	Involvement</a:t>
            </a:r>
            <a:r>
              <a:rPr lang="nl-BE" sz="1400" b="0" dirty="0" smtClean="0"/>
              <a:t> </a:t>
            </a:r>
            <a:r>
              <a:rPr lang="en-GB" sz="1400" b="0" dirty="0" smtClean="0"/>
              <a:t>of directors / shareholders with bankruptcies</a:t>
            </a:r>
          </a:p>
          <a:p>
            <a:pPr marL="400050" lvl="1" indent="0">
              <a:spcAft>
                <a:spcPts val="300"/>
              </a:spcAft>
              <a:buFontTx/>
              <a:buNone/>
              <a:defRPr/>
            </a:pPr>
            <a:r>
              <a:rPr lang="fr-BE" sz="1400" b="0" dirty="0" smtClean="0"/>
              <a:t>	</a:t>
            </a:r>
            <a:r>
              <a:rPr lang="fr-BE" sz="1400" b="0" dirty="0" err="1" smtClean="0"/>
              <a:t>Involvement</a:t>
            </a:r>
            <a:r>
              <a:rPr lang="fr-BE" sz="1400" b="0" dirty="0" smtClean="0"/>
              <a:t> of </a:t>
            </a:r>
            <a:r>
              <a:rPr lang="fr-BE" sz="1400" b="0" dirty="0" err="1" smtClean="0"/>
              <a:t>directors</a:t>
            </a:r>
            <a:r>
              <a:rPr lang="fr-BE" sz="1400" b="0" dirty="0" smtClean="0"/>
              <a:t> / </a:t>
            </a:r>
            <a:r>
              <a:rPr lang="fr-BE" sz="1400" b="0" dirty="0" err="1" smtClean="0"/>
              <a:t>shareholders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from</a:t>
            </a:r>
            <a:r>
              <a:rPr lang="fr-BE" sz="1400" b="0" dirty="0" smtClean="0"/>
              <a:t> sensitive </a:t>
            </a:r>
            <a:r>
              <a:rPr lang="fr-BE" sz="1400" b="0" dirty="0" err="1" smtClean="0"/>
              <a:t>regions</a:t>
            </a:r>
            <a:endParaRPr lang="fr-BE" sz="1400" b="0" dirty="0" smtClean="0"/>
          </a:p>
          <a:p>
            <a:pPr marL="400050" lvl="1" indent="0">
              <a:spcAft>
                <a:spcPts val="600"/>
              </a:spcAft>
              <a:buFontTx/>
              <a:buNone/>
              <a:defRPr/>
            </a:pPr>
            <a:r>
              <a:rPr lang="en-US" sz="1400" dirty="0" smtClean="0"/>
              <a:t>Sanction alerts</a:t>
            </a:r>
            <a:endParaRPr lang="en-GB" sz="1400" dirty="0" smtClean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/>
              <a:t>	</a:t>
            </a:r>
            <a:r>
              <a:rPr lang="en-US" sz="1400" b="0" dirty="0" smtClean="0"/>
              <a:t>Involvement of individuals included in PEP list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b="0" dirty="0" smtClean="0"/>
              <a:t>	Involvement of individuals / entities included in sanction lists</a:t>
            </a:r>
          </a:p>
          <a:p>
            <a:pPr marL="400050" lvl="1" indent="0">
              <a:buFontTx/>
              <a:buNone/>
              <a:defRPr/>
            </a:pPr>
            <a:r>
              <a:rPr lang="en-US" sz="1400" dirty="0"/>
              <a:t>Change</a:t>
            </a:r>
            <a:r>
              <a:rPr lang="en-US" sz="1400" dirty="0" smtClean="0"/>
              <a:t> alerts: 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/>
              <a:t>	</a:t>
            </a:r>
            <a:r>
              <a:rPr lang="en-US" sz="1400" b="0" dirty="0" smtClean="0"/>
              <a:t>High rotation of </a:t>
            </a:r>
            <a:r>
              <a:rPr lang="en-US" sz="1400" b="0" dirty="0"/>
              <a:t>directors</a:t>
            </a:r>
            <a:r>
              <a:rPr lang="en-US" sz="1400" b="0" dirty="0" smtClean="0"/>
              <a:t>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400" b="0" dirty="0" smtClean="0"/>
              <a:t>	Activity changes </a:t>
            </a:r>
          </a:p>
          <a:p>
            <a:pPr marL="400050" lvl="1" indent="0">
              <a:buFontTx/>
              <a:buNone/>
              <a:defRPr/>
            </a:pPr>
            <a:endParaRPr lang="en-US" sz="1400" b="0" dirty="0" smtClean="0"/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8642350" cy="936625"/>
          </a:xfrm>
        </p:spPr>
        <p:txBody>
          <a:bodyPr/>
          <a:lstStyle/>
          <a:p>
            <a:pPr indent="0" algn="ctr" eaLnBrk="1" hangingPunct="1"/>
            <a:r>
              <a:rPr lang="en-US" sz="2800" dirty="0" smtClean="0">
                <a:solidFill>
                  <a:srgbClr val="3E6FD2"/>
                </a:solidFill>
              </a:rPr>
              <a:t>Examples of risk indicators and alerts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642350" cy="936625"/>
          </a:xfrm>
        </p:spPr>
        <p:txBody>
          <a:bodyPr/>
          <a:lstStyle/>
          <a:p>
            <a:pPr indent="0" algn="ctr" eaLnBrk="1" hangingPunct="1"/>
            <a:r>
              <a:rPr lang="en-US" sz="2800" dirty="0" smtClean="0">
                <a:solidFill>
                  <a:srgbClr val="3E6FD2"/>
                </a:solidFill>
              </a:rPr>
              <a:t>Main functionalities of Arachne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675687" cy="5184775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600" b="1" i="0" dirty="0" smtClean="0"/>
              <a:t>Internal data upload from Member States</a:t>
            </a:r>
            <a:endParaRPr lang="fr-BE" sz="1600" b="1" i="0" dirty="0" smtClean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err="1" smtClean="0"/>
              <a:t>External</a:t>
            </a:r>
            <a:r>
              <a:rPr lang="fr-BE" sz="1600" b="1" i="0" dirty="0" smtClean="0"/>
              <a:t> data </a:t>
            </a:r>
            <a:r>
              <a:rPr lang="fr-BE" sz="1600" b="1" i="0" dirty="0" err="1" smtClean="0"/>
              <a:t>enrichment</a:t>
            </a:r>
            <a:r>
              <a:rPr lang="fr-BE" sz="1600" b="1" i="0" dirty="0" smtClean="0"/>
              <a:t> </a:t>
            </a:r>
            <a:r>
              <a:rPr lang="fr-BE" sz="1600" i="0" dirty="0" smtClean="0"/>
              <a:t>(</a:t>
            </a:r>
            <a:r>
              <a:rPr lang="fr-BE" sz="1600" i="0" dirty="0" err="1" smtClean="0"/>
              <a:t>Orbis</a:t>
            </a:r>
            <a:r>
              <a:rPr lang="fr-BE" sz="1600" i="0" dirty="0" smtClean="0"/>
              <a:t>, </a:t>
            </a:r>
            <a:r>
              <a:rPr lang="fr-BE" sz="1600" i="0" dirty="0" err="1" smtClean="0"/>
              <a:t>WorldCompliance</a:t>
            </a:r>
            <a:r>
              <a:rPr lang="fr-BE" sz="1600" i="0" dirty="0" smtClean="0"/>
              <a:t> )</a:t>
            </a:r>
            <a:endParaRPr lang="fr-BE" sz="1600" i="0" dirty="0" smtClean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err="1" smtClean="0"/>
              <a:t>Risk</a:t>
            </a:r>
            <a:r>
              <a:rPr lang="fr-BE" sz="1600" b="1" i="0" dirty="0" smtClean="0"/>
              <a:t> score </a:t>
            </a:r>
            <a:r>
              <a:rPr lang="fr-BE" sz="1600" b="1" i="0" dirty="0" err="1" smtClean="0"/>
              <a:t>calculation</a:t>
            </a:r>
            <a:r>
              <a:rPr lang="fr-BE" sz="1600" b="1" i="0" dirty="0" smtClean="0"/>
              <a:t> </a:t>
            </a:r>
            <a:r>
              <a:rPr lang="fr-BE" sz="1600" b="1" i="0" dirty="0" err="1" smtClean="0"/>
              <a:t>based</a:t>
            </a:r>
            <a:r>
              <a:rPr lang="fr-BE" sz="1600" b="1" i="0" dirty="0" smtClean="0"/>
              <a:t> on </a:t>
            </a:r>
            <a:r>
              <a:rPr lang="fr-BE" sz="1600" b="1" i="0" dirty="0" err="1" smtClean="0"/>
              <a:t>internal</a:t>
            </a:r>
            <a:r>
              <a:rPr lang="fr-BE" sz="1600" b="1" i="0" dirty="0" smtClean="0"/>
              <a:t> and </a:t>
            </a:r>
            <a:r>
              <a:rPr lang="fr-BE" sz="1600" b="1" i="0" dirty="0" err="1" smtClean="0"/>
              <a:t>external</a:t>
            </a:r>
            <a:r>
              <a:rPr lang="fr-BE" sz="1600" b="1" i="0" dirty="0" smtClean="0"/>
              <a:t> data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smtClean="0"/>
              <a:t>Output visualisation in </a:t>
            </a:r>
            <a:r>
              <a:rPr lang="fr-BE" sz="1600" b="1" i="0" dirty="0" err="1" smtClean="0"/>
              <a:t>dashboards</a:t>
            </a:r>
            <a:endParaRPr lang="fr-BE" sz="1600" b="1" i="0" dirty="0" smtClean="0"/>
          </a:p>
          <a:p>
            <a:pPr marL="434975" lvl="2">
              <a:spcAft>
                <a:spcPts val="0"/>
              </a:spcAft>
              <a:buFont typeface="Wingdings" pitchFamily="2" charset="2"/>
              <a:buChar char="§"/>
            </a:pPr>
            <a:r>
              <a:rPr lang="fr-BE" sz="1600" dirty="0" smtClean="0"/>
              <a:t>  High </a:t>
            </a:r>
            <a:r>
              <a:rPr lang="fr-BE" sz="1600" dirty="0" err="1" smtClean="0"/>
              <a:t>risk</a:t>
            </a:r>
            <a:r>
              <a:rPr lang="fr-BE" sz="1600" dirty="0" smtClean="0"/>
              <a:t> </a:t>
            </a:r>
            <a:r>
              <a:rPr lang="fr-BE" sz="1600" dirty="0" err="1" smtClean="0"/>
              <a:t>beneficiaries</a:t>
            </a:r>
            <a:r>
              <a:rPr lang="fr-BE" sz="1600" dirty="0" smtClean="0"/>
              <a:t> / </a:t>
            </a:r>
            <a:r>
              <a:rPr lang="fr-BE" sz="1600" dirty="0" err="1" smtClean="0"/>
              <a:t>projects</a:t>
            </a:r>
            <a:r>
              <a:rPr lang="fr-BE" sz="1600" dirty="0" smtClean="0"/>
              <a:t> / </a:t>
            </a:r>
            <a:r>
              <a:rPr lang="fr-BE" sz="1600" dirty="0" err="1" smtClean="0"/>
              <a:t>contractors</a:t>
            </a:r>
            <a:r>
              <a:rPr lang="fr-BE" sz="1600" dirty="0" smtClean="0"/>
              <a:t> / </a:t>
            </a:r>
            <a:r>
              <a:rPr lang="fr-BE" sz="1600" dirty="0" err="1" smtClean="0"/>
              <a:t>contracts</a:t>
            </a:r>
            <a:r>
              <a:rPr lang="fr-BE" sz="1600" dirty="0" smtClean="0"/>
              <a:t> </a:t>
            </a:r>
          </a:p>
          <a:p>
            <a:pPr marL="434975" lvl="2">
              <a:spcAft>
                <a:spcPts val="0"/>
              </a:spcAft>
              <a:buFont typeface="Wingdings" pitchFamily="2" charset="2"/>
              <a:buChar char="§"/>
            </a:pPr>
            <a:r>
              <a:rPr lang="fr-BE" sz="1600" dirty="0" smtClean="0"/>
              <a:t>  Drill-down </a:t>
            </a:r>
            <a:r>
              <a:rPr lang="fr-BE" sz="1600" dirty="0" err="1" smtClean="0"/>
              <a:t>functionalities</a:t>
            </a:r>
            <a:endParaRPr lang="fr-BE" sz="1600" dirty="0" smtClean="0"/>
          </a:p>
          <a:p>
            <a:pPr marL="434975" lvl="2">
              <a:spcAft>
                <a:spcPts val="0"/>
              </a:spcAft>
              <a:buFont typeface="Wingdings" pitchFamily="2" charset="2"/>
              <a:buChar char="§"/>
            </a:pPr>
            <a:r>
              <a:rPr lang="fr-BE" sz="1600" dirty="0" smtClean="0"/>
              <a:t>  Visualisation of links </a:t>
            </a:r>
            <a:r>
              <a:rPr lang="fr-BE" sz="1600" dirty="0" err="1" smtClean="0"/>
              <a:t>between</a:t>
            </a:r>
            <a:r>
              <a:rPr lang="fr-BE" sz="1600" dirty="0" smtClean="0"/>
              <a:t> </a:t>
            </a:r>
            <a:r>
              <a:rPr lang="fr-BE" sz="1600" dirty="0" err="1" smtClean="0"/>
              <a:t>entities</a:t>
            </a:r>
            <a:r>
              <a:rPr lang="fr-BE" sz="1600" dirty="0" smtClean="0"/>
              <a:t>/</a:t>
            </a:r>
            <a:r>
              <a:rPr lang="fr-BE" sz="1600" dirty="0" err="1" smtClean="0"/>
              <a:t>individuals</a:t>
            </a:r>
            <a:endParaRPr lang="fr-BE" sz="1600" dirty="0" smtClean="0"/>
          </a:p>
          <a:p>
            <a:pPr marL="434975" lvl="2">
              <a:spcAft>
                <a:spcPts val="600"/>
              </a:spcAft>
              <a:buFont typeface="Wingdings" pitchFamily="2" charset="2"/>
              <a:buChar char="§"/>
            </a:pPr>
            <a:r>
              <a:rPr lang="fr-BE" sz="1600" dirty="0" smtClean="0"/>
              <a:t>  Scenario </a:t>
            </a:r>
            <a:r>
              <a:rPr lang="fr-BE" sz="1600" dirty="0" err="1" smtClean="0"/>
              <a:t>analysis</a:t>
            </a:r>
            <a:endParaRPr lang="fr-BE" sz="1600" dirty="0" smtClean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smtClean="0"/>
              <a:t>Export options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smtClean="0"/>
              <a:t>Case management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smtClean="0"/>
              <a:t>Feedback </a:t>
            </a:r>
            <a:r>
              <a:rPr lang="fr-BE" sz="1600" b="1" i="0" dirty="0" err="1" smtClean="0"/>
              <a:t>loop</a:t>
            </a:r>
            <a:endParaRPr lang="fr-BE" sz="1600" b="1" i="0" dirty="0" smtClean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BE" sz="1600" b="1" i="0" dirty="0" smtClean="0"/>
              <a:t>User management</a:t>
            </a:r>
            <a:endParaRPr lang="en-US" sz="1600" b="1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4600575" cy="647700"/>
          </a:xfrm>
        </p:spPr>
        <p:txBody>
          <a:bodyPr/>
          <a:lstStyle/>
          <a:p>
            <a:pPr marL="4763" indent="-4763"/>
            <a:r>
              <a:rPr lang="fr-BE" dirty="0" smtClean="0">
                <a:solidFill>
                  <a:schemeClr val="bg1"/>
                </a:solidFill>
              </a:rPr>
              <a:t>Data Flow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412776"/>
            <a:ext cx="1600200" cy="2321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400" dirty="0" err="1"/>
              <a:t>Member</a:t>
            </a:r>
            <a:r>
              <a:rPr lang="fr-BE" sz="1400" dirty="0"/>
              <a:t> States</a:t>
            </a:r>
            <a:endParaRPr lang="en-US" sz="14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250825" y="2209800"/>
            <a:ext cx="1196975" cy="931863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1412776"/>
            <a:ext cx="4114800" cy="2321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600" dirty="0"/>
              <a:t>DIGIT</a:t>
            </a:r>
            <a:endParaRPr lang="en-US" sz="1600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2514600" y="2209800"/>
            <a:ext cx="1181100" cy="990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1600200" y="2436813"/>
            <a:ext cx="838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sz="900"/>
              <a:t>SFC2007</a:t>
            </a:r>
            <a:endParaRPr lang="en-US" sz="900"/>
          </a:p>
        </p:txBody>
      </p:sp>
      <p:sp>
        <p:nvSpPr>
          <p:cNvPr id="16" name="Rounded Rectangle 15"/>
          <p:cNvSpPr/>
          <p:nvPr/>
        </p:nvSpPr>
        <p:spPr>
          <a:xfrm>
            <a:off x="2286000" y="3962400"/>
            <a:ext cx="4038600" cy="24189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fr-BE" sz="1600" dirty="0" err="1"/>
              <a:t>Vadis</a:t>
            </a:r>
            <a:endParaRPr lang="en-US" sz="1600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2514600" y="4572000"/>
            <a:ext cx="1125538" cy="9525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 err="1"/>
              <a:t>Operational</a:t>
            </a:r>
            <a:r>
              <a:rPr lang="fr-BE" dirty="0"/>
              <a:t> Data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3"/>
            <a:endCxn id="18" idx="1"/>
          </p:cNvCxnSpPr>
          <p:nvPr/>
        </p:nvCxnSpPr>
        <p:spPr>
          <a:xfrm flipH="1">
            <a:off x="3076575" y="3200400"/>
            <a:ext cx="28575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Magnetic Disk 22"/>
          <p:cNvSpPr/>
          <p:nvPr/>
        </p:nvSpPr>
        <p:spPr>
          <a:xfrm>
            <a:off x="3200400" y="5715240"/>
            <a:ext cx="1066800" cy="609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 err="1"/>
              <a:t>Orbis</a:t>
            </a:r>
            <a:endParaRPr lang="en-US" sz="1050" dirty="0"/>
          </a:p>
        </p:txBody>
      </p:sp>
      <p:sp>
        <p:nvSpPr>
          <p:cNvPr id="24" name="Flowchart: Magnetic Disk 23"/>
          <p:cNvSpPr/>
          <p:nvPr/>
        </p:nvSpPr>
        <p:spPr>
          <a:xfrm>
            <a:off x="4479449" y="5733256"/>
            <a:ext cx="1066800" cy="6096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sz="1050" dirty="0"/>
              <a:t>World </a:t>
            </a:r>
            <a:r>
              <a:rPr lang="fr-BE" sz="1050" dirty="0" err="1"/>
              <a:t>Compliance</a:t>
            </a:r>
            <a:endParaRPr lang="en-US" sz="1050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3810000" y="4572000"/>
            <a:ext cx="1143000" cy="9525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GET </a:t>
            </a:r>
            <a:r>
              <a:rPr lang="fr-BE" dirty="0" err="1"/>
              <a:t>database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8" idx="4"/>
            <a:endCxn id="26" idx="2"/>
          </p:cNvCxnSpPr>
          <p:nvPr/>
        </p:nvCxnSpPr>
        <p:spPr>
          <a:xfrm>
            <a:off x="3640138" y="5048250"/>
            <a:ext cx="1698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</p:cNvCxnSpPr>
          <p:nvPr/>
        </p:nvCxnSpPr>
        <p:spPr>
          <a:xfrm flipV="1">
            <a:off x="3733800" y="552474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 flipV="1">
            <a:off x="4644008" y="5524500"/>
            <a:ext cx="368841" cy="208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gnetic Disk 36"/>
          <p:cNvSpPr/>
          <p:nvPr/>
        </p:nvSpPr>
        <p:spPr>
          <a:xfrm>
            <a:off x="3810000" y="2209800"/>
            <a:ext cx="1066800" cy="9144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GET </a:t>
            </a:r>
            <a:r>
              <a:rPr lang="fr-BE" dirty="0" err="1"/>
              <a:t>database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26" idx="1"/>
            <a:endCxn id="37" idx="3"/>
          </p:cNvCxnSpPr>
          <p:nvPr/>
        </p:nvCxnSpPr>
        <p:spPr>
          <a:xfrm rot="16200000" flipV="1">
            <a:off x="3638550" y="3829050"/>
            <a:ext cx="1447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105400" y="1981200"/>
            <a:ext cx="1122363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GET Application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772400" y="3962400"/>
            <a:ext cx="12954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 err="1"/>
              <a:t>Member</a:t>
            </a:r>
            <a:r>
              <a:rPr lang="fr-BE" sz="1400" dirty="0"/>
              <a:t> States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6400800" y="3962400"/>
            <a:ext cx="13716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400" dirty="0" err="1"/>
              <a:t>European</a:t>
            </a:r>
            <a:r>
              <a:rPr lang="fr-BE" sz="1400" dirty="0"/>
              <a:t> Commission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324600" y="2413000"/>
            <a:ext cx="457200" cy="16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86600" y="3048000"/>
            <a:ext cx="457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7715250" y="3257550"/>
            <a:ext cx="9144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52600" y="2743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90" y="1701151"/>
            <a:ext cx="2018910" cy="134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>
            <a:stCxn id="37" idx="4"/>
          </p:cNvCxnSpPr>
          <p:nvPr/>
        </p:nvCxnSpPr>
        <p:spPr>
          <a:xfrm flipV="1">
            <a:off x="4876800" y="2661666"/>
            <a:ext cx="220980" cy="5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36625"/>
          </a:xfrm>
        </p:spPr>
        <p:txBody>
          <a:bodyPr/>
          <a:lstStyle/>
          <a:p>
            <a:r>
              <a:rPr lang="fr-BE" dirty="0" err="1" smtClean="0"/>
              <a:t>Orbis</a:t>
            </a: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11102"/>
            <a:ext cx="8219256" cy="4886250"/>
          </a:xfrm>
        </p:spPr>
        <p:txBody>
          <a:bodyPr lIns="0" rIns="0"/>
          <a:lstStyle/>
          <a:p>
            <a:pPr lvl="1"/>
            <a:r>
              <a:rPr lang="en-US" b="0" dirty="0" err="1"/>
              <a:t>Orbis</a:t>
            </a:r>
            <a:r>
              <a:rPr lang="en-US" b="0" dirty="0"/>
              <a:t> has information on </a:t>
            </a:r>
            <a:r>
              <a:rPr lang="en-US" b="0" dirty="0" smtClean="0"/>
              <a:t>:</a:t>
            </a:r>
          </a:p>
          <a:p>
            <a:pPr lvl="2"/>
            <a:r>
              <a:rPr lang="en-US" sz="1600" dirty="0" smtClean="0"/>
              <a:t>Companies</a:t>
            </a:r>
            <a:r>
              <a:rPr lang="en-US" sz="1600" b="0" dirty="0" smtClean="0"/>
              <a:t> : +/- </a:t>
            </a:r>
            <a:r>
              <a:rPr lang="en-US" sz="1600" b="0" dirty="0"/>
              <a:t>100 million </a:t>
            </a:r>
            <a:r>
              <a:rPr lang="en-US" sz="1600" b="0" dirty="0" smtClean="0"/>
              <a:t>companies worldwide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E6FD2"/>
                </a:solidFill>
              </a:rPr>
              <a:t>Financial data of the </a:t>
            </a:r>
            <a:r>
              <a:rPr lang="en-US" sz="1600" dirty="0" smtClean="0">
                <a:solidFill>
                  <a:srgbClr val="3E6FD2"/>
                </a:solidFill>
              </a:rPr>
              <a:t>company  (turnover, shareholders, …) </a:t>
            </a:r>
            <a:endParaRPr lang="en-US" sz="1600" dirty="0">
              <a:solidFill>
                <a:srgbClr val="3E6FD2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Address information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3E6FD2"/>
                </a:solidFill>
              </a:rPr>
              <a:t>Related people (directors, contact people, …)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Indicators like credibility and bankruptcy</a:t>
            </a:r>
            <a:endParaRPr lang="en-US" sz="1600" b="0" dirty="0" smtClean="0">
              <a:solidFill>
                <a:srgbClr val="3E6FD2"/>
              </a:solidFill>
            </a:endParaRPr>
          </a:p>
          <a:p>
            <a:pPr lvl="2"/>
            <a:r>
              <a:rPr lang="en-US" sz="1600" dirty="0" smtClean="0"/>
              <a:t>Persons : </a:t>
            </a:r>
            <a:r>
              <a:rPr lang="en-US" sz="1600" b="0" dirty="0" smtClean="0"/>
              <a:t>+/- 100 million persons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First name, last name, Age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E6FD2"/>
                </a:solidFill>
              </a:rPr>
              <a:t>Number of affinities, number of companies and role in company</a:t>
            </a:r>
            <a:endParaRPr lang="en-US" sz="1600" dirty="0">
              <a:solidFill>
                <a:srgbClr val="3E6FD2"/>
              </a:solidFill>
            </a:endParaRP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data is collected from publicly available information such as official annual reports or balance sheets submitted to regulatory bodies</a:t>
            </a:r>
          </a:p>
          <a:p>
            <a:pPr lvl="1"/>
            <a:r>
              <a:rPr lang="en-US" b="0" dirty="0"/>
              <a:t>The level of details available in the database varies by country and company </a:t>
            </a:r>
            <a:r>
              <a:rPr lang="en-US" b="0" dirty="0" smtClean="0"/>
              <a:t>size</a:t>
            </a:r>
          </a:p>
          <a:p>
            <a:pPr lvl="1"/>
            <a:r>
              <a:rPr lang="en-US" b="0" dirty="0" smtClean="0"/>
              <a:t>All data available in Arachne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47" y="1196752"/>
            <a:ext cx="1504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5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World </a:t>
            </a:r>
            <a:r>
              <a:rPr lang="fr-BE" dirty="0" err="1"/>
              <a:t>Compliance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3103"/>
            <a:ext cx="8640960" cy="3816945"/>
          </a:xfrm>
        </p:spPr>
        <p:txBody>
          <a:bodyPr/>
          <a:lstStyle/>
          <a:p>
            <a:pPr lvl="1"/>
            <a:r>
              <a:rPr lang="en-US" b="0" dirty="0"/>
              <a:t>World Compliance collects, aggregates and centralizes 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/>
              <a:t>PEP lists (politically exposed person)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/>
              <a:t>Sanctions </a:t>
            </a:r>
            <a:r>
              <a:rPr lang="en-US" sz="1600" dirty="0" smtClean="0"/>
              <a:t>lists  (EU Terrorism List, ICE List, CBI List, …)</a:t>
            </a:r>
            <a:endParaRPr lang="en-US" sz="1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/>
              <a:t>Enforcement list (narcotic &amp; human traffickers, money launderers, fraudsters and other </a:t>
            </a:r>
            <a:r>
              <a:rPr lang="en-US" sz="1600" dirty="0" smtClean="0"/>
              <a:t>criminals, …)</a:t>
            </a:r>
            <a:endParaRPr lang="en-US" sz="1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/>
              <a:t>Adverse media list (company or person that have been linked to illicit activities by news sources)</a:t>
            </a:r>
          </a:p>
          <a:p>
            <a:pPr lvl="1"/>
            <a:r>
              <a:rPr lang="en-US" b="0" dirty="0"/>
              <a:t>The data is received from regulatory and governmental authorities (except for adverse media list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smtClean="0"/>
              <a:t>Information is </a:t>
            </a:r>
            <a:r>
              <a:rPr lang="en-US" b="0" dirty="0"/>
              <a:t>only accessible through the Arachne alert </a:t>
            </a:r>
            <a:r>
              <a:rPr lang="en-US" b="0" dirty="0" smtClean="0"/>
              <a:t>details (It </a:t>
            </a:r>
            <a:r>
              <a:rPr lang="en-US" b="0" dirty="0"/>
              <a:t>won’t be possible for a user to explicitly retrieve these information for a given </a:t>
            </a:r>
            <a:r>
              <a:rPr lang="en-US" b="0" dirty="0" smtClean="0"/>
              <a:t>company/person)</a:t>
            </a:r>
            <a:endParaRPr lang="en-US" b="0" dirty="0"/>
          </a:p>
          <a:p>
            <a:pPr lvl="1"/>
            <a:endParaRPr lang="fr-BE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93340"/>
            <a:ext cx="23812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6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Company</a:t>
            </a:r>
            <a:r>
              <a:rPr lang="fr-BE" sz="2400" dirty="0" smtClean="0">
                <a:solidFill>
                  <a:schemeClr val="bg1"/>
                </a:solidFill>
              </a:rPr>
              <a:t> / </a:t>
            </a:r>
            <a:r>
              <a:rPr lang="fr-BE" sz="2400" dirty="0" err="1" smtClean="0">
                <a:solidFill>
                  <a:schemeClr val="bg1"/>
                </a:solidFill>
              </a:rPr>
              <a:t>persons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275690"/>
            <a:ext cx="8604448" cy="546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smtClean="0">
                <a:solidFill>
                  <a:schemeClr val="bg1"/>
                </a:solidFill>
              </a:rPr>
              <a:t>Interactive report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268760"/>
            <a:ext cx="8388424" cy="55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6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Company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hierarchy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268760"/>
            <a:ext cx="8604447" cy="52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Lists</a:t>
            </a:r>
            <a:r>
              <a:rPr lang="fr-BE" sz="2400" dirty="0" smtClean="0">
                <a:solidFill>
                  <a:schemeClr val="bg1"/>
                </a:solidFill>
              </a:rPr>
              <a:t> and Graphs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230591" cy="223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810497" cy="329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6120"/>
            <a:ext cx="4900786" cy="183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20" y="1412774"/>
            <a:ext cx="7130500" cy="49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Welcome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window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35584"/>
            <a:ext cx="8640763" cy="4508500"/>
          </a:xfrm>
        </p:spPr>
        <p:txBody>
          <a:bodyPr/>
          <a:lstStyle/>
          <a:p>
            <a:pPr marL="0" indent="0" algn="ctr" eaLnBrk="1" hangingPunct="1">
              <a:spcAft>
                <a:spcPts val="1800"/>
              </a:spcAft>
              <a:buFontTx/>
              <a:buNone/>
              <a:defRPr/>
            </a:pPr>
            <a:r>
              <a:rPr lang="en-US" sz="2800" b="1" i="0" dirty="0" smtClean="0">
                <a:solidFill>
                  <a:schemeClr val="accent2"/>
                </a:solidFill>
              </a:rPr>
              <a:t>Agenda </a:t>
            </a:r>
            <a:endParaRPr lang="en-US" i="0" dirty="0" smtClean="0">
              <a:solidFill>
                <a:schemeClr val="accent2"/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i="0" dirty="0" smtClean="0"/>
              <a:t>What is Arachne ?</a:t>
            </a:r>
          </a:p>
          <a:p>
            <a:pPr lvl="1"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1600" i="0" dirty="0" smtClean="0"/>
              <a:t>Goal</a:t>
            </a:r>
          </a:p>
          <a:p>
            <a:pPr lvl="1"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Objectives</a:t>
            </a:r>
          </a:p>
          <a:p>
            <a:pPr lvl="1"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1600" i="0" dirty="0" smtClean="0"/>
              <a:t>Benefits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i="0" dirty="0" smtClean="0"/>
              <a:t>Overview of Risk Categories and Risk Indicators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i="0" dirty="0" smtClean="0"/>
              <a:t>Screen shots Arachne </a:t>
            </a:r>
            <a:r>
              <a:rPr lang="en-US" sz="2000" i="0" dirty="0" smtClean="0"/>
              <a:t>application</a:t>
            </a: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2111846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23850" y="1484784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smtClean="0">
                <a:solidFill>
                  <a:schemeClr val="bg1"/>
                </a:solidFill>
              </a:rPr>
              <a:t>Project </a:t>
            </a:r>
            <a:r>
              <a:rPr lang="fr-BE" sz="2400" dirty="0" err="1" smtClean="0">
                <a:solidFill>
                  <a:schemeClr val="bg1"/>
                </a:solidFill>
              </a:rPr>
              <a:t>dashboard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18690"/>
            <a:ext cx="9036496" cy="510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smtClean="0">
                <a:solidFill>
                  <a:schemeClr val="bg1"/>
                </a:solidFill>
              </a:rPr>
              <a:t>Project </a:t>
            </a:r>
            <a:r>
              <a:rPr lang="fr-BE" sz="2400" dirty="0" err="1" smtClean="0">
                <a:solidFill>
                  <a:schemeClr val="bg1"/>
                </a:solidFill>
              </a:rPr>
              <a:t>details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" y="1008113"/>
            <a:ext cx="8895653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smtClean="0">
                <a:solidFill>
                  <a:schemeClr val="bg1"/>
                </a:solidFill>
              </a:rPr>
              <a:t>Project </a:t>
            </a:r>
            <a:r>
              <a:rPr lang="fr-BE" sz="2400" dirty="0" err="1" smtClean="0">
                <a:solidFill>
                  <a:schemeClr val="bg1"/>
                </a:solidFill>
              </a:rPr>
              <a:t>details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3" y="1052736"/>
            <a:ext cx="8895653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Detail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risk</a:t>
            </a:r>
            <a:r>
              <a:rPr lang="fr-BE" sz="2400" dirty="0" smtClean="0">
                <a:solidFill>
                  <a:schemeClr val="bg1"/>
                </a:solidFill>
              </a:rPr>
              <a:t> </a:t>
            </a:r>
            <a:r>
              <a:rPr lang="fr-BE" sz="2400" dirty="0" err="1" smtClean="0">
                <a:solidFill>
                  <a:schemeClr val="bg1"/>
                </a:solidFill>
              </a:rPr>
              <a:t>indicator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470448"/>
            <a:ext cx="8964488" cy="505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>
                <a:solidFill>
                  <a:schemeClr val="bg1"/>
                </a:solidFill>
              </a:rPr>
              <a:t>Detail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 err="1">
                <a:solidFill>
                  <a:schemeClr val="bg1"/>
                </a:solidFill>
              </a:rPr>
              <a:t>risk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 err="1">
                <a:solidFill>
                  <a:schemeClr val="bg1"/>
                </a:solidFill>
              </a:rPr>
              <a:t>indicator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0192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675687" cy="5184775"/>
          </a:xfrm>
        </p:spPr>
        <p:txBody>
          <a:bodyPr/>
          <a:lstStyle/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16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36625"/>
          </a:xfrm>
        </p:spPr>
        <p:txBody>
          <a:bodyPr/>
          <a:lstStyle/>
          <a:p>
            <a:r>
              <a:rPr lang="fr-BE" sz="2400" dirty="0" err="1" smtClean="0">
                <a:solidFill>
                  <a:schemeClr val="bg1"/>
                </a:solidFill>
              </a:rPr>
              <a:t>Surrounding</a:t>
            </a:r>
            <a:r>
              <a:rPr lang="fr-BE" sz="2400" dirty="0" smtClean="0">
                <a:solidFill>
                  <a:schemeClr val="bg1"/>
                </a:solidFill>
              </a:rPr>
              <a:t> graph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7364"/>
            <a:ext cx="8784976" cy="5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16113"/>
            <a:ext cx="8532813" cy="3960812"/>
          </a:xfrm>
          <a:noFill/>
        </p:spPr>
        <p:txBody>
          <a:bodyPr/>
          <a:lstStyle/>
          <a:p>
            <a:pPr algn="ctr" eaLnBrk="1" hangingPunct="1"/>
            <a:endParaRPr lang="fr-BE" sz="3400" smtClean="0"/>
          </a:p>
          <a:p>
            <a:pPr algn="ctr" eaLnBrk="1" hangingPunct="1"/>
            <a:r>
              <a:rPr lang="fr-BE" sz="3400" smtClean="0"/>
              <a:t>Thank you for your attention</a:t>
            </a:r>
          </a:p>
          <a:p>
            <a:pPr algn="ctr" eaLnBrk="1" hangingPunct="1"/>
            <a:endParaRPr lang="fr-BE" sz="3400" smtClean="0"/>
          </a:p>
          <a:p>
            <a:pPr algn="ctr" eaLnBrk="1" hangingPunct="1"/>
            <a:r>
              <a:rPr lang="fr-BE" sz="3400" smtClean="0"/>
              <a:t>Questions?</a:t>
            </a:r>
            <a:endParaRPr lang="en-GB" sz="2600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729" y="2348880"/>
            <a:ext cx="8351837" cy="41751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BE" sz="2800" i="0" dirty="0" smtClean="0"/>
              <a:t>Project </a:t>
            </a:r>
            <a:r>
              <a:rPr lang="fr-BE" sz="2800" i="0" dirty="0" smtClean="0">
                <a:solidFill>
                  <a:schemeClr val="accent2"/>
                </a:solidFill>
              </a:rPr>
              <a:t>ARACHNE </a:t>
            </a:r>
            <a:r>
              <a:rPr lang="fr-BE" sz="2800" i="0" dirty="0" err="1" smtClean="0"/>
              <a:t>aims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at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providing</a:t>
            </a:r>
            <a:r>
              <a:rPr lang="fr-BE" sz="2800" i="0" dirty="0" smtClean="0"/>
              <a:t> </a:t>
            </a:r>
            <a:br>
              <a:rPr lang="fr-BE" sz="2800" i="0" dirty="0" smtClean="0"/>
            </a:br>
            <a:r>
              <a:rPr lang="fr-BE" sz="2800" i="0" dirty="0" smtClean="0"/>
              <a:t>the MS </a:t>
            </a:r>
            <a:r>
              <a:rPr lang="fr-BE" sz="2800" i="0" dirty="0" err="1" smtClean="0"/>
              <a:t>authorities</a:t>
            </a:r>
            <a:r>
              <a:rPr lang="fr-BE" sz="2800" i="0" dirty="0" smtClean="0"/>
              <a:t> </a:t>
            </a:r>
            <a:r>
              <a:rPr lang="fr-BE" sz="2800" i="0" dirty="0" err="1" smtClean="0"/>
              <a:t>involved</a:t>
            </a:r>
            <a:r>
              <a:rPr lang="fr-BE" sz="2800" i="0" dirty="0" smtClean="0"/>
              <a:t> </a:t>
            </a:r>
            <a:br>
              <a:rPr lang="fr-BE" sz="2800" i="0" dirty="0" smtClean="0"/>
            </a:br>
            <a:r>
              <a:rPr lang="fr-BE" sz="2800" i="0" dirty="0" smtClean="0"/>
              <a:t>in management of the Structural </a:t>
            </a:r>
            <a:r>
              <a:rPr lang="fr-BE" sz="2800" i="0" dirty="0" err="1" smtClean="0"/>
              <a:t>Funds</a:t>
            </a:r>
            <a:r>
              <a:rPr lang="fr-BE" sz="2800" i="0" dirty="0" smtClean="0"/>
              <a:t> </a:t>
            </a:r>
            <a:br>
              <a:rPr lang="fr-BE" sz="2800" i="0" dirty="0" smtClean="0"/>
            </a:br>
            <a:r>
              <a:rPr lang="fr-BE" sz="2800" i="0" dirty="0" err="1" smtClean="0"/>
              <a:t>with</a:t>
            </a:r>
            <a:r>
              <a:rPr lang="fr-BE" sz="2800" i="0" dirty="0" smtClean="0"/>
              <a:t> an </a:t>
            </a:r>
            <a:r>
              <a:rPr lang="fr-BE" sz="2800" b="1" i="0" dirty="0" err="1" smtClean="0"/>
              <a:t>operational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tool</a:t>
            </a:r>
            <a:r>
              <a:rPr lang="fr-BE" sz="2800" b="1" i="0" dirty="0" smtClean="0"/>
              <a:t> </a:t>
            </a:r>
            <a:br>
              <a:rPr lang="fr-BE" sz="2800" b="1" i="0" dirty="0" smtClean="0"/>
            </a:br>
            <a:r>
              <a:rPr lang="fr-BE" sz="2800" i="0" dirty="0" smtClean="0"/>
              <a:t>to </a:t>
            </a:r>
            <a:r>
              <a:rPr lang="fr-BE" sz="2800" b="1" i="0" dirty="0" err="1" smtClean="0"/>
              <a:t>identify</a:t>
            </a:r>
            <a:r>
              <a:rPr lang="fr-BE" sz="2800" b="1" i="0" dirty="0" smtClean="0"/>
              <a:t> </a:t>
            </a:r>
            <a:r>
              <a:rPr lang="fr-BE" sz="2800" i="0" dirty="0" err="1" smtClean="0"/>
              <a:t>their</a:t>
            </a:r>
            <a:r>
              <a:rPr lang="fr-BE" sz="2800" i="0" dirty="0" smtClean="0"/>
              <a:t> </a:t>
            </a:r>
            <a:r>
              <a:rPr lang="fr-BE" sz="2800" b="1" i="0" dirty="0" err="1" smtClean="0"/>
              <a:t>most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risky</a:t>
            </a:r>
            <a:r>
              <a:rPr lang="fr-BE" sz="2800" b="1" i="0" dirty="0" smtClean="0"/>
              <a:t> </a:t>
            </a:r>
            <a:r>
              <a:rPr lang="fr-BE" sz="2800" b="1" i="0" dirty="0" err="1" smtClean="0"/>
              <a:t>projects</a:t>
            </a:r>
            <a:r>
              <a:rPr lang="fr-BE" sz="2800" i="0" dirty="0" smtClean="0"/>
              <a:t>.</a:t>
            </a:r>
          </a:p>
          <a:p>
            <a:pPr marL="0" indent="0" algn="ctr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8313" y="1700808"/>
            <a:ext cx="8424862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468313" y="5373216"/>
            <a:ext cx="8424862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62"/>
            <a:ext cx="8856663" cy="441483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b="1" i="0" dirty="0" smtClean="0">
                <a:solidFill>
                  <a:schemeClr val="accent2"/>
                </a:solidFill>
              </a:rPr>
              <a:t>Objectives</a:t>
            </a:r>
            <a:r>
              <a:rPr lang="en-US" sz="2800" b="1" i="0" dirty="0" smtClean="0">
                <a:solidFill>
                  <a:srgbClr val="3166CF"/>
                </a:solidFill>
              </a:rPr>
              <a:t> </a:t>
            </a:r>
            <a:endParaRPr lang="en-US" sz="2800" i="0" dirty="0">
              <a:solidFill>
                <a:srgbClr val="3166CF"/>
              </a:solidFill>
            </a:endParaRPr>
          </a:p>
          <a:p>
            <a:pPr eaLnBrk="1" hangingPunct="1">
              <a:defRPr/>
            </a:pPr>
            <a:endParaRPr lang="en-US" i="0" dirty="0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 smtClean="0"/>
              <a:t>Support the Management and Control Systems of the OPs, to </a:t>
            </a:r>
            <a:r>
              <a:rPr lang="en-US" b="1" i="0" dirty="0" smtClean="0">
                <a:solidFill>
                  <a:schemeClr val="accent2"/>
                </a:solidFill>
              </a:rPr>
              <a:t>lower the error rate </a:t>
            </a:r>
            <a:r>
              <a:rPr lang="en-US" i="0" dirty="0" smtClean="0"/>
              <a:t>and strengthen </a:t>
            </a:r>
            <a:br>
              <a:rPr lang="en-US" i="0" dirty="0" smtClean="0"/>
            </a:br>
            <a:r>
              <a:rPr lang="en-US" b="1" i="0" dirty="0" smtClean="0">
                <a:solidFill>
                  <a:schemeClr val="accent2"/>
                </a:solidFill>
              </a:rPr>
              <a:t>fraud prevention and detection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i="0" dirty="0" smtClean="0"/>
              <a:t>Facilitate the </a:t>
            </a:r>
            <a:r>
              <a:rPr lang="en-US" b="1" i="0" dirty="0" smtClean="0">
                <a:solidFill>
                  <a:schemeClr val="accent2"/>
                </a:solidFill>
              </a:rPr>
              <a:t>continuous monitoring / overview </a:t>
            </a:r>
            <a:r>
              <a:rPr lang="en-US" i="0" dirty="0" smtClean="0"/>
              <a:t>of the internal and external data regarding </a:t>
            </a:r>
            <a:r>
              <a:rPr lang="en-US" b="1" i="0" dirty="0" smtClean="0">
                <a:solidFill>
                  <a:schemeClr val="accent2"/>
                </a:solidFill>
              </a:rPr>
              <a:t>projects, beneficiaries and contracts/contractors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2492400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250825" y="1628800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38"/>
            <a:ext cx="8856662" cy="44148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b="1" i="0" dirty="0" smtClean="0">
                <a:solidFill>
                  <a:schemeClr val="accent2"/>
                </a:solidFill>
              </a:rPr>
              <a:t>How ?</a:t>
            </a:r>
            <a:r>
              <a:rPr lang="en-US" sz="2800" i="0" dirty="0" smtClean="0">
                <a:solidFill>
                  <a:schemeClr val="accent2"/>
                </a:solidFill>
              </a:rPr>
              <a:t> </a:t>
            </a:r>
            <a:endParaRPr lang="en-US" sz="2800" i="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i="0" dirty="0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i="0" dirty="0" smtClean="0">
                <a:solidFill>
                  <a:srgbClr val="3166CF"/>
                </a:solidFill>
              </a:rPr>
              <a:t>-&gt; </a:t>
            </a:r>
            <a:r>
              <a:rPr lang="en-US" i="0" dirty="0" smtClean="0">
                <a:solidFill>
                  <a:srgbClr val="FFC000"/>
                </a:solidFill>
              </a:rPr>
              <a:t> </a:t>
            </a:r>
            <a:r>
              <a:rPr lang="en-US" i="0" dirty="0" smtClean="0"/>
              <a:t>Based </a:t>
            </a:r>
            <a:r>
              <a:rPr lang="en-US" i="0" dirty="0"/>
              <a:t>on a set of </a:t>
            </a:r>
            <a:r>
              <a:rPr lang="en-US" b="1" i="0" dirty="0">
                <a:solidFill>
                  <a:srgbClr val="FFC000"/>
                </a:solidFill>
              </a:rPr>
              <a:t>risk indicators </a:t>
            </a:r>
            <a:r>
              <a:rPr lang="en-US" b="1" i="0" dirty="0" smtClean="0">
                <a:solidFill>
                  <a:srgbClr val="FFC000"/>
                </a:solidFill>
              </a:rPr>
              <a:t>and alerts</a:t>
            </a:r>
            <a:endParaRPr lang="en-US" b="1" i="0" dirty="0">
              <a:solidFill>
                <a:srgbClr val="FFC000"/>
              </a:solidFill>
            </a:endParaRPr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i="0" dirty="0" smtClean="0">
                <a:solidFill>
                  <a:srgbClr val="3166CF"/>
                </a:solidFill>
              </a:rPr>
              <a:t>-&gt;</a:t>
            </a:r>
            <a:r>
              <a:rPr lang="en-US" i="0" dirty="0" smtClean="0">
                <a:solidFill>
                  <a:srgbClr val="FFC000"/>
                </a:solidFill>
              </a:rPr>
              <a:t>  </a:t>
            </a:r>
            <a:r>
              <a:rPr lang="en-US" b="1" i="0" dirty="0" smtClean="0">
                <a:solidFill>
                  <a:srgbClr val="FFC000"/>
                </a:solidFill>
              </a:rPr>
              <a:t>Customized</a:t>
            </a:r>
            <a:r>
              <a:rPr lang="en-US" i="0" dirty="0" smtClean="0">
                <a:solidFill>
                  <a:srgbClr val="FFC000"/>
                </a:solidFill>
              </a:rPr>
              <a:t> </a:t>
            </a:r>
            <a:r>
              <a:rPr lang="en-US" b="1" i="0" dirty="0">
                <a:solidFill>
                  <a:srgbClr val="FFC000"/>
                </a:solidFill>
              </a:rPr>
              <a:t>to the nature of </a:t>
            </a:r>
            <a:r>
              <a:rPr lang="en-US" b="1" i="0" dirty="0" smtClean="0">
                <a:solidFill>
                  <a:srgbClr val="FFC000"/>
                </a:solidFill>
              </a:rPr>
              <a:t>OP </a:t>
            </a:r>
            <a:r>
              <a:rPr lang="en-US" i="0" dirty="0" smtClean="0"/>
              <a:t>expenditures</a:t>
            </a:r>
            <a:endParaRPr lang="en-US" i="0" dirty="0"/>
          </a:p>
          <a:p>
            <a:pPr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i="0" dirty="0" smtClean="0">
                <a:solidFill>
                  <a:srgbClr val="3166CF"/>
                </a:solidFill>
              </a:rPr>
              <a:t>-&gt;</a:t>
            </a:r>
            <a:r>
              <a:rPr lang="en-US" i="0" dirty="0" smtClean="0">
                <a:solidFill>
                  <a:srgbClr val="FFC000"/>
                </a:solidFill>
              </a:rPr>
              <a:t>  </a:t>
            </a:r>
            <a:r>
              <a:rPr lang="en-US" i="0" dirty="0" smtClean="0"/>
              <a:t>Using some key (internal) </a:t>
            </a:r>
            <a:r>
              <a:rPr lang="en-US" b="1" i="0" dirty="0" smtClean="0">
                <a:solidFill>
                  <a:schemeClr val="accent2"/>
                </a:solidFill>
              </a:rPr>
              <a:t>data </a:t>
            </a:r>
            <a:r>
              <a:rPr lang="en-US" b="1" i="0" dirty="0">
                <a:solidFill>
                  <a:schemeClr val="accent2"/>
                </a:solidFill>
              </a:rPr>
              <a:t>of the </a:t>
            </a:r>
            <a:r>
              <a:rPr lang="fr-BE" b="1" i="0" dirty="0" err="1">
                <a:solidFill>
                  <a:schemeClr val="accent2"/>
                </a:solidFill>
              </a:rPr>
              <a:t>p</a:t>
            </a:r>
            <a:r>
              <a:rPr lang="fr-BE" b="1" i="0" dirty="0" err="1" smtClean="0">
                <a:solidFill>
                  <a:schemeClr val="accent2"/>
                </a:solidFill>
              </a:rPr>
              <a:t>rojects</a:t>
            </a:r>
            <a:r>
              <a:rPr lang="fr-BE" b="1" i="0" dirty="0" smtClean="0">
                <a:solidFill>
                  <a:schemeClr val="accent2"/>
                </a:solidFill>
              </a:rPr>
              <a:t> </a:t>
            </a:r>
            <a:r>
              <a:rPr lang="fr-BE" i="0" dirty="0" smtClean="0"/>
              <a:t/>
            </a:r>
            <a:br>
              <a:rPr lang="fr-BE" i="0" dirty="0" smtClean="0"/>
            </a:br>
            <a:r>
              <a:rPr lang="fr-BE" b="1" i="0" dirty="0" smtClean="0">
                <a:solidFill>
                  <a:srgbClr val="FFC000"/>
                </a:solidFill>
              </a:rPr>
              <a:t>      </a:t>
            </a:r>
            <a:r>
              <a:rPr lang="fr-BE" b="1" i="0" u="sng" dirty="0" err="1" smtClean="0">
                <a:solidFill>
                  <a:srgbClr val="FFC000"/>
                </a:solidFill>
              </a:rPr>
              <a:t>enriched</a:t>
            </a:r>
            <a:r>
              <a:rPr lang="fr-BE" b="1" i="0" dirty="0" smtClean="0">
                <a:solidFill>
                  <a:srgbClr val="FFC000"/>
                </a:solidFill>
              </a:rPr>
              <a:t> </a:t>
            </a:r>
            <a:r>
              <a:rPr lang="en-US" b="1" i="0" dirty="0" smtClean="0">
                <a:solidFill>
                  <a:schemeClr val="accent2"/>
                </a:solidFill>
              </a:rPr>
              <a:t>with publicly available information </a:t>
            </a:r>
            <a:r>
              <a:rPr lang="en-US" b="1" i="0" dirty="0" smtClean="0">
                <a:solidFill>
                  <a:srgbClr val="2D5EC1"/>
                </a:solidFill>
              </a:rPr>
              <a:t/>
            </a:r>
            <a:br>
              <a:rPr lang="en-US" b="1" i="0" dirty="0" smtClean="0">
                <a:solidFill>
                  <a:srgbClr val="2D5EC1"/>
                </a:solidFill>
              </a:rPr>
            </a:br>
            <a:r>
              <a:rPr lang="en-US" b="1" i="0" dirty="0" smtClean="0">
                <a:solidFill>
                  <a:srgbClr val="2D5EC1"/>
                </a:solidFill>
              </a:rPr>
              <a:t>      </a:t>
            </a:r>
            <a:r>
              <a:rPr lang="en-US" i="0" dirty="0" smtClean="0">
                <a:solidFill>
                  <a:srgbClr val="2D5EC1"/>
                </a:solidFill>
              </a:rPr>
              <a:t>(external data)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0825" y="2347938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250825" y="1628800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35584"/>
            <a:ext cx="8640763" cy="4508500"/>
          </a:xfrm>
        </p:spPr>
        <p:txBody>
          <a:bodyPr/>
          <a:lstStyle/>
          <a:p>
            <a:pPr marL="0" indent="0" algn="ctr" eaLnBrk="1" hangingPunct="1">
              <a:spcAft>
                <a:spcPts val="1800"/>
              </a:spcAft>
              <a:buFontTx/>
              <a:buNone/>
              <a:defRPr/>
            </a:pPr>
            <a:r>
              <a:rPr lang="en-US" sz="2800" b="1" i="0" dirty="0" smtClean="0">
                <a:solidFill>
                  <a:schemeClr val="accent2"/>
                </a:solidFill>
              </a:rPr>
              <a:t>Benefits </a:t>
            </a:r>
            <a:endParaRPr lang="en-US" i="0" dirty="0" smtClean="0">
              <a:solidFill>
                <a:schemeClr val="accent2"/>
              </a:solidFill>
            </a:endParaRP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r>
              <a:rPr lang="en-US" sz="2000" i="0" dirty="0" smtClean="0"/>
              <a:t>In view of limited resources and multiplicity of operations, </a:t>
            </a:r>
            <a:br>
              <a:rPr lang="en-US" sz="2000" i="0" dirty="0" smtClean="0"/>
            </a:br>
            <a:r>
              <a:rPr lang="en-US" sz="2000" i="0" dirty="0" smtClean="0"/>
              <a:t>key actors and systems, 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i="0" dirty="0"/>
              <a:t>P</a:t>
            </a:r>
            <a:r>
              <a:rPr lang="en-US" sz="2000" i="0" dirty="0" smtClean="0"/>
              <a:t>romote the </a:t>
            </a:r>
            <a:r>
              <a:rPr lang="en-US" sz="2000" b="1" i="0" dirty="0" smtClean="0">
                <a:solidFill>
                  <a:srgbClr val="FFC000"/>
                </a:solidFill>
              </a:rPr>
              <a:t>use of a risk based approach in the verifications of the projects</a:t>
            </a:r>
            <a:r>
              <a:rPr lang="en-US" sz="2000" i="0" dirty="0" smtClean="0">
                <a:solidFill>
                  <a:srgbClr val="FFC000"/>
                </a:solidFill>
              </a:rPr>
              <a:t> </a:t>
            </a:r>
            <a:r>
              <a:rPr lang="en-US" sz="2000" i="0" dirty="0" smtClean="0"/>
              <a:t>(focus on most risky projects)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b="1" i="0" dirty="0" smtClean="0">
                <a:solidFill>
                  <a:schemeClr val="accent2"/>
                </a:solidFill>
              </a:rPr>
              <a:t>Complement the risk assessment </a:t>
            </a:r>
            <a:r>
              <a:rPr lang="en-US" sz="2000" i="0" dirty="0" smtClean="0"/>
              <a:t>with regard to fraud alerts and irregularities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b="1" i="0" dirty="0" smtClean="0">
                <a:solidFill>
                  <a:schemeClr val="accent2"/>
                </a:solidFill>
              </a:rPr>
              <a:t>Identify</a:t>
            </a:r>
            <a:r>
              <a:rPr lang="en-US" sz="2000" b="1" i="0" dirty="0" smtClean="0"/>
              <a:t> </a:t>
            </a:r>
            <a:r>
              <a:rPr lang="en-US" sz="2000" i="0" dirty="0" smtClean="0"/>
              <a:t>possible</a:t>
            </a:r>
            <a:r>
              <a:rPr lang="en-US" sz="2000" b="1" i="0" dirty="0" smtClean="0"/>
              <a:t> </a:t>
            </a:r>
            <a:r>
              <a:rPr lang="en-US" sz="2000" b="1" i="0" dirty="0" smtClean="0">
                <a:solidFill>
                  <a:schemeClr val="accent2"/>
                </a:solidFill>
              </a:rPr>
              <a:t>irregular circumstances continuously </a:t>
            </a:r>
            <a:r>
              <a:rPr lang="en-US" sz="2000" i="0" dirty="0" smtClean="0"/>
              <a:t>on the basis of predefined risk criteria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r>
              <a:rPr lang="en-US" sz="2000" i="0" dirty="0"/>
              <a:t>B</a:t>
            </a:r>
            <a:r>
              <a:rPr lang="en-US" sz="2000" i="0" dirty="0" smtClean="0"/>
              <a:t>uild </a:t>
            </a:r>
            <a:r>
              <a:rPr lang="en-US" sz="2000" i="0" dirty="0"/>
              <a:t>an </a:t>
            </a:r>
            <a:r>
              <a:rPr lang="en-US" sz="2000" b="1" i="0" dirty="0">
                <a:solidFill>
                  <a:schemeClr val="accent2"/>
                </a:solidFill>
              </a:rPr>
              <a:t>overall </a:t>
            </a:r>
            <a:r>
              <a:rPr lang="en-US" sz="2000" b="1" i="0" dirty="0">
                <a:solidFill>
                  <a:srgbClr val="FFC000"/>
                </a:solidFill>
              </a:rPr>
              <a:t>better defense against </a:t>
            </a:r>
            <a:r>
              <a:rPr lang="en-US" sz="2000" b="1" i="0" dirty="0" smtClean="0">
                <a:solidFill>
                  <a:srgbClr val="FFC000"/>
                </a:solidFill>
              </a:rPr>
              <a:t>fraud </a:t>
            </a:r>
            <a:r>
              <a:rPr lang="en-US" sz="2000" b="1" i="0" dirty="0">
                <a:solidFill>
                  <a:srgbClr val="FFC000"/>
                </a:solidFill>
              </a:rPr>
              <a:t>and errors</a:t>
            </a:r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sz="2200" i="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23850" y="2111846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323850" y="1484784"/>
            <a:ext cx="8424863" cy="0"/>
          </a:xfrm>
          <a:prstGeom prst="line">
            <a:avLst/>
          </a:prstGeom>
          <a:ln/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6350"/>
            <a:ext cx="8820150" cy="938213"/>
          </a:xfrm>
        </p:spPr>
        <p:txBody>
          <a:bodyPr/>
          <a:lstStyle/>
          <a:p>
            <a:pPr indent="0" eaLnBrk="1" hangingPunct="1"/>
            <a:r>
              <a:rPr lang="en-US" smtClean="0">
                <a:solidFill>
                  <a:srgbClr val="FFD624"/>
                </a:solidFill>
              </a:rPr>
              <a:t>Risk indicators </a:t>
            </a:r>
            <a:br>
              <a:rPr lang="en-US" smtClean="0">
                <a:solidFill>
                  <a:srgbClr val="FFD624"/>
                </a:solidFill>
              </a:rPr>
            </a:br>
            <a:r>
              <a:rPr lang="en-US" smtClean="0">
                <a:solidFill>
                  <a:srgbClr val="FFD624"/>
                </a:solidFill>
              </a:rPr>
              <a:t>and alerts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640763" cy="45085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</a:pPr>
            <a:endParaRPr lang="en-US" sz="220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</a:pPr>
            <a:endParaRPr lang="en-US" b="1" smtClean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58892"/>
              </p:ext>
            </p:extLst>
          </p:nvPr>
        </p:nvGraphicFramePr>
        <p:xfrm>
          <a:off x="0" y="981075"/>
          <a:ext cx="9144000" cy="610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143"/>
                <a:gridCol w="6966857"/>
              </a:tblGrid>
              <a:tr h="4593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Risk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9525" marR="9525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Procurement</a:t>
                      </a:r>
                      <a:r>
                        <a:rPr lang="en-US" sz="1200" b="1" i="0" u="none" strike="noStrike" cap="non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Risk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indicators on the procurement process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478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Contract</a:t>
                      </a:r>
                      <a:r>
                        <a:rPr lang="en-US" sz="1200" b="1" i="0" u="none" strike="noStrike" cap="non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management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contract management aspects of the project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comparison to the peer group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92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Eligibility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Verification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the eligibility period and existence of contractors and subcontractors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92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Performance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the coherence of activity sector ratios with the benchmark values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Concentration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Cross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-project and cross-operational program checks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68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Other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Basic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checks on logicality and reasonability of project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</a:tr>
              <a:tr h="37529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cap="non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 Reputational and fraud alerts</a:t>
                      </a:r>
                      <a:endParaRPr lang="en-US" sz="1200" b="1" i="0" u="none" strike="noStrike" cap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6399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Financial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solidFill>
                            <a:srgbClr val="3166CF"/>
                          </a:solidFill>
                          <a:latin typeface="+mn-lt"/>
                        </a:rPr>
                        <a:t> 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Overall financial performance of beneficiaries, contractors / suppliers 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and sub-contractors, based on financial reporting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56399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Relationship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Existence of relationships between beneficiaries and contractors /  </a:t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suppliers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or sub-contractors and their respective personnel</a:t>
                      </a:r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519844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Reputation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</a:t>
                      </a:r>
                      <a:r>
                        <a:rPr lang="en-US" sz="1200" b="0" i="0" u="none" strike="noStrike" baseline="0" dirty="0" smtClean="0">
                          <a:solidFill>
                            <a:srgbClr val="3166CF"/>
                          </a:solidFill>
                          <a:latin typeface="+mn-lt"/>
                        </a:rPr>
                        <a:t>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Involvement in activities (such as bankruptcies) that could possibly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result in reputational damages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64807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Sanction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Identification of beneficiaries, contractors/suppliers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subcontractors 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or their respective personnel, blacklisted of appearing in any type of </a:t>
                      </a:r>
                      <a:b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sanction list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  <a:tr h="22813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marR="0" indent="-11620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Change</a:t>
                      </a:r>
                      <a:r>
                        <a:rPr lang="en-US" sz="1200" b="0" i="0" u="none" strike="noStrike" dirty="0" smtClean="0">
                          <a:solidFill>
                            <a:srgbClr val="3166CF"/>
                          </a:solidFill>
                          <a:latin typeface="+mn-lt"/>
                        </a:rPr>
                        <a:t>: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Any type of changes to the company structure</a:t>
                      </a:r>
                    </a:p>
                  </a:txBody>
                  <a:tcPr marL="9525" marR="9525" marT="9524" marB="0"/>
                </a:tc>
              </a:tr>
              <a:tr h="40125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marL="1162050" indent="-1162050"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8642350" cy="936625"/>
          </a:xfrm>
        </p:spPr>
        <p:txBody>
          <a:bodyPr/>
          <a:lstStyle/>
          <a:p>
            <a:pPr indent="0" algn="ctr" eaLnBrk="1" hangingPunct="1"/>
            <a:r>
              <a:rPr lang="en-US" sz="2800" dirty="0" smtClean="0">
                <a:solidFill>
                  <a:srgbClr val="3E6FD2"/>
                </a:solidFill>
              </a:rPr>
              <a:t>Examples of risk indicators and alerts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496300" cy="4537075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GB" sz="1600" b="1" i="0" dirty="0" smtClean="0"/>
              <a:t>Procurement 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GB" sz="1600" b="1" i="0" dirty="0"/>
              <a:t> </a:t>
            </a:r>
            <a:r>
              <a:rPr lang="en-GB" sz="1600" b="1" i="0" dirty="0" smtClean="0"/>
              <a:t>  </a:t>
            </a:r>
            <a:r>
              <a:rPr lang="fr-BE" sz="1600" i="0" dirty="0" smtClean="0"/>
              <a:t>Lead time </a:t>
            </a:r>
            <a:r>
              <a:rPr lang="fr-BE" sz="1600" i="0" dirty="0" err="1" smtClean="0"/>
              <a:t>between</a:t>
            </a:r>
            <a:r>
              <a:rPr lang="fr-BE" sz="1600" i="0" dirty="0" smtClean="0"/>
              <a:t> publication of the tender notice and </a:t>
            </a:r>
            <a:r>
              <a:rPr lang="fr-BE" sz="1600" i="0" dirty="0" err="1" smtClean="0"/>
              <a:t>contract</a:t>
            </a:r>
            <a:r>
              <a:rPr lang="fr-BE" sz="1600" i="0" dirty="0" smtClean="0"/>
              <a:t> signature</a:t>
            </a:r>
            <a:endParaRPr lang="en-US" sz="1600" i="0" dirty="0" smtClean="0"/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 Number of disqualified tender offers / Number of tender offers received</a:t>
            </a:r>
            <a:endParaRPr lang="en-US" sz="16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GB" sz="1600" b="1" i="0" dirty="0" smtClean="0"/>
              <a:t>Contract management</a:t>
            </a:r>
            <a:endParaRPr lang="en-US" sz="1600" i="0" dirty="0" smtClean="0"/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Contract addenda cost (total) for the project / Project cost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Number of consortium partners </a:t>
            </a:r>
            <a:endParaRPr lang="en-US" sz="16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BE" sz="1600" b="1" i="0" dirty="0" smtClean="0"/>
              <a:t>Eligibility 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Project costs outside eligibility period - before start date 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Project costs outside eligibility period - after end date </a:t>
            </a: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r>
              <a:rPr lang="en-US" sz="1600" b="1" i="0" dirty="0"/>
              <a:t>Performance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Number of people trained / Number of people to be trained </a:t>
            </a:r>
            <a:endParaRPr lang="en-GB" sz="1600" i="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Project total cost / Length in km per Project (Per Type of Road) </a:t>
            </a:r>
          </a:p>
          <a:p>
            <a:pPr marL="0" indent="0" eaLnBrk="1" hangingPunct="1">
              <a:spcAft>
                <a:spcPts val="600"/>
              </a:spcAft>
              <a:buClr>
                <a:srgbClr val="3166CF"/>
              </a:buClr>
              <a:buFontTx/>
              <a:buNone/>
              <a:defRPr/>
            </a:pPr>
            <a:endParaRPr lang="en-US" sz="1600" dirty="0" smtClean="0"/>
          </a:p>
          <a:p>
            <a:pPr eaLnBrk="1" hangingPunct="1">
              <a:spcAft>
                <a:spcPts val="600"/>
              </a:spcAft>
              <a:buClr>
                <a:srgbClr val="3166CF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7999413" cy="4537075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600" b="1" i="0" dirty="0" smtClean="0"/>
              <a:t>Concentration 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Beneficiaries involved in multiple Projects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Project partners involved in multiple Projects 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Consortium members linked to multiple Projects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Sub-contractors linked to multiple Projects </a:t>
            </a:r>
            <a:endParaRPr lang="fr-BE" sz="1600" i="0" dirty="0" smtClean="0"/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600" b="1" i="0" dirty="0" smtClean="0"/>
              <a:t>Other checks</a:t>
            </a:r>
            <a:endParaRPr lang="en-GB" sz="1600" i="0" dirty="0" smtClean="0"/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EC assistance / Total Project cost </a:t>
            </a:r>
          </a:p>
          <a:p>
            <a:pPr marL="3600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i="0" dirty="0" smtClean="0"/>
              <a:t>Fixed assets / Project cost </a:t>
            </a:r>
            <a:endParaRPr lang="en-US" sz="1600" i="0" dirty="0" smtClean="0"/>
          </a:p>
          <a:p>
            <a:pPr marL="36000" eaLnBrk="1" hangingPunct="1">
              <a:spcAft>
                <a:spcPts val="600"/>
              </a:spcAft>
              <a:defRPr/>
            </a:pP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125538"/>
            <a:ext cx="86423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/>
            <a:r>
              <a:rPr lang="en-US" sz="2800" kern="0" smtClean="0">
                <a:solidFill>
                  <a:srgbClr val="3E6FD2"/>
                </a:solidFill>
              </a:rPr>
              <a:t>Examples of risk indicators and alerts</a:t>
            </a:r>
            <a:endParaRPr lang="en-US" sz="2800" kern="0" dirty="0" smtClean="0">
              <a:solidFill>
                <a:srgbClr val="3E6F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CA36B6B784E439EAD57D5795F2F0C" ma:contentTypeVersion="1" ma:contentTypeDescription="Create a new document." ma:contentTypeScope="" ma:versionID="4a7ab24a14ff9083c22bac48a66d59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968440-D335-47A0-B729-14962C837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58886-F722-47DD-A609-B471A0D4E9F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8B00393-6801-4AA8-A6E3-446F52573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F9A6EE0-DB42-420E-9FD7-6681CB570088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692</Words>
  <Application>Microsoft Office PowerPoint</Application>
  <PresentationFormat>On-screen Show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Slide_Master</vt:lpstr>
      <vt:lpstr>ARACHNE 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indicators  and alerts </vt:lpstr>
      <vt:lpstr>Examples of risk indicators and alerts</vt:lpstr>
      <vt:lpstr>PowerPoint Presentation</vt:lpstr>
      <vt:lpstr>Examples of risk indicators and alerts</vt:lpstr>
      <vt:lpstr>Main functionalities of Arachne</vt:lpstr>
      <vt:lpstr>Data Flow</vt:lpstr>
      <vt:lpstr>Orbis </vt:lpstr>
      <vt:lpstr>World Compliance</vt:lpstr>
      <vt:lpstr>Company / persons</vt:lpstr>
      <vt:lpstr>Interactive report</vt:lpstr>
      <vt:lpstr>Company hierarchy</vt:lpstr>
      <vt:lpstr>Lists and Graphs</vt:lpstr>
      <vt:lpstr>Welcome window</vt:lpstr>
      <vt:lpstr>Project dashboard</vt:lpstr>
      <vt:lpstr>Project details</vt:lpstr>
      <vt:lpstr>Project details</vt:lpstr>
      <vt:lpstr>Detail risk indicator</vt:lpstr>
      <vt:lpstr>Detail risk indicator</vt:lpstr>
      <vt:lpstr>Surrounding graph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Policy</dc:title>
  <dc:creator>Regional Policy</dc:creator>
  <cp:lastModifiedBy>MOLEMANS Luc (EMPL-EXT)</cp:lastModifiedBy>
  <cp:revision>173</cp:revision>
  <dcterms:created xsi:type="dcterms:W3CDTF">2011-10-28T10:25:18Z</dcterms:created>
  <dcterms:modified xsi:type="dcterms:W3CDTF">2014-02-14T10:22:16Z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System Account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ContentTypeId">
    <vt:lpwstr>0x0101005195517D60BA284DB89E2B47B98AC9DD</vt:lpwstr>
  </property>
</Properties>
</file>