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3"/>
  </p:notesMasterIdLst>
  <p:handoutMasterIdLst>
    <p:handoutMasterId r:id="rId24"/>
  </p:handoutMasterIdLst>
  <p:sldIdLst>
    <p:sldId id="256" r:id="rId2"/>
    <p:sldId id="258" r:id="rId3"/>
    <p:sldId id="279" r:id="rId4"/>
    <p:sldId id="278" r:id="rId5"/>
    <p:sldId id="280" r:id="rId6"/>
    <p:sldId id="281" r:id="rId7"/>
    <p:sldId id="276" r:id="rId8"/>
    <p:sldId id="282" r:id="rId9"/>
    <p:sldId id="283" r:id="rId10"/>
    <p:sldId id="284" r:id="rId11"/>
    <p:sldId id="277" r:id="rId12"/>
    <p:sldId id="285" r:id="rId13"/>
    <p:sldId id="286" r:id="rId14"/>
    <p:sldId id="287" r:id="rId15"/>
    <p:sldId id="288" r:id="rId16"/>
    <p:sldId id="289" r:id="rId17"/>
    <p:sldId id="290" r:id="rId18"/>
    <p:sldId id="291" r:id="rId19"/>
    <p:sldId id="292" r:id="rId20"/>
    <p:sldId id="293" r:id="rId21"/>
    <p:sldId id="294" r:id="rId22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99"/>
    <a:srgbClr val="00AF3F"/>
    <a:srgbClr val="DB7D00"/>
    <a:srgbClr val="F9E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166" autoAdjust="0"/>
    <p:restoredTop sz="96134" autoAdjust="0"/>
  </p:normalViewPr>
  <p:slideViewPr>
    <p:cSldViewPr>
      <p:cViewPr varScale="1">
        <p:scale>
          <a:sx n="74" d="100"/>
          <a:sy n="74" d="100"/>
        </p:scale>
        <p:origin x="-102" y="-108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100" d="100"/>
          <a:sy n="100" d="100"/>
        </p:scale>
        <p:origin x="-3600" y="-10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DA9FB6-D9ED-404E-AFD2-37E0835FC3D6}" type="datetimeFigureOut">
              <a:rPr lang="cs-CZ" smtClean="0"/>
              <a:pPr/>
              <a:t>22.6.2016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4BA257B-425A-4350-8792-7C494188941C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8208066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7B48070-1754-4046-9E38-6F5D9D5E9BB1}" type="datetimeFigureOut">
              <a:rPr lang="cs-CZ" smtClean="0"/>
              <a:pPr/>
              <a:t>22.6.2016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A477F0F-9C0A-45F8-A7AE-EABCF9118898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214698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Úvodní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odnadpis 2"/>
          <p:cNvSpPr>
            <a:spLocks noGrp="1"/>
          </p:cNvSpPr>
          <p:nvPr>
            <p:ph type="subTitle" idx="1" hasCustomPrompt="1"/>
          </p:nvPr>
        </p:nvSpPr>
        <p:spPr>
          <a:xfrm>
            <a:off x="1403648" y="4581128"/>
            <a:ext cx="7056784" cy="1800200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 algn="l">
              <a:spcBef>
                <a:spcPts val="1000"/>
              </a:spcBef>
              <a:spcAft>
                <a:spcPts val="1000"/>
              </a:spcAft>
              <a:buNone/>
              <a:defRPr sz="2000" baseline="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dirty="0" smtClean="0"/>
              <a:t>autoři projektu</a:t>
            </a:r>
            <a:endParaRPr lang="cs-CZ" dirty="0"/>
          </a:p>
        </p:txBody>
      </p:sp>
      <p:sp>
        <p:nvSpPr>
          <p:cNvPr id="6" name="Nadpis 13"/>
          <p:cNvSpPr>
            <a:spLocks noGrp="1" noChangeAspect="1"/>
          </p:cNvSpPr>
          <p:nvPr>
            <p:ph type="title" hasCustomPrompt="1"/>
          </p:nvPr>
        </p:nvSpPr>
        <p:spPr>
          <a:xfrm>
            <a:off x="1403648" y="1988840"/>
            <a:ext cx="7283152" cy="1872208"/>
          </a:xfrm>
          <a:prstGeom prst="rect">
            <a:avLst/>
          </a:prstGeom>
        </p:spPr>
        <p:txBody>
          <a:bodyPr anchor="b"/>
          <a:lstStyle>
            <a:lvl1pPr algn="l">
              <a:defRPr b="1" baseline="0">
                <a:solidFill>
                  <a:srgbClr val="000099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cs-CZ" dirty="0" smtClean="0"/>
              <a:t>NÁZEV PREZENTACE</a:t>
            </a:r>
            <a:endParaRPr lang="cs-CZ" dirty="0"/>
          </a:p>
        </p:txBody>
      </p:sp>
      <p:sp>
        <p:nvSpPr>
          <p:cNvPr id="7" name="Podnadpis 2"/>
          <p:cNvSpPr txBox="1">
            <a:spLocks/>
          </p:cNvSpPr>
          <p:nvPr userDrawn="1"/>
        </p:nvSpPr>
        <p:spPr>
          <a:xfrm>
            <a:off x="1403648" y="3789040"/>
            <a:ext cx="7209184" cy="576064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>
              <a:buNone/>
              <a:defRPr sz="2600" baseline="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cs-CZ" sz="26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MINISTERSTVO PRO MÍSTNÍ ROZVOJ ČR</a:t>
            </a:r>
          </a:p>
        </p:txBody>
      </p:sp>
      <p:pic>
        <p:nvPicPr>
          <p:cNvPr id="8" name="Obrázek 7" descr="mmr_cr_rgb.emf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323528" y="692696"/>
            <a:ext cx="2565000" cy="5625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nitřní list s na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 hasCustomPrompt="1"/>
          </p:nvPr>
        </p:nvSpPr>
        <p:spPr>
          <a:xfrm>
            <a:off x="395536" y="2060848"/>
            <a:ext cx="8291264" cy="4392488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spcBef>
                <a:spcPts val="1000"/>
              </a:spcBef>
              <a:spcAft>
                <a:spcPts val="1000"/>
              </a:spcAft>
              <a:buFontTx/>
              <a:buNone/>
              <a:defRPr sz="2800">
                <a:latin typeface="Arial" pitchFamily="34" charset="0"/>
                <a:cs typeface="Arial" pitchFamily="34" charset="0"/>
              </a:defRPr>
            </a:lvl1pPr>
            <a:lvl2pPr algn="l">
              <a:buFontTx/>
              <a:buNone/>
              <a:defRPr sz="2400">
                <a:latin typeface="Arial" pitchFamily="34" charset="0"/>
                <a:cs typeface="Arial" pitchFamily="34" charset="0"/>
              </a:defRPr>
            </a:lvl2pPr>
            <a:lvl3pPr algn="l">
              <a:buFontTx/>
              <a:buNone/>
              <a:defRPr sz="2000">
                <a:latin typeface="Arial" pitchFamily="34" charset="0"/>
                <a:cs typeface="Arial" pitchFamily="34" charset="0"/>
              </a:defRPr>
            </a:lvl3pPr>
            <a:lvl4pPr algn="l">
              <a:buFontTx/>
              <a:buNone/>
              <a:defRPr sz="1800">
                <a:latin typeface="Arial" pitchFamily="34" charset="0"/>
                <a:cs typeface="Arial" pitchFamily="34" charset="0"/>
              </a:defRPr>
            </a:lvl4pPr>
            <a:lvl5pPr algn="l">
              <a:buFontTx/>
              <a:buNone/>
              <a:defRPr sz="1800">
                <a:latin typeface="Arial" pitchFamily="34" charset="0"/>
                <a:cs typeface="Arial" pitchFamily="34" charset="0"/>
              </a:defRPr>
            </a:lvl5pPr>
            <a:lvl6pPr>
              <a:buNone/>
              <a:defRPr/>
            </a:lvl6pPr>
          </a:lstStyle>
          <a:p>
            <a:pPr lvl="0"/>
            <a:r>
              <a:rPr lang="cs-CZ" dirty="0" smtClean="0"/>
              <a:t>Klepnutím vložíte text</a:t>
            </a:r>
          </a:p>
        </p:txBody>
      </p:sp>
      <p:sp>
        <p:nvSpPr>
          <p:cNvPr id="10" name="Nadpis 9"/>
          <p:cNvSpPr>
            <a:spLocks noGrp="1"/>
          </p:cNvSpPr>
          <p:nvPr>
            <p:ph type="title" hasCustomPrompt="1"/>
          </p:nvPr>
        </p:nvSpPr>
        <p:spPr>
          <a:xfrm>
            <a:off x="395536" y="1412776"/>
            <a:ext cx="8291264" cy="504056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defRPr sz="3200" b="1">
                <a:solidFill>
                  <a:srgbClr val="000099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cs-CZ" dirty="0" smtClean="0"/>
              <a:t>NADPIS</a:t>
            </a:r>
            <a:endParaRPr lang="cs-CZ" dirty="0"/>
          </a:p>
        </p:txBody>
      </p:sp>
      <p:pic>
        <p:nvPicPr>
          <p:cNvPr id="4" name="Obrázek 3" descr="mmr_cr_rgb.emf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467544" y="620688"/>
            <a:ext cx="2016224" cy="44215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nitřní list bez nadpis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ástupný symbol pro obsah 2"/>
          <p:cNvSpPr>
            <a:spLocks noGrp="1"/>
          </p:cNvSpPr>
          <p:nvPr>
            <p:ph idx="1" hasCustomPrompt="1"/>
          </p:nvPr>
        </p:nvSpPr>
        <p:spPr>
          <a:xfrm>
            <a:off x="395536" y="1484784"/>
            <a:ext cx="8291264" cy="4968552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spcBef>
                <a:spcPts val="1000"/>
              </a:spcBef>
              <a:spcAft>
                <a:spcPts val="1000"/>
              </a:spcAft>
              <a:buFontTx/>
              <a:buNone/>
              <a:defRPr sz="2800">
                <a:latin typeface="Arial" pitchFamily="34" charset="0"/>
                <a:cs typeface="Arial" pitchFamily="34" charset="0"/>
              </a:defRPr>
            </a:lvl1pPr>
            <a:lvl2pPr algn="l">
              <a:buFontTx/>
              <a:buNone/>
              <a:defRPr sz="2400">
                <a:latin typeface="Arial" pitchFamily="34" charset="0"/>
                <a:cs typeface="Arial" pitchFamily="34" charset="0"/>
              </a:defRPr>
            </a:lvl2pPr>
            <a:lvl3pPr algn="l">
              <a:buFontTx/>
              <a:buNone/>
              <a:defRPr sz="2000">
                <a:latin typeface="Arial" pitchFamily="34" charset="0"/>
                <a:cs typeface="Arial" pitchFamily="34" charset="0"/>
              </a:defRPr>
            </a:lvl3pPr>
            <a:lvl4pPr algn="l">
              <a:buFontTx/>
              <a:buNone/>
              <a:defRPr sz="1800">
                <a:latin typeface="Arial" pitchFamily="34" charset="0"/>
                <a:cs typeface="Arial" pitchFamily="34" charset="0"/>
              </a:defRPr>
            </a:lvl4pPr>
            <a:lvl5pPr algn="l">
              <a:buFontTx/>
              <a:buNone/>
              <a:defRPr sz="1800">
                <a:latin typeface="Arial" pitchFamily="34" charset="0"/>
                <a:cs typeface="Arial" pitchFamily="34" charset="0"/>
              </a:defRPr>
            </a:lvl5pPr>
            <a:lvl6pPr>
              <a:buNone/>
              <a:defRPr/>
            </a:lvl6pPr>
          </a:lstStyle>
          <a:p>
            <a:pPr lvl="0"/>
            <a:r>
              <a:rPr lang="cs-CZ" dirty="0" smtClean="0"/>
              <a:t>Klepnutím vložíte text</a:t>
            </a:r>
          </a:p>
        </p:txBody>
      </p:sp>
      <p:pic>
        <p:nvPicPr>
          <p:cNvPr id="3" name="Obrázek 2" descr="mmr_cr_rgb.emf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467544" y="620688"/>
            <a:ext cx="2016224" cy="44215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nitřní list s odrážkam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Nadpis 9"/>
          <p:cNvSpPr>
            <a:spLocks noGrp="1"/>
          </p:cNvSpPr>
          <p:nvPr>
            <p:ph type="title" hasCustomPrompt="1"/>
          </p:nvPr>
        </p:nvSpPr>
        <p:spPr>
          <a:xfrm>
            <a:off x="395536" y="1412776"/>
            <a:ext cx="8291264" cy="504056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defRPr sz="3200" b="1">
                <a:solidFill>
                  <a:srgbClr val="000099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cs-CZ" dirty="0" smtClean="0"/>
              <a:t>NADPIS</a:t>
            </a:r>
            <a:endParaRPr lang="cs-CZ" dirty="0"/>
          </a:p>
        </p:txBody>
      </p:sp>
      <p:sp>
        <p:nvSpPr>
          <p:cNvPr id="4" name="Zástupný symbol pro obsah 2"/>
          <p:cNvSpPr>
            <a:spLocks noGrp="1"/>
          </p:cNvSpPr>
          <p:nvPr>
            <p:ph idx="10"/>
          </p:nvPr>
        </p:nvSpPr>
        <p:spPr>
          <a:xfrm>
            <a:off x="467544" y="2060849"/>
            <a:ext cx="8229600" cy="4392488"/>
          </a:xfrm>
          <a:prstGeom prst="rect">
            <a:avLst/>
          </a:prstGeom>
        </p:spPr>
        <p:txBody>
          <a:bodyPr/>
          <a:lstStyle>
            <a:lvl1pPr marL="342900" indent="-342900">
              <a:buClr>
                <a:schemeClr val="accent1"/>
              </a:buClr>
              <a:buFont typeface="Wingdings" pitchFamily="2" charset="2"/>
              <a:buChar char="§"/>
              <a:defRPr/>
            </a:lvl1pPr>
            <a:lvl2pPr marL="742950" indent="-285750">
              <a:buClr>
                <a:schemeClr val="accent1"/>
              </a:buClr>
              <a:buFont typeface="Wingdings" pitchFamily="2" charset="2"/>
              <a:buChar char="§"/>
              <a:defRPr/>
            </a:lvl2pPr>
            <a:lvl3pPr marL="1143000" indent="-228600">
              <a:buClr>
                <a:schemeClr val="accent1"/>
              </a:buClr>
              <a:buFont typeface="Wingdings" pitchFamily="2" charset="2"/>
              <a:buChar char="§"/>
              <a:defRPr/>
            </a:lvl3pPr>
            <a:lvl4pPr marL="1600200" indent="-228600">
              <a:buClr>
                <a:schemeClr val="accent1"/>
              </a:buClr>
              <a:buFont typeface="Wingdings" pitchFamily="2" charset="2"/>
              <a:buChar char="§"/>
              <a:defRPr/>
            </a:lvl4pPr>
            <a:lvl5pPr marL="2057400" indent="-228600">
              <a:buClr>
                <a:schemeClr val="accent1"/>
              </a:buClr>
              <a:buFont typeface="Wingdings" pitchFamily="2" charset="2"/>
              <a:buChar char="§"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pic>
        <p:nvPicPr>
          <p:cNvPr id="5" name="Obrázek 4" descr="mmr_cr_rgb.emf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467544" y="620688"/>
            <a:ext cx="2016224" cy="4421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094237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emf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Obrázek 9" descr="podtisk_modry.emf"/>
          <p:cNvPicPr>
            <a:picLocks noChangeAspect="1"/>
          </p:cNvPicPr>
          <p:nvPr/>
        </p:nvPicPr>
        <p:blipFill>
          <a:blip r:embed="rId6" cstate="print"/>
          <a:srcRect l="17008" b="8622"/>
          <a:stretch>
            <a:fillRect/>
          </a:stretch>
        </p:blipFill>
        <p:spPr>
          <a:xfrm>
            <a:off x="2" y="1988841"/>
            <a:ext cx="7908545" cy="4869160"/>
          </a:xfrm>
          <a:prstGeom prst="rect">
            <a:avLst/>
          </a:prstGeom>
        </p:spPr>
      </p:pic>
      <p:sp>
        <p:nvSpPr>
          <p:cNvPr id="8" name="Obdélník 7"/>
          <p:cNvSpPr>
            <a:spLocks noChangeAspect="1"/>
          </p:cNvSpPr>
          <p:nvPr/>
        </p:nvSpPr>
        <p:spPr>
          <a:xfrm>
            <a:off x="0" y="1"/>
            <a:ext cx="9144000" cy="260648"/>
          </a:xfrm>
          <a:prstGeom prst="rect">
            <a:avLst/>
          </a:prstGeom>
          <a:solidFill>
            <a:srgbClr val="0000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noFill/>
            </a:endParaRPr>
          </a:p>
        </p:txBody>
      </p:sp>
      <p:sp>
        <p:nvSpPr>
          <p:cNvPr id="9" name="Obdélník 8"/>
          <p:cNvSpPr/>
          <p:nvPr/>
        </p:nvSpPr>
        <p:spPr>
          <a:xfrm>
            <a:off x="0" y="260649"/>
            <a:ext cx="9144000" cy="144016"/>
          </a:xfrm>
          <a:prstGeom prst="rect">
            <a:avLst/>
          </a:prstGeom>
          <a:gradFill>
            <a:gsLst>
              <a:gs pos="0">
                <a:srgbClr val="000099"/>
              </a:gs>
              <a:gs pos="100000">
                <a:schemeClr val="bg1">
                  <a:alpha val="0"/>
                </a:schemeClr>
              </a:gs>
            </a:gsLst>
            <a:lin ang="0" scaled="1"/>
          </a:gradFill>
          <a:ln>
            <a:noFill/>
          </a:ln>
          <a:effectLst>
            <a:reflection blurRad="6350" stA="52000" endA="300" endPos="350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noFill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mailto:irena.kirchnerova@crr.cz" TargetMode="External"/><Relationship Id="rId2" Type="http://schemas.openxmlformats.org/officeDocument/2006/relationships/hyperlink" Target="mailto:petra.markova@crr.cz" TargetMode="External"/><Relationship Id="rId1" Type="http://schemas.openxmlformats.org/officeDocument/2006/relationships/slideLayout" Target="../slideLayouts/slideLayout3.xml"/><Relationship Id="rId4" Type="http://schemas.openxmlformats.org/officeDocument/2006/relationships/hyperlink" Target="http://www.crr.cz/cs/kontakty/kontakty-eus-cil-3/" TargetMode="Externa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hyperlink" Target="mailto:lukpav@mmr.cz" TargetMode="Externa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interregeurope.eu/projects/project-development/" TargetMode="External"/><Relationship Id="rId2" Type="http://schemas.openxmlformats.org/officeDocument/2006/relationships/hyperlink" Target="http://www.interreg-central.eu/Content.Node/implement/get_funds_startpage.html" TargetMode="Externa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dotaceeu.cz/cs/Fondy-EU/2014-2020/Operacni-programy/OP-nadnarodni-spoluprace" TargetMode="Externa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dnadpis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Pavel Lukeš					23.6. Praha</a:t>
            </a:r>
            <a:endParaRPr lang="en-US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1331640" y="1772816"/>
            <a:ext cx="7283152" cy="1872208"/>
          </a:xfrm>
        </p:spPr>
        <p:txBody>
          <a:bodyPr/>
          <a:lstStyle/>
          <a:p>
            <a:r>
              <a:rPr lang="cs-CZ" dirty="0" smtClean="0"/>
              <a:t>Kontrola výdajů</a:t>
            </a:r>
            <a:br>
              <a:rPr lang="cs-CZ" dirty="0" smtClean="0"/>
            </a:br>
            <a:r>
              <a:rPr lang="cs-CZ" dirty="0" err="1" smtClean="0"/>
              <a:t>Interreg</a:t>
            </a:r>
            <a:r>
              <a:rPr lang="cs-CZ" dirty="0" smtClean="0"/>
              <a:t> </a:t>
            </a:r>
            <a:r>
              <a:rPr lang="cs-CZ" dirty="0" err="1" smtClean="0"/>
              <a:t>Central</a:t>
            </a:r>
            <a:r>
              <a:rPr lang="cs-CZ" dirty="0" smtClean="0"/>
              <a:t> </a:t>
            </a:r>
            <a:r>
              <a:rPr lang="cs-CZ" dirty="0" err="1" smtClean="0"/>
              <a:t>Europe</a:t>
            </a:r>
            <a:r>
              <a:rPr lang="cs-CZ" dirty="0" smtClean="0"/>
              <a:t/>
            </a:r>
            <a:br>
              <a:rPr lang="cs-CZ" dirty="0" smtClean="0"/>
            </a:br>
            <a:r>
              <a:rPr lang="cs-CZ" dirty="0" err="1" smtClean="0"/>
              <a:t>Interreg</a:t>
            </a:r>
            <a:r>
              <a:rPr lang="cs-CZ" dirty="0" smtClean="0"/>
              <a:t> </a:t>
            </a:r>
            <a:r>
              <a:rPr lang="cs-CZ" dirty="0" err="1" smtClean="0"/>
              <a:t>Europe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60901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395536" y="1147457"/>
            <a:ext cx="8291264" cy="2497567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cs-CZ" altLang="cs-CZ" sz="2000" b="1" dirty="0"/>
              <a:t>Kontrolorem pro české partnery je:</a:t>
            </a:r>
          </a:p>
          <a:p>
            <a:pPr lvl="1">
              <a:lnSpc>
                <a:spcPct val="90000"/>
              </a:lnSpc>
            </a:pPr>
            <a:r>
              <a:rPr lang="cs-CZ" altLang="cs-CZ" sz="2000" dirty="0" smtClean="0"/>
              <a:t>	</a:t>
            </a:r>
            <a:r>
              <a:rPr lang="cs-CZ" altLang="cs-CZ" sz="1800" dirty="0" smtClean="0"/>
              <a:t>Centrum </a:t>
            </a:r>
            <a:r>
              <a:rPr lang="cs-CZ" altLang="cs-CZ" sz="1800" dirty="0"/>
              <a:t>pro regionální rozvoj </a:t>
            </a:r>
            <a:r>
              <a:rPr lang="cs-CZ" altLang="cs-CZ" sz="1800" dirty="0" smtClean="0"/>
              <a:t>České republiky prostřednictvím poboček</a:t>
            </a:r>
          </a:p>
          <a:p>
            <a:pPr lvl="1">
              <a:lnSpc>
                <a:spcPct val="90000"/>
              </a:lnSpc>
            </a:pPr>
            <a:endParaRPr lang="cs-CZ" altLang="cs-CZ" sz="1800" dirty="0"/>
          </a:p>
          <a:p>
            <a:pPr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cs-CZ" altLang="cs-CZ" sz="2000" b="1" dirty="0" smtClean="0"/>
              <a:t>Kam </a:t>
            </a:r>
            <a:r>
              <a:rPr lang="cs-CZ" altLang="cs-CZ" sz="2000" b="1" dirty="0"/>
              <a:t>předložit výdaje ke kontrole?:</a:t>
            </a:r>
          </a:p>
          <a:p>
            <a:pPr lvl="1">
              <a:lnSpc>
                <a:spcPct val="90000"/>
              </a:lnSpc>
            </a:pPr>
            <a:r>
              <a:rPr lang="cs-CZ" altLang="cs-CZ" sz="2000" dirty="0" smtClean="0"/>
              <a:t>	</a:t>
            </a:r>
            <a:r>
              <a:rPr lang="cs-CZ" altLang="cs-CZ" sz="1800" dirty="0" smtClean="0"/>
              <a:t>na </a:t>
            </a:r>
            <a:r>
              <a:rPr lang="cs-CZ" altLang="cs-CZ" sz="1800" dirty="0"/>
              <a:t>regionální pobočky </a:t>
            </a:r>
            <a:r>
              <a:rPr lang="cs-CZ" altLang="cs-CZ" sz="1800" dirty="0" smtClean="0"/>
              <a:t>Centra dle </a:t>
            </a:r>
            <a:r>
              <a:rPr lang="cs-CZ" altLang="cs-CZ" sz="1800" dirty="0"/>
              <a:t>sídla partnera (kontakty v příloze Pokynů pro </a:t>
            </a:r>
            <a:r>
              <a:rPr lang="cs-CZ" altLang="cs-CZ" sz="1800" dirty="0" smtClean="0"/>
              <a:t>příjemce ke kontrole)</a:t>
            </a:r>
            <a:endParaRPr lang="cs-CZ" altLang="cs-CZ" sz="1800" dirty="0"/>
          </a:p>
          <a:p>
            <a:pPr>
              <a:lnSpc>
                <a:spcPct val="90000"/>
              </a:lnSpc>
            </a:pPr>
            <a:endParaRPr lang="cs-CZ" altLang="cs-CZ" sz="1400" dirty="0"/>
          </a:p>
          <a:p>
            <a:pPr>
              <a:lnSpc>
                <a:spcPct val="90000"/>
              </a:lnSpc>
            </a:pPr>
            <a:endParaRPr lang="cs-CZ" altLang="cs-CZ" sz="2000" dirty="0"/>
          </a:p>
        </p:txBody>
      </p:sp>
      <p:sp>
        <p:nvSpPr>
          <p:cNvPr id="3" name="TextovéPole 2"/>
          <p:cNvSpPr txBox="1"/>
          <p:nvPr/>
        </p:nvSpPr>
        <p:spPr>
          <a:xfrm>
            <a:off x="3851920" y="562682"/>
            <a:ext cx="352839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b="1" dirty="0" smtClean="0">
                <a:solidFill>
                  <a:srgbClr val="000099"/>
                </a:solidFill>
              </a:rPr>
              <a:t>Kontrola </a:t>
            </a:r>
            <a:endParaRPr lang="cs-CZ" sz="3200" b="1" dirty="0">
              <a:solidFill>
                <a:srgbClr val="000099"/>
              </a:solidFill>
            </a:endParaRPr>
          </a:p>
        </p:txBody>
      </p:sp>
      <p:sp>
        <p:nvSpPr>
          <p:cNvPr id="4" name="Zástupný symbol pro obsah 1"/>
          <p:cNvSpPr txBox="1">
            <a:spLocks/>
          </p:cNvSpPr>
          <p:nvPr/>
        </p:nvSpPr>
        <p:spPr>
          <a:xfrm>
            <a:off x="251520" y="3645024"/>
            <a:ext cx="8640960" cy="2952328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ts val="1000"/>
              </a:spcBef>
              <a:spcAft>
                <a:spcPts val="1000"/>
              </a:spcAft>
              <a:buFontTx/>
              <a:buNone/>
              <a:defRPr sz="28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Tx/>
              <a:buNone/>
              <a:defRPr sz="24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Tx/>
              <a:buNone/>
              <a:defRPr sz="20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Tx/>
              <a:buNone/>
              <a:defRPr sz="18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Tx/>
              <a:buNone/>
              <a:defRPr sz="18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>
              <a:spcBef>
                <a:spcPts val="0"/>
              </a:spcBef>
              <a:spcAft>
                <a:spcPts val="0"/>
              </a:spcAft>
            </a:pPr>
            <a:r>
              <a:rPr lang="cs-CZ" altLang="cs-CZ" sz="2000" b="1" dirty="0" smtClean="0">
                <a:latin typeface="+mn-lt"/>
              </a:rPr>
              <a:t>Čechy</a:t>
            </a:r>
            <a:r>
              <a:rPr lang="cs-CZ" altLang="cs-CZ" sz="1800" dirty="0" smtClean="0">
                <a:latin typeface="+mn-lt"/>
              </a:rPr>
              <a:t>				     	</a:t>
            </a:r>
            <a:r>
              <a:rPr lang="cs-CZ" altLang="cs-CZ" sz="2000" b="1" dirty="0" smtClean="0">
                <a:latin typeface="+mn-lt"/>
              </a:rPr>
              <a:t>Morava a Slezsko</a:t>
            </a:r>
          </a:p>
          <a:p>
            <a:pPr marL="0">
              <a:spcBef>
                <a:spcPts val="0"/>
              </a:spcBef>
              <a:spcAft>
                <a:spcPts val="0"/>
              </a:spcAft>
            </a:pPr>
            <a:r>
              <a:rPr lang="cs-CZ" sz="1400" dirty="0" smtClean="0"/>
              <a:t>oddělení pro NUTS II Severovýchod         		oddělení pro NUTS II </a:t>
            </a:r>
            <a:r>
              <a:rPr lang="cs-CZ" sz="1400" dirty="0" err="1" smtClean="0"/>
              <a:t>Moravskoslezsko</a:t>
            </a:r>
            <a:endParaRPr lang="cs-CZ" sz="1400" dirty="0" smtClean="0"/>
          </a:p>
          <a:p>
            <a:pPr marL="0">
              <a:spcBef>
                <a:spcPts val="0"/>
              </a:spcBef>
              <a:spcAft>
                <a:spcPts val="0"/>
              </a:spcAft>
            </a:pPr>
            <a:r>
              <a:rPr lang="cs-CZ" altLang="cs-CZ" sz="1400" dirty="0" smtClean="0">
                <a:latin typeface="+mn-lt"/>
              </a:rPr>
              <a:t>Hradec Králové			      	Ostrava</a:t>
            </a:r>
          </a:p>
          <a:p>
            <a:pPr marL="0">
              <a:spcBef>
                <a:spcPts val="0"/>
              </a:spcBef>
              <a:spcAft>
                <a:spcPts val="0"/>
              </a:spcAft>
            </a:pPr>
            <a:r>
              <a:rPr lang="cs-CZ" sz="1400" dirty="0" smtClean="0"/>
              <a:t>Evropský dům, Švendova 1282, 500 03    		30. dubna 635/35, 702 00 Ostrava</a:t>
            </a:r>
          </a:p>
          <a:p>
            <a:pPr marL="0">
              <a:spcBef>
                <a:spcPts val="0"/>
              </a:spcBef>
              <a:spcAft>
                <a:spcPts val="0"/>
              </a:spcAft>
            </a:pPr>
            <a:r>
              <a:rPr lang="cs-CZ" altLang="cs-CZ" sz="1400" dirty="0" smtClean="0">
                <a:latin typeface="+mn-lt"/>
              </a:rPr>
              <a:t>Vedoucí: </a:t>
            </a:r>
            <a:r>
              <a:rPr lang="cs-CZ" sz="1400" dirty="0" smtClean="0"/>
              <a:t>Ing. Petra Marková			Vedoucí: Ing. Irena Kirchnerová </a:t>
            </a:r>
            <a:r>
              <a:rPr lang="cs-CZ" sz="1400" dirty="0" smtClean="0">
                <a:hlinkClick r:id="rId2"/>
              </a:rPr>
              <a:t>petra.markova@crr.cz</a:t>
            </a:r>
            <a:r>
              <a:rPr lang="cs-CZ" sz="1400" dirty="0" smtClean="0"/>
              <a:t>				</a:t>
            </a:r>
            <a:r>
              <a:rPr lang="cs-CZ" sz="1400" dirty="0" smtClean="0">
                <a:hlinkClick r:id="rId3"/>
              </a:rPr>
              <a:t>irena.kirchnerova@crr.cz</a:t>
            </a:r>
            <a:endParaRPr lang="cs-CZ" sz="1400" dirty="0" smtClean="0"/>
          </a:p>
          <a:p>
            <a:pPr marL="0">
              <a:spcBef>
                <a:spcPts val="0"/>
              </a:spcBef>
              <a:spcAft>
                <a:spcPts val="0"/>
              </a:spcAft>
            </a:pPr>
            <a:endParaRPr lang="cs-CZ" sz="1400" dirty="0" smtClean="0"/>
          </a:p>
          <a:p>
            <a:pPr marL="0">
              <a:spcBef>
                <a:spcPts val="0"/>
              </a:spcBef>
              <a:spcAft>
                <a:spcPts val="0"/>
              </a:spcAft>
            </a:pPr>
            <a:r>
              <a:rPr lang="cs-CZ" sz="1400" dirty="0" smtClean="0"/>
              <a:t>   </a:t>
            </a:r>
            <a:r>
              <a:rPr lang="cs-CZ" altLang="cs-CZ" sz="1800" dirty="0" smtClean="0">
                <a:latin typeface="+mn-lt"/>
              </a:rPr>
              <a:t/>
            </a:r>
            <a:br>
              <a:rPr lang="cs-CZ" altLang="cs-CZ" sz="1800" dirty="0" smtClean="0">
                <a:latin typeface="+mn-lt"/>
              </a:rPr>
            </a:br>
            <a:r>
              <a:rPr lang="cs-CZ" altLang="cs-CZ" sz="1800" dirty="0" smtClean="0">
                <a:latin typeface="+mn-lt"/>
              </a:rPr>
              <a:t/>
            </a:r>
            <a:br>
              <a:rPr lang="cs-CZ" altLang="cs-CZ" sz="1800" dirty="0" smtClean="0">
                <a:latin typeface="+mn-lt"/>
              </a:rPr>
            </a:br>
            <a:r>
              <a:rPr lang="cs-CZ" altLang="cs-CZ" sz="1600" dirty="0" smtClean="0">
                <a:latin typeface="+mn-lt"/>
              </a:rPr>
              <a:t>Všechny kontakty na Centrum naleznete zde: </a:t>
            </a:r>
          </a:p>
          <a:p>
            <a:pPr marL="0">
              <a:spcBef>
                <a:spcPts val="0"/>
              </a:spcBef>
              <a:spcAft>
                <a:spcPts val="0"/>
              </a:spcAft>
            </a:pPr>
            <a:r>
              <a:rPr lang="cs-CZ" altLang="cs-CZ" sz="1600" dirty="0" smtClean="0">
                <a:latin typeface="+mn-lt"/>
                <a:hlinkClick r:id="rId4"/>
              </a:rPr>
              <a:t>http://www.crr.cz/cs/kontakty/kontakty-eus-cil-3/</a:t>
            </a:r>
            <a:r>
              <a:rPr lang="cs-CZ" altLang="cs-CZ" sz="1600" dirty="0" smtClean="0">
                <a:latin typeface="+mn-lt"/>
              </a:rPr>
              <a:t>  </a:t>
            </a:r>
            <a:r>
              <a:rPr lang="cs-CZ" altLang="cs-CZ" sz="1800" dirty="0" smtClean="0">
                <a:latin typeface="+mn-lt"/>
              </a:rPr>
              <a:t/>
            </a:r>
            <a:br>
              <a:rPr lang="cs-CZ" altLang="cs-CZ" sz="1800" dirty="0" smtClean="0">
                <a:latin typeface="+mn-lt"/>
              </a:rPr>
            </a:br>
            <a:r>
              <a:rPr lang="cs-CZ" altLang="cs-CZ" sz="1800" dirty="0" smtClean="0">
                <a:latin typeface="+mn-lt"/>
              </a:rPr>
              <a:t/>
            </a:r>
            <a:br>
              <a:rPr lang="cs-CZ" altLang="cs-CZ" sz="1800" dirty="0" smtClean="0">
                <a:latin typeface="+mn-lt"/>
              </a:rPr>
            </a:br>
            <a:endParaRPr lang="cs-CZ" sz="18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71588726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251520" y="1191215"/>
            <a:ext cx="8640960" cy="5256584"/>
          </a:xfrm>
        </p:spPr>
        <p:txBody>
          <a:bodyPr>
            <a:noAutofit/>
          </a:bodyPr>
          <a:lstStyle/>
          <a:p>
            <a:pPr marL="0" indent="0">
              <a:spcBef>
                <a:spcPts val="0"/>
              </a:spcBef>
              <a:spcAft>
                <a:spcPts val="0"/>
              </a:spcAft>
            </a:pPr>
            <a:endParaRPr lang="cs-CZ" altLang="cs-CZ" sz="1600" dirty="0" smtClean="0">
              <a:latin typeface="+mn-lt"/>
            </a:endParaRPr>
          </a:p>
          <a:p>
            <a:pPr marL="0">
              <a:spcBef>
                <a:spcPts val="0"/>
              </a:spcBef>
              <a:spcAft>
                <a:spcPts val="0"/>
              </a:spcAft>
            </a:pPr>
            <a:endParaRPr lang="cs-CZ" altLang="cs-CZ" sz="1800" b="1" dirty="0" smtClean="0">
              <a:latin typeface="+mn-lt"/>
            </a:endParaRPr>
          </a:p>
          <a:p>
            <a:pPr marL="0">
              <a:spcBef>
                <a:spcPts val="0"/>
              </a:spcBef>
              <a:spcAft>
                <a:spcPts val="0"/>
              </a:spcAft>
            </a:pPr>
            <a:endParaRPr lang="cs-CZ" altLang="cs-CZ" sz="1800" b="1" dirty="0">
              <a:latin typeface="+mn-lt"/>
            </a:endParaRPr>
          </a:p>
          <a:p>
            <a:pPr marL="0" indent="0">
              <a:lnSpc>
                <a:spcPct val="90000"/>
              </a:lnSpc>
            </a:pPr>
            <a:r>
              <a:rPr lang="cs-CZ" altLang="cs-CZ" sz="2000" b="1" dirty="0"/>
              <a:t>Kdy je vhodné kontaktovat Kontrolora</a:t>
            </a:r>
            <a:r>
              <a:rPr lang="cs-CZ" altLang="cs-CZ" sz="2000" b="1" dirty="0" smtClean="0"/>
              <a:t>?</a:t>
            </a:r>
          </a:p>
          <a:p>
            <a:pPr marL="0" indent="0">
              <a:lnSpc>
                <a:spcPct val="90000"/>
              </a:lnSpc>
            </a:pPr>
            <a:endParaRPr lang="cs-CZ" altLang="cs-CZ" sz="2000" b="1" dirty="0"/>
          </a:p>
          <a:p>
            <a:pPr lvl="1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cs-CZ" altLang="cs-CZ" sz="1800" dirty="0"/>
              <a:t>zadávání veřejných zakázek</a:t>
            </a:r>
          </a:p>
          <a:p>
            <a:pPr lvl="1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cs-CZ" altLang="cs-CZ" sz="1800" dirty="0"/>
              <a:t>pochybnosti o způsobilosti výdaje</a:t>
            </a:r>
          </a:p>
          <a:p>
            <a:pPr lvl="1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cs-CZ" altLang="cs-CZ" sz="1800" dirty="0"/>
              <a:t>pochybnosti o dokladování výdaje</a:t>
            </a:r>
          </a:p>
          <a:p>
            <a:pPr lvl="1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cs-CZ" altLang="cs-CZ" sz="1800" dirty="0"/>
              <a:t>předkládání výdajů ke kontrole (reportingu)</a:t>
            </a:r>
          </a:p>
          <a:p>
            <a:pPr marL="0">
              <a:spcBef>
                <a:spcPts val="0"/>
              </a:spcBef>
              <a:spcAft>
                <a:spcPts val="0"/>
              </a:spcAft>
            </a:pPr>
            <a:endParaRPr lang="cs-CZ" altLang="cs-CZ" sz="1800" b="1" dirty="0">
              <a:latin typeface="+mn-lt"/>
            </a:endParaRPr>
          </a:p>
          <a:p>
            <a:pPr marL="0">
              <a:spcBef>
                <a:spcPts val="0"/>
              </a:spcBef>
              <a:spcAft>
                <a:spcPts val="0"/>
              </a:spcAft>
            </a:pPr>
            <a:r>
              <a:rPr lang="cs-CZ" altLang="cs-CZ" sz="1800" dirty="0">
                <a:latin typeface="+mn-lt"/>
              </a:rPr>
              <a:t/>
            </a:r>
            <a:br>
              <a:rPr lang="cs-CZ" altLang="cs-CZ" sz="1800" dirty="0">
                <a:latin typeface="+mn-lt"/>
              </a:rPr>
            </a:br>
            <a:r>
              <a:rPr lang="cs-CZ" altLang="cs-CZ" sz="1800" dirty="0">
                <a:latin typeface="+mn-lt"/>
              </a:rPr>
              <a:t/>
            </a:r>
            <a:br>
              <a:rPr lang="cs-CZ" altLang="cs-CZ" sz="1800" dirty="0">
                <a:latin typeface="+mn-lt"/>
              </a:rPr>
            </a:br>
            <a:endParaRPr lang="cs-CZ" sz="1800" dirty="0">
              <a:latin typeface="+mn-lt"/>
            </a:endParaRPr>
          </a:p>
        </p:txBody>
      </p:sp>
      <p:sp>
        <p:nvSpPr>
          <p:cNvPr id="3" name="TextovéPole 2"/>
          <p:cNvSpPr txBox="1"/>
          <p:nvPr/>
        </p:nvSpPr>
        <p:spPr>
          <a:xfrm>
            <a:off x="2987824" y="596904"/>
            <a:ext cx="511256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b="1" dirty="0" smtClean="0">
                <a:solidFill>
                  <a:srgbClr val="000099"/>
                </a:solidFill>
              </a:rPr>
              <a:t>Kontrola</a:t>
            </a:r>
            <a:endParaRPr lang="cs-CZ" sz="3200" b="1" dirty="0">
              <a:solidFill>
                <a:srgbClr val="0000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47748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467544" y="1196752"/>
            <a:ext cx="8291264" cy="5256584"/>
          </a:xfrm>
        </p:spPr>
        <p:txBody>
          <a:bodyPr>
            <a:normAutofit lnSpcReduction="10000"/>
          </a:bodyPr>
          <a:lstStyle/>
          <a:p>
            <a:r>
              <a:rPr lang="cs-CZ" altLang="cs-CZ" sz="2000" b="1" dirty="0"/>
              <a:t>k první kontrole výdajů český partner </a:t>
            </a:r>
            <a:r>
              <a:rPr lang="cs-CZ" altLang="cs-CZ" sz="2000" b="1" dirty="0" smtClean="0"/>
              <a:t>předloží: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altLang="cs-CZ" sz="1800" dirty="0"/>
              <a:t>k</a:t>
            </a:r>
            <a:r>
              <a:rPr lang="cs-CZ" altLang="cs-CZ" sz="1800" dirty="0" smtClean="0"/>
              <a:t>opii </a:t>
            </a:r>
            <a:r>
              <a:rPr lang="cs-CZ" altLang="cs-CZ" sz="1800" dirty="0" err="1"/>
              <a:t>Subsidy</a:t>
            </a:r>
            <a:r>
              <a:rPr lang="cs-CZ" altLang="cs-CZ" sz="1800" dirty="0"/>
              <a:t> </a:t>
            </a:r>
            <a:r>
              <a:rPr lang="cs-CZ" altLang="cs-CZ" sz="1800" dirty="0" err="1"/>
              <a:t>Contract</a:t>
            </a:r>
            <a:r>
              <a:rPr lang="cs-CZ" altLang="cs-CZ" sz="1800" dirty="0"/>
              <a:t> včetně příloh, kopii </a:t>
            </a:r>
            <a:r>
              <a:rPr lang="cs-CZ" altLang="cs-CZ" sz="1800" dirty="0" err="1"/>
              <a:t>Partnership</a:t>
            </a:r>
            <a:r>
              <a:rPr lang="cs-CZ" altLang="cs-CZ" sz="1800" dirty="0"/>
              <a:t> </a:t>
            </a:r>
            <a:r>
              <a:rPr lang="cs-CZ" altLang="cs-CZ" sz="1800" dirty="0" err="1"/>
              <a:t>Agreement</a:t>
            </a:r>
            <a:r>
              <a:rPr lang="cs-CZ" altLang="cs-CZ" sz="1800" dirty="0"/>
              <a:t> </a:t>
            </a:r>
            <a:r>
              <a:rPr lang="cs-CZ" altLang="cs-CZ" sz="1800" dirty="0" smtClean="0"/>
              <a:t>a kopii </a:t>
            </a:r>
            <a:r>
              <a:rPr lang="cs-CZ" altLang="cs-CZ" sz="1800" dirty="0" err="1"/>
              <a:t>Application</a:t>
            </a:r>
            <a:r>
              <a:rPr lang="cs-CZ" altLang="cs-CZ" sz="1800" dirty="0"/>
              <a:t> </a:t>
            </a:r>
            <a:r>
              <a:rPr lang="cs-CZ" altLang="cs-CZ" sz="1800" dirty="0" err="1" smtClean="0"/>
              <a:t>Form</a:t>
            </a:r>
            <a:r>
              <a:rPr lang="cs-CZ" altLang="cs-CZ" sz="1800" dirty="0" smtClean="0"/>
              <a:t> – pokud není nahráno v monitorovacím systému programu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altLang="cs-CZ" sz="1800" dirty="0" smtClean="0"/>
              <a:t>a</a:t>
            </a:r>
            <a:r>
              <a:rPr lang="cs-CZ" altLang="cs-CZ" sz="1800" dirty="0"/>
              <a:t>) u neplátců DPH: Čestné prohlášení, že nejste plátci </a:t>
            </a:r>
            <a:r>
              <a:rPr lang="cs-CZ" altLang="cs-CZ" sz="1800" dirty="0" smtClean="0"/>
              <a:t>DPH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altLang="cs-CZ" sz="1800" dirty="0" smtClean="0"/>
              <a:t>b</a:t>
            </a:r>
            <a:r>
              <a:rPr lang="cs-CZ" altLang="cs-CZ" sz="1800" dirty="0"/>
              <a:t>) u plátců DPH: Registraci plátce DPH (stačí kopie); v případě nárokování DPH, jako způsobilého výdaje, Prohlášení, že nemá nárok na odpočet DPH v rámci svého daňového </a:t>
            </a:r>
            <a:r>
              <a:rPr lang="cs-CZ" altLang="cs-CZ" sz="1800" dirty="0" smtClean="0"/>
              <a:t>přiznání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altLang="cs-CZ" sz="1800" dirty="0" smtClean="0"/>
              <a:t>detailní rozpočet jednotlivého projektového partnera dle rozpočtových kapitol a u </a:t>
            </a:r>
            <a:r>
              <a:rPr lang="cs-CZ" altLang="cs-CZ" sz="1800" dirty="0" err="1" smtClean="0"/>
              <a:t>Central</a:t>
            </a:r>
            <a:r>
              <a:rPr lang="cs-CZ" altLang="cs-CZ" sz="1800" dirty="0" smtClean="0"/>
              <a:t> </a:t>
            </a:r>
            <a:r>
              <a:rPr lang="cs-CZ" altLang="cs-CZ" sz="1800" dirty="0" err="1" smtClean="0"/>
              <a:t>Europe</a:t>
            </a:r>
            <a:r>
              <a:rPr lang="cs-CZ" altLang="cs-CZ" sz="1800" dirty="0" smtClean="0"/>
              <a:t> i dle WP. Pokud není </a:t>
            </a:r>
            <a:r>
              <a:rPr lang="cs-CZ" altLang="cs-CZ" sz="1800" dirty="0" err="1" smtClean="0"/>
              <a:t>součásí</a:t>
            </a:r>
            <a:r>
              <a:rPr lang="cs-CZ" altLang="cs-CZ" sz="1800" dirty="0" smtClean="0"/>
              <a:t> </a:t>
            </a:r>
            <a:r>
              <a:rPr lang="cs-CZ" altLang="cs-CZ" sz="1800" dirty="0" err="1" smtClean="0"/>
              <a:t>Partnership</a:t>
            </a:r>
            <a:r>
              <a:rPr lang="cs-CZ" altLang="cs-CZ" sz="1800" dirty="0" smtClean="0"/>
              <a:t> </a:t>
            </a:r>
            <a:r>
              <a:rPr lang="cs-CZ" altLang="cs-CZ" sz="1800" dirty="0" err="1" smtClean="0"/>
              <a:t>Agreement</a:t>
            </a:r>
            <a:r>
              <a:rPr lang="cs-CZ" altLang="cs-CZ" sz="1800" dirty="0" smtClean="0"/>
              <a:t> nebo </a:t>
            </a:r>
            <a:r>
              <a:rPr lang="cs-CZ" altLang="cs-CZ" sz="1800" dirty="0" err="1" smtClean="0"/>
              <a:t>Application</a:t>
            </a:r>
            <a:r>
              <a:rPr lang="cs-CZ" altLang="cs-CZ" sz="1800" dirty="0" smtClean="0"/>
              <a:t> </a:t>
            </a:r>
            <a:r>
              <a:rPr lang="cs-CZ" altLang="cs-CZ" sz="1800" dirty="0" err="1" smtClean="0"/>
              <a:t>form</a:t>
            </a:r>
            <a:r>
              <a:rPr lang="cs-CZ" altLang="cs-CZ" sz="1800" dirty="0" smtClean="0"/>
              <a:t> (vzor je přílohou Pokynů pro příjemce)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altLang="cs-CZ" sz="1800" dirty="0" smtClean="0"/>
              <a:t>přehled realizovaných a předpokládaných ZŘ (příloha Pokynů pro příjemce)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altLang="cs-CZ" sz="1800" dirty="0" smtClean="0"/>
              <a:t>přehled zaměstnanců na projektu (vzor příloha </a:t>
            </a:r>
            <a:r>
              <a:rPr lang="cs-CZ" altLang="cs-CZ" sz="1800" dirty="0"/>
              <a:t>Pokynů pro příjemce</a:t>
            </a:r>
            <a:r>
              <a:rPr lang="cs-CZ" altLang="cs-CZ" sz="1800" dirty="0" smtClean="0"/>
              <a:t>)</a:t>
            </a:r>
          </a:p>
          <a:p>
            <a:pPr lvl="1"/>
            <a:r>
              <a:rPr lang="cs-CZ" altLang="cs-CZ" sz="1800" dirty="0" smtClean="0"/>
              <a:t> </a:t>
            </a:r>
            <a:endParaRPr lang="cs-CZ" altLang="cs-CZ" sz="1600" dirty="0"/>
          </a:p>
          <a:p>
            <a:pPr marL="457200" lvl="1" indent="0"/>
            <a:endParaRPr lang="cs-CZ" sz="1200" dirty="0" smtClean="0"/>
          </a:p>
        </p:txBody>
      </p:sp>
      <p:sp>
        <p:nvSpPr>
          <p:cNvPr id="3" name="TextovéPole 2"/>
          <p:cNvSpPr txBox="1"/>
          <p:nvPr/>
        </p:nvSpPr>
        <p:spPr>
          <a:xfrm>
            <a:off x="3851920" y="562682"/>
            <a:ext cx="352839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b="1" dirty="0" smtClean="0">
                <a:solidFill>
                  <a:srgbClr val="000099"/>
                </a:solidFill>
              </a:rPr>
              <a:t>Kontrola </a:t>
            </a:r>
            <a:endParaRPr lang="cs-CZ" sz="3200" b="1" dirty="0">
              <a:solidFill>
                <a:srgbClr val="0000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86651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467544" y="1196752"/>
            <a:ext cx="8291264" cy="5472608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80000"/>
              </a:lnSpc>
            </a:pPr>
            <a:r>
              <a:rPr lang="cs-CZ" altLang="cs-CZ" sz="2000" b="1" dirty="0"/>
              <a:t>k první a každé další kontrole výdajů český partner </a:t>
            </a:r>
            <a:r>
              <a:rPr lang="cs-CZ" altLang="cs-CZ" sz="2000" b="1" dirty="0" smtClean="0"/>
              <a:t>předloží:</a:t>
            </a:r>
          </a:p>
          <a:p>
            <a:pPr>
              <a:lnSpc>
                <a:spcPct val="80000"/>
              </a:lnSpc>
            </a:pPr>
            <a:endParaRPr lang="cs-CZ" altLang="cs-CZ" sz="2000" b="1" dirty="0" smtClean="0"/>
          </a:p>
          <a:p>
            <a:pPr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cs-CZ" altLang="cs-CZ" sz="1800" dirty="0" smtClean="0"/>
              <a:t>schválené </a:t>
            </a:r>
            <a:r>
              <a:rPr lang="cs-CZ" altLang="cs-CZ" sz="1800" dirty="0"/>
              <a:t>změny </a:t>
            </a:r>
            <a:r>
              <a:rPr lang="cs-CZ" altLang="cs-CZ" sz="1800" dirty="0" err="1"/>
              <a:t>Application</a:t>
            </a:r>
            <a:r>
              <a:rPr lang="cs-CZ" altLang="cs-CZ" sz="1800" dirty="0"/>
              <a:t> </a:t>
            </a:r>
            <a:r>
              <a:rPr lang="cs-CZ" altLang="cs-CZ" sz="1800" dirty="0" err="1"/>
              <a:t>form</a:t>
            </a:r>
            <a:r>
              <a:rPr lang="cs-CZ" altLang="cs-CZ" sz="1800" dirty="0"/>
              <a:t>, </a:t>
            </a:r>
            <a:r>
              <a:rPr lang="cs-CZ" altLang="cs-CZ" sz="1800" dirty="0" err="1"/>
              <a:t>Subsidy</a:t>
            </a:r>
            <a:r>
              <a:rPr lang="cs-CZ" altLang="cs-CZ" sz="1800" dirty="0"/>
              <a:t> </a:t>
            </a:r>
            <a:r>
              <a:rPr lang="cs-CZ" altLang="cs-CZ" sz="1800" dirty="0" err="1"/>
              <a:t>contract</a:t>
            </a:r>
            <a:r>
              <a:rPr lang="cs-CZ" altLang="cs-CZ" sz="1800" dirty="0"/>
              <a:t> nebo </a:t>
            </a:r>
            <a:r>
              <a:rPr lang="cs-CZ" altLang="cs-CZ" sz="1800" dirty="0" err="1"/>
              <a:t>Partnership</a:t>
            </a:r>
            <a:r>
              <a:rPr lang="cs-CZ" altLang="cs-CZ" sz="1800" dirty="0"/>
              <a:t> </a:t>
            </a:r>
            <a:r>
              <a:rPr lang="cs-CZ" altLang="cs-CZ" sz="1800" dirty="0" err="1"/>
              <a:t>agreement</a:t>
            </a:r>
            <a:r>
              <a:rPr lang="cs-CZ" altLang="cs-CZ" sz="1800" dirty="0"/>
              <a:t> – jejich aktuální </a:t>
            </a:r>
            <a:r>
              <a:rPr lang="cs-CZ" altLang="cs-CZ" sz="1800" dirty="0" smtClean="0"/>
              <a:t>verzi</a:t>
            </a:r>
          </a:p>
          <a:p>
            <a:pPr marL="0" indent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</a:pPr>
            <a:endParaRPr lang="cs-CZ" altLang="cs-CZ" sz="1800" dirty="0" smtClean="0"/>
          </a:p>
          <a:p>
            <a:pPr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cs-CZ" altLang="cs-CZ" sz="1800" dirty="0"/>
              <a:t>v</a:t>
            </a:r>
            <a:r>
              <a:rPr lang="cs-CZ" altLang="cs-CZ" sz="1800" dirty="0" smtClean="0"/>
              <a:t> případě změny aktualizovaný přehled realizovaných a předpokládaných ZŘ a přehled zaměstnanců na projekt</a:t>
            </a:r>
          </a:p>
          <a:p>
            <a:pPr marL="0" indent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</a:pPr>
            <a:endParaRPr lang="cs-CZ" altLang="cs-CZ" sz="1800" dirty="0" smtClean="0"/>
          </a:p>
          <a:p>
            <a:pPr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cs-CZ" altLang="cs-CZ" sz="1800" dirty="0"/>
              <a:t>z</a:t>
            </a:r>
            <a:r>
              <a:rPr lang="cs-CZ" altLang="cs-CZ" sz="1800" dirty="0" smtClean="0"/>
              <a:t>právu o průběhu projektu (</a:t>
            </a:r>
            <a:r>
              <a:rPr lang="cs-CZ" altLang="cs-CZ" sz="1800" dirty="0" err="1" smtClean="0"/>
              <a:t>progress</a:t>
            </a:r>
            <a:r>
              <a:rPr lang="cs-CZ" altLang="cs-CZ" sz="1800" dirty="0" smtClean="0"/>
              <a:t> report) a finanční zprávu/soupisku výdajů s datem a </a:t>
            </a:r>
            <a:r>
              <a:rPr lang="cs-CZ" altLang="cs-CZ" sz="1800" dirty="0" smtClean="0"/>
              <a:t>podpisy ve 2 vyhotoveních</a:t>
            </a:r>
          </a:p>
          <a:p>
            <a:pPr marL="0" indent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</a:pPr>
            <a:endParaRPr lang="cs-CZ" altLang="cs-CZ" sz="1800" dirty="0" smtClean="0"/>
          </a:p>
          <a:p>
            <a:pPr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cs-CZ" altLang="cs-CZ" sz="1800" dirty="0"/>
              <a:t>i</a:t>
            </a:r>
            <a:r>
              <a:rPr lang="cs-CZ" altLang="cs-CZ" sz="1800" dirty="0" smtClean="0"/>
              <a:t>nformace </a:t>
            </a:r>
            <a:r>
              <a:rPr lang="cs-CZ" altLang="cs-CZ" sz="1800" dirty="0"/>
              <a:t>o změnách kontaktních údajů partnera, statutárního zástupce nebo kontaktní </a:t>
            </a:r>
            <a:r>
              <a:rPr lang="cs-CZ" altLang="cs-CZ" sz="1800" dirty="0" smtClean="0"/>
              <a:t>osoby</a:t>
            </a:r>
          </a:p>
          <a:p>
            <a:pPr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cs-CZ" altLang="cs-CZ" sz="1800" dirty="0" smtClean="0"/>
          </a:p>
          <a:p>
            <a:pPr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cs-CZ" altLang="cs-CZ" sz="1800" dirty="0"/>
              <a:t>v</a:t>
            </a:r>
            <a:r>
              <a:rPr lang="cs-CZ" altLang="cs-CZ" sz="1800" dirty="0" smtClean="0"/>
              <a:t> případě změny rozpočtu partnera – aktuální rozpočet, v případě překročení rozpočtu/rozpočtových kapitol souhlas LP</a:t>
            </a:r>
          </a:p>
          <a:p>
            <a:pPr marL="0" indent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</a:pPr>
            <a:endParaRPr lang="cs-CZ" altLang="cs-CZ" sz="1800" dirty="0" smtClean="0"/>
          </a:p>
          <a:p>
            <a:pPr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cs-CZ" altLang="cs-CZ" sz="1800" dirty="0"/>
              <a:t>k</a:t>
            </a:r>
            <a:r>
              <a:rPr lang="cs-CZ" altLang="cs-CZ" sz="1800" dirty="0" smtClean="0"/>
              <a:t>opie originálů účetních dokladů , včetně podpůrné dokumentace roztříděné ve složce podle  rozpočtových položek a opatřených razítkem s názvem/akronymem a číslem projektu a názvem programu</a:t>
            </a:r>
          </a:p>
          <a:p>
            <a:pPr marL="0" indent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</a:pPr>
            <a:endParaRPr lang="cs-CZ" altLang="cs-CZ" sz="1800" dirty="0" smtClean="0"/>
          </a:p>
          <a:p>
            <a:pPr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cs-CZ" altLang="cs-CZ" sz="1800" dirty="0"/>
              <a:t>č</a:t>
            </a:r>
            <a:r>
              <a:rPr lang="cs-CZ" altLang="cs-CZ" sz="1800" dirty="0" smtClean="0"/>
              <a:t>estné prohlášení o shodě kopií účetních dokladů a podpůrné dokumentace s originály</a:t>
            </a:r>
          </a:p>
          <a:p>
            <a:pPr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cs-CZ" altLang="cs-CZ" sz="1800" dirty="0" smtClean="0"/>
          </a:p>
          <a:p>
            <a:pPr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cs-CZ" altLang="cs-CZ" sz="1800" dirty="0"/>
              <a:t>v</a:t>
            </a:r>
            <a:r>
              <a:rPr lang="cs-CZ" altLang="cs-CZ" sz="1800" dirty="0" smtClean="0"/>
              <a:t> případě změn z neplátce na plátce DPH a naopak – doklad o novém stavu </a:t>
            </a:r>
            <a:endParaRPr lang="cs-CZ" altLang="cs-CZ" sz="1800" dirty="0"/>
          </a:p>
          <a:p>
            <a:pPr marL="0" indent="0"/>
            <a:endParaRPr lang="cs-CZ" altLang="cs-CZ" sz="1800" dirty="0" smtClean="0"/>
          </a:p>
          <a:p>
            <a:pPr lvl="1"/>
            <a:endParaRPr lang="cs-CZ" altLang="cs-CZ" sz="1800" dirty="0" smtClean="0"/>
          </a:p>
        </p:txBody>
      </p:sp>
      <p:sp>
        <p:nvSpPr>
          <p:cNvPr id="3" name="TextovéPole 2"/>
          <p:cNvSpPr txBox="1"/>
          <p:nvPr/>
        </p:nvSpPr>
        <p:spPr>
          <a:xfrm>
            <a:off x="3851920" y="562682"/>
            <a:ext cx="352839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b="1" dirty="0" smtClean="0">
                <a:solidFill>
                  <a:srgbClr val="000099"/>
                </a:solidFill>
              </a:rPr>
              <a:t>Kontrola </a:t>
            </a:r>
            <a:endParaRPr lang="cs-CZ" sz="3200" b="1" dirty="0">
              <a:solidFill>
                <a:srgbClr val="0000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265196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467544" y="1196752"/>
            <a:ext cx="8291264" cy="5472608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cs-CZ" altLang="cs-CZ" sz="2000" b="1" dirty="0" smtClean="0"/>
              <a:t>Časový harmonogram kontroly</a:t>
            </a:r>
          </a:p>
          <a:p>
            <a:pPr marL="0" indent="0"/>
            <a:r>
              <a:rPr lang="cs-CZ" altLang="cs-CZ" sz="1800" dirty="0" smtClean="0"/>
              <a:t> - monitorovací/</a:t>
            </a:r>
            <a:r>
              <a:rPr lang="cs-CZ" altLang="cs-CZ" sz="1800" dirty="0" err="1" smtClean="0"/>
              <a:t>reportovací</a:t>
            </a:r>
            <a:r>
              <a:rPr lang="cs-CZ" altLang="cs-CZ" sz="1800" dirty="0" smtClean="0"/>
              <a:t> období jsou stanovena na 6 měsíců</a:t>
            </a:r>
          </a:p>
          <a:p>
            <a:pPr marL="0" indent="0"/>
            <a:r>
              <a:rPr lang="cs-CZ" altLang="cs-CZ" sz="2000" b="1" u="sng" dirty="0" err="1" smtClean="0"/>
              <a:t>Interreg</a:t>
            </a:r>
            <a:r>
              <a:rPr lang="cs-CZ" altLang="cs-CZ" sz="2000" b="1" u="sng" dirty="0" smtClean="0"/>
              <a:t> </a:t>
            </a:r>
            <a:r>
              <a:rPr lang="cs-CZ" altLang="cs-CZ" sz="2000" b="1" u="sng" dirty="0" err="1" smtClean="0"/>
              <a:t>Central</a:t>
            </a:r>
            <a:r>
              <a:rPr lang="cs-CZ" altLang="cs-CZ" sz="2000" b="1" u="sng" dirty="0" smtClean="0"/>
              <a:t> </a:t>
            </a:r>
            <a:r>
              <a:rPr lang="cs-CZ" altLang="cs-CZ" sz="2000" b="1" u="sng" dirty="0" err="1" smtClean="0"/>
              <a:t>Europe</a:t>
            </a:r>
            <a:r>
              <a:rPr lang="cs-CZ" altLang="cs-CZ" sz="2000" b="1" u="sng" dirty="0" smtClean="0"/>
              <a:t> </a:t>
            </a:r>
          </a:p>
          <a:p>
            <a:pPr marL="285750" indent="-285750">
              <a:buFontTx/>
              <a:buChar char="-"/>
            </a:pPr>
            <a:r>
              <a:rPr lang="cs-CZ" altLang="cs-CZ" sz="1800" dirty="0" err="1" smtClean="0"/>
              <a:t>Reportovací</a:t>
            </a:r>
            <a:r>
              <a:rPr lang="cs-CZ" altLang="cs-CZ" sz="1800" dirty="0" smtClean="0"/>
              <a:t> období jsou stanovena v </a:t>
            </a:r>
            <a:r>
              <a:rPr lang="cs-CZ" altLang="cs-CZ" sz="1800" dirty="0" err="1" smtClean="0"/>
              <a:t>subsidy</a:t>
            </a:r>
            <a:r>
              <a:rPr lang="cs-CZ" altLang="cs-CZ" sz="1800" dirty="0" smtClean="0"/>
              <a:t> </a:t>
            </a:r>
            <a:r>
              <a:rPr lang="cs-CZ" altLang="cs-CZ" sz="1800" dirty="0" err="1" smtClean="0"/>
              <a:t>contract</a:t>
            </a:r>
            <a:r>
              <a:rPr lang="cs-CZ" altLang="cs-CZ" sz="1800" dirty="0" smtClean="0"/>
              <a:t> každého projektu</a:t>
            </a:r>
            <a:endParaRPr lang="cs-CZ" altLang="cs-CZ" sz="1800" dirty="0"/>
          </a:p>
          <a:p>
            <a:pPr marL="0" indent="0"/>
            <a:endParaRPr lang="cs-CZ" altLang="cs-CZ" sz="1800" dirty="0" smtClean="0"/>
          </a:p>
          <a:p>
            <a:pPr marL="0" indent="0"/>
            <a:r>
              <a:rPr lang="cs-CZ" altLang="cs-CZ" sz="2000" b="1" u="sng" dirty="0" err="1" smtClean="0"/>
              <a:t>Interreg</a:t>
            </a:r>
            <a:r>
              <a:rPr lang="cs-CZ" altLang="cs-CZ" sz="2000" b="1" u="sng" dirty="0" smtClean="0"/>
              <a:t> </a:t>
            </a:r>
            <a:r>
              <a:rPr lang="cs-CZ" altLang="cs-CZ" sz="2000" b="1" u="sng" dirty="0" err="1" smtClean="0"/>
              <a:t>Europe</a:t>
            </a:r>
            <a:endParaRPr lang="cs-CZ" altLang="cs-CZ" sz="2000" b="1" u="sng" dirty="0" smtClean="0"/>
          </a:p>
          <a:p>
            <a:pPr marL="285750" indent="-285750">
              <a:buFontTx/>
              <a:buChar char="-"/>
            </a:pPr>
            <a:r>
              <a:rPr lang="cs-CZ" altLang="cs-CZ" sz="1800" dirty="0" err="1" smtClean="0"/>
              <a:t>Reportovací</a:t>
            </a:r>
            <a:r>
              <a:rPr lang="cs-CZ" altLang="cs-CZ" sz="1800" dirty="0" smtClean="0"/>
              <a:t> období jsou stanovena schválením projektu monitorovacím výborem</a:t>
            </a:r>
          </a:p>
          <a:p>
            <a:pPr marL="285750" indent="-285750">
              <a:buFontTx/>
              <a:buChar char="-"/>
            </a:pPr>
            <a:r>
              <a:rPr lang="cs-CZ" altLang="cs-CZ" sz="1800" dirty="0" smtClean="0"/>
              <a:t>Pro projekty z 1. výzvy = </a:t>
            </a:r>
            <a:r>
              <a:rPr lang="cs-CZ" altLang="cs-CZ" sz="1800" dirty="0" err="1" smtClean="0"/>
              <a:t>reportovací</a:t>
            </a:r>
            <a:r>
              <a:rPr lang="cs-CZ" altLang="cs-CZ" sz="1800" dirty="0" smtClean="0"/>
              <a:t> období </a:t>
            </a:r>
          </a:p>
          <a:p>
            <a:pPr marL="0" indent="0"/>
            <a:r>
              <a:rPr lang="cs-CZ" altLang="cs-CZ" sz="1800" dirty="0"/>
              <a:t>	</a:t>
            </a:r>
            <a:r>
              <a:rPr lang="cs-CZ" altLang="cs-CZ" sz="1800" dirty="0" smtClean="0"/>
              <a:t>- 1.4. až 30. 9.</a:t>
            </a:r>
          </a:p>
          <a:p>
            <a:pPr marL="0" indent="0"/>
            <a:r>
              <a:rPr lang="cs-CZ" altLang="cs-CZ" sz="1800" dirty="0"/>
              <a:t>	</a:t>
            </a:r>
            <a:r>
              <a:rPr lang="cs-CZ" altLang="cs-CZ" sz="1800" dirty="0" smtClean="0"/>
              <a:t>- 1.10. až 31.3. </a:t>
            </a:r>
          </a:p>
        </p:txBody>
      </p:sp>
      <p:sp>
        <p:nvSpPr>
          <p:cNvPr id="3" name="TextovéPole 2"/>
          <p:cNvSpPr txBox="1"/>
          <p:nvPr/>
        </p:nvSpPr>
        <p:spPr>
          <a:xfrm>
            <a:off x="3851920" y="562682"/>
            <a:ext cx="352839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b="1" dirty="0" smtClean="0">
                <a:solidFill>
                  <a:srgbClr val="000099"/>
                </a:solidFill>
              </a:rPr>
              <a:t>Kontrola </a:t>
            </a:r>
            <a:endParaRPr lang="cs-CZ" sz="3200" b="1" dirty="0">
              <a:solidFill>
                <a:srgbClr val="0000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68100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323528" y="1196752"/>
            <a:ext cx="8435280" cy="5472608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cs-CZ" altLang="cs-CZ" sz="2000" b="1" dirty="0" smtClean="0"/>
              <a:t>Časový harmonogram kontroly</a:t>
            </a:r>
          </a:p>
          <a:p>
            <a:pPr marL="0" indent="0"/>
            <a:r>
              <a:rPr lang="cs-CZ" altLang="cs-CZ" sz="1800" dirty="0" smtClean="0"/>
              <a:t>CZ partneři předkládají výdaje ke kontrole </a:t>
            </a:r>
            <a:r>
              <a:rPr lang="cs-CZ" altLang="cs-CZ" sz="1800" b="1" dirty="0" smtClean="0"/>
              <a:t>zpravidla každých 6 měsíců, </a:t>
            </a:r>
            <a:r>
              <a:rPr lang="cs-CZ" altLang="cs-CZ" sz="1800" dirty="0" smtClean="0"/>
              <a:t>pokud nárokované výdaje partnera za dané </a:t>
            </a:r>
            <a:r>
              <a:rPr lang="cs-CZ" altLang="cs-CZ" sz="1800" dirty="0" err="1" smtClean="0"/>
              <a:t>reportovací</a:t>
            </a:r>
            <a:r>
              <a:rPr lang="cs-CZ" altLang="cs-CZ" sz="1800" dirty="0" smtClean="0"/>
              <a:t> období jsou </a:t>
            </a:r>
          </a:p>
          <a:p>
            <a:pPr marL="0" indent="0"/>
            <a:endParaRPr lang="cs-CZ" altLang="cs-CZ" sz="1800" dirty="0" smtClean="0"/>
          </a:p>
          <a:p>
            <a:pPr marL="0" indent="0"/>
            <a:r>
              <a:rPr lang="cs-CZ" altLang="cs-CZ" sz="2400" b="1" dirty="0" smtClean="0"/>
              <a:t>˃7.500 EUR</a:t>
            </a:r>
          </a:p>
          <a:p>
            <a:pPr marL="0" indent="0"/>
            <a:endParaRPr lang="cs-CZ" altLang="cs-CZ" sz="2400" b="1" dirty="0"/>
          </a:p>
          <a:p>
            <a:pPr marL="0" indent="0"/>
            <a:r>
              <a:rPr lang="cs-CZ" altLang="cs-CZ" sz="1800" dirty="0" smtClean="0"/>
              <a:t>Bez ohledu na tento finanční limit musí příjemci předložit výdaje ke kontrole </a:t>
            </a:r>
            <a:r>
              <a:rPr lang="cs-CZ" altLang="cs-CZ" sz="1800" b="1" dirty="0" smtClean="0"/>
              <a:t>minimálně jednou do roka</a:t>
            </a:r>
            <a:r>
              <a:rPr lang="cs-CZ" altLang="cs-CZ" sz="1800" dirty="0" smtClean="0"/>
              <a:t>. </a:t>
            </a:r>
          </a:p>
          <a:p>
            <a:pPr marL="0" indent="0"/>
            <a:endParaRPr lang="cs-CZ" altLang="cs-CZ" sz="1800" b="1" dirty="0" smtClean="0"/>
          </a:p>
          <a:p>
            <a:pPr marL="0" indent="0"/>
            <a:r>
              <a:rPr lang="cs-CZ" altLang="cs-CZ" sz="1800" dirty="0" smtClean="0"/>
              <a:t>Zpráva o průběhu projektu (část popisující aktivity) se předkládá za každé </a:t>
            </a:r>
            <a:r>
              <a:rPr lang="cs-CZ" altLang="cs-CZ" sz="1800" dirty="0" err="1" smtClean="0"/>
              <a:t>reportovací</a:t>
            </a:r>
            <a:r>
              <a:rPr lang="cs-CZ" altLang="cs-CZ" sz="1800" dirty="0" smtClean="0"/>
              <a:t> období , tedy v 6 měsíčních cyklech.  </a:t>
            </a:r>
          </a:p>
        </p:txBody>
      </p:sp>
      <p:sp>
        <p:nvSpPr>
          <p:cNvPr id="3" name="TextovéPole 2"/>
          <p:cNvSpPr txBox="1"/>
          <p:nvPr/>
        </p:nvSpPr>
        <p:spPr>
          <a:xfrm>
            <a:off x="3851920" y="562682"/>
            <a:ext cx="352839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b="1" dirty="0" smtClean="0">
                <a:solidFill>
                  <a:srgbClr val="000099"/>
                </a:solidFill>
              </a:rPr>
              <a:t>Kontrola </a:t>
            </a:r>
            <a:endParaRPr lang="cs-CZ" sz="3200" b="1" dirty="0">
              <a:solidFill>
                <a:srgbClr val="0000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48763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323528" y="1196752"/>
            <a:ext cx="8435280" cy="5472608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cs-CZ" altLang="cs-CZ" sz="2400" b="1" dirty="0" smtClean="0"/>
              <a:t>Lhůty pro předkládání dokladů ke kontrole pro příjemce:</a:t>
            </a:r>
          </a:p>
          <a:p>
            <a:pPr>
              <a:lnSpc>
                <a:spcPct val="80000"/>
              </a:lnSpc>
            </a:pPr>
            <a:endParaRPr lang="cs-CZ" altLang="cs-CZ" sz="800" dirty="0" smtClean="0"/>
          </a:p>
          <a:p>
            <a:pPr>
              <a:lnSpc>
                <a:spcPct val="80000"/>
              </a:lnSpc>
            </a:pPr>
            <a:r>
              <a:rPr lang="cs-CZ" altLang="cs-CZ" sz="2000" dirty="0" smtClean="0"/>
              <a:t>	</a:t>
            </a:r>
            <a:r>
              <a:rPr lang="cs-CZ" altLang="cs-CZ" sz="2000" b="1" dirty="0" smtClean="0"/>
              <a:t>do 15 dnů </a:t>
            </a:r>
            <a:r>
              <a:rPr lang="cs-CZ" altLang="cs-CZ" sz="2000" dirty="0" smtClean="0"/>
              <a:t>po skončení každého </a:t>
            </a:r>
            <a:r>
              <a:rPr lang="cs-CZ" altLang="cs-CZ" sz="2000" dirty="0" err="1" smtClean="0"/>
              <a:t>reportovacího</a:t>
            </a:r>
            <a:r>
              <a:rPr lang="cs-CZ" altLang="cs-CZ" sz="2000" dirty="0" smtClean="0"/>
              <a:t> období </a:t>
            </a:r>
          </a:p>
          <a:p>
            <a:pPr>
              <a:lnSpc>
                <a:spcPct val="80000"/>
              </a:lnSpc>
            </a:pPr>
            <a:r>
              <a:rPr lang="cs-CZ" altLang="cs-CZ" sz="2000" dirty="0"/>
              <a:t>	</a:t>
            </a:r>
            <a:r>
              <a:rPr lang="cs-CZ" altLang="cs-CZ" sz="2000" dirty="0" smtClean="0"/>
              <a:t>	</a:t>
            </a:r>
            <a:r>
              <a:rPr lang="cs-CZ" altLang="cs-CZ" sz="1600" dirty="0" smtClean="0"/>
              <a:t>např. </a:t>
            </a:r>
            <a:r>
              <a:rPr lang="cs-CZ" altLang="cs-CZ" sz="1600" dirty="0" err="1" smtClean="0"/>
              <a:t>reportovací</a:t>
            </a:r>
            <a:r>
              <a:rPr lang="cs-CZ" altLang="cs-CZ" sz="1600" dirty="0" smtClean="0"/>
              <a:t> období od. 1.4. až 30.9. – nutno předložit do 15.10. </a:t>
            </a:r>
            <a:endParaRPr lang="cs-CZ" altLang="cs-CZ" sz="1800" dirty="0" smtClean="0"/>
          </a:p>
          <a:p>
            <a:pPr>
              <a:lnSpc>
                <a:spcPct val="80000"/>
              </a:lnSpc>
            </a:pPr>
            <a:endParaRPr lang="cs-CZ" altLang="cs-CZ" sz="2000" dirty="0"/>
          </a:p>
          <a:p>
            <a:pPr>
              <a:lnSpc>
                <a:spcPct val="80000"/>
              </a:lnSpc>
            </a:pPr>
            <a:r>
              <a:rPr lang="cs-CZ" altLang="cs-CZ" sz="2000" dirty="0" smtClean="0"/>
              <a:t>	Centrum má </a:t>
            </a:r>
            <a:r>
              <a:rPr lang="cs-CZ" altLang="cs-CZ" sz="2000" b="1" dirty="0" smtClean="0"/>
              <a:t>60 dni </a:t>
            </a:r>
            <a:r>
              <a:rPr lang="cs-CZ" altLang="cs-CZ" sz="2000" dirty="0" smtClean="0"/>
              <a:t>na kontrolu a vystavení certifikátu</a:t>
            </a:r>
          </a:p>
          <a:p>
            <a:pPr>
              <a:lnSpc>
                <a:spcPct val="80000"/>
              </a:lnSpc>
            </a:pPr>
            <a:endParaRPr lang="cs-CZ" altLang="cs-CZ" sz="2000" dirty="0"/>
          </a:p>
          <a:p>
            <a:pPr>
              <a:lnSpc>
                <a:spcPct val="80000"/>
              </a:lnSpc>
            </a:pPr>
            <a:r>
              <a:rPr lang="cs-CZ" altLang="cs-CZ" sz="2000" dirty="0" smtClean="0"/>
              <a:t>	LP musí </a:t>
            </a:r>
            <a:r>
              <a:rPr lang="cs-CZ" altLang="cs-CZ" sz="2000" b="1" dirty="0" smtClean="0"/>
              <a:t>do 3 měsíců </a:t>
            </a:r>
            <a:r>
              <a:rPr lang="cs-CZ" altLang="cs-CZ" sz="2000" dirty="0" smtClean="0"/>
              <a:t>po skončení </a:t>
            </a:r>
            <a:r>
              <a:rPr lang="cs-CZ" altLang="cs-CZ" sz="2000" dirty="0" err="1" smtClean="0"/>
              <a:t>reportovacího</a:t>
            </a:r>
            <a:r>
              <a:rPr lang="cs-CZ" altLang="cs-CZ" sz="2000" dirty="0" smtClean="0"/>
              <a:t> období předložit souhrnnou zprávu za celý projekt a souhrnné výdaje na ŘO/sekretariát </a:t>
            </a:r>
          </a:p>
          <a:p>
            <a:pPr>
              <a:lnSpc>
                <a:spcPct val="80000"/>
              </a:lnSpc>
            </a:pPr>
            <a:r>
              <a:rPr lang="cs-CZ" altLang="cs-CZ" sz="2000" b="1" dirty="0" smtClean="0"/>
              <a:t>		</a:t>
            </a:r>
            <a:r>
              <a:rPr lang="cs-CZ" altLang="cs-CZ" sz="1600" dirty="0" smtClean="0"/>
              <a:t>za </a:t>
            </a:r>
            <a:r>
              <a:rPr lang="cs-CZ" altLang="cs-CZ" sz="1600" dirty="0" err="1" smtClean="0"/>
              <a:t>reportovací</a:t>
            </a:r>
            <a:r>
              <a:rPr lang="cs-CZ" altLang="cs-CZ" sz="1600" dirty="0" smtClean="0"/>
              <a:t> období 1.4. až 30.9. – je termín 1.1. následujícího roku</a:t>
            </a:r>
            <a:r>
              <a:rPr lang="cs-CZ" altLang="cs-CZ" sz="2000" b="1" dirty="0" smtClean="0"/>
              <a:t>	</a:t>
            </a:r>
          </a:p>
          <a:p>
            <a:pPr>
              <a:lnSpc>
                <a:spcPct val="80000"/>
              </a:lnSpc>
            </a:pPr>
            <a:endParaRPr lang="cs-CZ" altLang="cs-CZ" sz="2000" b="1" dirty="0" smtClean="0"/>
          </a:p>
        </p:txBody>
      </p:sp>
      <p:sp>
        <p:nvSpPr>
          <p:cNvPr id="3" name="TextovéPole 2"/>
          <p:cNvSpPr txBox="1"/>
          <p:nvPr/>
        </p:nvSpPr>
        <p:spPr>
          <a:xfrm>
            <a:off x="3851920" y="562682"/>
            <a:ext cx="352839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b="1" dirty="0" smtClean="0">
                <a:solidFill>
                  <a:srgbClr val="000099"/>
                </a:solidFill>
              </a:rPr>
              <a:t>Kontrola </a:t>
            </a:r>
            <a:endParaRPr lang="cs-CZ" sz="3200" b="1" dirty="0">
              <a:solidFill>
                <a:srgbClr val="0000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78780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Zástupný symbol pro obsah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1640" y="1052736"/>
            <a:ext cx="6480720" cy="5552151"/>
          </a:xfrm>
        </p:spPr>
      </p:pic>
      <p:sp>
        <p:nvSpPr>
          <p:cNvPr id="3" name="TextovéPole 2"/>
          <p:cNvSpPr txBox="1"/>
          <p:nvPr/>
        </p:nvSpPr>
        <p:spPr>
          <a:xfrm>
            <a:off x="3851920" y="562682"/>
            <a:ext cx="352839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b="1" dirty="0" smtClean="0">
                <a:solidFill>
                  <a:srgbClr val="000099"/>
                </a:solidFill>
              </a:rPr>
              <a:t>Kontrola </a:t>
            </a:r>
            <a:endParaRPr lang="cs-CZ" sz="3200" b="1" dirty="0">
              <a:solidFill>
                <a:srgbClr val="0000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74598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323528" y="1196752"/>
            <a:ext cx="8435280" cy="5472608"/>
          </a:xfrm>
        </p:spPr>
        <p:txBody>
          <a:bodyPr>
            <a:normAutofit/>
          </a:bodyPr>
          <a:lstStyle/>
          <a:p>
            <a:r>
              <a:rPr lang="cs-CZ" altLang="cs-CZ" sz="2000" b="1" dirty="0"/>
              <a:t>Jaké faktory ovlivňují průběh </a:t>
            </a:r>
            <a:r>
              <a:rPr lang="cs-CZ" altLang="cs-CZ" sz="2000" b="1" dirty="0" smtClean="0"/>
              <a:t>kontroly:</a:t>
            </a:r>
          </a:p>
          <a:p>
            <a:endParaRPr lang="cs-CZ" altLang="cs-CZ" sz="2000" b="1" dirty="0" smtClean="0"/>
          </a:p>
          <a:p>
            <a:pPr>
              <a:buFont typeface="Arial" panose="020B0604020202020204" pitchFamily="34" charset="0"/>
              <a:buChar char="•"/>
            </a:pPr>
            <a:r>
              <a:rPr lang="cs-CZ" altLang="cs-CZ" sz="2000" dirty="0" smtClean="0"/>
              <a:t>kvalita </a:t>
            </a:r>
            <a:r>
              <a:rPr lang="cs-CZ" altLang="cs-CZ" sz="2000" dirty="0"/>
              <a:t>zpracování předložených podkladů (zprávy o realizaci, finanční </a:t>
            </a:r>
            <a:r>
              <a:rPr lang="cs-CZ" altLang="cs-CZ" sz="2000" dirty="0" smtClean="0"/>
              <a:t>zprávy)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altLang="cs-CZ" sz="2000" dirty="0" smtClean="0"/>
              <a:t>dodržení požadavků </a:t>
            </a:r>
            <a:r>
              <a:rPr lang="cs-CZ" altLang="cs-CZ" sz="2000" dirty="0"/>
              <a:t>v Pokynech </a:t>
            </a:r>
            <a:r>
              <a:rPr lang="cs-CZ" altLang="cs-CZ" sz="2000" dirty="0" smtClean="0"/>
              <a:t>a programové dokumentace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altLang="cs-CZ" sz="2000" dirty="0" smtClean="0"/>
              <a:t>řádné </a:t>
            </a:r>
            <a:r>
              <a:rPr lang="cs-CZ" altLang="cs-CZ" sz="2000" dirty="0"/>
              <a:t>doložení/vykázání výdajů dle </a:t>
            </a:r>
            <a:r>
              <a:rPr lang="cs-CZ" altLang="cs-CZ" sz="2000" dirty="0" err="1" smtClean="0"/>
              <a:t>program.dokumentace</a:t>
            </a:r>
            <a:r>
              <a:rPr lang="cs-CZ" altLang="cs-CZ" sz="2000" dirty="0" smtClean="0"/>
              <a:t> a Pokynů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altLang="cs-CZ" sz="2000" dirty="0" smtClean="0"/>
              <a:t>spolupráce </a:t>
            </a:r>
            <a:r>
              <a:rPr lang="cs-CZ" altLang="cs-CZ" sz="2000" dirty="0"/>
              <a:t>partnera s kontrolorem v případě doplňování požadovaných </a:t>
            </a:r>
            <a:r>
              <a:rPr lang="cs-CZ" altLang="cs-CZ" sz="2000" dirty="0" smtClean="0"/>
              <a:t>informací/podkladů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altLang="cs-CZ" sz="2000" dirty="0" smtClean="0"/>
              <a:t>termín </a:t>
            </a:r>
            <a:r>
              <a:rPr lang="cs-CZ" altLang="cs-CZ" sz="2000" dirty="0"/>
              <a:t>předložení výdajů ke kontrole</a:t>
            </a:r>
          </a:p>
          <a:p>
            <a:pPr>
              <a:lnSpc>
                <a:spcPct val="80000"/>
              </a:lnSpc>
            </a:pPr>
            <a:endParaRPr lang="cs-CZ" altLang="cs-CZ" sz="2000" b="1" dirty="0" smtClean="0"/>
          </a:p>
        </p:txBody>
      </p:sp>
      <p:sp>
        <p:nvSpPr>
          <p:cNvPr id="3" name="TextovéPole 2"/>
          <p:cNvSpPr txBox="1"/>
          <p:nvPr/>
        </p:nvSpPr>
        <p:spPr>
          <a:xfrm>
            <a:off x="3851920" y="562682"/>
            <a:ext cx="352839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b="1" dirty="0" smtClean="0">
                <a:solidFill>
                  <a:srgbClr val="000099"/>
                </a:solidFill>
              </a:rPr>
              <a:t>Kontrola </a:t>
            </a:r>
            <a:endParaRPr lang="cs-CZ" sz="3200" b="1" dirty="0">
              <a:solidFill>
                <a:srgbClr val="0000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10001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323528" y="1196752"/>
            <a:ext cx="8435280" cy="5472608"/>
          </a:xfrm>
        </p:spPr>
        <p:txBody>
          <a:bodyPr>
            <a:normAutofit/>
          </a:bodyPr>
          <a:lstStyle/>
          <a:p>
            <a:r>
              <a:rPr lang="cs-CZ" altLang="cs-CZ" sz="2000" b="1" dirty="0"/>
              <a:t>Kontrola na místě</a:t>
            </a:r>
            <a:r>
              <a:rPr lang="cs-CZ" altLang="cs-CZ" sz="2000" b="1" dirty="0" smtClean="0"/>
              <a:t>:</a:t>
            </a:r>
          </a:p>
          <a:p>
            <a:endParaRPr lang="cs-CZ" altLang="cs-CZ" sz="2000" b="1" dirty="0"/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cs-CZ" altLang="cs-CZ" sz="2000" dirty="0"/>
              <a:t>cílem je ověřit, zda je projekt skutečně realizován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cs-CZ" altLang="cs-CZ" sz="2000" dirty="0"/>
              <a:t>zda byly produkty a služby skutečně dodány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cs-CZ" altLang="cs-CZ" sz="2000" dirty="0"/>
              <a:t>může být i dokladová kontrola na místě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cs-CZ" altLang="cs-CZ" sz="2000" dirty="0"/>
              <a:t>provádí se u vybraného vzorku projektů během realizace projektu, nejpozději do poslední certifikace </a:t>
            </a:r>
            <a:endParaRPr lang="cs-CZ" altLang="cs-CZ" sz="2000" dirty="0" smtClean="0"/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cs-CZ" altLang="cs-CZ" sz="2000" dirty="0" smtClean="0"/>
              <a:t>příslušný </a:t>
            </a:r>
            <a:r>
              <a:rPr lang="cs-CZ" altLang="cs-CZ" sz="2000" dirty="0"/>
              <a:t>partner bude ze strany kontrola upozorněn </a:t>
            </a:r>
            <a:r>
              <a:rPr lang="cs-CZ" altLang="cs-CZ" sz="2000" dirty="0" smtClean="0"/>
              <a:t>min. </a:t>
            </a:r>
            <a:r>
              <a:rPr lang="cs-CZ" altLang="cs-CZ" sz="2000" dirty="0"/>
              <a:t>48 hodin před kontrolní návštěvou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cs-CZ" altLang="cs-CZ" sz="2000" dirty="0"/>
              <a:t>partner je povinen umožnit kontrolorovi nahlédnout do veškeré dokumentace spojené s </a:t>
            </a:r>
            <a:r>
              <a:rPr lang="cs-CZ" altLang="cs-CZ" sz="2000" dirty="0" smtClean="0"/>
              <a:t>projektem</a:t>
            </a:r>
            <a:endParaRPr lang="cs-CZ" altLang="cs-CZ" sz="2000" b="1" dirty="0" smtClean="0"/>
          </a:p>
        </p:txBody>
      </p:sp>
      <p:sp>
        <p:nvSpPr>
          <p:cNvPr id="3" name="TextovéPole 2"/>
          <p:cNvSpPr txBox="1"/>
          <p:nvPr/>
        </p:nvSpPr>
        <p:spPr>
          <a:xfrm>
            <a:off x="3851920" y="562682"/>
            <a:ext cx="352839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b="1" dirty="0" smtClean="0">
                <a:solidFill>
                  <a:srgbClr val="000099"/>
                </a:solidFill>
              </a:rPr>
              <a:t>Kontrola </a:t>
            </a:r>
            <a:endParaRPr lang="cs-CZ" sz="3200" b="1" dirty="0">
              <a:solidFill>
                <a:srgbClr val="0000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02051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251520" y="1191215"/>
            <a:ext cx="8640960" cy="5256584"/>
          </a:xfrm>
        </p:spPr>
        <p:txBody>
          <a:bodyPr>
            <a:noAutofit/>
          </a:bodyPr>
          <a:lstStyle/>
          <a:p>
            <a:pPr marL="0" indent="0">
              <a:spcBef>
                <a:spcPts val="0"/>
              </a:spcBef>
              <a:spcAft>
                <a:spcPts val="0"/>
              </a:spcAft>
            </a:pPr>
            <a:endParaRPr lang="cs-CZ" altLang="cs-CZ" sz="1600" dirty="0" smtClean="0">
              <a:latin typeface="+mn-lt"/>
            </a:endParaRPr>
          </a:p>
          <a:p>
            <a:pPr marL="0" indent="0">
              <a:spcBef>
                <a:spcPts val="0"/>
              </a:spcBef>
              <a:spcAft>
                <a:spcPts val="0"/>
              </a:spcAft>
            </a:pPr>
            <a:r>
              <a:rPr lang="cs-CZ" altLang="cs-CZ" sz="1800" b="1" dirty="0" smtClean="0">
                <a:latin typeface="+mn-lt"/>
              </a:rPr>
              <a:t>Nařízení EU č. 1299/2013 čl. 23: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</a:pPr>
            <a:r>
              <a:rPr lang="cs-CZ" altLang="cs-CZ" sz="1800" dirty="0">
                <a:latin typeface="+mn-lt"/>
              </a:rPr>
              <a:t>		</a:t>
            </a:r>
            <a:endParaRPr lang="cs-CZ" altLang="cs-CZ" sz="1800" dirty="0" smtClean="0">
              <a:latin typeface="+mn-lt"/>
            </a:endParaRPr>
          </a:p>
          <a:p>
            <a:pPr marL="0">
              <a:spcBef>
                <a:spcPts val="0"/>
              </a:spcBef>
              <a:spcAft>
                <a:spcPts val="0"/>
              </a:spcAft>
            </a:pPr>
            <a:r>
              <a:rPr lang="cs-CZ" altLang="cs-CZ" sz="1800" dirty="0" smtClean="0">
                <a:latin typeface="+mn-lt"/>
              </a:rPr>
              <a:t>Zodpovídají za kontrolu výdajů členské státy na jejichž území má sídlo příjemce</a:t>
            </a:r>
            <a:r>
              <a:rPr lang="cs-CZ" altLang="cs-CZ" sz="1800" dirty="0">
                <a:latin typeface="+mn-lt"/>
              </a:rPr>
              <a:t/>
            </a:r>
            <a:br>
              <a:rPr lang="cs-CZ" altLang="cs-CZ" sz="1800" dirty="0">
                <a:latin typeface="+mn-lt"/>
              </a:rPr>
            </a:br>
            <a:r>
              <a:rPr lang="cs-CZ" altLang="cs-CZ" sz="1800" dirty="0">
                <a:latin typeface="+mn-lt"/>
              </a:rPr>
              <a:t/>
            </a:r>
            <a:br>
              <a:rPr lang="cs-CZ" altLang="cs-CZ" sz="1800" dirty="0">
                <a:latin typeface="+mn-lt"/>
              </a:rPr>
            </a:br>
            <a:r>
              <a:rPr lang="cs-CZ" altLang="cs-CZ" sz="1800" dirty="0" smtClean="0">
                <a:latin typeface="+mn-lt"/>
              </a:rPr>
              <a:t>Kontrolní systém v ČR je centralizovaný, tzn. </a:t>
            </a:r>
            <a:r>
              <a:rPr lang="cs-CZ" altLang="cs-CZ" sz="1800" dirty="0"/>
              <a:t>kontrolu </a:t>
            </a:r>
            <a:r>
              <a:rPr lang="cs-CZ" altLang="cs-CZ" sz="1800" dirty="0" smtClean="0"/>
              <a:t>vykonává </a:t>
            </a:r>
            <a:r>
              <a:rPr lang="cs-CZ" altLang="cs-CZ" sz="1800" dirty="0"/>
              <a:t>jedna pověřená organizace </a:t>
            </a:r>
            <a:endParaRPr lang="cs-CZ" altLang="cs-CZ" sz="1800" dirty="0" smtClean="0">
              <a:latin typeface="+mn-lt"/>
            </a:endParaRPr>
          </a:p>
          <a:p>
            <a:pPr marL="0">
              <a:spcBef>
                <a:spcPts val="0"/>
              </a:spcBef>
              <a:spcAft>
                <a:spcPts val="0"/>
              </a:spcAft>
            </a:pPr>
            <a:endParaRPr lang="cs-CZ" altLang="cs-CZ" sz="1800" dirty="0">
              <a:latin typeface="+mn-lt"/>
            </a:endParaRPr>
          </a:p>
          <a:p>
            <a:pPr marL="0">
              <a:spcBef>
                <a:spcPts val="0"/>
              </a:spcBef>
              <a:spcAft>
                <a:spcPts val="0"/>
              </a:spcAft>
            </a:pPr>
            <a:r>
              <a:rPr lang="cs-CZ" altLang="cs-CZ" sz="1800" dirty="0" smtClean="0">
                <a:latin typeface="+mn-lt"/>
              </a:rPr>
              <a:t>Na základě rozhodnutí ministryně pro místní rozvoj č. 142/2015 je kontrolou výdajů u programů Evropská územní spolupráce (tedy i </a:t>
            </a:r>
            <a:r>
              <a:rPr lang="cs-CZ" altLang="cs-CZ" sz="1800" dirty="0" err="1" smtClean="0">
                <a:latin typeface="+mn-lt"/>
              </a:rPr>
              <a:t>Interreg</a:t>
            </a:r>
            <a:r>
              <a:rPr lang="cs-CZ" altLang="cs-CZ" sz="1800" dirty="0" smtClean="0">
                <a:latin typeface="+mn-lt"/>
              </a:rPr>
              <a:t> </a:t>
            </a:r>
            <a:r>
              <a:rPr lang="cs-CZ" altLang="cs-CZ" sz="1800" dirty="0" err="1" smtClean="0">
                <a:latin typeface="+mn-lt"/>
              </a:rPr>
              <a:t>Europe</a:t>
            </a:r>
            <a:r>
              <a:rPr lang="cs-CZ" altLang="cs-CZ" sz="1800" dirty="0" smtClean="0">
                <a:latin typeface="+mn-lt"/>
              </a:rPr>
              <a:t> a </a:t>
            </a:r>
            <a:r>
              <a:rPr lang="cs-CZ" altLang="cs-CZ" sz="1800" dirty="0" err="1" smtClean="0">
                <a:latin typeface="+mn-lt"/>
              </a:rPr>
              <a:t>Interreg</a:t>
            </a:r>
            <a:r>
              <a:rPr lang="cs-CZ" altLang="cs-CZ" sz="1800" dirty="0" smtClean="0">
                <a:latin typeface="+mn-lt"/>
              </a:rPr>
              <a:t> </a:t>
            </a:r>
            <a:r>
              <a:rPr lang="cs-CZ" altLang="cs-CZ" sz="1800" dirty="0" err="1" smtClean="0">
                <a:latin typeface="+mn-lt"/>
              </a:rPr>
              <a:t>Central</a:t>
            </a:r>
            <a:r>
              <a:rPr lang="cs-CZ" altLang="cs-CZ" sz="1800" dirty="0" smtClean="0">
                <a:latin typeface="+mn-lt"/>
              </a:rPr>
              <a:t> </a:t>
            </a:r>
            <a:r>
              <a:rPr lang="cs-CZ" altLang="cs-CZ" sz="1800" dirty="0" err="1" smtClean="0">
                <a:latin typeface="+mn-lt"/>
              </a:rPr>
              <a:t>Europe</a:t>
            </a:r>
            <a:r>
              <a:rPr lang="cs-CZ" altLang="cs-CZ" sz="1800" dirty="0" smtClean="0">
                <a:latin typeface="+mn-lt"/>
              </a:rPr>
              <a:t>) pověřeno </a:t>
            </a:r>
            <a:r>
              <a:rPr lang="cs-CZ" altLang="cs-CZ" sz="1800" b="1" dirty="0" smtClean="0">
                <a:latin typeface="+mn-lt"/>
              </a:rPr>
              <a:t>Centrum pro regionální rozvoj České republiky (Centrum)</a:t>
            </a:r>
          </a:p>
          <a:p>
            <a:pPr marL="0">
              <a:spcBef>
                <a:spcPts val="0"/>
              </a:spcBef>
              <a:spcAft>
                <a:spcPts val="0"/>
              </a:spcAft>
            </a:pPr>
            <a:endParaRPr lang="cs-CZ" altLang="cs-CZ" sz="1800" b="1" dirty="0">
              <a:latin typeface="+mn-lt"/>
            </a:endParaRPr>
          </a:p>
          <a:p>
            <a:pPr marL="0">
              <a:spcBef>
                <a:spcPts val="0"/>
              </a:spcBef>
              <a:spcAft>
                <a:spcPts val="0"/>
              </a:spcAft>
            </a:pPr>
            <a:r>
              <a:rPr lang="cs-CZ" altLang="cs-CZ" sz="1800" b="1" dirty="0" smtClean="0">
                <a:latin typeface="+mn-lt"/>
              </a:rPr>
              <a:t>Jenom Centrum </a:t>
            </a:r>
            <a:r>
              <a:rPr lang="cs-CZ" altLang="cs-CZ" sz="1800" dirty="0" smtClean="0">
                <a:latin typeface="+mn-lt"/>
              </a:rPr>
              <a:t>může v ČR vykonávat kontrolu výdajů u programů Evropské územní spolupráce</a:t>
            </a:r>
          </a:p>
          <a:p>
            <a:pPr marL="0">
              <a:spcBef>
                <a:spcPts val="0"/>
              </a:spcBef>
              <a:spcAft>
                <a:spcPts val="0"/>
              </a:spcAft>
            </a:pPr>
            <a:endParaRPr lang="cs-CZ" altLang="cs-CZ" sz="1800" dirty="0">
              <a:latin typeface="+mn-lt"/>
            </a:endParaRPr>
          </a:p>
          <a:p>
            <a:pPr marL="0">
              <a:spcBef>
                <a:spcPts val="0"/>
              </a:spcBef>
              <a:spcAft>
                <a:spcPts val="0"/>
              </a:spcAft>
            </a:pPr>
            <a:r>
              <a:rPr lang="cs-CZ" altLang="cs-CZ" sz="1800" dirty="0" smtClean="0">
                <a:latin typeface="+mn-lt"/>
              </a:rPr>
              <a:t>Výkon kontroly je pro české příjemce </a:t>
            </a:r>
            <a:r>
              <a:rPr lang="cs-CZ" altLang="cs-CZ" sz="1800" b="1" dirty="0" smtClean="0">
                <a:latin typeface="+mn-lt"/>
              </a:rPr>
              <a:t>bezplatný!!  </a:t>
            </a:r>
          </a:p>
          <a:p>
            <a:pPr marL="0">
              <a:spcBef>
                <a:spcPts val="0"/>
              </a:spcBef>
              <a:spcAft>
                <a:spcPts val="0"/>
              </a:spcAft>
            </a:pPr>
            <a:endParaRPr lang="cs-CZ" altLang="cs-CZ" sz="1800" b="1" dirty="0">
              <a:latin typeface="+mn-lt"/>
            </a:endParaRPr>
          </a:p>
          <a:p>
            <a:pPr marL="0">
              <a:spcBef>
                <a:spcPts val="0"/>
              </a:spcBef>
              <a:spcAft>
                <a:spcPts val="0"/>
              </a:spcAft>
            </a:pPr>
            <a:endParaRPr lang="cs-CZ" sz="1400" dirty="0"/>
          </a:p>
          <a:p>
            <a:pPr marL="0">
              <a:spcBef>
                <a:spcPts val="0"/>
              </a:spcBef>
              <a:spcAft>
                <a:spcPts val="0"/>
              </a:spcAft>
            </a:pPr>
            <a:r>
              <a:rPr lang="cs-CZ" sz="1400" dirty="0" smtClean="0"/>
              <a:t>   </a:t>
            </a:r>
            <a:endParaRPr lang="cs-CZ" sz="1400" dirty="0"/>
          </a:p>
          <a:p>
            <a:pPr marL="0">
              <a:spcBef>
                <a:spcPts val="0"/>
              </a:spcBef>
              <a:spcAft>
                <a:spcPts val="0"/>
              </a:spcAft>
            </a:pPr>
            <a:r>
              <a:rPr lang="cs-CZ" altLang="cs-CZ" sz="1800" dirty="0">
                <a:latin typeface="+mn-lt"/>
              </a:rPr>
              <a:t/>
            </a:r>
            <a:br>
              <a:rPr lang="cs-CZ" altLang="cs-CZ" sz="1800" dirty="0">
                <a:latin typeface="+mn-lt"/>
              </a:rPr>
            </a:br>
            <a:r>
              <a:rPr lang="cs-CZ" altLang="cs-CZ" sz="1800" dirty="0">
                <a:latin typeface="+mn-lt"/>
              </a:rPr>
              <a:t/>
            </a:r>
            <a:br>
              <a:rPr lang="cs-CZ" altLang="cs-CZ" sz="1800" dirty="0">
                <a:latin typeface="+mn-lt"/>
              </a:rPr>
            </a:br>
            <a:r>
              <a:rPr lang="cs-CZ" altLang="cs-CZ" sz="1800" dirty="0">
                <a:latin typeface="+mn-lt"/>
              </a:rPr>
              <a:t/>
            </a:r>
            <a:br>
              <a:rPr lang="cs-CZ" altLang="cs-CZ" sz="1800" dirty="0">
                <a:latin typeface="+mn-lt"/>
              </a:rPr>
            </a:br>
            <a:r>
              <a:rPr lang="cs-CZ" altLang="cs-CZ" sz="1800" dirty="0">
                <a:latin typeface="+mn-lt"/>
              </a:rPr>
              <a:t/>
            </a:r>
            <a:br>
              <a:rPr lang="cs-CZ" altLang="cs-CZ" sz="1800" dirty="0">
                <a:latin typeface="+mn-lt"/>
              </a:rPr>
            </a:br>
            <a:endParaRPr lang="cs-CZ" sz="1800" dirty="0">
              <a:latin typeface="+mn-lt"/>
            </a:endParaRPr>
          </a:p>
        </p:txBody>
      </p:sp>
      <p:sp>
        <p:nvSpPr>
          <p:cNvPr id="3" name="TextovéPole 2"/>
          <p:cNvSpPr txBox="1"/>
          <p:nvPr/>
        </p:nvSpPr>
        <p:spPr>
          <a:xfrm>
            <a:off x="2987824" y="596905"/>
            <a:ext cx="352839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b="1" dirty="0" smtClean="0">
                <a:solidFill>
                  <a:srgbClr val="000099"/>
                </a:solidFill>
              </a:rPr>
              <a:t>Právní rámec</a:t>
            </a:r>
            <a:endParaRPr lang="cs-CZ" sz="3200" b="1" dirty="0">
              <a:solidFill>
                <a:srgbClr val="0000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96691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323528" y="1196752"/>
            <a:ext cx="8435280" cy="5472608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cs-CZ" altLang="cs-CZ" sz="2000" b="1" dirty="0"/>
              <a:t>Na co je třeba dát pozor</a:t>
            </a:r>
            <a:r>
              <a:rPr lang="cs-CZ" altLang="cs-CZ" sz="2000" b="1" dirty="0" smtClean="0"/>
              <a:t>!!!:</a:t>
            </a:r>
          </a:p>
          <a:p>
            <a:pPr>
              <a:lnSpc>
                <a:spcPct val="80000"/>
              </a:lnSpc>
            </a:pPr>
            <a:endParaRPr lang="cs-CZ" altLang="cs-CZ" sz="2000" dirty="0"/>
          </a:p>
          <a:p>
            <a:pPr marL="800100" lvl="1" indent="-342900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altLang="cs-CZ" sz="2000" i="1" dirty="0"/>
              <a:t>veřejné </a:t>
            </a:r>
            <a:r>
              <a:rPr lang="cs-CZ" altLang="cs-CZ" sz="2000" i="1" dirty="0" smtClean="0"/>
              <a:t>zakázky</a:t>
            </a:r>
          </a:p>
          <a:p>
            <a:pPr marL="457200" lvl="1" indent="0">
              <a:lnSpc>
                <a:spcPct val="80000"/>
              </a:lnSpc>
            </a:pPr>
            <a:endParaRPr lang="cs-CZ" altLang="cs-CZ" sz="2000" i="1" dirty="0"/>
          </a:p>
          <a:p>
            <a:pPr marL="800100" lvl="1" indent="-342900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altLang="cs-CZ" sz="2000" dirty="0" smtClean="0"/>
              <a:t>dodržování </a:t>
            </a:r>
            <a:r>
              <a:rPr lang="cs-CZ" altLang="cs-CZ" sz="2000" i="1" dirty="0"/>
              <a:t>pravidel </a:t>
            </a:r>
            <a:r>
              <a:rPr lang="cs-CZ" altLang="cs-CZ" sz="2000" i="1" dirty="0" smtClean="0"/>
              <a:t>publicity</a:t>
            </a:r>
          </a:p>
          <a:p>
            <a:pPr marL="457200" lvl="1" indent="0">
              <a:lnSpc>
                <a:spcPct val="80000"/>
              </a:lnSpc>
            </a:pPr>
            <a:endParaRPr lang="cs-CZ" altLang="cs-CZ" sz="2000" i="1" dirty="0"/>
          </a:p>
          <a:p>
            <a:pPr marL="800100" lvl="1" indent="-342900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altLang="cs-CZ" sz="2000" dirty="0"/>
              <a:t>časová a věcná způsobilost výdajů dle </a:t>
            </a:r>
            <a:r>
              <a:rPr lang="cs-CZ" altLang="cs-CZ" sz="2000" dirty="0" err="1" smtClean="0"/>
              <a:t>program.dokumentace</a:t>
            </a:r>
            <a:endParaRPr lang="cs-CZ" altLang="cs-CZ" sz="2000" dirty="0" smtClean="0"/>
          </a:p>
          <a:p>
            <a:pPr marL="457200" lvl="1" indent="0">
              <a:lnSpc>
                <a:spcPct val="80000"/>
              </a:lnSpc>
            </a:pPr>
            <a:endParaRPr lang="cs-CZ" altLang="cs-CZ" sz="2000" dirty="0"/>
          </a:p>
          <a:p>
            <a:pPr marL="800100" lvl="1" indent="-342900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altLang="cs-CZ" sz="2000" i="1" dirty="0"/>
              <a:t>rozpočet projektu – budget lines, alokace na </a:t>
            </a:r>
            <a:r>
              <a:rPr lang="cs-CZ" altLang="cs-CZ" sz="2000" i="1" dirty="0" err="1"/>
              <a:t>work</a:t>
            </a:r>
            <a:r>
              <a:rPr lang="cs-CZ" altLang="cs-CZ" sz="2000" i="1" dirty="0"/>
              <a:t> </a:t>
            </a:r>
            <a:r>
              <a:rPr lang="cs-CZ" altLang="cs-CZ" sz="2000" i="1" dirty="0" err="1" smtClean="0"/>
              <a:t>packages</a:t>
            </a:r>
            <a:endParaRPr lang="cs-CZ" altLang="cs-CZ" sz="2000" i="1" dirty="0" smtClean="0"/>
          </a:p>
          <a:p>
            <a:pPr marL="457200" lvl="1" indent="0">
              <a:lnSpc>
                <a:spcPct val="80000"/>
              </a:lnSpc>
            </a:pPr>
            <a:endParaRPr lang="cs-CZ" altLang="cs-CZ" sz="2000" i="1" dirty="0"/>
          </a:p>
          <a:p>
            <a:pPr marL="800100" lvl="1" indent="-342900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altLang="cs-CZ" sz="2000" dirty="0"/>
              <a:t>shoda informací předkládaných </a:t>
            </a:r>
            <a:r>
              <a:rPr lang="cs-CZ" altLang="cs-CZ" sz="2000" dirty="0" smtClean="0"/>
              <a:t>kontrolorovi </a:t>
            </a:r>
            <a:r>
              <a:rPr lang="cs-CZ" altLang="cs-CZ" sz="2000" dirty="0"/>
              <a:t>s informacemi v reportingu pro </a:t>
            </a:r>
            <a:r>
              <a:rPr lang="cs-CZ" altLang="cs-CZ" sz="2000" dirty="0" smtClean="0"/>
              <a:t>LP</a:t>
            </a:r>
          </a:p>
          <a:p>
            <a:pPr marL="457200" lvl="1" indent="0">
              <a:lnSpc>
                <a:spcPct val="80000"/>
              </a:lnSpc>
            </a:pPr>
            <a:endParaRPr lang="cs-CZ" altLang="cs-CZ" sz="2000" dirty="0"/>
          </a:p>
          <a:p>
            <a:pPr marL="800100" lvl="1" indent="-342900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altLang="cs-CZ" sz="2000" dirty="0"/>
              <a:t>příjmy </a:t>
            </a:r>
            <a:r>
              <a:rPr lang="cs-CZ" altLang="cs-CZ" sz="2000" dirty="0" smtClean="0"/>
              <a:t>projektu</a:t>
            </a:r>
          </a:p>
          <a:p>
            <a:pPr marL="800100" lvl="1" indent="-342900">
              <a:lnSpc>
                <a:spcPct val="80000"/>
              </a:lnSpc>
              <a:buFont typeface="Arial" panose="020B0604020202020204" pitchFamily="34" charset="0"/>
              <a:buChar char="•"/>
            </a:pPr>
            <a:endParaRPr lang="cs-CZ" altLang="cs-CZ" sz="2000" dirty="0"/>
          </a:p>
          <a:p>
            <a:pPr marL="800100" lvl="1" indent="-342900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altLang="cs-CZ" sz="2000" dirty="0"/>
              <a:t>p</a:t>
            </a:r>
            <a:r>
              <a:rPr lang="cs-CZ" altLang="cs-CZ" sz="2000" dirty="0" smtClean="0"/>
              <a:t>roblematika dvojího financování</a:t>
            </a:r>
            <a:endParaRPr lang="cs-CZ" altLang="cs-CZ" sz="2000" dirty="0"/>
          </a:p>
        </p:txBody>
      </p:sp>
      <p:sp>
        <p:nvSpPr>
          <p:cNvPr id="3" name="TextovéPole 2"/>
          <p:cNvSpPr txBox="1"/>
          <p:nvPr/>
        </p:nvSpPr>
        <p:spPr>
          <a:xfrm>
            <a:off x="3851920" y="562682"/>
            <a:ext cx="352839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b="1" dirty="0" smtClean="0">
                <a:solidFill>
                  <a:srgbClr val="000099"/>
                </a:solidFill>
              </a:rPr>
              <a:t>Kontrola </a:t>
            </a:r>
            <a:endParaRPr lang="cs-CZ" sz="3200" b="1" dirty="0">
              <a:solidFill>
                <a:srgbClr val="0000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48423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0"/>
          </p:nvPr>
        </p:nvSpPr>
        <p:spPr>
          <a:xfrm>
            <a:off x="323528" y="2780928"/>
            <a:ext cx="5040560" cy="3744415"/>
          </a:xfrm>
        </p:spPr>
        <p:txBody>
          <a:bodyPr/>
          <a:lstStyle/>
          <a:p>
            <a:pPr marL="0" marR="0" indent="0">
              <a:lnSpc>
                <a:spcPct val="60000"/>
              </a:lnSpc>
              <a:spcBef>
                <a:spcPts val="600"/>
              </a:spcBef>
              <a:buNone/>
            </a:pPr>
            <a:r>
              <a:rPr lang="cs-CZ" altLang="cs-CZ" sz="2000" b="1" dirty="0">
                <a:latin typeface="Arial" panose="020B0604020202020204" pitchFamily="34" charset="0"/>
                <a:cs typeface="Arial" panose="020B0604020202020204" pitchFamily="34" charset="0"/>
              </a:rPr>
              <a:t>Pavel Lukeš</a:t>
            </a:r>
          </a:p>
          <a:p>
            <a:pPr marL="0" marR="0" indent="0">
              <a:lnSpc>
                <a:spcPct val="60000"/>
              </a:lnSpc>
              <a:spcBef>
                <a:spcPts val="600"/>
              </a:spcBef>
              <a:buNone/>
            </a:pPr>
            <a:endParaRPr lang="cs-CZ" altLang="cs-CZ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indent="0">
              <a:lnSpc>
                <a:spcPct val="60000"/>
              </a:lnSpc>
              <a:spcBef>
                <a:spcPts val="600"/>
              </a:spcBef>
              <a:buNone/>
            </a:pPr>
            <a:r>
              <a:rPr lang="cs-CZ" altLang="cs-CZ" sz="2000" dirty="0">
                <a:latin typeface="Arial" panose="020B0604020202020204" pitchFamily="34" charset="0"/>
                <a:cs typeface="Arial" panose="020B0604020202020204" pitchFamily="34" charset="0"/>
              </a:rPr>
              <a:t>Ministerstvo pro místní rozvoj</a:t>
            </a:r>
          </a:p>
          <a:p>
            <a:pPr marL="0" marR="0" indent="0">
              <a:lnSpc>
                <a:spcPct val="60000"/>
              </a:lnSpc>
              <a:spcBef>
                <a:spcPts val="600"/>
              </a:spcBef>
              <a:buNone/>
            </a:pPr>
            <a:r>
              <a:rPr lang="cs-CZ" altLang="cs-CZ" sz="2000" dirty="0">
                <a:latin typeface="Arial" panose="020B0604020202020204" pitchFamily="34" charset="0"/>
                <a:cs typeface="Arial" panose="020B0604020202020204" pitchFamily="34" charset="0"/>
              </a:rPr>
              <a:t>51, Odbor Evropské územní spolupráce.</a:t>
            </a:r>
          </a:p>
          <a:p>
            <a:pPr marL="0" marR="0" indent="0">
              <a:lnSpc>
                <a:spcPct val="60000"/>
              </a:lnSpc>
              <a:spcBef>
                <a:spcPts val="600"/>
              </a:spcBef>
              <a:buNone/>
            </a:pPr>
            <a:r>
              <a:rPr lang="cs-CZ" altLang="cs-CZ" sz="2000" dirty="0">
                <a:latin typeface="Arial" panose="020B0604020202020204" pitchFamily="34" charset="0"/>
                <a:cs typeface="Arial" panose="020B0604020202020204" pitchFamily="34" charset="0"/>
              </a:rPr>
              <a:t>Staroměstské nám. 6</a:t>
            </a:r>
          </a:p>
          <a:p>
            <a:pPr marL="0" marR="0" indent="0">
              <a:lnSpc>
                <a:spcPct val="60000"/>
              </a:lnSpc>
              <a:spcBef>
                <a:spcPts val="600"/>
              </a:spcBef>
              <a:buNone/>
            </a:pPr>
            <a:r>
              <a:rPr lang="cs-CZ" altLang="cs-CZ" sz="2000" dirty="0">
                <a:latin typeface="Arial" panose="020B0604020202020204" pitchFamily="34" charset="0"/>
                <a:cs typeface="Arial" panose="020B0604020202020204" pitchFamily="34" charset="0"/>
              </a:rPr>
              <a:t>110 15 Praha</a:t>
            </a:r>
          </a:p>
          <a:p>
            <a:pPr marL="0" marR="0" indent="0">
              <a:lnSpc>
                <a:spcPct val="60000"/>
              </a:lnSpc>
              <a:spcBef>
                <a:spcPts val="600"/>
              </a:spcBef>
              <a:buNone/>
            </a:pPr>
            <a:endParaRPr lang="cs-CZ" altLang="cs-CZ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kancelář: Letenská 119/3</a:t>
            </a:r>
          </a:p>
          <a:p>
            <a:pPr marL="0" indent="0">
              <a:buNone/>
            </a:pPr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tel: +420 224 862 331</a:t>
            </a:r>
          </a:p>
          <a:p>
            <a:pPr marL="0" indent="0">
              <a:buNone/>
            </a:pPr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mob: +420 731 628 149</a:t>
            </a:r>
          </a:p>
          <a:p>
            <a:pPr marL="0" indent="0">
              <a:buNone/>
            </a:pPr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e-mail: </a:t>
            </a:r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lukpav@mmr.cz</a:t>
            </a:r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endParaRPr lang="cs-CZ" dirty="0"/>
          </a:p>
        </p:txBody>
      </p:sp>
      <p:sp>
        <p:nvSpPr>
          <p:cNvPr id="2" name="TextovéPole 1"/>
          <p:cNvSpPr txBox="1"/>
          <p:nvPr/>
        </p:nvSpPr>
        <p:spPr>
          <a:xfrm>
            <a:off x="2987824" y="1268760"/>
            <a:ext cx="334418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/>
              <a:t>Děkuji za pozornost</a:t>
            </a:r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val="10142185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251520" y="1191215"/>
            <a:ext cx="8640960" cy="5256584"/>
          </a:xfrm>
        </p:spPr>
        <p:txBody>
          <a:bodyPr>
            <a:noAutofit/>
          </a:bodyPr>
          <a:lstStyle/>
          <a:p>
            <a:pPr marL="0" indent="0">
              <a:spcBef>
                <a:spcPts val="0"/>
              </a:spcBef>
              <a:spcAft>
                <a:spcPts val="0"/>
              </a:spcAft>
            </a:pPr>
            <a:r>
              <a:rPr lang="cs-CZ" altLang="cs-CZ" sz="1600" dirty="0" smtClean="0">
                <a:latin typeface="+mn-lt"/>
              </a:rPr>
              <a:t>1. </a:t>
            </a:r>
            <a:r>
              <a:rPr lang="cs-CZ" altLang="cs-CZ" sz="1800" dirty="0" smtClean="0">
                <a:latin typeface="+mn-lt"/>
              </a:rPr>
              <a:t>Nařízení EU zvláště: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</a:pPr>
            <a:r>
              <a:rPr lang="cs-CZ" altLang="cs-CZ" sz="1800" dirty="0">
                <a:latin typeface="+mn-lt"/>
              </a:rPr>
              <a:t>		</a:t>
            </a:r>
            <a:endParaRPr lang="cs-CZ" altLang="cs-CZ" sz="1800" dirty="0" smtClean="0">
              <a:latin typeface="+mn-lt"/>
            </a:endParaRPr>
          </a:p>
          <a:p>
            <a:pPr marL="0">
              <a:spcBef>
                <a:spcPts val="0"/>
              </a:spcBef>
              <a:spcAft>
                <a:spcPts val="0"/>
              </a:spcAft>
            </a:pPr>
            <a:r>
              <a:rPr lang="cs-CZ" altLang="cs-CZ" sz="1800" dirty="0" smtClean="0">
                <a:latin typeface="+mn-lt"/>
              </a:rPr>
              <a:t>č</a:t>
            </a:r>
            <a:r>
              <a:rPr lang="cs-CZ" altLang="cs-CZ" sz="1800" dirty="0">
                <a:latin typeface="+mn-lt"/>
              </a:rPr>
              <a:t>. 1303/2013 – </a:t>
            </a:r>
            <a:r>
              <a:rPr lang="cs-CZ" altLang="cs-CZ" sz="1800" dirty="0" smtClean="0">
                <a:latin typeface="+mn-lt"/>
              </a:rPr>
              <a:t>	tzv</a:t>
            </a:r>
            <a:r>
              <a:rPr lang="cs-CZ" altLang="cs-CZ" sz="1800" dirty="0">
                <a:latin typeface="+mn-lt"/>
              </a:rPr>
              <a:t>. obecné nařízení</a:t>
            </a:r>
            <a:br>
              <a:rPr lang="cs-CZ" altLang="cs-CZ" sz="1800" dirty="0">
                <a:latin typeface="+mn-lt"/>
              </a:rPr>
            </a:br>
            <a:r>
              <a:rPr lang="cs-CZ" altLang="cs-CZ" sz="1800" dirty="0" smtClean="0">
                <a:latin typeface="+mn-lt"/>
              </a:rPr>
              <a:t>č</a:t>
            </a:r>
            <a:r>
              <a:rPr lang="cs-CZ" altLang="cs-CZ" sz="1800" dirty="0">
                <a:latin typeface="+mn-lt"/>
              </a:rPr>
              <a:t>. 1299/2013 – </a:t>
            </a:r>
            <a:r>
              <a:rPr lang="cs-CZ" altLang="cs-CZ" sz="1800" dirty="0" smtClean="0">
                <a:latin typeface="+mn-lt"/>
              </a:rPr>
              <a:t>	nařízení </a:t>
            </a:r>
            <a:r>
              <a:rPr lang="cs-CZ" altLang="cs-CZ" sz="1800" dirty="0">
                <a:latin typeface="+mn-lt"/>
              </a:rPr>
              <a:t>o Evropské územní spolupráci</a:t>
            </a:r>
            <a:br>
              <a:rPr lang="cs-CZ" altLang="cs-CZ" sz="1800" dirty="0">
                <a:latin typeface="+mn-lt"/>
              </a:rPr>
            </a:br>
            <a:r>
              <a:rPr lang="cs-CZ" altLang="cs-CZ" sz="1800" dirty="0" smtClean="0">
                <a:latin typeface="+mn-lt"/>
              </a:rPr>
              <a:t>č</a:t>
            </a:r>
            <a:r>
              <a:rPr lang="cs-CZ" altLang="cs-CZ" sz="1800" dirty="0">
                <a:latin typeface="+mn-lt"/>
              </a:rPr>
              <a:t>. 1301/2013 – </a:t>
            </a:r>
            <a:r>
              <a:rPr lang="cs-CZ" altLang="cs-CZ" sz="1800" dirty="0" smtClean="0">
                <a:latin typeface="+mn-lt"/>
              </a:rPr>
              <a:t>	nařízení </a:t>
            </a:r>
            <a:r>
              <a:rPr lang="cs-CZ" altLang="cs-CZ" sz="1800" dirty="0">
                <a:latin typeface="+mn-lt"/>
              </a:rPr>
              <a:t>o ERDF</a:t>
            </a:r>
            <a:br>
              <a:rPr lang="cs-CZ" altLang="cs-CZ" sz="1800" dirty="0">
                <a:latin typeface="+mn-lt"/>
              </a:rPr>
            </a:br>
            <a:r>
              <a:rPr lang="cs-CZ" altLang="cs-CZ" sz="1800" dirty="0" smtClean="0">
                <a:latin typeface="+mn-lt"/>
              </a:rPr>
              <a:t>č</a:t>
            </a:r>
            <a:r>
              <a:rPr lang="cs-CZ" altLang="cs-CZ" sz="1800" dirty="0">
                <a:latin typeface="+mn-lt"/>
              </a:rPr>
              <a:t>. 481/2014 </a:t>
            </a:r>
            <a:r>
              <a:rPr lang="cs-CZ" altLang="cs-CZ" sz="1800" dirty="0" smtClean="0">
                <a:latin typeface="+mn-lt"/>
              </a:rPr>
              <a:t>  – 	nařízení </a:t>
            </a:r>
            <a:r>
              <a:rPr lang="cs-CZ" altLang="cs-CZ" sz="1800" dirty="0">
                <a:latin typeface="+mn-lt"/>
              </a:rPr>
              <a:t>o způsobilosti výdajů</a:t>
            </a:r>
            <a:br>
              <a:rPr lang="cs-CZ" altLang="cs-CZ" sz="1800" dirty="0">
                <a:latin typeface="+mn-lt"/>
              </a:rPr>
            </a:br>
            <a:r>
              <a:rPr lang="cs-CZ" altLang="cs-CZ" sz="1800" dirty="0">
                <a:latin typeface="+mn-lt"/>
              </a:rPr>
              <a:t/>
            </a:r>
            <a:br>
              <a:rPr lang="cs-CZ" altLang="cs-CZ" sz="1800" dirty="0">
                <a:latin typeface="+mn-lt"/>
              </a:rPr>
            </a:br>
            <a:r>
              <a:rPr lang="cs-CZ" altLang="cs-CZ" sz="1800" dirty="0">
                <a:latin typeface="+mn-lt"/>
              </a:rPr>
              <a:t>2. Programové dokumenty </a:t>
            </a:r>
            <a:endParaRPr lang="cs-CZ" altLang="cs-CZ" sz="1800" dirty="0" smtClean="0">
              <a:latin typeface="+mn-lt"/>
            </a:endParaRPr>
          </a:p>
          <a:p>
            <a:pPr marL="0">
              <a:spcBef>
                <a:spcPts val="0"/>
              </a:spcBef>
              <a:spcAft>
                <a:spcPts val="0"/>
              </a:spcAft>
            </a:pPr>
            <a:endParaRPr lang="cs-CZ" altLang="cs-CZ" sz="1800" dirty="0" smtClean="0">
              <a:latin typeface="+mn-lt"/>
            </a:endParaRPr>
          </a:p>
          <a:p>
            <a:pPr marL="0">
              <a:spcBef>
                <a:spcPts val="0"/>
              </a:spcBef>
              <a:spcAft>
                <a:spcPts val="0"/>
              </a:spcAft>
            </a:pPr>
            <a:r>
              <a:rPr lang="cs-CZ" altLang="cs-CZ" sz="1800" b="1" u="sng" dirty="0" err="1" smtClean="0">
                <a:latin typeface="+mn-lt"/>
              </a:rPr>
              <a:t>Interreg</a:t>
            </a:r>
            <a:r>
              <a:rPr lang="cs-CZ" altLang="cs-CZ" sz="1800" b="1" u="sng" dirty="0" smtClean="0">
                <a:latin typeface="+mn-lt"/>
              </a:rPr>
              <a:t> </a:t>
            </a:r>
            <a:r>
              <a:rPr lang="cs-CZ" altLang="cs-CZ" sz="1800" b="1" u="sng" dirty="0" err="1" smtClean="0">
                <a:latin typeface="+mn-lt"/>
              </a:rPr>
              <a:t>Central</a:t>
            </a:r>
            <a:r>
              <a:rPr lang="cs-CZ" altLang="cs-CZ" sz="1800" b="1" u="sng" dirty="0" smtClean="0">
                <a:latin typeface="+mn-lt"/>
              </a:rPr>
              <a:t> </a:t>
            </a:r>
            <a:r>
              <a:rPr lang="cs-CZ" altLang="cs-CZ" sz="1800" b="1" u="sng" dirty="0" err="1" smtClean="0">
                <a:latin typeface="+mn-lt"/>
              </a:rPr>
              <a:t>Europe</a:t>
            </a:r>
            <a:endParaRPr lang="cs-CZ" altLang="cs-CZ" sz="1800" b="1" u="sng" dirty="0">
              <a:latin typeface="+mn-lt"/>
            </a:endParaRPr>
          </a:p>
          <a:p>
            <a:pPr marL="0">
              <a:spcBef>
                <a:spcPts val="0"/>
              </a:spcBef>
              <a:spcAft>
                <a:spcPts val="0"/>
              </a:spcAft>
            </a:pPr>
            <a:r>
              <a:rPr lang="cs-CZ" altLang="cs-CZ" sz="1200" dirty="0" smtClean="0">
                <a:latin typeface="+mn-lt"/>
                <a:hlinkClick r:id="rId2"/>
              </a:rPr>
              <a:t>http</a:t>
            </a:r>
            <a:r>
              <a:rPr lang="cs-CZ" altLang="cs-CZ" sz="1200" dirty="0">
                <a:latin typeface="+mn-lt"/>
                <a:hlinkClick r:id="rId2"/>
              </a:rPr>
              <a:t>://</a:t>
            </a:r>
            <a:r>
              <a:rPr lang="cs-CZ" altLang="cs-CZ" sz="1200" dirty="0" smtClean="0">
                <a:latin typeface="+mn-lt"/>
                <a:hlinkClick r:id="rId2"/>
              </a:rPr>
              <a:t>www.interreg-central.eu/Content.Node/implement/get_funds_startpage.html</a:t>
            </a:r>
            <a:r>
              <a:rPr lang="cs-CZ" altLang="cs-CZ" sz="1800" dirty="0">
                <a:latin typeface="+mn-lt"/>
              </a:rPr>
              <a:t/>
            </a:r>
            <a:br>
              <a:rPr lang="cs-CZ" altLang="cs-CZ" sz="1800" dirty="0">
                <a:latin typeface="+mn-lt"/>
              </a:rPr>
            </a:br>
            <a:r>
              <a:rPr lang="cs-CZ" altLang="cs-CZ" sz="1800" dirty="0" smtClean="0">
                <a:latin typeface="+mn-lt"/>
              </a:rPr>
              <a:t>- </a:t>
            </a:r>
            <a:r>
              <a:rPr lang="cs-CZ" altLang="cs-CZ" sz="1800" dirty="0">
                <a:latin typeface="+mn-lt"/>
              </a:rPr>
              <a:t>Program nadnárodní spolupráce </a:t>
            </a:r>
            <a:r>
              <a:rPr lang="cs-CZ" altLang="cs-CZ" sz="1800" dirty="0" err="1">
                <a:latin typeface="+mn-lt"/>
              </a:rPr>
              <a:t>Interreg</a:t>
            </a:r>
            <a:r>
              <a:rPr lang="cs-CZ" altLang="cs-CZ" sz="1800" dirty="0">
                <a:latin typeface="+mn-lt"/>
              </a:rPr>
              <a:t> </a:t>
            </a:r>
            <a:r>
              <a:rPr lang="cs-CZ" altLang="cs-CZ" sz="1800" dirty="0" err="1" smtClean="0">
                <a:latin typeface="+mn-lt"/>
              </a:rPr>
              <a:t>Central</a:t>
            </a:r>
            <a:r>
              <a:rPr lang="cs-CZ" altLang="cs-CZ" sz="1800" dirty="0" smtClean="0">
                <a:latin typeface="+mn-lt"/>
              </a:rPr>
              <a:t> Europe</a:t>
            </a:r>
            <a:r>
              <a:rPr lang="cs-CZ" altLang="cs-CZ" sz="1800" dirty="0">
                <a:latin typeface="+mn-lt"/>
              </a:rPr>
              <a:t/>
            </a:r>
            <a:br>
              <a:rPr lang="cs-CZ" altLang="cs-CZ" sz="1800" dirty="0">
                <a:latin typeface="+mn-lt"/>
              </a:rPr>
            </a:br>
            <a:r>
              <a:rPr lang="cs-CZ" altLang="cs-CZ" sz="1800" dirty="0" smtClean="0">
                <a:latin typeface="+mn-lt"/>
              </a:rPr>
              <a:t>- </a:t>
            </a:r>
            <a:r>
              <a:rPr lang="cs-CZ" altLang="cs-CZ" sz="1800" dirty="0" err="1" smtClean="0">
                <a:solidFill>
                  <a:srgbClr val="C00000"/>
                </a:solidFill>
                <a:latin typeface="+mn-lt"/>
              </a:rPr>
              <a:t>Implementation</a:t>
            </a:r>
            <a:r>
              <a:rPr lang="cs-CZ" altLang="cs-CZ" sz="1800" dirty="0" smtClean="0">
                <a:solidFill>
                  <a:srgbClr val="C00000"/>
                </a:solidFill>
                <a:latin typeface="+mn-lt"/>
              </a:rPr>
              <a:t> </a:t>
            </a:r>
            <a:r>
              <a:rPr lang="cs-CZ" altLang="cs-CZ" sz="1800" dirty="0" err="1" smtClean="0">
                <a:solidFill>
                  <a:srgbClr val="C00000"/>
                </a:solidFill>
                <a:latin typeface="+mn-lt"/>
              </a:rPr>
              <a:t>Manual</a:t>
            </a:r>
            <a:r>
              <a:rPr lang="cs-CZ" altLang="cs-CZ" sz="1800" dirty="0" smtClean="0">
                <a:solidFill>
                  <a:srgbClr val="C00000"/>
                </a:solidFill>
                <a:latin typeface="+mn-lt"/>
              </a:rPr>
              <a:t> !!!</a:t>
            </a:r>
          </a:p>
          <a:p>
            <a:pPr marL="0">
              <a:spcBef>
                <a:spcPts val="0"/>
              </a:spcBef>
              <a:spcAft>
                <a:spcPts val="0"/>
              </a:spcAft>
            </a:pPr>
            <a:r>
              <a:rPr lang="cs-CZ" altLang="cs-CZ" sz="1800" dirty="0" smtClean="0">
                <a:latin typeface="+mn-lt"/>
              </a:rPr>
              <a:t>- </a:t>
            </a:r>
            <a:r>
              <a:rPr lang="cs-CZ" altLang="cs-CZ" sz="1800" dirty="0" err="1" smtClean="0">
                <a:latin typeface="+mn-lt"/>
              </a:rPr>
              <a:t>Application</a:t>
            </a:r>
            <a:r>
              <a:rPr lang="cs-CZ" altLang="cs-CZ" sz="1800" dirty="0" smtClean="0">
                <a:latin typeface="+mn-lt"/>
              </a:rPr>
              <a:t> </a:t>
            </a:r>
            <a:r>
              <a:rPr lang="cs-CZ" altLang="cs-CZ" sz="1800" dirty="0" err="1" smtClean="0">
                <a:latin typeface="+mn-lt"/>
              </a:rPr>
              <a:t>Manual</a:t>
            </a:r>
            <a:r>
              <a:rPr lang="cs-CZ" altLang="cs-CZ" sz="1800" dirty="0">
                <a:latin typeface="+mn-lt"/>
              </a:rPr>
              <a:t/>
            </a:r>
            <a:br>
              <a:rPr lang="cs-CZ" altLang="cs-CZ" sz="1800" dirty="0">
                <a:latin typeface="+mn-lt"/>
              </a:rPr>
            </a:br>
            <a:r>
              <a:rPr lang="cs-CZ" altLang="cs-CZ" sz="1800" dirty="0">
                <a:latin typeface="+mn-lt"/>
              </a:rPr>
              <a:t/>
            </a:r>
            <a:br>
              <a:rPr lang="cs-CZ" altLang="cs-CZ" sz="1800" dirty="0">
                <a:latin typeface="+mn-lt"/>
              </a:rPr>
            </a:br>
            <a:r>
              <a:rPr lang="cs-CZ" altLang="cs-CZ" sz="1800" b="1" u="sng" dirty="0" err="1" smtClean="0">
                <a:latin typeface="+mn-lt"/>
              </a:rPr>
              <a:t>Interreg</a:t>
            </a:r>
            <a:r>
              <a:rPr lang="cs-CZ" altLang="cs-CZ" sz="1800" b="1" u="sng" dirty="0" smtClean="0">
                <a:latin typeface="+mn-lt"/>
              </a:rPr>
              <a:t> </a:t>
            </a:r>
            <a:r>
              <a:rPr lang="cs-CZ" altLang="cs-CZ" sz="1800" b="1" u="sng" dirty="0" err="1" smtClean="0">
                <a:latin typeface="+mn-lt"/>
              </a:rPr>
              <a:t>Europe</a:t>
            </a:r>
            <a:r>
              <a:rPr lang="cs-CZ" altLang="cs-CZ" sz="1800" u="sng" dirty="0">
                <a:latin typeface="+mn-lt"/>
              </a:rPr>
              <a:t>	</a:t>
            </a:r>
            <a:r>
              <a:rPr lang="cs-CZ" altLang="cs-CZ" sz="1800" dirty="0">
                <a:latin typeface="+mn-lt"/>
              </a:rPr>
              <a:t/>
            </a:r>
            <a:br>
              <a:rPr lang="cs-CZ" altLang="cs-CZ" sz="1800" dirty="0">
                <a:latin typeface="+mn-lt"/>
              </a:rPr>
            </a:br>
            <a:r>
              <a:rPr lang="cs-CZ" altLang="cs-CZ" sz="1200" dirty="0">
                <a:latin typeface="+mn-lt"/>
                <a:hlinkClick r:id="rId3"/>
              </a:rPr>
              <a:t>http://www.interregeurope.eu/projects/project-development</a:t>
            </a:r>
            <a:r>
              <a:rPr lang="cs-CZ" altLang="cs-CZ" sz="1200" dirty="0" smtClean="0">
                <a:latin typeface="+mn-lt"/>
                <a:hlinkClick r:id="rId3"/>
              </a:rPr>
              <a:t>/</a:t>
            </a:r>
            <a:r>
              <a:rPr lang="cs-CZ" altLang="cs-CZ" sz="1200" dirty="0" smtClean="0">
                <a:latin typeface="+mn-lt"/>
              </a:rPr>
              <a:t> </a:t>
            </a:r>
          </a:p>
          <a:p>
            <a:pPr marL="0"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cs-CZ" altLang="cs-CZ" sz="1800" dirty="0" smtClean="0">
                <a:latin typeface="+mn-lt"/>
              </a:rPr>
              <a:t>Program meziregionální spolupráce </a:t>
            </a:r>
            <a:r>
              <a:rPr lang="cs-CZ" altLang="cs-CZ" sz="1800" dirty="0" err="1" smtClean="0">
                <a:latin typeface="+mn-lt"/>
              </a:rPr>
              <a:t>Interreg</a:t>
            </a:r>
            <a:r>
              <a:rPr lang="cs-CZ" altLang="cs-CZ" sz="1800" dirty="0" smtClean="0">
                <a:latin typeface="+mn-lt"/>
              </a:rPr>
              <a:t> </a:t>
            </a:r>
            <a:r>
              <a:rPr lang="cs-CZ" altLang="cs-CZ" sz="1800" dirty="0" err="1" smtClean="0">
                <a:latin typeface="+mn-lt"/>
              </a:rPr>
              <a:t>Europe</a:t>
            </a:r>
            <a:endParaRPr lang="cs-CZ" altLang="cs-CZ" sz="1800" dirty="0" smtClean="0">
              <a:latin typeface="+mn-lt"/>
            </a:endParaRPr>
          </a:p>
          <a:p>
            <a:pPr marL="0"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cs-CZ" altLang="cs-CZ" sz="1800" dirty="0" err="1" smtClean="0">
                <a:solidFill>
                  <a:srgbClr val="C00000"/>
                </a:solidFill>
                <a:latin typeface="+mn-lt"/>
              </a:rPr>
              <a:t>Programme</a:t>
            </a:r>
            <a:r>
              <a:rPr lang="cs-CZ" altLang="cs-CZ" sz="1800" dirty="0" smtClean="0">
                <a:solidFill>
                  <a:srgbClr val="C00000"/>
                </a:solidFill>
                <a:latin typeface="+mn-lt"/>
              </a:rPr>
              <a:t> </a:t>
            </a:r>
            <a:r>
              <a:rPr lang="cs-CZ" altLang="cs-CZ" sz="1800" dirty="0" err="1" smtClean="0">
                <a:solidFill>
                  <a:srgbClr val="C00000"/>
                </a:solidFill>
                <a:latin typeface="+mn-lt"/>
              </a:rPr>
              <a:t>Manual</a:t>
            </a:r>
            <a:r>
              <a:rPr lang="cs-CZ" altLang="cs-CZ" sz="1800" dirty="0" smtClean="0">
                <a:solidFill>
                  <a:srgbClr val="C00000"/>
                </a:solidFill>
                <a:latin typeface="+mn-lt"/>
              </a:rPr>
              <a:t> !!!</a:t>
            </a:r>
            <a:r>
              <a:rPr lang="cs-CZ" altLang="cs-CZ" sz="1800" dirty="0">
                <a:latin typeface="+mn-lt"/>
              </a:rPr>
              <a:t/>
            </a:r>
            <a:br>
              <a:rPr lang="cs-CZ" altLang="cs-CZ" sz="1800" dirty="0">
                <a:latin typeface="+mn-lt"/>
              </a:rPr>
            </a:br>
            <a:r>
              <a:rPr lang="cs-CZ" altLang="cs-CZ" sz="1800" dirty="0">
                <a:latin typeface="+mn-lt"/>
              </a:rPr>
              <a:t/>
            </a:r>
            <a:br>
              <a:rPr lang="cs-CZ" altLang="cs-CZ" sz="1800" dirty="0">
                <a:latin typeface="+mn-lt"/>
              </a:rPr>
            </a:br>
            <a:endParaRPr lang="cs-CZ" sz="1800" dirty="0">
              <a:latin typeface="+mn-lt"/>
            </a:endParaRPr>
          </a:p>
        </p:txBody>
      </p:sp>
      <p:sp>
        <p:nvSpPr>
          <p:cNvPr id="3" name="TextovéPole 2"/>
          <p:cNvSpPr txBox="1"/>
          <p:nvPr/>
        </p:nvSpPr>
        <p:spPr>
          <a:xfrm>
            <a:off x="2987824" y="596905"/>
            <a:ext cx="528221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3200" b="1" dirty="0" smtClean="0">
                <a:solidFill>
                  <a:srgbClr val="000099"/>
                </a:solidFill>
              </a:rPr>
              <a:t>Legislativa a dokumenty 1</a:t>
            </a:r>
            <a:endParaRPr lang="cs-CZ" sz="3200" b="1" dirty="0">
              <a:solidFill>
                <a:srgbClr val="0000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22217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251520" y="1191215"/>
            <a:ext cx="8640960" cy="5256584"/>
          </a:xfrm>
        </p:spPr>
        <p:txBody>
          <a:bodyPr>
            <a:noAutofit/>
          </a:bodyPr>
          <a:lstStyle/>
          <a:p>
            <a:pPr marL="0" indent="0">
              <a:spcBef>
                <a:spcPts val="0"/>
              </a:spcBef>
              <a:spcAft>
                <a:spcPts val="0"/>
              </a:spcAft>
            </a:pPr>
            <a:r>
              <a:rPr lang="cs-CZ" altLang="cs-CZ" sz="1800" dirty="0">
                <a:latin typeface="+mn-lt"/>
              </a:rPr>
              <a:t/>
            </a:r>
            <a:br>
              <a:rPr lang="cs-CZ" altLang="cs-CZ" sz="1800" dirty="0">
                <a:latin typeface="+mn-lt"/>
              </a:rPr>
            </a:br>
            <a:r>
              <a:rPr lang="cs-CZ" altLang="cs-CZ" sz="1800" dirty="0">
                <a:latin typeface="+mn-lt"/>
              </a:rPr>
              <a:t/>
            </a:r>
            <a:br>
              <a:rPr lang="cs-CZ" altLang="cs-CZ" sz="1800" dirty="0">
                <a:latin typeface="+mn-lt"/>
              </a:rPr>
            </a:br>
            <a:r>
              <a:rPr lang="cs-CZ" altLang="cs-CZ" sz="1800" dirty="0">
                <a:latin typeface="+mn-lt"/>
              </a:rPr>
              <a:t>3. Národní dokumenty </a:t>
            </a:r>
            <a:r>
              <a:rPr lang="cs-CZ" altLang="cs-CZ" sz="1100" dirty="0">
                <a:latin typeface="+mn-lt"/>
              </a:rPr>
              <a:t>(</a:t>
            </a:r>
            <a:r>
              <a:rPr lang="cs-CZ" altLang="cs-CZ" sz="1100" dirty="0">
                <a:latin typeface="+mn-lt"/>
                <a:hlinkClick r:id="rId2"/>
              </a:rPr>
              <a:t>http://</a:t>
            </a:r>
            <a:r>
              <a:rPr lang="cs-CZ" altLang="cs-CZ" sz="1100" dirty="0" smtClean="0">
                <a:latin typeface="+mn-lt"/>
                <a:hlinkClick r:id="rId2"/>
              </a:rPr>
              <a:t>www.dotaceeu.cz/</a:t>
            </a:r>
            <a:r>
              <a:rPr lang="cs-CZ" altLang="cs-CZ" sz="1100" dirty="0" err="1" smtClean="0">
                <a:latin typeface="+mn-lt"/>
                <a:hlinkClick r:id="rId2"/>
              </a:rPr>
              <a:t>cs</a:t>
            </a:r>
            <a:r>
              <a:rPr lang="cs-CZ" altLang="cs-CZ" sz="1100" dirty="0" smtClean="0">
                <a:latin typeface="+mn-lt"/>
                <a:hlinkClick r:id="rId2"/>
              </a:rPr>
              <a:t>/Fondy-EU/2014-2020/</a:t>
            </a:r>
            <a:r>
              <a:rPr lang="cs-CZ" altLang="cs-CZ" sz="1100" dirty="0" err="1" smtClean="0">
                <a:latin typeface="+mn-lt"/>
                <a:hlinkClick r:id="rId2"/>
              </a:rPr>
              <a:t>Operacni</a:t>
            </a:r>
            <a:r>
              <a:rPr lang="cs-CZ" altLang="cs-CZ" sz="1100" dirty="0" smtClean="0">
                <a:latin typeface="+mn-lt"/>
                <a:hlinkClick r:id="rId2"/>
              </a:rPr>
              <a:t>-programy/OP-</a:t>
            </a:r>
            <a:r>
              <a:rPr lang="cs-CZ" altLang="cs-CZ" sz="1100" dirty="0" err="1" smtClean="0">
                <a:latin typeface="+mn-lt"/>
                <a:hlinkClick r:id="rId2"/>
              </a:rPr>
              <a:t>nadnarodni</a:t>
            </a:r>
            <a:r>
              <a:rPr lang="cs-CZ" altLang="cs-CZ" sz="1100" dirty="0" smtClean="0">
                <a:latin typeface="+mn-lt"/>
                <a:hlinkClick r:id="rId2"/>
              </a:rPr>
              <a:t>-</a:t>
            </a:r>
            <a:r>
              <a:rPr lang="cs-CZ" altLang="cs-CZ" sz="1100" dirty="0" err="1" smtClean="0">
                <a:latin typeface="+mn-lt"/>
                <a:hlinkClick r:id="rId2"/>
              </a:rPr>
              <a:t>spoluprace</a:t>
            </a:r>
            <a:r>
              <a:rPr lang="cs-CZ" altLang="cs-CZ" sz="1100" dirty="0" smtClean="0">
                <a:latin typeface="+mn-lt"/>
              </a:rPr>
              <a:t>) </a:t>
            </a:r>
          </a:p>
          <a:p>
            <a:pPr marL="0">
              <a:spcBef>
                <a:spcPts val="0"/>
              </a:spcBef>
              <a:spcAft>
                <a:spcPts val="0"/>
              </a:spcAft>
            </a:pPr>
            <a:endParaRPr lang="cs-CZ" altLang="cs-CZ" sz="1800" dirty="0" smtClean="0">
              <a:latin typeface="+mn-lt"/>
            </a:endParaRPr>
          </a:p>
          <a:p>
            <a:pPr marL="0"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cs-CZ" altLang="cs-CZ" sz="1800" dirty="0" smtClean="0">
                <a:solidFill>
                  <a:srgbClr val="C00000"/>
                </a:solidFill>
                <a:latin typeface="+mn-lt"/>
              </a:rPr>
              <a:t>Pokyny pro příjemce ke kontrole (včetně příloh) !!!</a:t>
            </a:r>
          </a:p>
          <a:p>
            <a:pPr marL="0">
              <a:spcBef>
                <a:spcPts val="0"/>
              </a:spcBef>
              <a:spcAft>
                <a:spcPts val="0"/>
              </a:spcAft>
              <a:buFontTx/>
              <a:buChar char="-"/>
            </a:pPr>
            <a:endParaRPr lang="cs-CZ" altLang="cs-CZ" sz="1800" dirty="0" smtClean="0">
              <a:latin typeface="+mn-lt"/>
            </a:endParaRPr>
          </a:p>
          <a:p>
            <a:pPr marL="0"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cs-CZ" altLang="cs-CZ" sz="1800" dirty="0" smtClean="0">
                <a:latin typeface="+mn-lt"/>
              </a:rPr>
              <a:t>zákon </a:t>
            </a:r>
            <a:r>
              <a:rPr lang="cs-CZ" altLang="cs-CZ" sz="1800" dirty="0">
                <a:latin typeface="+mn-lt"/>
              </a:rPr>
              <a:t>o zadávání veřejných zakázek č. 137/2006 Sb. v </a:t>
            </a:r>
            <a:r>
              <a:rPr lang="cs-CZ" altLang="cs-CZ" sz="1800" dirty="0" smtClean="0">
                <a:latin typeface="+mn-lt"/>
              </a:rPr>
              <a:t>aktuálním znění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</a:pPr>
            <a:r>
              <a:rPr lang="cs-CZ" altLang="cs-CZ" sz="1800" dirty="0" smtClean="0">
                <a:latin typeface="+mn-lt"/>
              </a:rPr>
              <a:t> </a:t>
            </a:r>
            <a:r>
              <a:rPr lang="cs-CZ" altLang="cs-CZ" sz="1800" dirty="0">
                <a:latin typeface="+mn-lt"/>
              </a:rPr>
              <a:t/>
            </a:r>
            <a:br>
              <a:rPr lang="cs-CZ" altLang="cs-CZ" sz="1800" dirty="0">
                <a:latin typeface="+mn-lt"/>
              </a:rPr>
            </a:br>
            <a:r>
              <a:rPr lang="cs-CZ" altLang="cs-CZ" sz="1800" dirty="0" smtClean="0">
                <a:latin typeface="+mn-lt"/>
              </a:rPr>
              <a:t>-    Metodický </a:t>
            </a:r>
            <a:r>
              <a:rPr lang="cs-CZ" altLang="cs-CZ" sz="1800" dirty="0">
                <a:latin typeface="+mn-lt"/>
              </a:rPr>
              <a:t>pokyn pro zadávání zakázek pro programové </a:t>
            </a:r>
            <a:r>
              <a:rPr lang="cs-CZ" altLang="cs-CZ" sz="1800" dirty="0" smtClean="0">
                <a:latin typeface="+mn-lt"/>
              </a:rPr>
              <a:t>období 2014-2020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</a:pPr>
            <a:r>
              <a:rPr lang="cs-CZ" altLang="cs-CZ" sz="1800" dirty="0" smtClean="0">
                <a:latin typeface="+mn-lt"/>
              </a:rPr>
              <a:t> </a:t>
            </a:r>
            <a:r>
              <a:rPr lang="cs-CZ" altLang="cs-CZ" sz="1800" dirty="0">
                <a:latin typeface="+mn-lt"/>
              </a:rPr>
              <a:t>	</a:t>
            </a:r>
            <a:br>
              <a:rPr lang="cs-CZ" altLang="cs-CZ" sz="1800" dirty="0">
                <a:latin typeface="+mn-lt"/>
              </a:rPr>
            </a:br>
            <a:endParaRPr lang="cs-CZ" altLang="cs-CZ" sz="1800" dirty="0" smtClean="0">
              <a:latin typeface="+mn-lt"/>
            </a:endParaRPr>
          </a:p>
          <a:p>
            <a:pPr marL="0" indent="0">
              <a:spcBef>
                <a:spcPts val="0"/>
              </a:spcBef>
              <a:spcAft>
                <a:spcPts val="0"/>
              </a:spcAft>
            </a:pPr>
            <a:endParaRPr lang="cs-CZ" altLang="cs-CZ" sz="1800" dirty="0">
              <a:latin typeface="+mn-lt"/>
            </a:endParaRPr>
          </a:p>
          <a:p>
            <a:pPr marL="0" indent="0">
              <a:spcBef>
                <a:spcPts val="0"/>
              </a:spcBef>
              <a:spcAft>
                <a:spcPts val="0"/>
              </a:spcAft>
            </a:pPr>
            <a:r>
              <a:rPr lang="cs-CZ" altLang="cs-CZ" sz="1800" dirty="0">
                <a:latin typeface="+mn-lt"/>
              </a:rPr>
              <a:t/>
            </a:r>
            <a:br>
              <a:rPr lang="cs-CZ" altLang="cs-CZ" sz="1800" dirty="0">
                <a:latin typeface="+mn-lt"/>
              </a:rPr>
            </a:br>
            <a:r>
              <a:rPr lang="cs-CZ" altLang="cs-CZ" sz="1800" dirty="0">
                <a:latin typeface="+mn-lt"/>
              </a:rPr>
              <a:t>Hierarchie pravidel </a:t>
            </a:r>
            <a:r>
              <a:rPr lang="cs-CZ" altLang="cs-CZ" sz="1800" dirty="0" smtClean="0">
                <a:latin typeface="+mn-lt"/>
              </a:rPr>
              <a:t> EU </a:t>
            </a:r>
            <a:r>
              <a:rPr lang="cs-CZ" altLang="cs-CZ" sz="1800" dirty="0">
                <a:latin typeface="+mn-lt"/>
              </a:rPr>
              <a:t>nařízení </a:t>
            </a:r>
            <a:r>
              <a:rPr lang="cs-CZ" altLang="cs-CZ" sz="1800" dirty="0" smtClean="0">
                <a:latin typeface="+mn-lt"/>
              </a:rPr>
              <a:t>	  Pravidla </a:t>
            </a:r>
            <a:r>
              <a:rPr lang="cs-CZ" altLang="cs-CZ" sz="1800" dirty="0">
                <a:latin typeface="+mn-lt"/>
              </a:rPr>
              <a:t>programu          </a:t>
            </a:r>
            <a:r>
              <a:rPr lang="cs-CZ" altLang="cs-CZ" sz="1800" dirty="0" smtClean="0">
                <a:latin typeface="+mn-lt"/>
              </a:rPr>
              <a:t> Národní </a:t>
            </a:r>
            <a:r>
              <a:rPr lang="cs-CZ" altLang="cs-CZ" sz="1800" dirty="0">
                <a:latin typeface="+mn-lt"/>
              </a:rPr>
              <a:t>pravidla</a:t>
            </a:r>
            <a:br>
              <a:rPr lang="cs-CZ" altLang="cs-CZ" sz="1800" dirty="0">
                <a:latin typeface="+mn-lt"/>
              </a:rPr>
            </a:br>
            <a:endParaRPr lang="cs-CZ" sz="1800" dirty="0">
              <a:latin typeface="+mn-lt"/>
            </a:endParaRPr>
          </a:p>
        </p:txBody>
      </p:sp>
      <p:sp>
        <p:nvSpPr>
          <p:cNvPr id="3" name="TextovéPole 2"/>
          <p:cNvSpPr txBox="1"/>
          <p:nvPr/>
        </p:nvSpPr>
        <p:spPr>
          <a:xfrm>
            <a:off x="2987824" y="596905"/>
            <a:ext cx="528221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3200" b="1" dirty="0" smtClean="0">
                <a:solidFill>
                  <a:srgbClr val="000099"/>
                </a:solidFill>
              </a:rPr>
              <a:t>Legislativa a dokumenty 2</a:t>
            </a:r>
            <a:endParaRPr lang="cs-CZ" sz="3200" b="1" dirty="0">
              <a:solidFill>
                <a:srgbClr val="000099"/>
              </a:solidFill>
            </a:endParaRPr>
          </a:p>
        </p:txBody>
      </p:sp>
      <p:sp>
        <p:nvSpPr>
          <p:cNvPr id="4" name="Šipka doprava 3"/>
          <p:cNvSpPr/>
          <p:nvPr/>
        </p:nvSpPr>
        <p:spPr>
          <a:xfrm>
            <a:off x="3701756" y="4797152"/>
            <a:ext cx="360040" cy="24231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" name="Šipka doprava 4"/>
          <p:cNvSpPr/>
          <p:nvPr/>
        </p:nvSpPr>
        <p:spPr>
          <a:xfrm>
            <a:off x="6175430" y="4828831"/>
            <a:ext cx="360040" cy="24231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090900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395536" y="1196752"/>
            <a:ext cx="8291264" cy="5256584"/>
          </a:xfrm>
        </p:spPr>
        <p:txBody>
          <a:bodyPr>
            <a:normAutofit/>
          </a:bodyPr>
          <a:lstStyle/>
          <a:p>
            <a:r>
              <a:rPr lang="cs-CZ" sz="2000" u="sng" dirty="0" smtClean="0"/>
              <a:t>Programové dokumenty platné pro všechny státy programu</a:t>
            </a:r>
          </a:p>
          <a:p>
            <a:endParaRPr lang="cs-CZ" sz="2000" dirty="0" smtClean="0"/>
          </a:p>
          <a:p>
            <a:r>
              <a:rPr lang="cs-CZ" sz="2000" dirty="0" err="1" smtClean="0"/>
              <a:t>Implementation</a:t>
            </a:r>
            <a:r>
              <a:rPr lang="cs-CZ" sz="2000" dirty="0" smtClean="0"/>
              <a:t> </a:t>
            </a:r>
            <a:r>
              <a:rPr lang="cs-CZ" sz="2000" dirty="0" err="1" smtClean="0"/>
              <a:t>Manual</a:t>
            </a:r>
            <a:r>
              <a:rPr lang="cs-CZ" sz="2000" dirty="0" smtClean="0"/>
              <a:t> (</a:t>
            </a:r>
            <a:r>
              <a:rPr lang="cs-CZ" sz="2000" dirty="0" err="1" smtClean="0"/>
              <a:t>Interreg</a:t>
            </a:r>
            <a:r>
              <a:rPr lang="cs-CZ" sz="2000" dirty="0" smtClean="0"/>
              <a:t> </a:t>
            </a:r>
            <a:r>
              <a:rPr lang="cs-CZ" sz="2000" dirty="0" err="1" smtClean="0"/>
              <a:t>Central</a:t>
            </a:r>
            <a:r>
              <a:rPr lang="cs-CZ" sz="2000" dirty="0" smtClean="0"/>
              <a:t> </a:t>
            </a:r>
            <a:r>
              <a:rPr lang="cs-CZ" sz="2000" dirty="0" err="1" smtClean="0"/>
              <a:t>Europe</a:t>
            </a:r>
            <a:r>
              <a:rPr lang="cs-CZ" sz="2000" dirty="0" smtClean="0"/>
              <a:t>) + přílohy</a:t>
            </a:r>
          </a:p>
          <a:p>
            <a:r>
              <a:rPr lang="cs-CZ" sz="2000" dirty="0" err="1" smtClean="0"/>
              <a:t>Programme</a:t>
            </a:r>
            <a:r>
              <a:rPr lang="cs-CZ" sz="2000" dirty="0" smtClean="0"/>
              <a:t> </a:t>
            </a:r>
            <a:r>
              <a:rPr lang="cs-CZ" sz="2000" dirty="0" err="1" smtClean="0"/>
              <a:t>Manual</a:t>
            </a:r>
            <a:r>
              <a:rPr lang="cs-CZ" sz="2000" dirty="0" smtClean="0"/>
              <a:t> (</a:t>
            </a:r>
            <a:r>
              <a:rPr lang="cs-CZ" sz="2000" dirty="0" err="1" smtClean="0"/>
              <a:t>Interreg</a:t>
            </a:r>
            <a:r>
              <a:rPr lang="cs-CZ" sz="2000" dirty="0" smtClean="0"/>
              <a:t> </a:t>
            </a:r>
            <a:r>
              <a:rPr lang="cs-CZ" sz="2000" dirty="0" err="1" smtClean="0"/>
              <a:t>Europe</a:t>
            </a:r>
            <a:r>
              <a:rPr lang="cs-CZ" sz="2000" dirty="0" smtClean="0"/>
              <a:t>) + přílohy</a:t>
            </a:r>
          </a:p>
          <a:p>
            <a:endParaRPr lang="cs-CZ" sz="2000" dirty="0" smtClean="0"/>
          </a:p>
          <a:p>
            <a:r>
              <a:rPr lang="cs-CZ" sz="2000" dirty="0" smtClean="0"/>
              <a:t>- 	</a:t>
            </a:r>
            <a:r>
              <a:rPr lang="cs-CZ" sz="1800" dirty="0" smtClean="0"/>
              <a:t>Obsahují informace pro všechny partnery popisující požadavky na dokladování výdajů jednotlivých typů výdajů, způsobilost,  požadavky na kontrolu, harmonogram kontroly a formuláře ke kontrole v AJ.  </a:t>
            </a:r>
            <a:endParaRPr lang="cs-CZ" sz="2000" dirty="0"/>
          </a:p>
        </p:txBody>
      </p:sp>
      <p:sp>
        <p:nvSpPr>
          <p:cNvPr id="3" name="TextovéPole 2"/>
          <p:cNvSpPr txBox="1"/>
          <p:nvPr/>
        </p:nvSpPr>
        <p:spPr>
          <a:xfrm>
            <a:off x="2555776" y="596905"/>
            <a:ext cx="648072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b="1" dirty="0" smtClean="0">
                <a:solidFill>
                  <a:srgbClr val="000099"/>
                </a:solidFill>
              </a:rPr>
              <a:t>Klíčové dokumenty pro kontrolu</a:t>
            </a:r>
            <a:endParaRPr lang="cs-CZ" sz="3200" b="1" dirty="0">
              <a:solidFill>
                <a:srgbClr val="0000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942932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395536" y="1196752"/>
            <a:ext cx="8291264" cy="5256584"/>
          </a:xfrm>
        </p:spPr>
        <p:txBody>
          <a:bodyPr>
            <a:normAutofit/>
          </a:bodyPr>
          <a:lstStyle/>
          <a:p>
            <a:r>
              <a:rPr lang="cs-CZ" sz="2000" u="sng" dirty="0" smtClean="0"/>
              <a:t>Dokumenty platné pro CZ partnery</a:t>
            </a:r>
          </a:p>
          <a:p>
            <a:endParaRPr lang="cs-CZ" sz="2000" u="sng" dirty="0" smtClean="0"/>
          </a:p>
          <a:p>
            <a:r>
              <a:rPr lang="cs-CZ" sz="2000" dirty="0" smtClean="0"/>
              <a:t>Pokyny pro příjemce ke kontrole</a:t>
            </a:r>
          </a:p>
          <a:p>
            <a:endParaRPr lang="cs-CZ" sz="2000" dirty="0" smtClean="0"/>
          </a:p>
          <a:p>
            <a:r>
              <a:rPr lang="cs-CZ" sz="2000" dirty="0" smtClean="0"/>
              <a:t>- 	</a:t>
            </a:r>
            <a:r>
              <a:rPr lang="cs-CZ" sz="1800" dirty="0" smtClean="0"/>
              <a:t>upravují oblasti, které nejsou dostatečně ošetřené v programových dokumentech, případně jsou specifické pro ČR – veřejné zakázky </a:t>
            </a:r>
          </a:p>
          <a:p>
            <a:pPr>
              <a:buFontTx/>
              <a:buChar char="-"/>
            </a:pPr>
            <a:r>
              <a:rPr lang="cs-CZ" sz="1800" dirty="0" smtClean="0"/>
              <a:t>obsahují základní informace pro partnery popisující požadavky pro kontrolu</a:t>
            </a:r>
          </a:p>
          <a:p>
            <a:pPr>
              <a:buFontTx/>
              <a:buChar char="-"/>
            </a:pPr>
            <a:r>
              <a:rPr lang="cs-CZ" sz="1800" dirty="0"/>
              <a:t>p</a:t>
            </a:r>
            <a:r>
              <a:rPr lang="cs-CZ" sz="1800" dirty="0" smtClean="0"/>
              <a:t>říloha Náležitosti dokladování – dokladování jednotlivých typů výdajů </a:t>
            </a:r>
            <a:endParaRPr lang="cs-CZ" sz="1800" dirty="0"/>
          </a:p>
        </p:txBody>
      </p:sp>
      <p:sp>
        <p:nvSpPr>
          <p:cNvPr id="3" name="TextovéPole 2"/>
          <p:cNvSpPr txBox="1"/>
          <p:nvPr/>
        </p:nvSpPr>
        <p:spPr>
          <a:xfrm>
            <a:off x="2555776" y="596905"/>
            <a:ext cx="648072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b="1" dirty="0" smtClean="0">
                <a:solidFill>
                  <a:srgbClr val="000099"/>
                </a:solidFill>
              </a:rPr>
              <a:t>Klíčové dokumenty pro kontrolu</a:t>
            </a:r>
            <a:endParaRPr lang="cs-CZ" sz="3200" b="1" dirty="0">
              <a:solidFill>
                <a:srgbClr val="0000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86086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Úkolem kontrolora je:</a:t>
            </a:r>
          </a:p>
          <a:p>
            <a:r>
              <a:rPr lang="cs-CZ" sz="2400" dirty="0" smtClean="0"/>
              <a:t>	</a:t>
            </a:r>
            <a:endParaRPr lang="cs-CZ" sz="2400" dirty="0"/>
          </a:p>
          <a:p>
            <a:pPr algn="just"/>
            <a:r>
              <a:rPr lang="cs-CZ" sz="2400" dirty="0" smtClean="0"/>
              <a:t>	„Ověřit, že spolufinancované produkty a služby byly dodány a že výdaje, jež příjemci vykázali, byly skutečně zaplaceny a že je dodržen soulad s platnými právními předpisy, programem a jsou splněny podmínky podpory operace.“</a:t>
            </a:r>
            <a:endParaRPr lang="cs-CZ" sz="2400" dirty="0"/>
          </a:p>
        </p:txBody>
      </p:sp>
      <p:sp>
        <p:nvSpPr>
          <p:cNvPr id="3" name="TextovéPole 2"/>
          <p:cNvSpPr txBox="1"/>
          <p:nvPr/>
        </p:nvSpPr>
        <p:spPr>
          <a:xfrm>
            <a:off x="3851920" y="562682"/>
            <a:ext cx="352839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b="1" dirty="0" smtClean="0">
                <a:solidFill>
                  <a:srgbClr val="000099"/>
                </a:solidFill>
              </a:rPr>
              <a:t>Kontrola</a:t>
            </a:r>
            <a:endParaRPr lang="cs-CZ" sz="3200" b="1" dirty="0">
              <a:solidFill>
                <a:srgbClr val="0000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46337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1800" dirty="0" smtClean="0"/>
              <a:t>Cílem kontroly je ověřit:</a:t>
            </a:r>
          </a:p>
          <a:p>
            <a:pPr>
              <a:buFontTx/>
              <a:buChar char="-"/>
            </a:pPr>
            <a:r>
              <a:rPr lang="cs-CZ" altLang="cs-CZ" sz="1800" b="1" u="sng" dirty="0" smtClean="0"/>
              <a:t>způsobilost příjemce/partnera</a:t>
            </a:r>
            <a:r>
              <a:rPr lang="cs-CZ" altLang="cs-CZ" sz="1800" dirty="0" smtClean="0"/>
              <a:t> </a:t>
            </a:r>
            <a:r>
              <a:rPr lang="cs-CZ" altLang="cs-CZ" sz="1800" dirty="0"/>
              <a:t>(tj. údaje uvedené o </a:t>
            </a:r>
            <a:r>
              <a:rPr lang="cs-CZ" altLang="cs-CZ" sz="1800" dirty="0" smtClean="0"/>
              <a:t>příjemci </a:t>
            </a:r>
            <a:r>
              <a:rPr lang="cs-CZ" altLang="cs-CZ" sz="1800" dirty="0"/>
              <a:t>na faktuře  jsou správné a v souladu se </a:t>
            </a:r>
            <a:r>
              <a:rPr lang="cs-CZ" altLang="cs-CZ" sz="1800" i="1" u="sng" dirty="0" err="1"/>
              <a:t>Subsidy</a:t>
            </a:r>
            <a:r>
              <a:rPr lang="cs-CZ" altLang="cs-CZ" sz="1800" i="1" u="sng" dirty="0"/>
              <a:t> </a:t>
            </a:r>
            <a:r>
              <a:rPr lang="cs-CZ" altLang="cs-CZ" sz="1800" i="1" u="sng" dirty="0" err="1"/>
              <a:t>Contract</a:t>
            </a:r>
            <a:r>
              <a:rPr lang="cs-CZ" altLang="cs-CZ" sz="1800" i="1" u="sng" dirty="0"/>
              <a:t>/</a:t>
            </a:r>
            <a:r>
              <a:rPr lang="cs-CZ" altLang="cs-CZ" sz="1800" i="1" u="sng" dirty="0" err="1"/>
              <a:t>Partnership</a:t>
            </a:r>
            <a:r>
              <a:rPr lang="cs-CZ" altLang="cs-CZ" sz="1800" i="1" u="sng" dirty="0"/>
              <a:t> </a:t>
            </a:r>
            <a:r>
              <a:rPr lang="cs-CZ" altLang="cs-CZ" sz="1800" i="1" u="sng" dirty="0" err="1"/>
              <a:t>agreement</a:t>
            </a:r>
            <a:r>
              <a:rPr lang="cs-CZ" altLang="cs-CZ" sz="1800" dirty="0"/>
              <a:t>) </a:t>
            </a:r>
            <a:endParaRPr lang="cs-CZ" altLang="cs-CZ" sz="1800" dirty="0" smtClean="0"/>
          </a:p>
          <a:p>
            <a:pPr>
              <a:buFontTx/>
              <a:buChar char="-"/>
            </a:pPr>
            <a:r>
              <a:rPr lang="cs-CZ" altLang="cs-CZ" sz="1800" b="1" u="sng" dirty="0" smtClean="0"/>
              <a:t>zda </a:t>
            </a:r>
            <a:r>
              <a:rPr lang="cs-CZ" altLang="cs-CZ" sz="1800" b="1" u="sng" dirty="0"/>
              <a:t>realizace projektu popsaná ve zprávě o průběhu projektu probíhá v souladu</a:t>
            </a:r>
            <a:r>
              <a:rPr lang="cs-CZ" altLang="cs-CZ" sz="1800" u="sng" dirty="0"/>
              <a:t> s podmínkami programové dokumentace</a:t>
            </a:r>
            <a:r>
              <a:rPr lang="cs-CZ" altLang="cs-CZ" sz="1800" u="sng" dirty="0" smtClean="0"/>
              <a:t>, projektové žádosti,  </a:t>
            </a:r>
            <a:r>
              <a:rPr lang="cs-CZ" altLang="cs-CZ" sz="1800" dirty="0"/>
              <a:t>smlouvy (rozpočet/WP) pokynů pro příjemce a EU/národní legislativou (výstupy projektu</a:t>
            </a:r>
            <a:r>
              <a:rPr lang="cs-CZ" altLang="cs-CZ" sz="1800" dirty="0" smtClean="0"/>
              <a:t>)</a:t>
            </a:r>
          </a:p>
          <a:p>
            <a:pPr>
              <a:buFontTx/>
              <a:buChar char="-"/>
            </a:pPr>
            <a:r>
              <a:rPr lang="cs-CZ" altLang="cs-CZ" sz="1800" b="1" u="sng" dirty="0"/>
              <a:t>d</a:t>
            </a:r>
            <a:r>
              <a:rPr lang="cs-CZ" altLang="cs-CZ" sz="1800" b="1" u="sng" dirty="0" smtClean="0"/>
              <a:t>održení pravidel pro zadávání veřejných zakázek </a:t>
            </a:r>
          </a:p>
          <a:p>
            <a:pPr>
              <a:buFontTx/>
              <a:buChar char="-"/>
            </a:pPr>
            <a:r>
              <a:rPr lang="cs-CZ" altLang="cs-CZ" sz="1800" b="1" u="sng" dirty="0"/>
              <a:t>d</a:t>
            </a:r>
            <a:r>
              <a:rPr lang="cs-CZ" altLang="cs-CZ" sz="1800" b="1" u="sng" dirty="0" smtClean="0"/>
              <a:t>održení pravidel publicity</a:t>
            </a:r>
          </a:p>
          <a:p>
            <a:pPr>
              <a:buFontTx/>
              <a:buChar char="-"/>
            </a:pPr>
            <a:r>
              <a:rPr lang="cs-CZ" altLang="cs-CZ" sz="1800" b="1" u="sng" dirty="0"/>
              <a:t>d</a:t>
            </a:r>
            <a:r>
              <a:rPr lang="cs-CZ" altLang="cs-CZ" sz="1800" b="1" u="sng" dirty="0" smtClean="0"/>
              <a:t>održení pravidel podmínek veřejné podpory, ochrany životního prostředí, rovných příležitostí a nediskriminace, </a:t>
            </a:r>
            <a:r>
              <a:rPr lang="cs-CZ" altLang="cs-CZ" sz="1800" dirty="0" smtClean="0"/>
              <a:t>tak jak  je uvedeno v žádosti</a:t>
            </a:r>
            <a:endParaRPr lang="cs-CZ" altLang="cs-CZ" sz="1800" dirty="0"/>
          </a:p>
        </p:txBody>
      </p:sp>
      <p:sp>
        <p:nvSpPr>
          <p:cNvPr id="3" name="TextovéPole 2"/>
          <p:cNvSpPr txBox="1"/>
          <p:nvPr/>
        </p:nvSpPr>
        <p:spPr>
          <a:xfrm>
            <a:off x="3851920" y="562682"/>
            <a:ext cx="352839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b="1" dirty="0" smtClean="0">
                <a:solidFill>
                  <a:srgbClr val="000099"/>
                </a:solidFill>
              </a:rPr>
              <a:t>Kontrola </a:t>
            </a:r>
            <a:endParaRPr lang="cs-CZ" sz="3200" b="1" dirty="0">
              <a:solidFill>
                <a:srgbClr val="0000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937246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1800" dirty="0" smtClean="0"/>
              <a:t>Cílem kontroly je ověřit:</a:t>
            </a:r>
          </a:p>
          <a:p>
            <a:pPr>
              <a:buFontTx/>
              <a:buChar char="-"/>
            </a:pPr>
            <a:r>
              <a:rPr lang="cs-CZ" sz="1800" b="1" u="sng" dirty="0" smtClean="0"/>
              <a:t>časovou a věcnou způsobilost výdajů</a:t>
            </a:r>
          </a:p>
          <a:p>
            <a:pPr lvl="1">
              <a:buFontTx/>
              <a:buChar char="-"/>
            </a:pPr>
            <a:r>
              <a:rPr lang="cs-CZ" sz="1400" dirty="0"/>
              <a:t>s</a:t>
            </a:r>
            <a:r>
              <a:rPr lang="cs-CZ" sz="1400" dirty="0" smtClean="0"/>
              <a:t>oulad s legislativou EU, programovou dokumentací a národní legislativou</a:t>
            </a:r>
          </a:p>
          <a:p>
            <a:pPr marL="457200" lvl="1" indent="0"/>
            <a:endParaRPr lang="cs-CZ" sz="1400" dirty="0" smtClean="0"/>
          </a:p>
          <a:p>
            <a:pPr lvl="1">
              <a:buFontTx/>
              <a:buChar char="-"/>
            </a:pPr>
            <a:r>
              <a:rPr lang="cs-CZ" altLang="cs-CZ" sz="1400" dirty="0"/>
              <a:t>přiměřenost (výdaje musí odpovídat cenám v místě a čase obvyklém) a musí být vynaloženy v souladu s principy hospodárnosti, účelnosti, efektivnosti</a:t>
            </a:r>
            <a:r>
              <a:rPr lang="cs-CZ" altLang="cs-CZ" sz="1400" dirty="0" smtClean="0"/>
              <a:t>)</a:t>
            </a:r>
          </a:p>
          <a:p>
            <a:pPr marL="457200" lvl="1" indent="0"/>
            <a:endParaRPr lang="cs-CZ" altLang="cs-CZ" sz="1400" dirty="0"/>
          </a:p>
          <a:p>
            <a:pPr lvl="1">
              <a:buFontTx/>
              <a:buChar char="-"/>
            </a:pPr>
            <a:r>
              <a:rPr lang="cs-CZ" altLang="cs-CZ" sz="1400" dirty="0"/>
              <a:t>zda deklarované výdaje byly vynaloženy v souvislosti s projektem a aktivitami uvedené v žádosti o projekt (</a:t>
            </a:r>
            <a:r>
              <a:rPr lang="cs-CZ" altLang="cs-CZ" sz="1400" dirty="0" err="1"/>
              <a:t>Application</a:t>
            </a:r>
            <a:r>
              <a:rPr lang="cs-CZ" altLang="cs-CZ" sz="1400" dirty="0"/>
              <a:t> </a:t>
            </a:r>
            <a:r>
              <a:rPr lang="cs-CZ" altLang="cs-CZ" sz="1400" dirty="0" err="1"/>
              <a:t>form</a:t>
            </a:r>
            <a:r>
              <a:rPr lang="cs-CZ" altLang="cs-CZ" sz="1400" dirty="0"/>
              <a:t>),v souladu s platným rozpočtem projektu a se smlouvou/partnerskou </a:t>
            </a:r>
            <a:r>
              <a:rPr lang="cs-CZ" altLang="cs-CZ" sz="1400" dirty="0" smtClean="0"/>
              <a:t>dohodou</a:t>
            </a:r>
          </a:p>
          <a:p>
            <a:pPr marL="457200" lvl="1" indent="0"/>
            <a:endParaRPr lang="cs-CZ" altLang="cs-CZ" sz="1400" dirty="0"/>
          </a:p>
          <a:p>
            <a:pPr lvl="1">
              <a:buFontTx/>
              <a:buChar char="-"/>
            </a:pPr>
            <a:r>
              <a:rPr lang="cs-CZ" altLang="cs-CZ" sz="1400" dirty="0"/>
              <a:t>výdaje musí být identifikovatelné (originály dokladů projektového partnera musí být řádně označené číslem, akronymem/názvem projektu a názvem programu), prokazatelné, doložitelné potvrzenými účetními doklady, tzn. musí být definitivní, zachyceny v účetnictví partnera analyticky na projekt, uhrazeny </a:t>
            </a:r>
            <a:endParaRPr lang="cs-CZ" altLang="cs-CZ" sz="1400" dirty="0" smtClean="0"/>
          </a:p>
          <a:p>
            <a:pPr marL="457200" lvl="1" indent="0"/>
            <a:r>
              <a:rPr lang="cs-CZ" altLang="cs-CZ" sz="1400" dirty="0" smtClean="0"/>
              <a:t> </a:t>
            </a:r>
            <a:endParaRPr lang="cs-CZ" altLang="cs-CZ" sz="1400" dirty="0"/>
          </a:p>
          <a:p>
            <a:pPr lvl="1">
              <a:buFontTx/>
              <a:buChar char="-"/>
            </a:pPr>
            <a:r>
              <a:rPr lang="cs-CZ" altLang="cs-CZ" sz="1400" dirty="0"/>
              <a:t>skutečné dodání produktů a služeb (dle dodacích listů, ukázek výstupů, prezenčních listin atd.)     </a:t>
            </a:r>
          </a:p>
          <a:p>
            <a:pPr lvl="1">
              <a:buFontTx/>
              <a:buChar char="-"/>
            </a:pPr>
            <a:endParaRPr lang="cs-CZ" sz="1400" dirty="0" smtClean="0"/>
          </a:p>
        </p:txBody>
      </p:sp>
      <p:sp>
        <p:nvSpPr>
          <p:cNvPr id="3" name="TextovéPole 2"/>
          <p:cNvSpPr txBox="1"/>
          <p:nvPr/>
        </p:nvSpPr>
        <p:spPr>
          <a:xfrm>
            <a:off x="3851920" y="562682"/>
            <a:ext cx="352839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b="1" dirty="0" smtClean="0">
                <a:solidFill>
                  <a:srgbClr val="000099"/>
                </a:solidFill>
              </a:rPr>
              <a:t>Kontrola </a:t>
            </a:r>
            <a:endParaRPr lang="cs-CZ" sz="3200" b="1" dirty="0">
              <a:solidFill>
                <a:srgbClr val="0000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36674442"/>
      </p:ext>
    </p:extLst>
  </p:cSld>
  <p:clrMapOvr>
    <a:masterClrMapping/>
  </p:clrMapOvr>
</p:sld>
</file>

<file path=ppt/theme/theme1.xml><?xml version="1.0" encoding="utf-8"?>
<a:theme xmlns:a="http://schemas.openxmlformats.org/drawingml/2006/main" name="MMR_klas">
  <a:themeElements>
    <a:clrScheme name="Barvy MMR">
      <a:dk1>
        <a:sysClr val="windowText" lastClr="000000"/>
      </a:dk1>
      <a:lt1>
        <a:sysClr val="window" lastClr="FFFFFF"/>
      </a:lt1>
      <a:dk2>
        <a:srgbClr val="262626"/>
      </a:dk2>
      <a:lt2>
        <a:srgbClr val="EEECE1"/>
      </a:lt2>
      <a:accent1>
        <a:srgbClr val="000099"/>
      </a:accent1>
      <a:accent2>
        <a:srgbClr val="00AF3F"/>
      </a:accent2>
      <a:accent3>
        <a:srgbClr val="F9E300"/>
      </a:accent3>
      <a:accent4>
        <a:srgbClr val="E21C18"/>
      </a:accent4>
      <a:accent5>
        <a:srgbClr val="24A7AF"/>
      </a:accent5>
      <a:accent6>
        <a:srgbClr val="868686"/>
      </a:accent6>
      <a:hlink>
        <a:srgbClr val="00AF3F"/>
      </a:hlink>
      <a:folHlink>
        <a:srgbClr val="868686"/>
      </a:folHlink>
    </a:clrScheme>
    <a:fontScheme name="Office – klasické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1939</TotalTime>
  <Words>739</Words>
  <Application>Microsoft Office PowerPoint</Application>
  <PresentationFormat>Předvádění na obrazovce (4:3)</PresentationFormat>
  <Paragraphs>204</Paragraphs>
  <Slides>21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21</vt:i4>
      </vt:variant>
    </vt:vector>
  </HeadingPairs>
  <TitlesOfParts>
    <vt:vector size="22" baseType="lpstr">
      <vt:lpstr>MMR_klas</vt:lpstr>
      <vt:lpstr>Kontrola výdajů Interreg Central Europe Interreg Europe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Vaner Lukáš</dc:creator>
  <cp:lastModifiedBy>Pavel Lukeš</cp:lastModifiedBy>
  <cp:revision>156</cp:revision>
  <dcterms:created xsi:type="dcterms:W3CDTF">2014-02-26T13:05:03Z</dcterms:created>
  <dcterms:modified xsi:type="dcterms:W3CDTF">2016-06-22T06:29:18Z</dcterms:modified>
</cp:coreProperties>
</file>