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3" r:id="rId2"/>
    <p:sldId id="307" r:id="rId3"/>
    <p:sldId id="313" r:id="rId4"/>
    <p:sldId id="297" r:id="rId5"/>
    <p:sldId id="308" r:id="rId6"/>
    <p:sldId id="310" r:id="rId7"/>
    <p:sldId id="298" r:id="rId8"/>
    <p:sldId id="312" r:id="rId9"/>
    <p:sldId id="314" r:id="rId10"/>
    <p:sldId id="315" r:id="rId11"/>
    <p:sldId id="316" r:id="rId12"/>
    <p:sldId id="317" r:id="rId13"/>
    <p:sldId id="299" r:id="rId14"/>
    <p:sldId id="300" r:id="rId15"/>
    <p:sldId id="301" r:id="rId16"/>
    <p:sldId id="318" r:id="rId17"/>
    <p:sldId id="302" r:id="rId18"/>
    <p:sldId id="303" r:id="rId19"/>
    <p:sldId id="304" r:id="rId20"/>
    <p:sldId id="305" r:id="rId21"/>
    <p:sldId id="306" r:id="rId22"/>
    <p:sldId id="311" r:id="rId23"/>
    <p:sldId id="319" r:id="rId24"/>
    <p:sldId id="26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974" y="-414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6/24/2016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6/24/2016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6/22/2016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a.weingartnerova@crr.cz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Seminář „Kontrola výdajů“ v rámci programu Interreg CENTRAL EUROPE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23. června 2016, 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Způsobilost výdajů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lphaLcParenR" startAt="3"/>
            </a:pPr>
            <a:r>
              <a:rPr lang="cs-CZ" dirty="0"/>
              <a:t>Zaměstnání na částečný úvazek s pružným počtem odpracovaných hodin na projektu za měsíc – výše mzdových nákladů se stanovuje dle počtu odpracovaných hodin na projektu a hodinové sazby, kterou je možné vypočíst jako:</a:t>
            </a:r>
          </a:p>
          <a:p>
            <a:pPr marL="971550" lvl="1" indent="-342900">
              <a:buAutoNum type="alphaLcParenR"/>
            </a:pPr>
            <a:r>
              <a:rPr lang="cs-CZ" sz="1800" dirty="0" smtClean="0"/>
              <a:t>Podíl </a:t>
            </a:r>
            <a:r>
              <a:rPr lang="cs-CZ" sz="1800" dirty="0"/>
              <a:t>měsíčních hrubých mzdových nákladů a měsíční pracovní doby v hodinách podle dokladu o zaměstnání (</a:t>
            </a:r>
            <a:r>
              <a:rPr lang="cs-CZ" sz="1800" dirty="0" err="1"/>
              <a:t>timesheet</a:t>
            </a:r>
            <a:r>
              <a:rPr lang="cs-CZ" sz="1800" dirty="0" smtClean="0"/>
              <a:t>)</a:t>
            </a:r>
          </a:p>
          <a:p>
            <a:pPr lvl="2" indent="0">
              <a:buNone/>
            </a:pPr>
            <a:r>
              <a:rPr lang="cs-CZ" sz="1400" dirty="0" smtClean="0"/>
              <a:t>- Podíl měsíčních hrubých mzdových nákladů a měsíční pracovní doby stanovený v dokladu o zaměstnání a vyjádřený v hodinách. </a:t>
            </a:r>
            <a:r>
              <a:rPr lang="cs-CZ" sz="1400" b="1" cap="all" dirty="0" smtClean="0">
                <a:solidFill>
                  <a:srgbClr val="FF0000"/>
                </a:solidFill>
              </a:rPr>
              <a:t>Tato metoda není možná v </a:t>
            </a:r>
            <a:r>
              <a:rPr lang="cs-CZ" sz="1400" b="1" cap="all" dirty="0" err="1" smtClean="0">
                <a:solidFill>
                  <a:srgbClr val="FF0000"/>
                </a:solidFill>
              </a:rPr>
              <a:t>Interreg</a:t>
            </a:r>
            <a:r>
              <a:rPr lang="cs-CZ" sz="1400" b="1" cap="all" dirty="0" smtClean="0">
                <a:solidFill>
                  <a:srgbClr val="FF0000"/>
                </a:solidFill>
              </a:rPr>
              <a:t> CENTRAL </a:t>
            </a:r>
            <a:r>
              <a:rPr lang="cs-CZ" sz="1400" b="1" cap="all" dirty="0" smtClean="0">
                <a:solidFill>
                  <a:srgbClr val="FF0000"/>
                </a:solidFill>
              </a:rPr>
              <a:t>Europe</a:t>
            </a:r>
            <a:endParaRPr lang="cs-CZ" sz="1400" b="1" cap="all" dirty="0">
              <a:solidFill>
                <a:srgbClr val="FF0000"/>
              </a:solidFill>
            </a:endParaRPr>
          </a:p>
          <a:p>
            <a:pPr marL="971550" lvl="1" indent="-342900">
              <a:buAutoNum type="alphaLcParenR"/>
            </a:pPr>
            <a:r>
              <a:rPr lang="cs-CZ" sz="1800" dirty="0"/>
              <a:t>Podíl posledních doložených ročních hrubých mzdových nákladů (tj. mzdových nákladů za posledních 12 po sobě jdoucích měsíců) a </a:t>
            </a:r>
            <a:r>
              <a:rPr lang="cs-CZ" sz="1800" dirty="0" smtClean="0"/>
              <a:t>1720hodin</a:t>
            </a:r>
          </a:p>
          <a:p>
            <a:pPr lvl="2" indent="0">
              <a:buNone/>
            </a:pPr>
            <a:r>
              <a:rPr lang="cs-CZ" sz="1400" dirty="0" smtClean="0"/>
              <a:t>- Podíl posledních doložených ročních hrubých mzdových nákladů (tj. mzdových nákladů za posledních 12 po sobě jdoucích měsíců) a 1720 hodin</a:t>
            </a:r>
            <a:endParaRPr lang="cs-CZ" sz="1400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Vykazování výdajů 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265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nutné doložit při první kontrole </a:t>
            </a:r>
            <a:r>
              <a:rPr lang="cs-CZ" dirty="0" smtClean="0">
                <a:solidFill>
                  <a:srgbClr val="FF0000"/>
                </a:solidFill>
              </a:rPr>
              <a:t>(v dalších kontrolách doklady o případných změnách v dokumentaci):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Pracovní smlouvy včetně případných dodatků, popřípadě DPP/DPČ,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Přidělení pracovníka pro projekt, a to např. rozhodnutí o jmenování nebo jiný ekvivalent, který lze považovat za doklad o zaměstnání s vyčleněním pro projekt (rozhodnutí o přidělení pracovníka k projektu),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Platový výměr, (pokud není v pracovní smlouvě), popřípadě jiné doložení výše mzdy/platu (u pracovníka ve státní správě zařazení do platové třídy a stupně),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Pracovní náplň, (pokud není uvedeno v PS)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Stanovení(volba metody a způsobu výpočtu hodinové sazby u částečných úvazků tam, kde je to relevantní)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 případě metody přepočtu se 1720h také doklady k prokázání hrubé mzdy za posledních 12 měsíců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Vykazování výdajů 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990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Co je nutné doložit při každé kontrole:</a:t>
            </a:r>
          </a:p>
          <a:p>
            <a:r>
              <a:rPr lang="cs-CZ" dirty="0" smtClean="0"/>
              <a:t>Vždy:</a:t>
            </a:r>
          </a:p>
          <a:p>
            <a:pPr marL="285750" indent="-285750">
              <a:buFontTx/>
              <a:buChar char="-"/>
            </a:pPr>
            <a:r>
              <a:rPr lang="cs-CZ" dirty="0"/>
              <a:t>Tzv. </a:t>
            </a:r>
            <a:r>
              <a:rPr lang="cs-CZ" dirty="0" err="1"/>
              <a:t>periodic</a:t>
            </a:r>
            <a:r>
              <a:rPr lang="cs-CZ" dirty="0"/>
              <a:t> </a:t>
            </a:r>
            <a:r>
              <a:rPr lang="cs-CZ" dirty="0" err="1"/>
              <a:t>staff</a:t>
            </a:r>
            <a:r>
              <a:rPr lang="cs-CZ" dirty="0"/>
              <a:t> report</a:t>
            </a:r>
          </a:p>
          <a:p>
            <a:pPr marL="285750" indent="-285750">
              <a:buFontTx/>
              <a:buChar char="-"/>
            </a:pPr>
            <a:r>
              <a:rPr lang="cs-CZ" dirty="0"/>
              <a:t>Sestavu Rekapitulace mezd (pokud nelze z účetnictví získat sestavy o stejné vypovídací schopnosti</a:t>
            </a:r>
          </a:p>
          <a:p>
            <a:pPr marL="285750" indent="-285750">
              <a:buFontTx/>
              <a:buChar char="-"/>
            </a:pPr>
            <a:r>
              <a:rPr lang="cs-CZ" dirty="0" err="1" smtClean="0"/>
              <a:t>Timesheet</a:t>
            </a:r>
            <a:r>
              <a:rPr lang="cs-CZ" dirty="0" smtClean="0"/>
              <a:t> (standardizovaný formulář, pokrývá 100% pracovní doby dle smlouvy) v těch případech, kde je vyžadován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Protokol o provedení práce včetně souhlasu s vyplacením sjednané odměny u DPČ a DPP v těch případech, kde je vyžadován.</a:t>
            </a:r>
          </a:p>
          <a:p>
            <a:pPr marL="285750" indent="-285750">
              <a:buFontTx/>
              <a:buChar char="-"/>
            </a:pPr>
            <a:r>
              <a:rPr lang="cs-CZ" dirty="0"/>
              <a:t>Zdůvodnění vyplácení odměn, prémií (schválené nadřízeným pracovníkem v souladu se zákoníkem práce/nárokované v souladu s </a:t>
            </a:r>
            <a:r>
              <a:rPr lang="cs-CZ" dirty="0" err="1"/>
              <a:t>prac.smlouvou</a:t>
            </a:r>
            <a:r>
              <a:rPr lang="cs-CZ" dirty="0"/>
              <a:t>/předpisy</a:t>
            </a:r>
            <a:r>
              <a:rPr lang="cs-CZ" dirty="0" smtClean="0"/>
              <a:t>)</a:t>
            </a:r>
          </a:p>
          <a:p>
            <a:r>
              <a:rPr lang="cs-CZ" dirty="0" smtClean="0"/>
              <a:t>Na vybraném vzorku:</a:t>
            </a: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smtClean="0"/>
              <a:t>Výplatní lístek/mzdový list pracovníka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Doklad o výplatě (VPD nebo výpis z účtu) nebo čestné prohlášení jednotlivých zaměstnanců o obdržení mzdy,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Dokumenty k úhradě zákonných odvodů na sociálním a zdravotním pojištění, které platí zaměstnavatel včetně čestného prohlášení o bezdlužnosti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Dokumenty k ostatním zákonným výdajům zaměstnavatele (zákonné úrazové pojištění, odvody do FKSP,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Vykazování výdajů 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746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 smtClean="0"/>
              <a:t>Chybějící doklady a problémy v této oblasti</a:t>
            </a:r>
            <a:endParaRPr lang="cs-CZ" dirty="0"/>
          </a:p>
          <a:p>
            <a:pPr marL="720725" lvl="2" indent="-187325"/>
            <a:r>
              <a:rPr lang="cs-CZ" dirty="0"/>
              <a:t>P</a:t>
            </a:r>
            <a:r>
              <a:rPr lang="cs-CZ" dirty="0" smtClean="0"/>
              <a:t>racovní </a:t>
            </a:r>
            <a:r>
              <a:rPr lang="cs-CZ" dirty="0"/>
              <a:t>smlouva vč</a:t>
            </a:r>
            <a:r>
              <a:rPr lang="cs-CZ" dirty="0" smtClean="0"/>
              <a:t>. všech </a:t>
            </a:r>
            <a:r>
              <a:rPr lang="cs-CZ" dirty="0"/>
              <a:t>dodatků / DPP, DPČ, pracovní náplň / přidělení pro projekt, mzdový/platový </a:t>
            </a:r>
            <a:r>
              <a:rPr lang="cs-CZ" dirty="0" smtClean="0"/>
              <a:t>výměr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Výplatní </a:t>
            </a:r>
            <a:r>
              <a:rPr lang="cs-CZ" dirty="0"/>
              <a:t>pásky, doklad o </a:t>
            </a:r>
            <a:r>
              <a:rPr lang="cs-CZ" dirty="0" smtClean="0"/>
              <a:t>úhradě mezd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Centrum disponuje oprávněním nakládat s tímto typem informací a odmítnout poskytnout takové informace z důvodu jejich ochrany není relevantní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U </a:t>
            </a:r>
            <a:r>
              <a:rPr lang="cs-CZ" dirty="0"/>
              <a:t>odměn vždy zdůvodnění a schválení nadřízeným </a:t>
            </a:r>
            <a:r>
              <a:rPr lang="cs-CZ" dirty="0" smtClean="0"/>
              <a:t>pracovníkem; doložení období, ke kterému se odměna vztahuje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Odlišný popis činností v </a:t>
            </a:r>
            <a:r>
              <a:rPr lang="cs-CZ" dirty="0" err="1" smtClean="0"/>
              <a:t>timesheetu</a:t>
            </a:r>
            <a:r>
              <a:rPr lang="cs-CZ" dirty="0" smtClean="0"/>
              <a:t> vzhledem k pracovní smlouvě/pracovní náplni/</a:t>
            </a:r>
            <a:r>
              <a:rPr lang="cs-CZ" dirty="0" err="1" smtClean="0"/>
              <a:t>progress</a:t>
            </a:r>
            <a:r>
              <a:rPr lang="cs-CZ" dirty="0" smtClean="0"/>
              <a:t> report/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.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Chyby v odlišení činností dle </a:t>
            </a:r>
            <a:r>
              <a:rPr lang="cs-CZ" dirty="0" err="1" smtClean="0"/>
              <a:t>WPs</a:t>
            </a:r>
            <a:r>
              <a:rPr lang="cs-CZ" dirty="0" smtClean="0"/>
              <a:t> mezi </a:t>
            </a:r>
            <a:r>
              <a:rPr lang="cs-CZ" dirty="0" err="1" smtClean="0"/>
              <a:t>timesheetem</a:t>
            </a:r>
            <a:r>
              <a:rPr lang="cs-CZ" dirty="0" smtClean="0"/>
              <a:t> a schválenými aktivitami dle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.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Nedoložení výstupů uváděných v </a:t>
            </a:r>
            <a:r>
              <a:rPr lang="cs-CZ" dirty="0" err="1" smtClean="0"/>
              <a:t>timesheetech</a:t>
            </a:r>
            <a:r>
              <a:rPr lang="cs-CZ" dirty="0" smtClean="0"/>
              <a:t> průkaznou formou.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 - MZDOVÉ VÝDAJE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643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 smtClean="0"/>
              <a:t>Nárokování </a:t>
            </a:r>
            <a:r>
              <a:rPr lang="cs-CZ" dirty="0"/>
              <a:t>nezpůsobilých položek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Navyšování mezd pouze pro účely projektu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Bonusy </a:t>
            </a:r>
            <a:r>
              <a:rPr lang="cs-CZ" dirty="0"/>
              <a:t>bez souvislosti s projektem, dovolená vyšší než alikvotní část pro </a:t>
            </a:r>
            <a:r>
              <a:rPr lang="cs-CZ" dirty="0" smtClean="0"/>
              <a:t>projekt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Mzdy jsou nárokovány dle data úhrady  - časová způsobilosti</a:t>
            </a:r>
          </a:p>
          <a:p>
            <a:pPr marL="533400" lvl="2" indent="0">
              <a:spcBef>
                <a:spcPts val="400"/>
              </a:spcBef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 - MZDOVÉ VÝDAJE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578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4025" lvl="1" indent="-187325"/>
            <a:r>
              <a:rPr lang="cs-CZ" dirty="0" smtClean="0"/>
              <a:t>Administrativní výdaje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Náhrada paušálem do výše 15% </a:t>
            </a:r>
            <a:r>
              <a:rPr lang="cs-CZ" dirty="0" smtClean="0">
                <a:solidFill>
                  <a:srgbClr val="FF0000"/>
                </a:solidFill>
              </a:rPr>
              <a:t>způsobilých</a:t>
            </a:r>
            <a:r>
              <a:rPr lang="cs-CZ" dirty="0" smtClean="0"/>
              <a:t> mzdových výdajů partnera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Žádné další přímé výdaje nejsou způsobilé </a:t>
            </a:r>
          </a:p>
          <a:p>
            <a:pPr marL="454025" lvl="1" indent="-187325"/>
            <a:r>
              <a:rPr lang="cs-CZ" dirty="0" smtClean="0"/>
              <a:t>Způsobilé administrativní výdaje </a:t>
            </a:r>
            <a:r>
              <a:rPr lang="cs-CZ" dirty="0" smtClean="0">
                <a:solidFill>
                  <a:srgbClr val="FF0000"/>
                </a:solidFill>
              </a:rPr>
              <a:t>(konečný výčet výdajů)</a:t>
            </a:r>
            <a:endParaRPr lang="cs-CZ" dirty="0">
              <a:solidFill>
                <a:srgbClr val="FF0000"/>
              </a:solidFill>
            </a:endParaRP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nájem </a:t>
            </a:r>
            <a:r>
              <a:rPr lang="cs-CZ" dirty="0"/>
              <a:t>kancelářských </a:t>
            </a:r>
            <a:r>
              <a:rPr lang="cs-CZ" dirty="0" smtClean="0"/>
              <a:t>prostor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pojištění </a:t>
            </a:r>
            <a:r>
              <a:rPr lang="cs-CZ" dirty="0"/>
              <a:t>a daně související s budovami, v nichž se nacházejí zaměstnanci, a s vybavením kanceláře (např. pojištění proti požáru, krádeži</a:t>
            </a:r>
            <a:r>
              <a:rPr lang="cs-CZ" dirty="0" smtClean="0"/>
              <a:t>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veřejné </a:t>
            </a:r>
            <a:r>
              <a:rPr lang="cs-CZ" dirty="0"/>
              <a:t>služby (např. elektřina, topení, voda</a:t>
            </a:r>
            <a:r>
              <a:rPr lang="cs-CZ" dirty="0" smtClean="0"/>
              <a:t>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kancelářské potřeby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všeobecné </a:t>
            </a:r>
            <a:r>
              <a:rPr lang="cs-CZ" dirty="0"/>
              <a:t>účetnictví zajišťované uvnitř organizace, která je </a:t>
            </a:r>
            <a:r>
              <a:rPr lang="cs-CZ" dirty="0" smtClean="0"/>
              <a:t>příjemcem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archivy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údržba</a:t>
            </a:r>
            <a:r>
              <a:rPr lang="cs-CZ" dirty="0"/>
              <a:t>, úklid a </a:t>
            </a:r>
            <a:r>
              <a:rPr lang="cs-CZ" dirty="0" smtClean="0"/>
              <a:t>opravy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bezpečnost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systémy </a:t>
            </a:r>
            <a:r>
              <a:rPr lang="cs-CZ" dirty="0"/>
              <a:t>informačních </a:t>
            </a:r>
            <a:r>
              <a:rPr lang="cs-CZ" dirty="0" smtClean="0"/>
              <a:t>technologií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komunikace </a:t>
            </a:r>
            <a:r>
              <a:rPr lang="cs-CZ" dirty="0"/>
              <a:t>(např. telefon, fax, internet, poštovní služby, </a:t>
            </a:r>
            <a:r>
              <a:rPr lang="cs-CZ" dirty="0" smtClean="0"/>
              <a:t>vizitky)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bankovní </a:t>
            </a:r>
            <a:r>
              <a:rPr lang="cs-CZ" dirty="0"/>
              <a:t>poplatky za otevření a správu účtu nebo účtů, jestliže provádění operace vyžaduje otevření zvláštního </a:t>
            </a:r>
            <a:r>
              <a:rPr lang="cs-CZ" dirty="0" smtClean="0"/>
              <a:t>účtu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poplatky </a:t>
            </a:r>
            <a:r>
              <a:rPr lang="cs-CZ" dirty="0"/>
              <a:t>za nadnárodní </a:t>
            </a:r>
            <a:r>
              <a:rPr lang="cs-CZ" dirty="0" smtClean="0"/>
              <a:t>finanční transakce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Vykazování výdajů </a:t>
            </a:r>
            <a:r>
              <a:rPr lang="cs-CZ" dirty="0"/>
              <a:t>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105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Patří sem (úplný výčet): cestovní výdaje, výdaje na stravu, ubytování, víza a diety. </a:t>
            </a:r>
          </a:p>
          <a:p>
            <a:r>
              <a:rPr lang="cs-CZ" dirty="0" smtClean="0"/>
              <a:t>Co je nutné doložit ke kontrole způsobilosti:</a:t>
            </a:r>
          </a:p>
          <a:p>
            <a:r>
              <a:rPr lang="cs-CZ" dirty="0" smtClean="0"/>
              <a:t>Vždy: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Přehled pracovních cest  (standardizovaný formulář) – pokud nelze předložit, pak lze nahradit jinou sestavu o stejné vypovídací schopnosti,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Vnitřní předpis zaměstnavatele o pracovních cestách,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Zdůvodnění použití jiné než ekonomické třídy nebo taxi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r>
              <a:rPr lang="cs-CZ" dirty="0" smtClean="0"/>
              <a:t>Na vybraném vzorku: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Při využití soukromého vozidla dohodu/souhlas o používání vlastního motorového vozidla ke služebním účelům a kopii technického průkazu,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Při využití služebního vozidla minimálně kopii knihy jízd, technického průkazu,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Zprávu ze SC pokud je zpracovávána.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Cestovní příkaz, vyúčtování cesty včetně prvotních dokladů a doklad o zaplacení.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v období 2014-2020 </a:t>
            </a:r>
            <a:r>
              <a:rPr lang="cs-CZ" dirty="0" smtClean="0"/>
              <a:t>- CESTOVNÍ </a:t>
            </a:r>
            <a:r>
              <a:rPr lang="cs-CZ" dirty="0"/>
              <a:t>NÁHRADY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865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296241"/>
            <a:ext cx="7700425" cy="4819290"/>
          </a:xfrm>
        </p:spPr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/>
              <a:t>• 	</a:t>
            </a:r>
            <a:r>
              <a:rPr lang="cs-CZ" dirty="0" smtClean="0"/>
              <a:t>Trvání cesty v </a:t>
            </a:r>
            <a:r>
              <a:rPr lang="cs-CZ" dirty="0"/>
              <a:t>přímé vazbě na projekt </a:t>
            </a:r>
            <a:r>
              <a:rPr lang="cs-CZ" dirty="0" smtClean="0"/>
              <a:t>(jednání +</a:t>
            </a:r>
            <a:r>
              <a:rPr lang="cs-CZ" dirty="0"/>
              <a:t>1 den před a </a:t>
            </a:r>
            <a:r>
              <a:rPr lang="cs-CZ" dirty="0" smtClean="0"/>
              <a:t>po) </a:t>
            </a:r>
          </a:p>
          <a:p>
            <a:r>
              <a:rPr lang="cs-CZ" dirty="0"/>
              <a:t>• 	</a:t>
            </a:r>
            <a:r>
              <a:rPr lang="cs-CZ" dirty="0" smtClean="0"/>
              <a:t>Doložit vztah k aktivitě dle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•	Nutnost doložit, že cesta skutečně proběhla – </a:t>
            </a:r>
            <a:r>
              <a:rPr lang="cs-CZ" dirty="0" err="1"/>
              <a:t>boarding</a:t>
            </a:r>
            <a:r>
              <a:rPr lang="cs-CZ" dirty="0"/>
              <a:t> </a:t>
            </a:r>
            <a:r>
              <a:rPr lang="cs-CZ" dirty="0" err="1"/>
              <a:t>pass</a:t>
            </a:r>
            <a:r>
              <a:rPr lang="cs-CZ" dirty="0"/>
              <a:t>, </a:t>
            </a:r>
            <a:r>
              <a:rPr lang="cs-CZ" dirty="0" smtClean="0"/>
              <a:t>jízdenky; prezenční 	listina </a:t>
            </a:r>
            <a:endParaRPr lang="cs-CZ" dirty="0"/>
          </a:p>
          <a:p>
            <a:r>
              <a:rPr lang="cs-CZ" dirty="0"/>
              <a:t>•	Výpočet stravného dle vyhlášky MPSV, krácení dle ZP (např. za snídani v ceně </a:t>
            </a:r>
            <a:r>
              <a:rPr lang="cs-CZ" dirty="0" smtClean="0"/>
              <a:t>	ubytování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/>
              <a:t>• </a:t>
            </a:r>
            <a:r>
              <a:rPr lang="cs-CZ" dirty="0" smtClean="0"/>
              <a:t>	Pozor na použití kurzu pro </a:t>
            </a:r>
            <a:r>
              <a:rPr lang="cs-CZ" dirty="0"/>
              <a:t>přepočet </a:t>
            </a:r>
            <a:r>
              <a:rPr lang="cs-CZ" dirty="0" smtClean="0"/>
              <a:t> cizí měny – u pracovních cest se řídí ZP </a:t>
            </a:r>
            <a:endParaRPr lang="cs-CZ" dirty="0"/>
          </a:p>
          <a:p>
            <a:r>
              <a:rPr lang="cs-CZ" dirty="0"/>
              <a:t>• </a:t>
            </a:r>
            <a:r>
              <a:rPr lang="cs-CZ" dirty="0" smtClean="0"/>
              <a:t>	Konferenční poplatky patří do rozpočtové kapitoly EE (2014-2020)</a:t>
            </a:r>
          </a:p>
          <a:p>
            <a:pPr marL="454025" lvl="1" indent="-187325"/>
            <a:r>
              <a:rPr lang="cs-CZ" dirty="0"/>
              <a:t>Nárokování nezpůsobilých položek </a:t>
            </a:r>
          </a:p>
          <a:p>
            <a:r>
              <a:rPr lang="cs-CZ" dirty="0" smtClean="0"/>
              <a:t>•</a:t>
            </a:r>
            <a:r>
              <a:rPr lang="cs-CZ" dirty="0"/>
              <a:t>	</a:t>
            </a:r>
            <a:r>
              <a:rPr lang="cs-CZ" dirty="0" smtClean="0"/>
              <a:t>Cesta</a:t>
            </a:r>
            <a:r>
              <a:rPr lang="cs-CZ" dirty="0"/>
              <a:t>, která se neuskutečnila, není způsobilá (případně se výdaje krátí s </a:t>
            </a:r>
            <a:r>
              <a:rPr lang="cs-CZ" dirty="0" smtClean="0"/>
              <a:t>	úbytkem </a:t>
            </a:r>
            <a:r>
              <a:rPr lang="cs-CZ" dirty="0"/>
              <a:t>osob, za něž vznikly náklady, ale necestovaly) </a:t>
            </a:r>
            <a:endParaRPr lang="cs-CZ" dirty="0" smtClean="0"/>
          </a:p>
          <a:p>
            <a:r>
              <a:rPr lang="cs-CZ" dirty="0"/>
              <a:t>• </a:t>
            </a:r>
            <a:r>
              <a:rPr lang="cs-CZ" dirty="0" smtClean="0"/>
              <a:t>	 </a:t>
            </a:r>
            <a:r>
              <a:rPr lang="cs-CZ" dirty="0"/>
              <a:t>cesty business </a:t>
            </a:r>
            <a:r>
              <a:rPr lang="cs-CZ" dirty="0" err="1"/>
              <a:t>class</a:t>
            </a:r>
            <a:r>
              <a:rPr lang="cs-CZ" dirty="0"/>
              <a:t> </a:t>
            </a:r>
            <a:r>
              <a:rPr lang="cs-CZ" dirty="0" smtClean="0"/>
              <a:t>, taxi pokud bylo možné použít 	veřejnou dopravu (</a:t>
            </a:r>
            <a:r>
              <a:rPr lang="cs-CZ" smtClean="0"/>
              <a:t>nesplňují 	pravidlo </a:t>
            </a:r>
            <a:r>
              <a:rPr lang="cs-CZ" dirty="0" smtClean="0"/>
              <a:t>3E) </a:t>
            </a:r>
            <a:endParaRPr lang="cs-CZ" dirty="0"/>
          </a:p>
          <a:p>
            <a:r>
              <a:rPr lang="cs-CZ" dirty="0"/>
              <a:t>•	</a:t>
            </a:r>
            <a:r>
              <a:rPr lang="cs-CZ" dirty="0" smtClean="0"/>
              <a:t>Cesty </a:t>
            </a:r>
            <a:r>
              <a:rPr lang="cs-CZ" dirty="0"/>
              <a:t>mimo </a:t>
            </a:r>
            <a:r>
              <a:rPr lang="cs-CZ" dirty="0" smtClean="0"/>
              <a:t>programové území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 musí být </a:t>
            </a:r>
            <a:r>
              <a:rPr lang="cs-CZ" dirty="0" smtClean="0"/>
              <a:t>uvedeny </a:t>
            </a:r>
            <a:r>
              <a:rPr lang="cs-CZ" dirty="0"/>
              <a:t>v </a:t>
            </a:r>
            <a:r>
              <a:rPr lang="cs-CZ" dirty="0" err="1"/>
              <a:t>Application</a:t>
            </a:r>
            <a:r>
              <a:rPr lang="cs-CZ" dirty="0"/>
              <a:t> </a:t>
            </a:r>
            <a:r>
              <a:rPr lang="cs-CZ" dirty="0" smtClean="0"/>
              <a:t>	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/>
              <a:t>nebo </a:t>
            </a:r>
            <a:r>
              <a:rPr lang="cs-CZ" u="sng" dirty="0"/>
              <a:t>předem</a:t>
            </a:r>
            <a:r>
              <a:rPr lang="cs-CZ" dirty="0"/>
              <a:t> </a:t>
            </a:r>
            <a:r>
              <a:rPr lang="cs-CZ" dirty="0" smtClean="0"/>
              <a:t>schváleny JTS.  Častým </a:t>
            </a:r>
            <a:r>
              <a:rPr lang="cs-CZ" dirty="0"/>
              <a:t>omylem je cesta do Bruselu bez </a:t>
            </a:r>
            <a:r>
              <a:rPr lang="cs-CZ" dirty="0" smtClean="0"/>
              <a:t>	předchozího schválení; pozor na cesty </a:t>
            </a:r>
            <a:r>
              <a:rPr lang="cs-CZ" dirty="0"/>
              <a:t>do Německa </a:t>
            </a:r>
            <a:r>
              <a:rPr lang="cs-CZ" dirty="0" smtClean="0"/>
              <a:t>a </a:t>
            </a:r>
            <a:r>
              <a:rPr lang="cs-CZ" dirty="0"/>
              <a:t>I</a:t>
            </a:r>
            <a:r>
              <a:rPr lang="cs-CZ" dirty="0" smtClean="0"/>
              <a:t>tálie do regionů mimo 	programové </a:t>
            </a:r>
            <a:r>
              <a:rPr lang="cs-CZ" dirty="0"/>
              <a:t>území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 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– CESTOVNÍ NÁHRADY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48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4025" lvl="1" indent="-187325"/>
            <a:r>
              <a:rPr lang="cs-CZ" dirty="0"/>
              <a:t>V</a:t>
            </a:r>
            <a:r>
              <a:rPr lang="cs-CZ" dirty="0" smtClean="0"/>
              <a:t>ýdaje na externí služby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Na úkoly, aktivity zásadní pro realizaci projektu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Přesný popis v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(povaha služby, kvantit)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Respektující pravidla zadávání veřejných zakázek a základní principy pomoci EU </a:t>
            </a:r>
          </a:p>
          <a:p>
            <a:pPr marL="454025" lvl="1" indent="-187325"/>
            <a:r>
              <a:rPr lang="cs-CZ" dirty="0" smtClean="0"/>
              <a:t>Způsobilé výdaje </a:t>
            </a:r>
            <a:r>
              <a:rPr lang="cs-CZ" dirty="0" smtClean="0">
                <a:solidFill>
                  <a:srgbClr val="FF0000"/>
                </a:solidFill>
              </a:rPr>
              <a:t>(úplný výčet)</a:t>
            </a:r>
            <a:endParaRPr lang="cs-CZ" dirty="0">
              <a:solidFill>
                <a:srgbClr val="FF0000"/>
              </a:solidFill>
            </a:endParaRP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studie nebo šetření (např. hodnocení, strategie, koncepční poznámky</a:t>
            </a:r>
            <a:r>
              <a:rPr lang="cs-CZ" dirty="0" smtClean="0"/>
              <a:t>, </a:t>
            </a:r>
            <a:r>
              <a:rPr lang="cs-CZ" dirty="0"/>
              <a:t>příručky</a:t>
            </a:r>
            <a:r>
              <a:rPr lang="cs-CZ" dirty="0" smtClean="0"/>
              <a:t>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odborná </a:t>
            </a:r>
            <a:r>
              <a:rPr lang="cs-CZ" dirty="0"/>
              <a:t>příprava; </a:t>
            </a:r>
            <a:r>
              <a:rPr lang="cs-CZ" dirty="0" smtClean="0"/>
              <a:t>překlady</a:t>
            </a:r>
            <a:r>
              <a:rPr lang="cs-CZ" dirty="0"/>
              <a:t>; finanční </a:t>
            </a:r>
            <a:r>
              <a:rPr lang="cs-CZ" dirty="0" smtClean="0"/>
              <a:t>řízení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vývoj</a:t>
            </a:r>
            <a:r>
              <a:rPr lang="cs-CZ" dirty="0"/>
              <a:t>, úpravy a aktualizace systémů informačních technologií a internetových stránek; </a:t>
            </a: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podpora</a:t>
            </a:r>
            <a:r>
              <a:rPr lang="cs-CZ" dirty="0"/>
              <a:t>, komunikace, propagace nebo informování související s operací nebo </a:t>
            </a:r>
            <a:r>
              <a:rPr lang="cs-CZ" dirty="0" smtClean="0"/>
              <a:t>programem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pořádání </a:t>
            </a:r>
            <a:r>
              <a:rPr lang="cs-CZ" dirty="0"/>
              <a:t>a </a:t>
            </a:r>
            <a:r>
              <a:rPr lang="cs-CZ" dirty="0" smtClean="0"/>
              <a:t>provádění </a:t>
            </a:r>
            <a:r>
              <a:rPr lang="cs-CZ" dirty="0"/>
              <a:t>událostí nebo zasedání (včetně nájmu, stravování nebo tlumočení</a:t>
            </a:r>
            <a:r>
              <a:rPr lang="cs-CZ" dirty="0" smtClean="0"/>
              <a:t>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účast </a:t>
            </a:r>
            <a:r>
              <a:rPr lang="cs-CZ" dirty="0"/>
              <a:t>na událostech (např. registrační poplatky</a:t>
            </a:r>
            <a:r>
              <a:rPr lang="cs-CZ" dirty="0" smtClean="0"/>
              <a:t>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právní </a:t>
            </a:r>
            <a:r>
              <a:rPr lang="cs-CZ" dirty="0"/>
              <a:t>poradenství a notářské služby, technické a finanční </a:t>
            </a:r>
            <a:r>
              <a:rPr lang="cs-CZ" dirty="0" smtClean="0"/>
              <a:t>poradenství</a:t>
            </a:r>
            <a:r>
              <a:rPr lang="cs-CZ" dirty="0"/>
              <a:t>, </a:t>
            </a:r>
            <a:r>
              <a:rPr lang="cs-CZ" dirty="0" smtClean="0"/>
              <a:t>účetní služby, atd.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práva </a:t>
            </a:r>
            <a:r>
              <a:rPr lang="cs-CZ" dirty="0"/>
              <a:t>duševního </a:t>
            </a:r>
            <a:r>
              <a:rPr lang="cs-CZ" dirty="0" smtClean="0"/>
              <a:t>vlastnictví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poskytnutí bankovní záruky, </a:t>
            </a:r>
            <a:r>
              <a:rPr lang="cs-CZ" dirty="0"/>
              <a:t>pokud to vyžadují unijní nebo vnitrostátní právní předpisy nebo programový dokument </a:t>
            </a: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cestování </a:t>
            </a:r>
            <a:r>
              <a:rPr lang="cs-CZ" dirty="0"/>
              <a:t>a ubytování externích </a:t>
            </a:r>
            <a:r>
              <a:rPr lang="cs-CZ" dirty="0" smtClean="0"/>
              <a:t>odborníků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jiné </a:t>
            </a:r>
            <a:r>
              <a:rPr lang="cs-CZ" dirty="0"/>
              <a:t>specifické odborné poradenství a služby potřebné pro operace 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Vykazování výdajů </a:t>
            </a:r>
            <a:r>
              <a:rPr lang="cs-CZ" dirty="0"/>
              <a:t>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115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720725" lvl="2" indent="-187325"/>
            <a:r>
              <a:rPr lang="cs-CZ" dirty="0" smtClean="0"/>
              <a:t>Výběrové </a:t>
            </a:r>
            <a:r>
              <a:rPr lang="cs-CZ" dirty="0"/>
              <a:t>řízení již od celkové ceny (i více plnění) </a:t>
            </a:r>
            <a:r>
              <a:rPr lang="cs-CZ" dirty="0" smtClean="0"/>
              <a:t>5000€ </a:t>
            </a:r>
            <a:r>
              <a:rPr lang="cs-CZ" dirty="0"/>
              <a:t>bez DPH </a:t>
            </a:r>
            <a:r>
              <a:rPr lang="cs-CZ" dirty="0" smtClean="0"/>
              <a:t>za</a:t>
            </a:r>
            <a:r>
              <a:rPr lang="cs-CZ" dirty="0"/>
              <a:t> </a:t>
            </a:r>
            <a:r>
              <a:rPr lang="cs-CZ" dirty="0" smtClean="0"/>
              <a:t>jedno účetní </a:t>
            </a:r>
            <a:r>
              <a:rPr lang="cs-CZ" dirty="0"/>
              <a:t>období </a:t>
            </a:r>
            <a:endParaRPr lang="cs-CZ" dirty="0" smtClean="0"/>
          </a:p>
          <a:p>
            <a:pPr marL="720725" lvl="2" indent="-187325"/>
            <a:r>
              <a:rPr lang="cs-CZ" dirty="0" smtClean="0"/>
              <a:t>Často </a:t>
            </a:r>
            <a:r>
              <a:rPr lang="cs-CZ" dirty="0"/>
              <a:t>se na toto pravidlo zapomíná u </a:t>
            </a:r>
            <a:r>
              <a:rPr lang="cs-CZ" dirty="0" smtClean="0"/>
              <a:t>běžných </a:t>
            </a:r>
            <a:r>
              <a:rPr lang="cs-CZ" dirty="0"/>
              <a:t>služeb jako jsou tiskové práce nebo </a:t>
            </a:r>
            <a:r>
              <a:rPr lang="cs-CZ" dirty="0" smtClean="0"/>
              <a:t>překlady nebo pokud se na začátku projektu nepředpokládá vyšší hodnota (např. správa webu, projektový management)</a:t>
            </a:r>
          </a:p>
          <a:p>
            <a:pPr marL="720725" lvl="2" indent="-187325"/>
            <a:r>
              <a:rPr lang="cs-CZ" dirty="0"/>
              <a:t>Pokud je předmětem zakázky </a:t>
            </a:r>
            <a:r>
              <a:rPr lang="cs-CZ" dirty="0" smtClean="0"/>
              <a:t>zpracování výstupu </a:t>
            </a:r>
            <a:r>
              <a:rPr lang="cs-CZ" dirty="0"/>
              <a:t>z projektu, musí splňovat pravidla povinné publicity (např. kniha, web) </a:t>
            </a:r>
            <a:endParaRPr lang="cs-CZ" dirty="0" smtClean="0"/>
          </a:p>
          <a:p>
            <a:pPr marL="720725" lvl="2" indent="-187325"/>
            <a:r>
              <a:rPr lang="cs-CZ" dirty="0"/>
              <a:t>Všechna dokumentace meetingů včetně výstupů (např. z konferencí) musí splňovat pravidla publicity – označení místa konání, pozvánky, prezenční listiny, prezentace, sborníky – </a:t>
            </a:r>
            <a:r>
              <a:rPr lang="cs-CZ" dirty="0" smtClean="0"/>
              <a:t>fotodokumentaci a vzorky </a:t>
            </a:r>
            <a:r>
              <a:rPr lang="cs-CZ" dirty="0"/>
              <a:t>dokládat ke kontrole </a:t>
            </a:r>
            <a:endParaRPr lang="cs-CZ" dirty="0" smtClean="0"/>
          </a:p>
          <a:p>
            <a:pPr marL="720725" lvl="2" indent="-187325"/>
            <a:r>
              <a:rPr lang="cs-CZ" dirty="0"/>
              <a:t>Výdaje za občerstvení – </a:t>
            </a:r>
            <a:r>
              <a:rPr lang="cs-CZ" dirty="0" smtClean="0"/>
              <a:t>doložit podrobnou objednávku </a:t>
            </a:r>
            <a:r>
              <a:rPr lang="cs-CZ" dirty="0"/>
              <a:t>/ detail plnění </a:t>
            </a:r>
            <a:r>
              <a:rPr lang="cs-CZ" dirty="0" smtClean="0"/>
              <a:t>/ prezenční listinu</a:t>
            </a:r>
            <a:endParaRPr lang="cs-CZ" dirty="0"/>
          </a:p>
          <a:p>
            <a:pPr marL="720725" lvl="2" indent="-187325"/>
            <a:r>
              <a:rPr lang="cs-CZ" dirty="0" smtClean="0"/>
              <a:t>Pracovní </a:t>
            </a:r>
            <a:r>
              <a:rPr lang="cs-CZ" dirty="0"/>
              <a:t>cesty externích </a:t>
            </a:r>
            <a:r>
              <a:rPr lang="cs-CZ" dirty="0" smtClean="0"/>
              <a:t>expertů, asociovaných partnerů (ne zaměstnanců) patří do této rozpočtové kapitoly (2014-2020) </a:t>
            </a:r>
          </a:p>
          <a:p>
            <a:pPr marL="454025" lvl="1" indent="-187325"/>
            <a:r>
              <a:rPr lang="cs-CZ" dirty="0"/>
              <a:t>Nárokování nezpůsobilých položek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Výdaje za plnění, u kterých došlo k porušení pravidel povinné publicity (propagační texty i materiály</a:t>
            </a:r>
            <a:r>
              <a:rPr lang="cs-CZ" dirty="0"/>
              <a:t>) </a:t>
            </a:r>
            <a:r>
              <a:rPr lang="cs-CZ" dirty="0" smtClean="0"/>
              <a:t>- v </a:t>
            </a:r>
            <a:r>
              <a:rPr lang="cs-CZ" dirty="0"/>
              <a:t>případě pochybností lze konzultovat </a:t>
            </a:r>
            <a:r>
              <a:rPr lang="cs-CZ" dirty="0" smtClean="0"/>
              <a:t>předem. </a:t>
            </a:r>
            <a:r>
              <a:rPr lang="cs-CZ" u="sng" dirty="0" smtClean="0"/>
              <a:t>Sankce </a:t>
            </a:r>
            <a:r>
              <a:rPr lang="cs-CZ" u="sng" dirty="0"/>
              <a:t>za publicitu trvale snižují </a:t>
            </a:r>
            <a:r>
              <a:rPr lang="cs-CZ" u="sng" dirty="0" smtClean="0"/>
              <a:t>rozpočet</a:t>
            </a:r>
            <a:r>
              <a:rPr lang="cs-CZ" dirty="0" smtClean="0"/>
              <a:t>.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Alkohol </a:t>
            </a:r>
            <a:endParaRPr lang="cs-CZ" dirty="0"/>
          </a:p>
          <a:p>
            <a:pPr marL="720725" lvl="2" indent="-187325"/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kapitolách – EXTERNÍ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337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Ověření způsobilosti výdajů je jedním, ale ne jediným z cílů kontroly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>
                <a:solidFill>
                  <a:srgbClr val="FF0000"/>
                </a:solidFill>
              </a:rPr>
              <a:t>Metodicky upraveno předpisy EU, národními, Pokyny a Náležitostmi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Způsobilost </a:t>
            </a:r>
            <a:r>
              <a:rPr lang="cs-CZ" altLang="cs-CZ" dirty="0"/>
              <a:t>nárokovaných výdajů a aktivit s nimi </a:t>
            </a:r>
            <a:r>
              <a:rPr lang="cs-CZ" altLang="cs-CZ" dirty="0" smtClean="0"/>
              <a:t>spojených je posuzována ve </a:t>
            </a:r>
            <a:r>
              <a:rPr lang="cs-CZ" altLang="cs-CZ" dirty="0"/>
              <a:t>smyslu: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/>
              <a:t>Věcné způsobilosti </a:t>
            </a:r>
            <a:r>
              <a:rPr lang="cs-CZ" altLang="cs-CZ" dirty="0" smtClean="0"/>
              <a:t>výdajů – tzn. Vazba k projektu a projektové žádosti </a:t>
            </a:r>
            <a:r>
              <a:rPr lang="cs-CZ" altLang="cs-CZ" dirty="0" smtClean="0">
                <a:solidFill>
                  <a:srgbClr val="FF0000"/>
                </a:solidFill>
              </a:rPr>
              <a:t>(mezinárodní přesah, udržitelnost výstupů, inovativní proces, horizontální kritéria a partnerství na různých úrovních)</a:t>
            </a:r>
            <a:endParaRPr lang="cs-CZ" altLang="cs-CZ" dirty="0">
              <a:solidFill>
                <a:srgbClr val="FF0000"/>
              </a:solidFill>
            </a:endParaRP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/>
              <a:t>Přiměřenosti </a:t>
            </a:r>
            <a:r>
              <a:rPr lang="cs-CZ" altLang="cs-CZ" dirty="0" smtClean="0"/>
              <a:t>výdajů – efektivnosti a účelnosti</a:t>
            </a:r>
            <a:endParaRPr lang="cs-CZ" altLang="cs-CZ" dirty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/>
              <a:t>Časové způsobilosti </a:t>
            </a:r>
            <a:r>
              <a:rPr lang="cs-CZ" altLang="cs-CZ" dirty="0" smtClean="0"/>
              <a:t>výdajů – vznik a úhrada výdaje</a:t>
            </a:r>
            <a:endParaRPr lang="cs-CZ" altLang="cs-CZ" dirty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/>
              <a:t>Místní způsobilosti </a:t>
            </a:r>
            <a:r>
              <a:rPr lang="cs-CZ" altLang="cs-CZ" dirty="0" smtClean="0"/>
              <a:t>výdajů – programové a </a:t>
            </a:r>
            <a:r>
              <a:rPr lang="cs-CZ" altLang="cs-CZ" dirty="0" err="1" smtClean="0"/>
              <a:t>mimoprogramové</a:t>
            </a:r>
            <a:r>
              <a:rPr lang="cs-CZ" altLang="cs-CZ" dirty="0" smtClean="0"/>
              <a:t> území</a:t>
            </a:r>
            <a:endParaRPr lang="cs-CZ" altLang="cs-CZ" dirty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/>
              <a:t>Vykázání </a:t>
            </a:r>
            <a:r>
              <a:rPr lang="cs-CZ" altLang="cs-CZ" dirty="0" smtClean="0"/>
              <a:t>výdajů – doložení příslušnou dokumentací.</a:t>
            </a:r>
            <a:endParaRPr lang="cs-CZ" altLang="cs-CZ" dirty="0"/>
          </a:p>
          <a:p>
            <a:endParaRPr lang="cs-CZ" dirty="0" smtClean="0"/>
          </a:p>
          <a:p>
            <a:r>
              <a:rPr lang="cs-CZ" dirty="0" smtClean="0"/>
              <a:t>HOSPODÁRNOST – ÚČELNOST – EFEKTIVNOST – 3E</a:t>
            </a:r>
          </a:p>
          <a:p>
            <a:r>
              <a:rPr lang="cs-CZ" dirty="0" smtClean="0"/>
              <a:t>VÝDAJ MUSÍ NEJEN VZNIKNOUT, ALE I BÝT UHRAZEN V REPORTOVACÍM OBDOBÍ (s výjimkou závěrečného období, kde je tzv. ochranná lhůta 30dnů po konci realizace projektu a </a:t>
            </a:r>
            <a:r>
              <a:rPr lang="cs-CZ" dirty="0" smtClean="0">
                <a:solidFill>
                  <a:srgbClr val="FF0000"/>
                </a:solidFill>
              </a:rPr>
              <a:t>CLOSURE COSTS – pouze v BL </a:t>
            </a:r>
            <a:r>
              <a:rPr lang="cs-CZ" dirty="0" err="1" smtClean="0">
                <a:solidFill>
                  <a:srgbClr val="FF0000"/>
                </a:solidFill>
              </a:rPr>
              <a:t>Staff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Způsobilost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271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Financování </a:t>
            </a:r>
            <a:r>
              <a:rPr lang="cs-CZ" dirty="0"/>
              <a:t>koupě, pronájmu nebo leasingu vybavení </a:t>
            </a:r>
            <a:r>
              <a:rPr lang="cs-CZ" dirty="0" smtClean="0"/>
              <a:t>nutného </a:t>
            </a:r>
            <a:r>
              <a:rPr lang="cs-CZ" dirty="0"/>
              <a:t>pro realizaci aktivit </a:t>
            </a:r>
            <a:r>
              <a:rPr lang="cs-CZ" dirty="0" smtClean="0"/>
              <a:t>vč. řízení projektu, nikoli vybavení pro běžný </a:t>
            </a:r>
            <a:r>
              <a:rPr lang="cs-CZ" dirty="0"/>
              <a:t>chod kanceláře (židle, koše</a:t>
            </a:r>
            <a:r>
              <a:rPr lang="cs-CZ" dirty="0" smtClean="0"/>
              <a:t>), tj. vybavení, které není zahrnuto v BL Office and </a:t>
            </a:r>
            <a:r>
              <a:rPr lang="cs-CZ" dirty="0" err="1" smtClean="0"/>
              <a:t>administrative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.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u="sng" dirty="0" smtClean="0"/>
              <a:t>Všeobecné vybavení </a:t>
            </a:r>
            <a:r>
              <a:rPr lang="cs-CZ" dirty="0" smtClean="0"/>
              <a:t>nezbytné pro implementaci – způsobilé odpisy (dle ZDP); kupní cena způsobilá pouze v případě, kdy je období realizace projektu delší než doba odepisování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u="sng" dirty="0" smtClean="0"/>
              <a:t>Tematické vybavení </a:t>
            </a:r>
            <a:r>
              <a:rPr lang="cs-CZ" dirty="0" smtClean="0"/>
              <a:t>(pro realizaci konkrétních aktivit) v souladu s pravidly pro investice</a:t>
            </a:r>
            <a:r>
              <a:rPr lang="cs-CZ" dirty="0"/>
              <a:t>, způsobilá </a:t>
            </a:r>
            <a:r>
              <a:rPr lang="cs-CZ" dirty="0" smtClean="0"/>
              <a:t>kupní cena / alikvotní část dle poměru využití pro projekt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 </a:t>
            </a:r>
            <a:r>
              <a:rPr lang="cs-CZ" dirty="0" err="1"/>
              <a:t>Application</a:t>
            </a:r>
            <a:r>
              <a:rPr lang="cs-CZ" dirty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uvedena povaha a množství vybavení. Změna musí být schválena MA/JS.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Časté </a:t>
            </a:r>
            <a:r>
              <a:rPr lang="cs-CZ" dirty="0"/>
              <a:t>problémy s nákupem vybavení na konci projektu, pokud není součástí výstupu projektu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Pro uznání způsobilosti musí být </a:t>
            </a:r>
            <a:r>
              <a:rPr lang="cs-CZ" dirty="0" smtClean="0"/>
              <a:t>vedeno </a:t>
            </a:r>
            <a:r>
              <a:rPr lang="cs-CZ" dirty="0"/>
              <a:t>v </a:t>
            </a:r>
            <a:r>
              <a:rPr lang="cs-CZ" dirty="0" smtClean="0"/>
              <a:t>majetku partnera  - doložit inventárním listem / sestavou majetku.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Vybavení musí být označeno identifikací projektu a prvky povinné publicity.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Nutná fotodokumentace / kontrola na místě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Patří sem i spotřební zboží v laboratořích (</a:t>
            </a:r>
            <a:r>
              <a:rPr lang="cs-CZ" dirty="0" err="1" smtClean="0"/>
              <a:t>tématický</a:t>
            </a:r>
            <a:r>
              <a:rPr lang="cs-CZ" dirty="0" smtClean="0"/>
              <a:t> </a:t>
            </a:r>
            <a:r>
              <a:rPr lang="cs-CZ" dirty="0" err="1" smtClean="0"/>
              <a:t>equipment</a:t>
            </a:r>
            <a:r>
              <a:rPr lang="cs-CZ" dirty="0" smtClean="0"/>
              <a:t>)</a:t>
            </a:r>
            <a:endParaRPr lang="cs-CZ" dirty="0"/>
          </a:p>
          <a:p>
            <a:pPr marL="533400" lvl="2" indent="0">
              <a:spcBef>
                <a:spcPts val="400"/>
              </a:spcBef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Vykazování výdajů a nejčastější </a:t>
            </a:r>
            <a:r>
              <a:rPr lang="cs-CZ" sz="2800" dirty="0" smtClean="0"/>
              <a:t>pochybení po rozpočtových </a:t>
            </a:r>
            <a:r>
              <a:rPr lang="cs-CZ" sz="2800" dirty="0"/>
              <a:t>kapitolách </a:t>
            </a:r>
            <a:r>
              <a:rPr lang="cs-CZ" sz="2800" dirty="0" smtClean="0"/>
              <a:t>– </a:t>
            </a:r>
            <a:r>
              <a:rPr lang="cs-CZ" sz="2800" dirty="0" err="1" smtClean="0"/>
              <a:t>Equipment</a:t>
            </a:r>
            <a:r>
              <a:rPr lang="cs-CZ" sz="2800" dirty="0" smtClean="0"/>
              <a:t> </a:t>
            </a:r>
            <a:r>
              <a:rPr lang="cs-CZ" sz="2800" dirty="0" err="1" smtClean="0"/>
              <a:t>expenditure</a:t>
            </a:r>
            <a:r>
              <a:rPr lang="cs-CZ" sz="2800" dirty="0" smtClean="0"/>
              <a:t> -  VYBAVENÍ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845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endParaRPr lang="cs-CZ" sz="1900" dirty="0" smtClean="0"/>
          </a:p>
          <a:p>
            <a:pPr marL="454025" lvl="1" indent="-187325"/>
            <a:r>
              <a:rPr lang="cs-CZ" sz="1900" dirty="0" err="1" smtClean="0"/>
              <a:t>Infrastructure</a:t>
            </a:r>
            <a:r>
              <a:rPr lang="cs-CZ" sz="1900" dirty="0" smtClean="0"/>
              <a:t> and </a:t>
            </a:r>
            <a:r>
              <a:rPr lang="cs-CZ" sz="1900" dirty="0" err="1" smtClean="0"/>
              <a:t>works</a:t>
            </a:r>
            <a:r>
              <a:rPr lang="cs-CZ" sz="1900" dirty="0" smtClean="0"/>
              <a:t> </a:t>
            </a:r>
            <a:endParaRPr lang="cs-CZ" sz="1900" dirty="0"/>
          </a:p>
          <a:p>
            <a:pPr marL="720725" lvl="2" indent="-187325">
              <a:spcBef>
                <a:spcPts val="400"/>
              </a:spcBef>
            </a:pP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Rozpočtová kapitola zahrnuje nejen investice z účetního hlediska,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Musí být detailně popsáno v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Dodržet postupy </a:t>
            </a:r>
            <a:r>
              <a:rPr lang="cs-CZ" dirty="0"/>
              <a:t>pro zadávání veřejných </a:t>
            </a:r>
            <a:r>
              <a:rPr lang="cs-CZ" dirty="0" smtClean="0"/>
              <a:t>zakázek,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Způsobilé investice pouze v programovém území, dříve nedotované jiným evropským grantem, neodepsané,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Investice musí být označena v souladu s pravidly </a:t>
            </a:r>
            <a:r>
              <a:rPr lang="cs-CZ" dirty="0"/>
              <a:t>povinné </a:t>
            </a:r>
            <a:r>
              <a:rPr lang="cs-CZ" dirty="0" smtClean="0"/>
              <a:t>publicity,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Veřejnosprávní kontrola na místě.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Výdaje na studie proveditelnosti, vliv na životní prostředí, autorský a technický dozor,  BOZP, apod. patří do BL </a:t>
            </a:r>
            <a:r>
              <a:rPr lang="cs-CZ" dirty="0" err="1" smtClean="0"/>
              <a:t>Staff</a:t>
            </a:r>
            <a:r>
              <a:rPr lang="cs-CZ" dirty="0" smtClean="0"/>
              <a:t> nebo BL 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expertise</a:t>
            </a:r>
            <a:r>
              <a:rPr lang="cs-CZ" dirty="0" smtClean="0"/>
              <a:t>.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Dotčené pozemky nebo budova musí být ve vlastnictví partnera nebo v dlouhodobém pronájmu.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Vykazování výdajů 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7350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endParaRPr lang="cs-CZ" sz="1900" dirty="0" smtClean="0"/>
          </a:p>
          <a:p>
            <a:pPr marL="454025" lvl="1" indent="-187325"/>
            <a:r>
              <a:rPr lang="cs-CZ" sz="1900" dirty="0" err="1" smtClean="0"/>
              <a:t>Infrastructure</a:t>
            </a:r>
            <a:r>
              <a:rPr lang="cs-CZ" sz="1900" dirty="0" smtClean="0"/>
              <a:t> and </a:t>
            </a:r>
            <a:r>
              <a:rPr lang="cs-CZ" sz="1900" dirty="0" err="1" smtClean="0"/>
              <a:t>works</a:t>
            </a:r>
            <a:r>
              <a:rPr lang="cs-CZ" sz="1900" dirty="0" smtClean="0"/>
              <a:t> </a:t>
            </a:r>
            <a:endParaRPr lang="cs-CZ" sz="1900" dirty="0"/>
          </a:p>
          <a:p>
            <a:pPr marL="720725" lvl="2" indent="-187325">
              <a:spcBef>
                <a:spcPts val="400"/>
              </a:spcBef>
            </a:pPr>
            <a:endParaRPr lang="cs-CZ" dirty="0" smtClean="0"/>
          </a:p>
          <a:p>
            <a:pPr marL="533400" lvl="2" indent="0">
              <a:spcBef>
                <a:spcPts val="400"/>
              </a:spcBef>
              <a:buNone/>
            </a:pPr>
            <a:r>
              <a:rPr lang="cs-CZ" dirty="0" smtClean="0"/>
              <a:t>Ke kontrole je nutno doložit:</a:t>
            </a:r>
          </a:p>
          <a:p>
            <a:pPr marL="819150" lvl="2" indent="-285750">
              <a:spcBef>
                <a:spcPts val="400"/>
              </a:spcBef>
            </a:pPr>
            <a:r>
              <a:rPr lang="cs-CZ" dirty="0" smtClean="0"/>
              <a:t>evidenci majetku, majetkovou kartu</a:t>
            </a:r>
          </a:p>
          <a:p>
            <a:pPr marL="819150" lvl="2" indent="-285750">
              <a:spcBef>
                <a:spcPts val="400"/>
              </a:spcBef>
            </a:pPr>
            <a:r>
              <a:rPr lang="cs-CZ" dirty="0" smtClean="0"/>
              <a:t>Fotodokumentaci  - v relevantních případech včetně dokumentace, která prokazuje označení majetku v souladu s požadavky na publicitu.</a:t>
            </a:r>
          </a:p>
          <a:p>
            <a:pPr marL="819150" lvl="2" indent="-285750">
              <a:spcBef>
                <a:spcPts val="400"/>
              </a:spcBef>
            </a:pPr>
            <a:r>
              <a:rPr lang="cs-CZ" dirty="0" smtClean="0"/>
              <a:t>Uzavřenou smlouvu, fakturu včetně soupisu prací, stavební deník, doklad o zaplacení</a:t>
            </a:r>
          </a:p>
          <a:p>
            <a:pPr marL="720725" lvl="2" indent="-187325">
              <a:spcBef>
                <a:spcPts val="400"/>
              </a:spcBef>
            </a:pP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Vykazování výdajů 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8957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cs-CZ" dirty="0" smtClean="0"/>
              <a:t>Sledování případných příjmů  nebo úspor výdajů generovaných projektem v době realizace a tři roky po ukončení.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Použití správného kurzu pro přepočet na EUR (k dispozici na našich </a:t>
            </a:r>
            <a:r>
              <a:rPr lang="cs-CZ" dirty="0" err="1" smtClean="0"/>
              <a:t>wwwstránkách</a:t>
            </a:r>
            <a:r>
              <a:rPr lang="cs-CZ" dirty="0" smtClean="0"/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Splnění souladu s politikami EU.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Splnění souladu s pravidly po zadávání veřejných zakázek. U smluv pod 5 tis. EUR splnění pravidla 3E.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Poskytování veřejné podpory (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aid</a:t>
            </a:r>
            <a:r>
              <a:rPr lang="cs-CZ" dirty="0" smtClean="0"/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Řádný popis prováděných aktivit a výstupů ve zprávách (standardizovaný formulář) včetně doložení průkazných dokumentů a jejich soulad s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Plnění rozpočtu po BL a WP. Překročení (flexibility </a:t>
            </a:r>
            <a:r>
              <a:rPr lang="cs-CZ" dirty="0" err="1" smtClean="0"/>
              <a:t>rules</a:t>
            </a:r>
            <a:r>
              <a:rPr lang="cs-CZ" dirty="0" smtClean="0"/>
              <a:t>) nutno předem odsouhlasit s LP.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Ostatní body kontroly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4253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407263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dirty="0" smtClean="0"/>
              <a:t>Děkuji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600" i="1" dirty="0" smtClean="0"/>
              <a:t>Ing. Markéta Weingärtnerová </a:t>
            </a:r>
            <a:br>
              <a:rPr lang="cs-CZ" sz="1600" i="1" dirty="0" smtClean="0"/>
            </a:br>
            <a:r>
              <a:rPr lang="cs-CZ" sz="1600" i="1" dirty="0" smtClean="0"/>
              <a:t>Centrum pro regionální rozvoj České republiky</a:t>
            </a:r>
            <a:br>
              <a:rPr lang="cs-CZ" sz="1600" i="1" dirty="0" smtClean="0"/>
            </a:br>
            <a:r>
              <a:rPr lang="cs-CZ" sz="1600" i="1" dirty="0" smtClean="0"/>
              <a:t>Odbor Evropské územní spolupráce</a:t>
            </a:r>
            <a:br>
              <a:rPr lang="cs-CZ" sz="1600" i="1" dirty="0" smtClean="0"/>
            </a:br>
            <a:r>
              <a:rPr lang="cs-CZ" sz="1600" i="1" dirty="0" smtClean="0"/>
              <a:t>U Nákladového nádraží 3144/4</a:t>
            </a:r>
            <a:br>
              <a:rPr lang="cs-CZ" sz="1600" i="1" dirty="0" smtClean="0"/>
            </a:br>
            <a:r>
              <a:rPr lang="cs-CZ" sz="1600" i="1" dirty="0" smtClean="0"/>
              <a:t>130 00 Praha 3</a:t>
            </a:r>
            <a:br>
              <a:rPr lang="cs-CZ" sz="1600" i="1" dirty="0" smtClean="0"/>
            </a:br>
            <a:r>
              <a:rPr lang="cs-CZ" sz="1600" i="1" dirty="0" smtClean="0"/>
              <a:t>M: 0420 724 568 700</a:t>
            </a:r>
            <a:br>
              <a:rPr lang="cs-CZ" sz="1600" i="1" dirty="0" smtClean="0"/>
            </a:br>
            <a:r>
              <a:rPr lang="cs-CZ" sz="1600" i="1" dirty="0" smtClean="0"/>
              <a:t>T: +420 225 855 231</a:t>
            </a:r>
            <a:br>
              <a:rPr lang="cs-CZ" sz="1600" i="1" dirty="0" smtClean="0"/>
            </a:br>
            <a:r>
              <a:rPr lang="cs-CZ" sz="1600" i="1" dirty="0" smtClean="0"/>
              <a:t>E: </a:t>
            </a:r>
            <a:r>
              <a:rPr lang="cs-CZ" sz="1600" i="1" dirty="0" smtClean="0">
                <a:hlinkClick r:id="rId2"/>
              </a:rPr>
              <a:t>marketa.weingartnerova@crr.cz</a:t>
            </a: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LcParenR"/>
            </a:pPr>
            <a:r>
              <a:rPr lang="cs-CZ" dirty="0" smtClean="0"/>
              <a:t>Úplné/kompletní a správné,</a:t>
            </a:r>
          </a:p>
          <a:p>
            <a:pPr marL="342900" indent="-342900">
              <a:buAutoNum type="alphaLcParenR"/>
            </a:pPr>
            <a:r>
              <a:rPr lang="cs-CZ" dirty="0" smtClean="0"/>
              <a:t>opravy prováděné řádným způsobem – tzv. účetní opravy,</a:t>
            </a:r>
          </a:p>
          <a:p>
            <a:pPr marL="342900" indent="-342900">
              <a:buAutoNum type="alphaLcParenR"/>
            </a:pPr>
            <a:r>
              <a:rPr lang="cs-CZ" dirty="0"/>
              <a:t>o</a:t>
            </a:r>
            <a:r>
              <a:rPr lang="cs-CZ" dirty="0" smtClean="0"/>
              <a:t>značení originálů účetních dokladů řádně dle požadavků programu,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Název projektu/AKRONYM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Číslo projektu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Název programu</a:t>
            </a:r>
          </a:p>
          <a:p>
            <a:pPr marL="342900" indent="-342900">
              <a:buAutoNum type="alphaLcParenR"/>
            </a:pPr>
            <a:r>
              <a:rPr lang="cs-CZ" dirty="0" smtClean="0"/>
              <a:t>utříděné.</a:t>
            </a:r>
          </a:p>
          <a:p>
            <a:pPr marL="342900" indent="-342900">
              <a:buAutoNum type="alphaLcParenR"/>
            </a:pPr>
            <a:r>
              <a:rPr lang="cs-CZ" dirty="0" smtClean="0"/>
              <a:t>Odděleně zaúčtované od ostatních výdajů partnera (</a:t>
            </a:r>
            <a:r>
              <a:rPr lang="cs-CZ" dirty="0" err="1" smtClean="0"/>
              <a:t>Separate</a:t>
            </a:r>
            <a:r>
              <a:rPr lang="cs-CZ" dirty="0" smtClean="0"/>
              <a:t> </a:t>
            </a:r>
            <a:r>
              <a:rPr lang="cs-CZ" dirty="0" err="1" smtClean="0"/>
              <a:t>Accounting</a:t>
            </a:r>
            <a:r>
              <a:rPr lang="cs-CZ" dirty="0" smtClean="0"/>
              <a:t> Systém)</a:t>
            </a:r>
          </a:p>
          <a:p>
            <a:pPr marL="342900" indent="-342900">
              <a:buAutoNum type="alphaLcParenR"/>
            </a:pPr>
            <a:r>
              <a:rPr lang="cs-CZ" dirty="0" smtClean="0"/>
              <a:t>V souladu s pravidly způsobilosti</a:t>
            </a:r>
          </a:p>
          <a:p>
            <a:pPr marL="342900" indent="-342900">
              <a:buAutoNum type="alphaLcParenR"/>
            </a:pPr>
            <a:r>
              <a:rPr lang="cs-CZ" dirty="0" smtClean="0"/>
              <a:t>Respektující pravidla veřejného zadávání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Způsobilost </a:t>
            </a:r>
            <a:r>
              <a:rPr lang="cs-CZ" dirty="0" smtClean="0"/>
              <a:t>výdajů – náležitosti dokumentů </a:t>
            </a:r>
            <a:r>
              <a:rPr lang="cs-CZ" dirty="0"/>
              <a:t>s výjimkou u paušálních výdajů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856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/>
              <a:t>Nezpůsobilé výdaje v období 2014-2020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Věcné </a:t>
            </a:r>
            <a:r>
              <a:rPr lang="cs-CZ" dirty="0" smtClean="0"/>
              <a:t>příspěvky,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úroky </a:t>
            </a:r>
            <a:r>
              <a:rPr lang="cs-CZ" dirty="0"/>
              <a:t>z dlužných částek, pokuty, penále, výdaje na soudní </a:t>
            </a:r>
            <a:r>
              <a:rPr lang="cs-CZ" dirty="0" smtClean="0"/>
              <a:t>spory,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d</a:t>
            </a:r>
            <a:r>
              <a:rPr lang="cs-CZ" dirty="0" smtClean="0"/>
              <a:t>ary </a:t>
            </a:r>
            <a:r>
              <a:rPr lang="cs-CZ" dirty="0"/>
              <a:t>nad 50€ nesouvisející s propagací, komunikací </a:t>
            </a:r>
            <a:r>
              <a:rPr lang="cs-CZ" dirty="0" smtClean="0"/>
              <a:t>projektu,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ú</a:t>
            </a:r>
            <a:r>
              <a:rPr lang="cs-CZ" dirty="0" smtClean="0"/>
              <a:t>roky z úvěrů,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kurzové rozdíly,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nákup pozemků,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DPH (výjimka pro příjemce, kteří nemohou nárokovat odpočet DPH na vstupu</a:t>
            </a:r>
            <a:r>
              <a:rPr lang="cs-CZ" dirty="0" smtClean="0"/>
              <a:t>),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p</a:t>
            </a:r>
            <a:r>
              <a:rPr lang="cs-CZ" dirty="0" smtClean="0"/>
              <a:t>oplatky </a:t>
            </a:r>
            <a:r>
              <a:rPr lang="cs-CZ" dirty="0"/>
              <a:t>za národní finanční </a:t>
            </a:r>
            <a:r>
              <a:rPr lang="cs-CZ" dirty="0" smtClean="0"/>
              <a:t>transakce,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alkohol,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err="1" smtClean="0"/>
              <a:t>přefakturace</a:t>
            </a:r>
            <a:r>
              <a:rPr lang="cs-CZ" dirty="0" smtClean="0"/>
              <a:t> </a:t>
            </a:r>
            <a:r>
              <a:rPr lang="cs-CZ" dirty="0"/>
              <a:t>mezi partnery projektu (za služby, vybavení, práce</a:t>
            </a:r>
            <a:r>
              <a:rPr lang="cs-CZ" dirty="0" smtClean="0"/>
              <a:t>).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SHARING COSTS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způsobilost výdajů </a:t>
            </a:r>
            <a:r>
              <a:rPr lang="cs-CZ" dirty="0"/>
              <a:t>v období </a:t>
            </a:r>
            <a:r>
              <a:rPr lang="cs-CZ" dirty="0" smtClean="0"/>
              <a:t>2014-2020 – aneb co se mění a nemění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822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AutoNum type="arabicPeriod"/>
            </a:pPr>
            <a:r>
              <a:rPr lang="cs-CZ" dirty="0" err="1" smtClean="0"/>
              <a:t>Staff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– mzdové výdaje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smtClean="0"/>
              <a:t>Office and </a:t>
            </a:r>
            <a:r>
              <a:rPr lang="cs-CZ" dirty="0" err="1" smtClean="0"/>
              <a:t>administrative</a:t>
            </a:r>
            <a:r>
              <a:rPr lang="cs-CZ" dirty="0" smtClean="0"/>
              <a:t> </a:t>
            </a:r>
            <a:r>
              <a:rPr lang="cs-CZ" dirty="0" err="1" smtClean="0"/>
              <a:t>expenditure</a:t>
            </a:r>
            <a:r>
              <a:rPr lang="cs-CZ" dirty="0" smtClean="0"/>
              <a:t> – administrativní a kancelářské výdaje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err="1" smtClean="0"/>
              <a:t>Travel</a:t>
            </a:r>
            <a:r>
              <a:rPr lang="cs-CZ" dirty="0" smtClean="0"/>
              <a:t> and </a:t>
            </a:r>
            <a:r>
              <a:rPr lang="cs-CZ" dirty="0" err="1" smtClean="0"/>
              <a:t>accommodation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– cestovné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expertise</a:t>
            </a:r>
            <a:r>
              <a:rPr lang="cs-CZ" dirty="0" smtClean="0"/>
              <a:t> and </a:t>
            </a:r>
            <a:r>
              <a:rPr lang="cs-CZ" dirty="0" err="1" smtClean="0"/>
              <a:t>services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– externí služby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err="1" smtClean="0"/>
              <a:t>Equipment</a:t>
            </a:r>
            <a:r>
              <a:rPr lang="cs-CZ" dirty="0" smtClean="0"/>
              <a:t> </a:t>
            </a:r>
            <a:r>
              <a:rPr lang="cs-CZ" dirty="0" err="1" smtClean="0"/>
              <a:t>expenditure</a:t>
            </a:r>
            <a:r>
              <a:rPr lang="cs-CZ" dirty="0" smtClean="0"/>
              <a:t> – vybavení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err="1" smtClean="0"/>
              <a:t>Infrastructure</a:t>
            </a:r>
            <a:r>
              <a:rPr lang="cs-CZ" dirty="0" smtClean="0"/>
              <a:t> and </a:t>
            </a:r>
            <a:r>
              <a:rPr lang="cs-CZ" dirty="0" err="1" smtClean="0"/>
              <a:t>works</a:t>
            </a:r>
            <a:r>
              <a:rPr lang="cs-CZ" dirty="0" smtClean="0"/>
              <a:t> </a:t>
            </a:r>
            <a:r>
              <a:rPr lang="cs-CZ" dirty="0" err="1" smtClean="0"/>
              <a:t>expenditure</a:t>
            </a:r>
            <a:r>
              <a:rPr lang="cs-CZ" dirty="0" smtClean="0"/>
              <a:t> (pouze program CENTRAL EUROPE)</a:t>
            </a:r>
          </a:p>
          <a:p>
            <a:endParaRPr lang="cs-CZ" dirty="0"/>
          </a:p>
          <a:p>
            <a:r>
              <a:rPr lang="cs-CZ" dirty="0" smtClean="0"/>
              <a:t>Rozpočtové kapitoly jsou rozděleny dle pracovních balíčků „</a:t>
            </a:r>
            <a:r>
              <a:rPr lang="cs-CZ" dirty="0" err="1" smtClean="0"/>
              <a:t>WPs</a:t>
            </a:r>
            <a:r>
              <a:rPr lang="cs-CZ" dirty="0" smtClean="0"/>
              <a:t>“.  Kapitola 6 nemůže mít WP1 Management and </a:t>
            </a:r>
            <a:r>
              <a:rPr lang="cs-CZ" dirty="0" err="1" smtClean="0"/>
              <a:t>communication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Rozpočtové kapitoly </a:t>
            </a:r>
            <a:r>
              <a:rPr lang="cs-CZ" dirty="0"/>
              <a:t>(budget lines) a „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packages</a:t>
            </a:r>
            <a:r>
              <a:rPr lang="cs-CZ" dirty="0"/>
              <a:t>“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425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dirty="0" smtClean="0"/>
              <a:t>Částka 15 000 EUR na projekt.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Není předmětem kontroly.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Automaticky „připsána“ po podpisu </a:t>
            </a:r>
            <a:r>
              <a:rPr lang="cs-CZ" dirty="0" err="1" smtClean="0"/>
              <a:t>Subsidy</a:t>
            </a:r>
            <a:r>
              <a:rPr lang="cs-CZ" dirty="0" smtClean="0"/>
              <a:t> </a:t>
            </a:r>
            <a:r>
              <a:rPr lang="cs-CZ" dirty="0" err="1" smtClean="0"/>
              <a:t>contract</a:t>
            </a:r>
            <a:r>
              <a:rPr lang="cs-CZ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Převod na účty partnerů je na zodpovědnosti LP .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smtClean="0"/>
              <a:t>Platí pro program CENTRAL i INTERREG EUROPE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Preparation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– náklady na přípravu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270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 smtClean="0"/>
              <a:t>Mzdové výdaje </a:t>
            </a:r>
            <a:endParaRPr lang="cs-CZ" dirty="0"/>
          </a:p>
          <a:p>
            <a:pPr marL="533400" lvl="2" indent="0">
              <a:spcBef>
                <a:spcPts val="400"/>
              </a:spcBef>
              <a:buNone/>
            </a:pPr>
            <a:r>
              <a:rPr lang="cs-CZ" dirty="0" smtClean="0"/>
              <a:t>a) REAL COSTS - Náhrada dle skutečných výdajů. </a:t>
            </a:r>
          </a:p>
          <a:p>
            <a:pPr marL="533400" lvl="2" indent="0">
              <a:spcBef>
                <a:spcPts val="400"/>
              </a:spcBef>
              <a:buNone/>
            </a:pPr>
            <a:r>
              <a:rPr lang="cs-CZ" dirty="0" smtClean="0"/>
              <a:t>b) FLAT RATE - Paušál do výše 20% přímých výdajů partnera (bez mzdových</a:t>
            </a:r>
            <a:r>
              <a:rPr lang="cs-CZ" dirty="0"/>
              <a:t> </a:t>
            </a:r>
            <a:r>
              <a:rPr lang="cs-CZ" dirty="0" smtClean="0"/>
              <a:t>a paušálních výdajů, např. administrativních nákladů) .</a:t>
            </a:r>
          </a:p>
          <a:p>
            <a:pPr marL="533400" lvl="2" indent="0">
              <a:spcBef>
                <a:spcPts val="400"/>
              </a:spcBef>
              <a:buNone/>
            </a:pP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Výběr způsobu náhrady mezd na začátku projektu, bez následné změny v průběhu realizace projektu – je nutné řádně zvážit volbu.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 případě skutečných výdajů jsou způsobilé hrubé mzdy a zákonné odvody ve výši zakotvené v zaměstnanecké smlouvě/ekvivalentu. Pracovní smlouvou nepodložená navýšení mezd nebo výplata odměn jsou nezpůsobilé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b="1" dirty="0" smtClean="0"/>
              <a:t>Pro program INTERREG EUROPE NENÍ POUŽITÍ PAUŠÁLNÍ SAZBY POVOLENO.</a:t>
            </a:r>
          </a:p>
          <a:p>
            <a:pPr marL="533400" lvl="2" indent="0">
              <a:spcBef>
                <a:spcPts val="400"/>
              </a:spcBef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Vykazování výdajů </a:t>
            </a:r>
            <a:r>
              <a:rPr lang="cs-CZ" dirty="0"/>
              <a:t>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67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Přehled přípustných metod výpočtu skutečných mzdových výdajů (reálné mzdy)</a:t>
            </a:r>
          </a:p>
          <a:p>
            <a:pPr marL="342900" indent="-342900">
              <a:buAutoNum type="alphaLcParenR"/>
            </a:pPr>
            <a:r>
              <a:rPr lang="cs-CZ" dirty="0" smtClean="0"/>
              <a:t>Zaměstnání na plný úvazek v projektu </a:t>
            </a:r>
          </a:p>
          <a:p>
            <a:pPr marL="342900" indent="-342900">
              <a:buAutoNum type="alphaLcParenR"/>
            </a:pPr>
            <a:r>
              <a:rPr lang="cs-CZ" dirty="0" smtClean="0"/>
              <a:t>Zaměstnání na částečný úvazek s pevně stanoveným procentním podílem odpracované doby na projektu za měsíc</a:t>
            </a:r>
          </a:p>
          <a:p>
            <a:pPr marL="342900" indent="-342900">
              <a:buAutoNum type="alphaLcParenR"/>
            </a:pPr>
            <a:r>
              <a:rPr lang="cs-CZ" dirty="0" smtClean="0"/>
              <a:t>Zaměstnání na částečný úvazek s pružným počtem odpracovaných hodin na projektu za měsíc – výše mzdových nákladů se stanovuje dle počtu odpracovaných hodin na projektu a hodinové sazby, kterou je možné vypočíst jako:</a:t>
            </a:r>
          </a:p>
          <a:p>
            <a:pPr marL="971550" lvl="1" indent="-342900">
              <a:buAutoNum type="alphaLcParenR"/>
            </a:pPr>
            <a:r>
              <a:rPr lang="cs-CZ" sz="1800" dirty="0" smtClean="0"/>
              <a:t>Podíl měsíčních hrubých mzdových nákladů a měsíční pracovní doby v hodinách podle dokladu o zaměstnání (</a:t>
            </a:r>
            <a:r>
              <a:rPr lang="cs-CZ" sz="1800" dirty="0" err="1" smtClean="0"/>
              <a:t>timesheet</a:t>
            </a:r>
            <a:r>
              <a:rPr lang="cs-CZ" sz="1800" dirty="0" smtClean="0"/>
              <a:t>)</a:t>
            </a:r>
          </a:p>
          <a:p>
            <a:pPr marL="971550" lvl="1" indent="-342900">
              <a:buAutoNum type="alphaLcParenR"/>
            </a:pPr>
            <a:r>
              <a:rPr lang="cs-CZ" sz="1800" dirty="0" smtClean="0"/>
              <a:t>Podíl posledních doložených ročních hrubých mzdových nákladů (tj. mzdových nákladů za posledních 12 po sobě jdoucích měsíců) a 1720hodin</a:t>
            </a:r>
          </a:p>
          <a:p>
            <a:pPr marL="342900" indent="-342900">
              <a:buAutoNum type="alphaLcParenR"/>
            </a:pPr>
            <a:r>
              <a:rPr lang="cs-CZ" dirty="0" smtClean="0"/>
              <a:t>Zaměstnání nasmlouvané pro účely projektu na hodinovém základě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Vykazování výdajů 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631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LcParenR"/>
            </a:pPr>
            <a:r>
              <a:rPr lang="cs-CZ" dirty="0" smtClean="0"/>
              <a:t>Zaměstnání </a:t>
            </a:r>
            <a:r>
              <a:rPr lang="cs-CZ" dirty="0"/>
              <a:t>na plný úvazek v projektu </a:t>
            </a:r>
            <a:endParaRPr lang="cs-CZ" dirty="0" smtClean="0"/>
          </a:p>
          <a:p>
            <a:pPr lvl="1" indent="0">
              <a:buNone/>
            </a:pPr>
            <a:r>
              <a:rPr lang="cs-CZ" dirty="0"/>
              <a:t>Rozhodující jsou ustanovení pracovní smlouvy/ekvivalentu</a:t>
            </a:r>
            <a:r>
              <a:rPr lang="cs-CZ" dirty="0" smtClean="0"/>
              <a:t>, nedokládá se </a:t>
            </a:r>
            <a:r>
              <a:rPr lang="cs-CZ" dirty="0" err="1" smtClean="0"/>
              <a:t>timesheet</a:t>
            </a:r>
            <a:r>
              <a:rPr lang="cs-CZ" dirty="0" smtClean="0"/>
              <a:t>.</a:t>
            </a:r>
          </a:p>
          <a:p>
            <a:pPr marL="342900" indent="-342900">
              <a:buAutoNum type="alphaLcParenR"/>
            </a:pPr>
            <a:endParaRPr lang="cs-CZ" dirty="0" smtClean="0"/>
          </a:p>
          <a:p>
            <a:pPr marL="342900" indent="-342900">
              <a:buFont typeface="Arial"/>
              <a:buAutoNum type="alphaLcParenR"/>
            </a:pPr>
            <a:r>
              <a:rPr lang="cs-CZ" dirty="0"/>
              <a:t>Zaměstnání na částečný úvazek s pevně stanoveným procentním podílem odpracované doby na projektu za </a:t>
            </a:r>
            <a:r>
              <a:rPr lang="cs-CZ" dirty="0" smtClean="0"/>
              <a:t>měsíc</a:t>
            </a:r>
          </a:p>
          <a:p>
            <a:pPr lvl="1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Timesheet</a:t>
            </a:r>
            <a:r>
              <a:rPr lang="cs-CZ" dirty="0" smtClean="0"/>
              <a:t> není vyžadován, v pracovní smlouvě/dohodě, náplni práce resp. popisu pracovního místa musí být uveden procentní podíl doby, který má zaměstnanec na projektu odpracovat</a:t>
            </a:r>
          </a:p>
          <a:p>
            <a:pPr marL="342900" indent="-342900"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Vykazování výdajů 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83103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607</TotalTime>
  <Words>2212</Words>
  <Application>Microsoft Office PowerPoint</Application>
  <PresentationFormat>Předvádění na obrazovce (4:3)</PresentationFormat>
  <Paragraphs>258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sablona_centrum_2016</vt:lpstr>
      <vt:lpstr>Seminář „Kontrola výdajů“ v rámci programu Interreg CENTRAL EUROPE</vt:lpstr>
      <vt:lpstr>Způsobilost výdajů</vt:lpstr>
      <vt:lpstr>Způsobilost výdajů – náležitosti dokumentů s výjimkou u paušálních výdajů</vt:lpstr>
      <vt:lpstr>způsobilost výdajů v období 2014-2020 – aneb co se mění a nemění </vt:lpstr>
      <vt:lpstr>Rozpočtové kapitoly (budget lines) a „work packages“</vt:lpstr>
      <vt:lpstr>Preparation costs – náklady na přípravu</vt:lpstr>
      <vt:lpstr>Vykazování výdajů v období 2014-2020 </vt:lpstr>
      <vt:lpstr>Vykazování výdajů v období 2014-2020 </vt:lpstr>
      <vt:lpstr>Vykazování výdajů v období 2014-2020 </vt:lpstr>
      <vt:lpstr>Vykazování výdajů v období 2014-2020 </vt:lpstr>
      <vt:lpstr>Vykazování výdajů v období 2014-2020 </vt:lpstr>
      <vt:lpstr>Vykazování výdajů v období 2014-2020 </vt:lpstr>
      <vt:lpstr>Vykazování výdajů a nejčastější pochybení po rozpočtových kapitolách  - MZDOVÉ VÝDAJE </vt:lpstr>
      <vt:lpstr>Vykazování výdajů a nejčastější pochybení po rozpočtových kapitolách  - MZDOVÉ VÝDAJE </vt:lpstr>
      <vt:lpstr>Vykazování výdajů v období 2014-2020 </vt:lpstr>
      <vt:lpstr>Vykazování výdajů v období 2014-2020 - CESTOVNÍ NÁHRADY</vt:lpstr>
      <vt:lpstr>Vykazování výdajů a nejčastější pochybení po rozpočtových kapitolách – CESTOVNÍ NÁHRADY</vt:lpstr>
      <vt:lpstr>Vykazování výdajů v období 2014-2020 </vt:lpstr>
      <vt:lpstr>Vykazování výdajů a nejčastější pochybení po rozpočtových kapitolách – EXTERNÍ VÝDAJE</vt:lpstr>
      <vt:lpstr>Vykazování výdajů a nejčastější pochybení po rozpočtových kapitolách – Equipment expenditure -  VYBAVENÍ</vt:lpstr>
      <vt:lpstr>Vykazování výdajů v období 2014-2020 </vt:lpstr>
      <vt:lpstr>Vykazování výdajů v období 2014-2020 </vt:lpstr>
      <vt:lpstr>Ostatní body kontroly</vt:lpstr>
      <vt:lpstr>Děkuji za pozornost   Ing. Markéta Weingärtnerová  Centrum pro regionální rozvoj České republiky Odbor Evropské územní spolupráce U Nákladového nádraží 3144/4 130 00 Praha 3 M: 0420 724 568 700 T: +420 225 855 231 E: marketa.weingartnerova@crr.cz  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*</cp:lastModifiedBy>
  <cp:revision>51</cp:revision>
  <dcterms:created xsi:type="dcterms:W3CDTF">2016-05-13T07:19:23Z</dcterms:created>
  <dcterms:modified xsi:type="dcterms:W3CDTF">2016-06-24T07:50:02Z</dcterms:modified>
</cp:coreProperties>
</file>