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724" r:id="rId6"/>
    <p:sldMasterId id="2147483736" r:id="rId7"/>
    <p:sldMasterId id="2147483748" r:id="rId8"/>
    <p:sldMasterId id="2147483760" r:id="rId9"/>
    <p:sldMasterId id="2147483772" r:id="rId10"/>
  </p:sldMasterIdLst>
  <p:notesMasterIdLst>
    <p:notesMasterId r:id="rId164"/>
  </p:notesMasterIdLst>
  <p:handoutMasterIdLst>
    <p:handoutMasterId r:id="rId165"/>
  </p:handoutMasterIdLst>
  <p:sldIdLst>
    <p:sldId id="675" r:id="rId11"/>
    <p:sldId id="964" r:id="rId12"/>
    <p:sldId id="1070" r:id="rId13"/>
    <p:sldId id="1013" r:id="rId14"/>
    <p:sldId id="966" r:id="rId15"/>
    <p:sldId id="967" r:id="rId16"/>
    <p:sldId id="927" r:id="rId17"/>
    <p:sldId id="902" r:id="rId18"/>
    <p:sldId id="959" r:id="rId19"/>
    <p:sldId id="782" r:id="rId20"/>
    <p:sldId id="647" r:id="rId21"/>
    <p:sldId id="860" r:id="rId22"/>
    <p:sldId id="1002" r:id="rId23"/>
    <p:sldId id="648" r:id="rId24"/>
    <p:sldId id="625" r:id="rId25"/>
    <p:sldId id="626" r:id="rId26"/>
    <p:sldId id="627" r:id="rId27"/>
    <p:sldId id="628" r:id="rId28"/>
    <p:sldId id="1014" r:id="rId29"/>
    <p:sldId id="1017" r:id="rId30"/>
    <p:sldId id="1016" r:id="rId31"/>
    <p:sldId id="1071" r:id="rId32"/>
    <p:sldId id="961" r:id="rId33"/>
    <p:sldId id="962" r:id="rId34"/>
    <p:sldId id="963" r:id="rId35"/>
    <p:sldId id="774" r:id="rId36"/>
    <p:sldId id="1072" r:id="rId37"/>
    <p:sldId id="1018" r:id="rId38"/>
    <p:sldId id="702" r:id="rId39"/>
    <p:sldId id="911" r:id="rId40"/>
    <p:sldId id="734" r:id="rId41"/>
    <p:sldId id="921" r:id="rId42"/>
    <p:sldId id="920" r:id="rId43"/>
    <p:sldId id="906" r:id="rId44"/>
    <p:sldId id="550" r:id="rId45"/>
    <p:sldId id="556" r:id="rId46"/>
    <p:sldId id="551" r:id="rId47"/>
    <p:sldId id="552" r:id="rId48"/>
    <p:sldId id="558" r:id="rId49"/>
    <p:sldId id="553" r:id="rId50"/>
    <p:sldId id="704" r:id="rId51"/>
    <p:sldId id="559" r:id="rId52"/>
    <p:sldId id="560" r:id="rId53"/>
    <p:sldId id="561" r:id="rId54"/>
    <p:sldId id="697" r:id="rId55"/>
    <p:sldId id="954" r:id="rId56"/>
    <p:sldId id="563" r:id="rId57"/>
    <p:sldId id="564" r:id="rId58"/>
    <p:sldId id="923" r:id="rId59"/>
    <p:sldId id="922" r:id="rId60"/>
    <p:sldId id="664" r:id="rId61"/>
    <p:sldId id="1073" r:id="rId62"/>
    <p:sldId id="1074" r:id="rId63"/>
    <p:sldId id="660" r:id="rId64"/>
    <p:sldId id="661" r:id="rId65"/>
    <p:sldId id="662" r:id="rId66"/>
    <p:sldId id="568" r:id="rId67"/>
    <p:sldId id="569" r:id="rId68"/>
    <p:sldId id="570" r:id="rId69"/>
    <p:sldId id="571" r:id="rId70"/>
    <p:sldId id="705" r:id="rId71"/>
    <p:sldId id="712" r:id="rId72"/>
    <p:sldId id="706" r:id="rId73"/>
    <p:sldId id="707" r:id="rId74"/>
    <p:sldId id="708" r:id="rId75"/>
    <p:sldId id="709" r:id="rId76"/>
    <p:sldId id="710" r:id="rId77"/>
    <p:sldId id="711" r:id="rId78"/>
    <p:sldId id="713" r:id="rId79"/>
    <p:sldId id="714" r:id="rId80"/>
    <p:sldId id="715" r:id="rId81"/>
    <p:sldId id="996" r:id="rId82"/>
    <p:sldId id="717" r:id="rId83"/>
    <p:sldId id="997" r:id="rId84"/>
    <p:sldId id="998" r:id="rId85"/>
    <p:sldId id="999" r:id="rId86"/>
    <p:sldId id="1001" r:id="rId87"/>
    <p:sldId id="721" r:id="rId88"/>
    <p:sldId id="722" r:id="rId89"/>
    <p:sldId id="1075" r:id="rId90"/>
    <p:sldId id="1076" r:id="rId91"/>
    <p:sldId id="991" r:id="rId92"/>
    <p:sldId id="867" r:id="rId93"/>
    <p:sldId id="924" r:id="rId94"/>
    <p:sldId id="955" r:id="rId95"/>
    <p:sldId id="679" r:id="rId96"/>
    <p:sldId id="690" r:id="rId97"/>
    <p:sldId id="691" r:id="rId98"/>
    <p:sldId id="1003" r:id="rId99"/>
    <p:sldId id="863" r:id="rId100"/>
    <p:sldId id="865" r:id="rId101"/>
    <p:sldId id="864" r:id="rId102"/>
    <p:sldId id="862" r:id="rId103"/>
    <p:sldId id="866" r:id="rId104"/>
    <p:sldId id="693" r:id="rId105"/>
    <p:sldId id="695" r:id="rId106"/>
    <p:sldId id="694" r:id="rId107"/>
    <p:sldId id="868" r:id="rId108"/>
    <p:sldId id="1021" r:id="rId109"/>
    <p:sldId id="1022" r:id="rId110"/>
    <p:sldId id="1023" r:id="rId111"/>
    <p:sldId id="1024" r:id="rId112"/>
    <p:sldId id="1025" r:id="rId113"/>
    <p:sldId id="1026" r:id="rId114"/>
    <p:sldId id="1027" r:id="rId115"/>
    <p:sldId id="1028" r:id="rId116"/>
    <p:sldId id="1029" r:id="rId117"/>
    <p:sldId id="1030" r:id="rId118"/>
    <p:sldId id="1031" r:id="rId119"/>
    <p:sldId id="1032" r:id="rId120"/>
    <p:sldId id="1033" r:id="rId121"/>
    <p:sldId id="1034" r:id="rId122"/>
    <p:sldId id="1035" r:id="rId123"/>
    <p:sldId id="1036" r:id="rId124"/>
    <p:sldId id="1037" r:id="rId125"/>
    <p:sldId id="1038" r:id="rId126"/>
    <p:sldId id="1039" r:id="rId127"/>
    <p:sldId id="1040" r:id="rId128"/>
    <p:sldId id="1041" r:id="rId129"/>
    <p:sldId id="1042" r:id="rId130"/>
    <p:sldId id="1043" r:id="rId131"/>
    <p:sldId id="1044" r:id="rId132"/>
    <p:sldId id="1045" r:id="rId133"/>
    <p:sldId id="1046" r:id="rId134"/>
    <p:sldId id="1047" r:id="rId135"/>
    <p:sldId id="1048" r:id="rId136"/>
    <p:sldId id="1049" r:id="rId137"/>
    <p:sldId id="1050" r:id="rId138"/>
    <p:sldId id="1051" r:id="rId139"/>
    <p:sldId id="1052" r:id="rId140"/>
    <p:sldId id="1053" r:id="rId141"/>
    <p:sldId id="1054" r:id="rId142"/>
    <p:sldId id="1077" r:id="rId143"/>
    <p:sldId id="1078" r:id="rId144"/>
    <p:sldId id="1055" r:id="rId145"/>
    <p:sldId id="1079" r:id="rId146"/>
    <p:sldId id="1059" r:id="rId147"/>
    <p:sldId id="1060" r:id="rId148"/>
    <p:sldId id="1061" r:id="rId149"/>
    <p:sldId id="1062" r:id="rId150"/>
    <p:sldId id="1063" r:id="rId151"/>
    <p:sldId id="1064" r:id="rId152"/>
    <p:sldId id="1065" r:id="rId153"/>
    <p:sldId id="1066" r:id="rId154"/>
    <p:sldId id="1067" r:id="rId155"/>
    <p:sldId id="1069" r:id="rId156"/>
    <p:sldId id="1081" r:id="rId157"/>
    <p:sldId id="1080" r:id="rId158"/>
    <p:sldId id="1083" r:id="rId159"/>
    <p:sldId id="1082" r:id="rId160"/>
    <p:sldId id="1068" r:id="rId161"/>
    <p:sldId id="1056" r:id="rId162"/>
    <p:sldId id="1057" r:id="rId163"/>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2D5EC1"/>
    <a:srgbClr val="3E6FD2"/>
    <a:srgbClr val="FFFF66"/>
    <a:srgbClr val="808080"/>
    <a:srgbClr val="EE8032"/>
    <a:srgbClr val="3166CF"/>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0" autoAdjust="0"/>
    <p:restoredTop sz="90621" autoAdjust="0"/>
  </p:normalViewPr>
  <p:slideViewPr>
    <p:cSldViewPr>
      <p:cViewPr>
        <p:scale>
          <a:sx n="100" d="100"/>
          <a:sy n="100" d="100"/>
        </p:scale>
        <p:origin x="-1920" y="-4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1.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handoutMaster" Target="handoutMasters/handoutMaster1.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slide" Target="slides/slide146.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C9E90198-2690-4F2A-99A5-151868482AFE}" type="slidenum">
              <a:rPr lang="en-GB"/>
              <a:pPr>
                <a:defRPr/>
              </a:pPr>
              <a:t>‹#›</a:t>
            </a:fld>
            <a:endParaRPr lang="en-GB"/>
          </a:p>
        </p:txBody>
      </p:sp>
    </p:spTree>
    <p:extLst>
      <p:ext uri="{BB962C8B-B14F-4D97-AF65-F5344CB8AC3E}">
        <p14:creationId xmlns:p14="http://schemas.microsoft.com/office/powerpoint/2010/main" val="91807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pPr>
              <a:defRPr/>
            </a:pPr>
            <a:fld id="{89AC7CA3-23DE-4E0F-98AD-0848A86642FF}" type="slidenum">
              <a:rPr lang="en-GB"/>
              <a:pPr>
                <a:defRPr/>
              </a:pPr>
              <a:t>‹#›</a:t>
            </a:fld>
            <a:endParaRPr lang="en-GB"/>
          </a:p>
        </p:txBody>
      </p:sp>
    </p:spTree>
    <p:extLst>
      <p:ext uri="{BB962C8B-B14F-4D97-AF65-F5344CB8AC3E}">
        <p14:creationId xmlns:p14="http://schemas.microsoft.com/office/powerpoint/2010/main" val="3200813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a:ln/>
        </p:spPr>
      </p:sp>
      <p:sp>
        <p:nvSpPr>
          <p:cNvPr id="16386" name="Notizenplatzhalter 2"/>
          <p:cNvSpPr>
            <a:spLocks noGrp="1"/>
          </p:cNvSpPr>
          <p:nvPr>
            <p:ph type="body" idx="1"/>
          </p:nvPr>
        </p:nvSpPr>
        <p:spPr>
          <a:noFill/>
        </p:spPr>
        <p:txBody>
          <a:bodyPr/>
          <a:lstStyle/>
          <a:p>
            <a:pPr algn="just">
              <a:spcBef>
                <a:spcPct val="0"/>
              </a:spcBef>
            </a:pPr>
            <a:endParaRPr lang="en-GB" dirty="0" smtClean="0"/>
          </a:p>
        </p:txBody>
      </p:sp>
      <p:sp>
        <p:nvSpPr>
          <p:cNvPr id="16387" name="Foliennummernplatzhalter 3"/>
          <p:cNvSpPr>
            <a:spLocks noGrp="1"/>
          </p:cNvSpPr>
          <p:nvPr>
            <p:ph type="sldNum" sz="quarter" idx="5"/>
          </p:nvPr>
        </p:nvSpPr>
        <p:spPr>
          <a:noFill/>
          <a:ln>
            <a:miter lim="800000"/>
            <a:headEnd/>
            <a:tailEnd/>
          </a:ln>
        </p:spPr>
        <p:txBody>
          <a:bodyPr/>
          <a:lstStyle/>
          <a:p>
            <a:fld id="{8FA057C6-F980-4E96-830F-35C63611E19C}"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107</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117</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118</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119</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120</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121</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122</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123</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124</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125</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p:cNvSpPr>
          <p:nvPr>
            <p:ph type="sldImg"/>
          </p:nvPr>
        </p:nvSpPr>
        <p:spPr>
          <a:xfrm>
            <a:off x="915988" y="746125"/>
            <a:ext cx="2921000" cy="2190750"/>
          </a:xfrm>
          <a:ln/>
        </p:spPr>
      </p:sp>
      <p:sp>
        <p:nvSpPr>
          <p:cNvPr id="3" name="Notizenplatzhalter 2"/>
          <p:cNvSpPr>
            <a:spLocks noGrp="1"/>
          </p:cNvSpPr>
          <p:nvPr>
            <p:ph type="body" idx="1"/>
          </p:nvPr>
        </p:nvSpPr>
        <p:spPr>
          <a:xfrm>
            <a:off x="680241" y="3082955"/>
            <a:ext cx="5445134" cy="6114699"/>
          </a:xfrm>
        </p:spPr>
        <p:txBody>
          <a:bodyPr/>
          <a:lstStyle/>
          <a:p>
            <a:pPr>
              <a:defRPr/>
            </a:pPr>
            <a:endParaRPr lang="en-GB" dirty="0"/>
          </a:p>
        </p:txBody>
      </p:sp>
      <p:sp>
        <p:nvSpPr>
          <p:cNvPr id="26627" name="Foliennummernplatzhalter 3"/>
          <p:cNvSpPr>
            <a:spLocks noGrp="1"/>
          </p:cNvSpPr>
          <p:nvPr>
            <p:ph type="sldNum" sz="quarter" idx="5"/>
          </p:nvPr>
        </p:nvSpPr>
        <p:spPr>
          <a:xfrm>
            <a:off x="3856301" y="9332205"/>
            <a:ext cx="2949313" cy="496564"/>
          </a:xfrm>
          <a:noFill/>
          <a:ln>
            <a:miter lim="800000"/>
            <a:headEnd/>
            <a:tailEnd/>
          </a:ln>
        </p:spPr>
        <p:txBody>
          <a:bodyPr/>
          <a:lstStyle/>
          <a:p>
            <a:fld id="{7E1E3A26-BB68-416B-A1CD-047D5ADED5CF}" type="slidenum">
              <a:rPr lang="en-GB" smtClean="0"/>
              <a:pPr/>
              <a:t>20</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126</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127</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128</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129</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130</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131</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132</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135</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endParaRPr lang="en-US" dirty="0" smtClean="0"/>
          </a:p>
        </p:txBody>
      </p:sp>
      <p:sp>
        <p:nvSpPr>
          <p:cNvPr id="67587" name="Slide Number Placeholder 3"/>
          <p:cNvSpPr>
            <a:spLocks noGrp="1"/>
          </p:cNvSpPr>
          <p:nvPr>
            <p:ph type="sldNum" sz="quarter" idx="5"/>
          </p:nvPr>
        </p:nvSpPr>
        <p:spPr>
          <a:noFill/>
          <a:ln>
            <a:miter lim="800000"/>
            <a:headEnd/>
            <a:tailEnd/>
          </a:ln>
        </p:spPr>
        <p:txBody>
          <a:bodyPr/>
          <a:lstStyle/>
          <a:p>
            <a:fld id="{07DF3E74-8F92-4454-9BAB-6C73753E0BCB}" type="slidenum">
              <a:rPr lang="en-GB" smtClean="0"/>
              <a:pPr/>
              <a:t>137</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endParaRPr lang="en-US" dirty="0" smtClean="0"/>
          </a:p>
        </p:txBody>
      </p:sp>
      <p:sp>
        <p:nvSpPr>
          <p:cNvPr id="67587" name="Slide Number Placeholder 3"/>
          <p:cNvSpPr>
            <a:spLocks noGrp="1"/>
          </p:cNvSpPr>
          <p:nvPr>
            <p:ph type="sldNum" sz="quarter" idx="5"/>
          </p:nvPr>
        </p:nvSpPr>
        <p:spPr>
          <a:noFill/>
          <a:ln>
            <a:miter lim="800000"/>
            <a:headEnd/>
            <a:tailEnd/>
          </a:ln>
        </p:spPr>
        <p:txBody>
          <a:bodyPr/>
          <a:lstStyle/>
          <a:p>
            <a:fld id="{07DF3E74-8F92-4454-9BAB-6C73753E0BCB}" type="slidenum">
              <a:rPr lang="en-GB" smtClean="0"/>
              <a:pPr/>
              <a:t>145</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endParaRPr lang="en-US" dirty="0" smtClean="0"/>
          </a:p>
        </p:txBody>
      </p:sp>
      <p:sp>
        <p:nvSpPr>
          <p:cNvPr id="67587" name="Slide Number Placeholder 3"/>
          <p:cNvSpPr>
            <a:spLocks noGrp="1"/>
          </p:cNvSpPr>
          <p:nvPr>
            <p:ph type="sldNum" sz="quarter" idx="5"/>
          </p:nvPr>
        </p:nvSpPr>
        <p:spPr>
          <a:noFill/>
          <a:ln>
            <a:miter lim="800000"/>
            <a:headEnd/>
            <a:tailEnd/>
          </a:ln>
        </p:spPr>
        <p:txBody>
          <a:bodyPr/>
          <a:lstStyle/>
          <a:p>
            <a:fld id="{07DF3E74-8F92-4454-9BAB-6C73753E0BCB}" type="slidenum">
              <a:rPr lang="en-GB" smtClean="0"/>
              <a:pPr/>
              <a:t>82</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endParaRPr lang="en-US" dirty="0" smtClean="0"/>
          </a:p>
        </p:txBody>
      </p:sp>
      <p:sp>
        <p:nvSpPr>
          <p:cNvPr id="67587" name="Slide Number Placeholder 3"/>
          <p:cNvSpPr>
            <a:spLocks noGrp="1"/>
          </p:cNvSpPr>
          <p:nvPr>
            <p:ph type="sldNum" sz="quarter" idx="5"/>
          </p:nvPr>
        </p:nvSpPr>
        <p:spPr>
          <a:noFill/>
          <a:ln>
            <a:miter lim="800000"/>
            <a:headEnd/>
            <a:tailEnd/>
          </a:ln>
        </p:spPr>
        <p:txBody>
          <a:bodyPr/>
          <a:lstStyle/>
          <a:p>
            <a:fld id="{07DF3E74-8F92-4454-9BAB-6C73753E0BCB}" type="slidenum">
              <a:rPr lang="en-GB" smtClean="0"/>
              <a:pPr/>
              <a:t>147</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endParaRPr lang="en-US" dirty="0" smtClean="0"/>
          </a:p>
        </p:txBody>
      </p:sp>
      <p:sp>
        <p:nvSpPr>
          <p:cNvPr id="67587" name="Slide Number Placeholder 3"/>
          <p:cNvSpPr>
            <a:spLocks noGrp="1"/>
          </p:cNvSpPr>
          <p:nvPr>
            <p:ph type="sldNum" sz="quarter" idx="5"/>
          </p:nvPr>
        </p:nvSpPr>
        <p:spPr>
          <a:noFill/>
          <a:ln>
            <a:miter lim="800000"/>
            <a:headEnd/>
            <a:tailEnd/>
          </a:ln>
        </p:spPr>
        <p:txBody>
          <a:bodyPr/>
          <a:lstStyle/>
          <a:p>
            <a:fld id="{07DF3E74-8F92-4454-9BAB-6C73753E0BCB}" type="slidenum">
              <a:rPr lang="en-GB" smtClean="0"/>
              <a:pPr/>
              <a:t>149</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100</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101</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103</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104</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105</a:t>
            </a:fld>
            <a:endParaRPr lang="en-GB"/>
          </a:p>
        </p:txBody>
      </p:sp>
    </p:spTree>
    <p:extLst>
      <p:ext uri="{BB962C8B-B14F-4D97-AF65-F5344CB8AC3E}">
        <p14:creationId xmlns:p14="http://schemas.microsoft.com/office/powerpoint/2010/main" val="291056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9AC7CA3-23DE-4E0F-98AD-0848A86642FF}" type="slidenum">
              <a:rPr lang="en-GB" smtClean="0"/>
              <a:pPr>
                <a:defRPr/>
              </a:pPr>
              <a:t>106</a:t>
            </a:fld>
            <a:endParaRPr lang="en-GB"/>
          </a:p>
        </p:txBody>
      </p:sp>
    </p:spTree>
    <p:extLst>
      <p:ext uri="{BB962C8B-B14F-4D97-AF65-F5344CB8AC3E}">
        <p14:creationId xmlns:p14="http://schemas.microsoft.com/office/powerpoint/2010/main" val="2910564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0" y="6524625"/>
            <a:ext cx="1127125" cy="3333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algn="ct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fr-BE"/>
              <a:t> </a:t>
            </a:r>
            <a:endParaRPr lang="en-GB"/>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8821248-EA4B-4FA7-9B39-C6D19FD5E340}" type="slidenum">
              <a:rPr lang="en-GB"/>
              <a:pPr>
                <a:defRPr/>
              </a:pPr>
              <a:t>‹#›</a:t>
            </a:fld>
            <a:endParaRPr lang="en-GB"/>
          </a:p>
        </p:txBody>
      </p:sp>
    </p:spTree>
    <p:extLst>
      <p:ext uri="{BB962C8B-B14F-4D97-AF65-F5344CB8AC3E}">
        <p14:creationId xmlns:p14="http://schemas.microsoft.com/office/powerpoint/2010/main" val="16280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74FA8F-22DC-4389-9C4A-502A76D0A05D}" type="slidenum">
              <a:rPr lang="en-GB"/>
              <a:pPr>
                <a:defRPr/>
              </a:pPr>
              <a:t>‹#›</a:t>
            </a:fld>
            <a:endParaRPr lang="en-GB"/>
          </a:p>
        </p:txBody>
      </p:sp>
    </p:spTree>
    <p:extLst>
      <p:ext uri="{BB962C8B-B14F-4D97-AF65-F5344CB8AC3E}">
        <p14:creationId xmlns:p14="http://schemas.microsoft.com/office/powerpoint/2010/main" val="183020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8BAFC71-26F7-4C97-BA5F-0957072124D0}" type="slidenum">
              <a:rPr lang="en-GB"/>
              <a:pPr>
                <a:defRPr/>
              </a:pPr>
              <a:t>‹#›</a:t>
            </a:fld>
            <a:endParaRPr lang="en-GB"/>
          </a:p>
        </p:txBody>
      </p:sp>
    </p:spTree>
    <p:extLst>
      <p:ext uri="{BB962C8B-B14F-4D97-AF65-F5344CB8AC3E}">
        <p14:creationId xmlns:p14="http://schemas.microsoft.com/office/powerpoint/2010/main" val="1391233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a:solidFill>
                <a:srgbClr val="FFFFFF"/>
              </a:solidFill>
            </a:endParaRPr>
          </a:p>
        </p:txBody>
      </p:sp>
      <p:pic>
        <p:nvPicPr>
          <p:cNvPr id="5" name="Picture 6" descr="LOGO CE-EN-quadri.eps"/>
          <p:cNvPicPr>
            <a:picLocks noChangeAspect="1"/>
          </p:cNvPicPr>
          <p:nvPr userDrawn="1"/>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p:spPr>
        <p:txBody>
          <a:bodyPr wrap="none" anchor="ctr"/>
          <a:lstStyle/>
          <a:p>
            <a:pPr>
              <a:defRPr/>
            </a:pPr>
            <a:endParaRPr lang="en-US"/>
          </a:p>
        </p:txBody>
      </p:sp>
      <p:sp>
        <p:nvSpPr>
          <p:cNvPr id="7" name="Rectangle 13"/>
          <p:cNvSpPr>
            <a:spLocks noChangeArrowheads="1"/>
          </p:cNvSpPr>
          <p:nvPr userDrawn="1"/>
        </p:nvSpPr>
        <p:spPr bwMode="auto">
          <a:xfrm>
            <a:off x="4267200" y="6524625"/>
            <a:ext cx="1127125" cy="3333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algn="ctr" defTabSz="457200">
              <a:defRPr/>
            </a:pPr>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fr-BE">
                <a:solidFill>
                  <a:srgbClr val="FFFFFF"/>
                </a:solidFill>
              </a:rPr>
              <a:t> </a:t>
            </a: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3CEE0310-4E6F-4961-A2EF-6E351E34EFE6}"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54975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xfrm>
            <a:off x="3132138" y="6021388"/>
            <a:ext cx="2895600" cy="476250"/>
          </a:xfrm>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E4A3500-502B-45DA-B868-4FE9ECDDAB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078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993993-C549-4205-A1F2-BCC43E459F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0771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6490AE-3DC8-442B-993C-8BB6672BA97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89272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471886-C253-480D-AC0B-B26BE3D2E7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0276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31098E9-6003-4661-8035-0834D2DE29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28330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D915DA-F0DD-4A49-9B15-2506239921E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1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849B89-E609-4978-A383-4445CF2786A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8008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32138" y="6021388"/>
            <a:ext cx="2895600" cy="476250"/>
          </a:xfrm>
        </p:spPr>
        <p:txBody>
          <a:bodyPr/>
          <a:lstStyle>
            <a:lvl1pPr>
              <a:defRPr/>
            </a:lvl1pPr>
          </a:lstStyle>
          <a:p>
            <a:pPr>
              <a:defRPr/>
            </a:pPr>
            <a:r>
              <a:rPr lang="en-GB" smtClean="0"/>
              <a:t> </a:t>
            </a:r>
            <a:endParaRPr lang="en-GB"/>
          </a:p>
        </p:txBody>
      </p:sp>
      <p:sp>
        <p:nvSpPr>
          <p:cNvPr id="6" name="Rectangle 6"/>
          <p:cNvSpPr>
            <a:spLocks noGrp="1" noChangeArrowheads="1"/>
          </p:cNvSpPr>
          <p:nvPr>
            <p:ph type="sldNum" sz="quarter" idx="12"/>
          </p:nvPr>
        </p:nvSpPr>
        <p:spPr/>
        <p:txBody>
          <a:bodyPr/>
          <a:lstStyle>
            <a:lvl1pPr>
              <a:defRPr/>
            </a:lvl1pPr>
          </a:lstStyle>
          <a:p>
            <a:pPr>
              <a:defRPr/>
            </a:pPr>
            <a:fld id="{FAB50603-6AAE-4DCB-8CCA-E960BA737129}" type="slidenum">
              <a:rPr lang="en-GB"/>
              <a:pPr>
                <a:defRPr/>
              </a:pPr>
              <a:t>‹#›</a:t>
            </a:fld>
            <a:endParaRPr lang="en-GB"/>
          </a:p>
        </p:txBody>
      </p:sp>
    </p:spTree>
    <p:extLst>
      <p:ext uri="{BB962C8B-B14F-4D97-AF65-F5344CB8AC3E}">
        <p14:creationId xmlns:p14="http://schemas.microsoft.com/office/powerpoint/2010/main" val="2573399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738CAC-F725-4BB8-9A01-6BB26EB5407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430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DFA74B-8FCA-4035-B10C-92771E5816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382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solidFill>
                  <a:srgbClr val="000000"/>
                </a:solidFill>
              </a:rPr>
              <a:t> </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0A4D4B-3E50-4428-8449-9478C2F4EEF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1077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sz="1800">
              <a:solidFill>
                <a:srgbClr val="FFFFFF"/>
              </a:solidFill>
            </a:endParaRPr>
          </a:p>
        </p:txBody>
      </p:sp>
      <p:pic>
        <p:nvPicPr>
          <p:cNvPr id="5" name="Picture 6" descr="LOGO CE-EN-quadri.eps"/>
          <p:cNvPicPr>
            <a:picLocks noChangeAspect="1"/>
          </p:cNvPicPr>
          <p:nvPr userDrawn="1"/>
        </p:nvPicPr>
        <p:blipFill>
          <a:blip r:embed="rId2"/>
          <a:srcRect/>
          <a:stretch>
            <a:fillRect/>
          </a:stretch>
        </p:blipFill>
        <p:spPr bwMode="auto">
          <a:xfrm>
            <a:off x="3957638" y="258763"/>
            <a:ext cx="1436687" cy="998537"/>
          </a:xfrm>
          <a:prstGeom prst="rect">
            <a:avLst/>
          </a:prstGeom>
          <a:noFill/>
          <a:ln w="9525">
            <a:noFill/>
            <a:miter lim="800000"/>
            <a:headEnd/>
            <a:tailEnd/>
          </a:ln>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p:spPr>
        <p:txBody>
          <a:bodyPr wrap="none" anchor="ctr"/>
          <a:lstStyle/>
          <a:p>
            <a:pPr>
              <a:defRPr/>
            </a:pPr>
            <a:endParaRPr lang="en-US"/>
          </a:p>
        </p:txBody>
      </p:sp>
      <p:sp>
        <p:nvSpPr>
          <p:cNvPr id="7" name="Rectangle 13"/>
          <p:cNvSpPr>
            <a:spLocks noChangeArrowheads="1"/>
          </p:cNvSpPr>
          <p:nvPr userDrawn="1"/>
        </p:nvSpPr>
        <p:spPr bwMode="auto">
          <a:xfrm>
            <a:off x="4267200" y="6524625"/>
            <a:ext cx="1127125" cy="3333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algn="ctr" defTabSz="457200">
              <a:defRPr/>
            </a:pPr>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fr-BE">
                <a:solidFill>
                  <a:srgbClr val="FFFFFF"/>
                </a:solidFill>
              </a:rPr>
              <a:t> </a:t>
            </a: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1EE5B6B4-A1A8-4E65-A4D4-59D3C09D7EEA}"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066129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xfrm>
            <a:off x="3132138" y="6021388"/>
            <a:ext cx="2895600" cy="476250"/>
          </a:xfr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088A91-5AEB-4DB7-B7E0-FEE94ECC249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856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45A7F-4FE6-4DCB-A560-5CA14E1CD18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642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94BB-BA5B-46F4-8451-89AD9927DD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60905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D6A919-D0D4-4C9D-9F9B-30F9B30C56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51047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A5F7F9-47CF-4368-8587-689FB6375D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6091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5696BE-E472-47C2-863E-C20768E8AD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7641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4AAC72-8382-422E-9469-210DA9218A6D}" type="slidenum">
              <a:rPr lang="en-GB"/>
              <a:pPr>
                <a:defRPr/>
              </a:pPr>
              <a:t>‹#›</a:t>
            </a:fld>
            <a:endParaRPr lang="en-GB"/>
          </a:p>
        </p:txBody>
      </p:sp>
    </p:spTree>
    <p:extLst>
      <p:ext uri="{BB962C8B-B14F-4D97-AF65-F5344CB8AC3E}">
        <p14:creationId xmlns:p14="http://schemas.microsoft.com/office/powerpoint/2010/main" val="3150914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2228B6-528A-4EFF-AF49-197453B1AD7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66364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33BF5-7CCB-4EE5-8F68-C6C8F5CC25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09875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5E373-58D7-48F9-AA4E-6B5589B488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0928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819ACB-82DF-4DAE-BF1F-D0344AF1293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62110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0" y="6524625"/>
            <a:ext cx="1127125" cy="3333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algn="ct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fr-BE">
                <a:solidFill>
                  <a:srgbClr val="FFFFFF"/>
                </a:solidFill>
              </a:rPr>
              <a:t> </a:t>
            </a: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8821248-EA4B-4FA7-9B39-C6D19FD5E34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232220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xfrm>
            <a:off x="3132138" y="6021388"/>
            <a:ext cx="2895600" cy="476250"/>
          </a:xfr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B50603-6AAE-4DCB-8CCA-E960BA73712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32332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AAC72-8382-422E-9469-210DA9218A6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19967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B2A5F-B0C1-4ECF-8B01-D35E91DF25D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6001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986F55-4517-4FE9-9A1A-B0B8500DC90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8975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99A282-DBCB-48EE-8D8D-6F8B88D964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808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9B2A5F-B0C1-4ECF-8B01-D35E91DF25D4}" type="slidenum">
              <a:rPr lang="en-GB"/>
              <a:pPr>
                <a:defRPr/>
              </a:pPr>
              <a:t>‹#›</a:t>
            </a:fld>
            <a:endParaRPr lang="en-GB"/>
          </a:p>
        </p:txBody>
      </p:sp>
    </p:spTree>
    <p:extLst>
      <p:ext uri="{BB962C8B-B14F-4D97-AF65-F5344CB8AC3E}">
        <p14:creationId xmlns:p14="http://schemas.microsoft.com/office/powerpoint/2010/main" val="3959240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C6E43-62A3-4C3A-AB16-A24C542A68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52925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FADE2E-CCB4-4409-8641-A20DC3C185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94966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5A5E0B-D67E-4477-8356-29C3F81B3C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32175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4FA8F-22DC-4389-9C4A-502A76D0A0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84106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AFC71-26F7-4C97-BA5F-0957072124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27857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a:solidFill>
                <a:srgbClr val="FFFFFF"/>
              </a:solidFill>
            </a:endParaRPr>
          </a:p>
        </p:txBody>
      </p:sp>
      <p:pic>
        <p:nvPicPr>
          <p:cNvPr id="5" name="Picture 6" descr="LOGO CE-EN-quadri.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4"/>
          <p:cNvSpPr>
            <a:spLocks noChangeArrowheads="1"/>
          </p:cNvSpPr>
          <p:nvPr userDrawn="1"/>
        </p:nvSpPr>
        <p:spPr bwMode="auto">
          <a:xfrm>
            <a:off x="4251325" y="1223963"/>
            <a:ext cx="623888" cy="31750"/>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3"/>
          <p:cNvSpPr>
            <a:spLocks noChangeArrowheads="1"/>
          </p:cNvSpPr>
          <p:nvPr userDrawn="1"/>
        </p:nvSpPr>
        <p:spPr bwMode="auto">
          <a:xfrm>
            <a:off x="4267200" y="6524625"/>
            <a:ext cx="1127125" cy="3333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algn="ct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8"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9" name="Rectangle 7"/>
          <p:cNvSpPr>
            <a:spLocks noGrp="1" noChangeArrowheads="1"/>
          </p:cNvSpPr>
          <p:nvPr>
            <p:ph type="ftr" sz="quarter" idx="11"/>
          </p:nvPr>
        </p:nvSpPr>
        <p:spPr/>
        <p:txBody>
          <a:bodyPr/>
          <a:lstStyle>
            <a:lvl1pPr>
              <a:defRPr>
                <a:solidFill>
                  <a:schemeClr val="bg1"/>
                </a:solidFill>
                <a:latin typeface="+mn-lt"/>
              </a:defRPr>
            </a:lvl1pPr>
          </a:lstStyle>
          <a:p>
            <a:pPr>
              <a:defRPr/>
            </a:pPr>
            <a:r>
              <a:rPr lang="fr-BE">
                <a:solidFill>
                  <a:srgbClr val="FFFFFF"/>
                </a:solidFill>
              </a:rPr>
              <a:t> </a:t>
            </a:r>
            <a:endParaRPr lang="en-GB">
              <a:solidFill>
                <a:srgbClr val="FFFFFF"/>
              </a:solidFill>
            </a:endParaRPr>
          </a:p>
        </p:txBody>
      </p:sp>
      <p:sp>
        <p:nvSpPr>
          <p:cNvPr id="10"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48821248-EA4B-4FA7-9B39-C6D19FD5E34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302893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xfrm>
            <a:off x="3132138" y="6021388"/>
            <a:ext cx="2895600" cy="476250"/>
          </a:xfrm>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AB50603-6AAE-4DCB-8CCA-E960BA73712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561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AAC72-8382-422E-9469-210DA9218A6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9709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9B2A5F-B0C1-4ECF-8B01-D35E91DF25D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2130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986F55-4517-4FE9-9A1A-B0B8500DC90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801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E986F55-4517-4FE9-9A1A-B0B8500DC90E}" type="slidenum">
              <a:rPr lang="en-GB"/>
              <a:pPr>
                <a:defRPr/>
              </a:pPr>
              <a:t>‹#›</a:t>
            </a:fld>
            <a:endParaRPr lang="en-GB"/>
          </a:p>
        </p:txBody>
      </p:sp>
    </p:spTree>
    <p:extLst>
      <p:ext uri="{BB962C8B-B14F-4D97-AF65-F5344CB8AC3E}">
        <p14:creationId xmlns:p14="http://schemas.microsoft.com/office/powerpoint/2010/main" val="1002427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99A282-DBCB-48EE-8D8D-6F8B88D964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49162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C6E43-62A3-4C3A-AB16-A24C542A68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69236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FADE2E-CCB4-4409-8641-A20DC3C185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7935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5A5E0B-D67E-4477-8356-29C3F81B3C3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83535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74FA8F-22DC-4389-9C4A-502A76D0A0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197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BAFC71-26F7-4C97-BA5F-0957072124D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78185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81F4B5A-4A8D-414A-A6B7-9FA7299F9A8D}"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3711194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7DA5-CD1E-4ACC-A758-7DCD27B2376D}"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32896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49B07F-C003-4C77-AD3F-297756B47C1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14859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71B6E0-740A-4851-948C-07507B1EE15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5055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99A282-DBCB-48EE-8D8D-6F8B88D96478}" type="slidenum">
              <a:rPr lang="en-GB"/>
              <a:pPr>
                <a:defRPr/>
              </a:pPr>
              <a:t>‹#›</a:t>
            </a:fld>
            <a:endParaRPr lang="en-GB"/>
          </a:p>
        </p:txBody>
      </p:sp>
    </p:spTree>
    <p:extLst>
      <p:ext uri="{BB962C8B-B14F-4D97-AF65-F5344CB8AC3E}">
        <p14:creationId xmlns:p14="http://schemas.microsoft.com/office/powerpoint/2010/main" val="3622772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A522B9D-CA8D-4C31-8DD4-2DE3C0EBA66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12216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FA297AB-98F3-42B3-AEC9-D94ABB3B61F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00686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DEC75A-75EB-4CC2-8508-58DCC173795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6130784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5E7D5B-D55B-45EA-ADD7-696C90A26C9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863273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71A2EE-FE07-40BA-8C64-E9E3D6C96B3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808667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E15188-E8F5-4BF3-8A7D-D418BC99A26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581226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6CCE11-8C57-4264-992D-B8160BFB11D6}"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873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AC6E43-62A3-4C3A-AB16-A24C542A68F5}" type="slidenum">
              <a:rPr lang="en-GB"/>
              <a:pPr>
                <a:defRPr/>
              </a:pPr>
              <a:t>‹#›</a:t>
            </a:fld>
            <a:endParaRPr lang="en-GB"/>
          </a:p>
        </p:txBody>
      </p:sp>
    </p:spTree>
    <p:extLst>
      <p:ext uri="{BB962C8B-B14F-4D97-AF65-F5344CB8AC3E}">
        <p14:creationId xmlns:p14="http://schemas.microsoft.com/office/powerpoint/2010/main" val="33128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3FADE2E-CCB4-4409-8641-A20DC3C18590}" type="slidenum">
              <a:rPr lang="en-GB"/>
              <a:pPr>
                <a:defRPr/>
              </a:pPr>
              <a:t>‹#›</a:t>
            </a:fld>
            <a:endParaRPr lang="en-GB"/>
          </a:p>
        </p:txBody>
      </p:sp>
    </p:spTree>
    <p:extLst>
      <p:ext uri="{BB962C8B-B14F-4D97-AF65-F5344CB8AC3E}">
        <p14:creationId xmlns:p14="http://schemas.microsoft.com/office/powerpoint/2010/main" val="96262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A5A5E0B-D67E-4477-8356-29C3F81B3C36}" type="slidenum">
              <a:rPr lang="en-GB"/>
              <a:pPr>
                <a:defRPr/>
              </a:pPr>
              <a:t>‹#›</a:t>
            </a:fld>
            <a:endParaRPr lang="en-GB"/>
          </a:p>
        </p:txBody>
      </p:sp>
    </p:spTree>
    <p:extLst>
      <p:ext uri="{BB962C8B-B14F-4D97-AF65-F5344CB8AC3E}">
        <p14:creationId xmlns:p14="http://schemas.microsoft.com/office/powerpoint/2010/main" val="365886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r>
              <a:rPr lang="en-GB" smtClean="0"/>
              <a:t> </a:t>
            </a: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FF58E94E-FCA4-454D-9D69-FBD2BAB94788}"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32"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0" y="6575425"/>
            <a:ext cx="1127125" cy="2825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r>
              <a:rPr lang="en-GB" smtClean="0">
                <a:solidFill>
                  <a:srgbClr val="000000"/>
                </a:solidFill>
              </a:rPr>
              <a:t> </a:t>
            </a: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8E157E61-79A5-4D9B-9AC6-A1D2E3C47596}"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3"/>
          <a:srcRect/>
          <a:stretch>
            <a:fillRect/>
          </a:stretch>
        </p:blipFill>
        <p:spPr bwMode="auto">
          <a:xfrm>
            <a:off x="3957638" y="258763"/>
            <a:ext cx="1436687" cy="1004887"/>
          </a:xfrm>
          <a:prstGeom prst="rect">
            <a:avLst/>
          </a:prstGeom>
          <a:noFill/>
          <a:ln w="9525">
            <a:noFill/>
            <a:miter lim="800000"/>
            <a:headEnd/>
            <a:tailEnd/>
          </a:ln>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p:spPr>
        <p:txBody>
          <a:bodyPr wrap="none" anchor="ctr"/>
          <a:lstStyle/>
          <a:p>
            <a:pPr>
              <a:defRPr/>
            </a:pPr>
            <a:endParaRPr lang="en-US"/>
          </a:p>
        </p:txBody>
      </p:sp>
      <p:sp>
        <p:nvSpPr>
          <p:cNvPr id="1034" name="Rectangle 6"/>
          <p:cNvSpPr>
            <a:spLocks noChangeArrowheads="1"/>
          </p:cNvSpPr>
          <p:nvPr userDrawn="1"/>
        </p:nvSpPr>
        <p:spPr bwMode="auto">
          <a:xfrm>
            <a:off x="4267200" y="6575425"/>
            <a:ext cx="1127125" cy="2825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defRPr/>
            </a:pPr>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Tree>
    <p:extLst>
      <p:ext uri="{BB962C8B-B14F-4D97-AF65-F5344CB8AC3E}">
        <p14:creationId xmlns:p14="http://schemas.microsoft.com/office/powerpoint/2010/main" val="221480558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B81D375F-FBAA-4C5B-ABA6-1CDD0C3080D6}"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3"/>
          <a:srcRect/>
          <a:stretch>
            <a:fillRect/>
          </a:stretch>
        </p:blipFill>
        <p:spPr bwMode="auto">
          <a:xfrm>
            <a:off x="3957638" y="258763"/>
            <a:ext cx="1436687" cy="1004887"/>
          </a:xfrm>
          <a:prstGeom prst="rect">
            <a:avLst/>
          </a:prstGeom>
          <a:noFill/>
          <a:ln w="9525">
            <a:noFill/>
            <a:miter lim="800000"/>
            <a:headEnd/>
            <a:tailEnd/>
          </a:ln>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p:spPr>
        <p:txBody>
          <a:bodyPr wrap="none" anchor="ctr"/>
          <a:lstStyle/>
          <a:p>
            <a:pPr>
              <a:defRPr/>
            </a:pPr>
            <a:endParaRPr lang="en-US"/>
          </a:p>
        </p:txBody>
      </p:sp>
      <p:sp>
        <p:nvSpPr>
          <p:cNvPr id="1034" name="Rectangle 6"/>
          <p:cNvSpPr>
            <a:spLocks noChangeArrowheads="1"/>
          </p:cNvSpPr>
          <p:nvPr userDrawn="1"/>
        </p:nvSpPr>
        <p:spPr bwMode="auto">
          <a:xfrm>
            <a:off x="4267200" y="6575425"/>
            <a:ext cx="1127125" cy="2825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defRPr/>
            </a:pPr>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Tree>
    <p:extLst>
      <p:ext uri="{BB962C8B-B14F-4D97-AF65-F5344CB8AC3E}">
        <p14:creationId xmlns:p14="http://schemas.microsoft.com/office/powerpoint/2010/main" val="195859524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FF58E94E-FCA4-454D-9D69-FBD2BAB94788}"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0" y="6575425"/>
            <a:ext cx="1127125" cy="2825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Tree>
    <p:extLst>
      <p:ext uri="{BB962C8B-B14F-4D97-AF65-F5344CB8AC3E}">
        <p14:creationId xmlns:p14="http://schemas.microsoft.com/office/powerpoint/2010/main" val="8543194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FF58E94E-FCA4-454D-9D69-FBD2BAB94788}" type="slidenum">
              <a:rPr lang="en-GB">
                <a:solidFill>
                  <a:srgbClr val="000000"/>
                </a:solidFill>
              </a:rPr>
              <a:pPr>
                <a:defRPr/>
              </a:pPr>
              <a:t>‹#›</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2"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9"/>
          <p:cNvSpPr>
            <a:spLocks noChangeArrowheads="1"/>
          </p:cNvSpPr>
          <p:nvPr userDrawn="1"/>
        </p:nvSpPr>
        <p:spPr bwMode="auto">
          <a:xfrm>
            <a:off x="4251325" y="1222375"/>
            <a:ext cx="623888" cy="39688"/>
          </a:xfrm>
          <a:prstGeom prst="rect">
            <a:avLst/>
          </a:prstGeom>
          <a:solidFill>
            <a:srgbClr val="EE803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Rectangle 6"/>
          <p:cNvSpPr>
            <a:spLocks noChangeArrowheads="1"/>
          </p:cNvSpPr>
          <p:nvPr userDrawn="1"/>
        </p:nvSpPr>
        <p:spPr bwMode="auto">
          <a:xfrm>
            <a:off x="4267200" y="6575425"/>
            <a:ext cx="1127125" cy="282575"/>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54000" anchor="ctr"/>
          <a:lstStyle/>
          <a:p>
            <a:pPr defTabSz="457200"/>
            <a:r>
              <a:rPr lang="fr-BE" sz="900">
                <a:solidFill>
                  <a:srgbClr val="FFFFFF"/>
                </a:solidFill>
                <a:latin typeface="Calibri" pitchFamily="34" charset="0"/>
              </a:rPr>
              <a:t>Regional Policy and Employment Policy</a:t>
            </a:r>
            <a:endParaRPr lang="en-GB" sz="900">
              <a:solidFill>
                <a:srgbClr val="FFFFFF"/>
              </a:solidFill>
              <a:latin typeface="Calibri" pitchFamily="34" charset="0"/>
            </a:endParaRPr>
          </a:p>
        </p:txBody>
      </p:sp>
    </p:spTree>
    <p:extLst>
      <p:ext uri="{BB962C8B-B14F-4D97-AF65-F5344CB8AC3E}">
        <p14:creationId xmlns:p14="http://schemas.microsoft.com/office/powerpoint/2010/main" val="9145058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5518319B-7156-4012-A7C7-F53187441F2F}" type="slidenum">
              <a:rPr lang="en-GB" altLang="en-US">
                <a:solidFill>
                  <a:srgbClr val="000000"/>
                </a:solidFill>
              </a:rPr>
              <a:pPr/>
              <a:t>‹#›</a:t>
            </a:fld>
            <a:endParaRPr lang="en-GB" altLang="en-US">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619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10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97.png"/></Relationships>
</file>

<file path=ppt/slides/_rels/slide10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1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1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97.png"/></Relationships>
</file>

<file path=ppt/slides/_rels/slide1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2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9.png"/></Relationships>
</file>

<file path=ppt/slides/_rels/slide123.xml.rels><?xml version="1.0" encoding="UTF-8" standalone="yes"?>
<Relationships xmlns="http://schemas.openxmlformats.org/package/2006/relationships"><Relationship Id="rId3" Type="http://schemas.openxmlformats.org/officeDocument/2006/relationships/hyperlink" Target="http://ec.europa.eu/taxation_customs/vies/vatRequest.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12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26.png"/><Relationship Id="rId4" Type="http://schemas.openxmlformats.org/officeDocument/2006/relationships/image" Target="../media/image131.png"/></Relationships>
</file>

<file path=ppt/slides/_rels/slide12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www.24chasa.b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7.xml"/><Relationship Id="rId1" Type="http://schemas.openxmlformats.org/officeDocument/2006/relationships/slideLayout" Target="../slideLayouts/slideLayout35.xml"/><Relationship Id="rId5" Type="http://schemas.openxmlformats.org/officeDocument/2006/relationships/image" Target="../media/image13.png"/><Relationship Id="rId4" Type="http://schemas.openxmlformats.org/officeDocument/2006/relationships/slide" Target="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p:nvPr>
        </p:nvSpPr>
        <p:spPr>
          <a:xfrm>
            <a:off x="323850" y="1773238"/>
            <a:ext cx="8569325" cy="1657350"/>
          </a:xfrm>
        </p:spPr>
        <p:txBody>
          <a:bodyPr/>
          <a:lstStyle/>
          <a:p>
            <a:pPr indent="0" algn="ctr" eaLnBrk="1" hangingPunct="1"/>
            <a:r>
              <a:rPr lang="en-GB" sz="6000" dirty="0" smtClean="0">
                <a:solidFill>
                  <a:srgbClr val="FFC000"/>
                </a:solidFill>
              </a:rPr>
              <a:t>ARACHNE</a:t>
            </a:r>
          </a:p>
        </p:txBody>
      </p:sp>
      <p:sp>
        <p:nvSpPr>
          <p:cNvPr id="15362" name="Rectangle 6"/>
          <p:cNvSpPr>
            <a:spLocks noGrp="1" noChangeArrowheads="1"/>
          </p:cNvSpPr>
          <p:nvPr>
            <p:ph type="subTitle" idx="1"/>
          </p:nvPr>
        </p:nvSpPr>
        <p:spPr>
          <a:xfrm>
            <a:off x="358775" y="3212976"/>
            <a:ext cx="8785225" cy="2736527"/>
          </a:xfrm>
        </p:spPr>
        <p:txBody>
          <a:bodyPr/>
          <a:lstStyle/>
          <a:p>
            <a:pPr algn="ctr" eaLnBrk="1" hangingPunct="1"/>
            <a:endParaRPr lang="fr-BE" dirty="0" smtClean="0">
              <a:solidFill>
                <a:srgbClr val="FFC000"/>
              </a:solidFill>
            </a:endParaRPr>
          </a:p>
          <a:p>
            <a:pPr algn="ctr" eaLnBrk="1" hangingPunct="1"/>
            <a:r>
              <a:rPr lang="fr-BE" sz="3200" dirty="0" err="1"/>
              <a:t>Risk</a:t>
            </a:r>
            <a:r>
              <a:rPr lang="fr-BE" sz="3200" dirty="0"/>
              <a:t> </a:t>
            </a:r>
            <a:r>
              <a:rPr lang="fr-BE" sz="3200" dirty="0" err="1"/>
              <a:t>scoring</a:t>
            </a:r>
            <a:r>
              <a:rPr lang="fr-BE" sz="3200" dirty="0"/>
              <a:t> </a:t>
            </a:r>
            <a:r>
              <a:rPr lang="fr-BE" sz="3200" dirty="0" err="1"/>
              <a:t>tool</a:t>
            </a:r>
            <a:endParaRPr lang="fr-BE" sz="3200" dirty="0"/>
          </a:p>
          <a:p>
            <a:pPr algn="ctr" eaLnBrk="1" hangingPunct="1"/>
            <a:endParaRPr lang="fr-BE" sz="2000" dirty="0" smtClean="0">
              <a:solidFill>
                <a:srgbClr val="FFC000"/>
              </a:solidFill>
            </a:endParaRPr>
          </a:p>
          <a:p>
            <a:pPr algn="ctr" eaLnBrk="1" hangingPunct="1"/>
            <a:r>
              <a:rPr lang="fr-BE" sz="2000" dirty="0" smtClean="0"/>
              <a:t>Prague</a:t>
            </a:r>
            <a:endParaRPr lang="fr-BE" sz="2000" dirty="0"/>
          </a:p>
          <a:p>
            <a:pPr algn="ctr" eaLnBrk="1" hangingPunct="1"/>
            <a:r>
              <a:rPr lang="fr-BE" sz="2000" dirty="0" smtClean="0"/>
              <a:t>24-27 </a:t>
            </a:r>
            <a:r>
              <a:rPr lang="fr-BE" sz="2000" dirty="0" err="1" smtClean="0"/>
              <a:t>October</a:t>
            </a:r>
            <a:r>
              <a:rPr lang="fr-BE" sz="2000" dirty="0" smtClean="0"/>
              <a:t> 2016</a:t>
            </a:r>
            <a:endParaRPr lang="fr-BE" sz="2000" dirty="0"/>
          </a:p>
        </p:txBody>
      </p:sp>
    </p:spTree>
    <p:extLst>
      <p:ext uri="{BB962C8B-B14F-4D97-AF65-F5344CB8AC3E}">
        <p14:creationId xmlns:p14="http://schemas.microsoft.com/office/powerpoint/2010/main" val="548971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1412776"/>
            <a:ext cx="1600200" cy="2321024"/>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400" dirty="0" err="1">
                <a:solidFill>
                  <a:srgbClr val="FFFFFF"/>
                </a:solidFill>
              </a:rPr>
              <a:t>Member</a:t>
            </a:r>
            <a:r>
              <a:rPr lang="fr-BE" sz="1400" dirty="0">
                <a:solidFill>
                  <a:srgbClr val="FFFFFF"/>
                </a:solidFill>
              </a:rPr>
              <a:t> States</a:t>
            </a:r>
            <a:endParaRPr lang="en-US" sz="1400" dirty="0">
              <a:solidFill>
                <a:srgbClr val="FFFFFF"/>
              </a:solidFill>
            </a:endParaRPr>
          </a:p>
        </p:txBody>
      </p:sp>
      <p:sp>
        <p:nvSpPr>
          <p:cNvPr id="9" name="Flowchart: Magnetic Disk 8"/>
          <p:cNvSpPr/>
          <p:nvPr/>
        </p:nvSpPr>
        <p:spPr>
          <a:xfrm>
            <a:off x="250825" y="2209800"/>
            <a:ext cx="1196975" cy="931863"/>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fr-BE" dirty="0" err="1">
                <a:solidFill>
                  <a:srgbClr val="000000"/>
                </a:solidFill>
              </a:rPr>
              <a:t>Operational</a:t>
            </a:r>
            <a:r>
              <a:rPr lang="fr-BE" dirty="0">
                <a:solidFill>
                  <a:srgbClr val="000000"/>
                </a:solidFill>
              </a:rPr>
              <a:t> Data</a:t>
            </a:r>
            <a:endParaRPr lang="en-US" dirty="0">
              <a:solidFill>
                <a:srgbClr val="000000"/>
              </a:solidFill>
            </a:endParaRPr>
          </a:p>
        </p:txBody>
      </p:sp>
      <p:sp>
        <p:nvSpPr>
          <p:cNvPr id="10" name="Rounded Rectangle 9"/>
          <p:cNvSpPr/>
          <p:nvPr/>
        </p:nvSpPr>
        <p:spPr>
          <a:xfrm>
            <a:off x="2209800" y="1412776"/>
            <a:ext cx="4114800" cy="2321024"/>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600" dirty="0">
                <a:solidFill>
                  <a:srgbClr val="FFFFFF"/>
                </a:solidFill>
              </a:rPr>
              <a:t>DIGIT</a:t>
            </a:r>
            <a:endParaRPr lang="en-US" sz="1600" dirty="0">
              <a:solidFill>
                <a:srgbClr val="FFFFFF"/>
              </a:solidFill>
            </a:endParaRPr>
          </a:p>
        </p:txBody>
      </p:sp>
      <p:sp>
        <p:nvSpPr>
          <p:cNvPr id="11" name="Flowchart: Magnetic Disk 10"/>
          <p:cNvSpPr/>
          <p:nvPr/>
        </p:nvSpPr>
        <p:spPr>
          <a:xfrm>
            <a:off x="2514600" y="2209800"/>
            <a:ext cx="1181100" cy="990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rPr>
              <a:t>Operational</a:t>
            </a:r>
            <a:r>
              <a:rPr lang="fr-BE" dirty="0">
                <a:solidFill>
                  <a:srgbClr val="000000"/>
                </a:solidFill>
              </a:rPr>
              <a:t> Data</a:t>
            </a:r>
            <a:endParaRPr lang="en-US" dirty="0">
              <a:solidFill>
                <a:srgbClr val="000000"/>
              </a:solidFill>
            </a:endParaRPr>
          </a:p>
        </p:txBody>
      </p:sp>
      <p:sp>
        <p:nvSpPr>
          <p:cNvPr id="16" name="Rounded Rectangle 15"/>
          <p:cNvSpPr/>
          <p:nvPr/>
        </p:nvSpPr>
        <p:spPr>
          <a:xfrm>
            <a:off x="2286000" y="3962400"/>
            <a:ext cx="4038600" cy="2418928"/>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600" dirty="0" err="1">
                <a:solidFill>
                  <a:srgbClr val="FFFFFF"/>
                </a:solidFill>
              </a:rPr>
              <a:t>Vadis</a:t>
            </a:r>
            <a:endParaRPr lang="en-US" sz="1600" dirty="0">
              <a:solidFill>
                <a:srgbClr val="FFFFFF"/>
              </a:solidFill>
            </a:endParaRPr>
          </a:p>
        </p:txBody>
      </p:sp>
      <p:sp>
        <p:nvSpPr>
          <p:cNvPr id="18" name="Flowchart: Magnetic Disk 17"/>
          <p:cNvSpPr/>
          <p:nvPr/>
        </p:nvSpPr>
        <p:spPr>
          <a:xfrm>
            <a:off x="2514600" y="4572000"/>
            <a:ext cx="1125538" cy="9525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rPr>
              <a:t>Operational</a:t>
            </a:r>
            <a:r>
              <a:rPr lang="fr-BE" dirty="0">
                <a:solidFill>
                  <a:srgbClr val="000000"/>
                </a:solidFill>
              </a:rPr>
              <a:t> Data</a:t>
            </a:r>
            <a:endParaRPr lang="en-US" dirty="0">
              <a:solidFill>
                <a:srgbClr val="000000"/>
              </a:solidFill>
            </a:endParaRPr>
          </a:p>
        </p:txBody>
      </p:sp>
      <p:cxnSp>
        <p:nvCxnSpPr>
          <p:cNvPr id="22" name="Straight Arrow Connector 21"/>
          <p:cNvCxnSpPr>
            <a:stCxn id="11" idx="3"/>
            <a:endCxn id="18" idx="1"/>
          </p:cNvCxnSpPr>
          <p:nvPr/>
        </p:nvCxnSpPr>
        <p:spPr>
          <a:xfrm flipH="1">
            <a:off x="3076575" y="3200400"/>
            <a:ext cx="28575"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Magnetic Disk 22"/>
          <p:cNvSpPr/>
          <p:nvPr/>
        </p:nvSpPr>
        <p:spPr>
          <a:xfrm>
            <a:off x="3200400" y="5715240"/>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err="1">
                <a:solidFill>
                  <a:srgbClr val="000000"/>
                </a:solidFill>
              </a:rPr>
              <a:t>Orbis</a:t>
            </a:r>
            <a:endParaRPr lang="en-US" sz="1050" dirty="0">
              <a:solidFill>
                <a:srgbClr val="000000"/>
              </a:solidFill>
            </a:endParaRPr>
          </a:p>
        </p:txBody>
      </p:sp>
      <p:sp>
        <p:nvSpPr>
          <p:cNvPr id="24" name="Flowchart: Magnetic Disk 23"/>
          <p:cNvSpPr/>
          <p:nvPr/>
        </p:nvSpPr>
        <p:spPr>
          <a:xfrm>
            <a:off x="4479449" y="5733256"/>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a:solidFill>
                  <a:srgbClr val="000000"/>
                </a:solidFill>
              </a:rPr>
              <a:t>World </a:t>
            </a:r>
            <a:r>
              <a:rPr lang="fr-BE" sz="1050" dirty="0" err="1">
                <a:solidFill>
                  <a:srgbClr val="000000"/>
                </a:solidFill>
              </a:rPr>
              <a:t>Compliance</a:t>
            </a:r>
            <a:endParaRPr lang="en-US" sz="1050" dirty="0">
              <a:solidFill>
                <a:srgbClr val="000000"/>
              </a:solidFill>
            </a:endParaRPr>
          </a:p>
        </p:txBody>
      </p:sp>
      <p:sp>
        <p:nvSpPr>
          <p:cNvPr id="26" name="Flowchart: Magnetic Disk 25"/>
          <p:cNvSpPr/>
          <p:nvPr/>
        </p:nvSpPr>
        <p:spPr>
          <a:xfrm>
            <a:off x="3810000" y="4572000"/>
            <a:ext cx="1143000" cy="9525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a:solidFill>
                  <a:srgbClr val="000000"/>
                </a:solidFill>
              </a:rPr>
              <a:t>GET </a:t>
            </a:r>
            <a:r>
              <a:rPr lang="fr-BE" dirty="0" err="1">
                <a:solidFill>
                  <a:srgbClr val="000000"/>
                </a:solidFill>
              </a:rPr>
              <a:t>database</a:t>
            </a:r>
            <a:endParaRPr lang="en-US" dirty="0">
              <a:solidFill>
                <a:srgbClr val="000000"/>
              </a:solidFill>
            </a:endParaRPr>
          </a:p>
        </p:txBody>
      </p:sp>
      <p:cxnSp>
        <p:nvCxnSpPr>
          <p:cNvPr id="28" name="Straight Arrow Connector 27"/>
          <p:cNvCxnSpPr>
            <a:stCxn id="18" idx="4"/>
            <a:endCxn id="26" idx="2"/>
          </p:cNvCxnSpPr>
          <p:nvPr/>
        </p:nvCxnSpPr>
        <p:spPr>
          <a:xfrm>
            <a:off x="3640138" y="5048250"/>
            <a:ext cx="1698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1"/>
          </p:cNvCxnSpPr>
          <p:nvPr/>
        </p:nvCxnSpPr>
        <p:spPr>
          <a:xfrm flipV="1">
            <a:off x="3733800" y="5524740"/>
            <a:ext cx="533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1"/>
          </p:cNvCxnSpPr>
          <p:nvPr/>
        </p:nvCxnSpPr>
        <p:spPr>
          <a:xfrm flipH="1" flipV="1">
            <a:off x="4644008" y="5524500"/>
            <a:ext cx="368841" cy="208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lowchart: Magnetic Disk 36"/>
          <p:cNvSpPr/>
          <p:nvPr/>
        </p:nvSpPr>
        <p:spPr>
          <a:xfrm>
            <a:off x="3810000" y="2209800"/>
            <a:ext cx="1066800" cy="9144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a:solidFill>
                  <a:srgbClr val="000000"/>
                </a:solidFill>
              </a:rPr>
              <a:t>GET </a:t>
            </a:r>
            <a:r>
              <a:rPr lang="fr-BE" dirty="0" err="1">
                <a:solidFill>
                  <a:srgbClr val="000000"/>
                </a:solidFill>
              </a:rPr>
              <a:t>database</a:t>
            </a:r>
            <a:endParaRPr lang="en-US" dirty="0">
              <a:solidFill>
                <a:srgbClr val="000000"/>
              </a:solidFill>
            </a:endParaRPr>
          </a:p>
        </p:txBody>
      </p:sp>
      <p:sp>
        <p:nvSpPr>
          <p:cNvPr id="40" name="Rectangle 39"/>
          <p:cNvSpPr/>
          <p:nvPr/>
        </p:nvSpPr>
        <p:spPr>
          <a:xfrm>
            <a:off x="5105400" y="1981200"/>
            <a:ext cx="1122363"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BE" dirty="0">
                <a:solidFill>
                  <a:srgbClr val="000000"/>
                </a:solidFill>
              </a:rPr>
              <a:t>GET Application Server</a:t>
            </a:r>
            <a:endParaRPr lang="en-US" dirty="0">
              <a:solidFill>
                <a:srgbClr val="000000"/>
              </a:solidFill>
            </a:endParaRPr>
          </a:p>
        </p:txBody>
      </p:sp>
      <p:sp>
        <p:nvSpPr>
          <p:cNvPr id="41" name="Rounded Rectangle 40"/>
          <p:cNvSpPr/>
          <p:nvPr/>
        </p:nvSpPr>
        <p:spPr>
          <a:xfrm>
            <a:off x="7772400" y="3962400"/>
            <a:ext cx="12954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BE" sz="1400" dirty="0" err="1">
                <a:solidFill>
                  <a:srgbClr val="FFFFFF"/>
                </a:solidFill>
              </a:rPr>
              <a:t>Member</a:t>
            </a:r>
            <a:r>
              <a:rPr lang="fr-BE" sz="1400" dirty="0">
                <a:solidFill>
                  <a:srgbClr val="FFFFFF"/>
                </a:solidFill>
              </a:rPr>
              <a:t> States</a:t>
            </a:r>
            <a:endParaRPr lang="en-US" sz="1400" dirty="0">
              <a:solidFill>
                <a:srgbClr val="FFFFFF"/>
              </a:solidFill>
            </a:endParaRPr>
          </a:p>
        </p:txBody>
      </p:sp>
      <p:sp>
        <p:nvSpPr>
          <p:cNvPr id="42" name="Rounded Rectangle 41"/>
          <p:cNvSpPr/>
          <p:nvPr/>
        </p:nvSpPr>
        <p:spPr>
          <a:xfrm>
            <a:off x="6400800" y="3962400"/>
            <a:ext cx="13716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BE" sz="1400" dirty="0" err="1">
                <a:solidFill>
                  <a:srgbClr val="FFFFFF"/>
                </a:solidFill>
              </a:rPr>
              <a:t>European</a:t>
            </a:r>
            <a:r>
              <a:rPr lang="fr-BE" sz="1400" dirty="0">
                <a:solidFill>
                  <a:srgbClr val="FFFFFF"/>
                </a:solidFill>
              </a:rPr>
              <a:t> Commission</a:t>
            </a:r>
            <a:endParaRPr lang="en-US" sz="1400" dirty="0">
              <a:solidFill>
                <a:srgbClr val="FFFFFF"/>
              </a:solidFill>
            </a:endParaRPr>
          </a:p>
        </p:txBody>
      </p:sp>
      <p:cxnSp>
        <p:nvCxnSpPr>
          <p:cNvPr id="44" name="Straight Arrow Connector 43"/>
          <p:cNvCxnSpPr/>
          <p:nvPr/>
        </p:nvCxnSpPr>
        <p:spPr>
          <a:xfrm flipV="1">
            <a:off x="6324600" y="2413000"/>
            <a:ext cx="457200" cy="160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086600" y="3048000"/>
            <a:ext cx="4572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7715250" y="3257550"/>
            <a:ext cx="914400"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526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20290" y="1701151"/>
            <a:ext cx="2018910" cy="134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a:stCxn id="37" idx="4"/>
          </p:cNvCxnSpPr>
          <p:nvPr/>
        </p:nvCxnSpPr>
        <p:spPr>
          <a:xfrm flipV="1">
            <a:off x="4876800" y="2661666"/>
            <a:ext cx="220980" cy="5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5024956" y="1230755"/>
            <a:ext cx="3204194" cy="2643889"/>
          </a:xfrm>
          <a:prstGeom prst="rect">
            <a:avLst/>
          </a:prstGeom>
          <a:solidFill>
            <a:srgbClr val="FFFF99">
              <a:alpha val="92000"/>
            </a:srgbClr>
          </a:solidFill>
          <a:ln>
            <a:noFill/>
          </a:ln>
          <a:effectLst/>
          <a:extLst/>
        </p:spPr>
        <p:txBody>
          <a:bodyPr vert="horz" wrap="square" lIns="91440" tIns="45720" rIns="91440" bIns="45720" numCol="1" rtlCol="0" anchor="ctr" anchorCtr="0" compatLnSpc="1">
            <a:prstTxWarp prst="textNoShape">
              <a:avLst/>
            </a:prstTxWarp>
          </a:bodyPr>
          <a:lstStyle/>
          <a:p>
            <a:pPr marL="3175"/>
            <a:r>
              <a:rPr lang="fr-BE" sz="1600" dirty="0" err="1" smtClean="0">
                <a:solidFill>
                  <a:srgbClr val="FF0000"/>
                </a:solidFill>
              </a:rPr>
              <a:t>Contract</a:t>
            </a:r>
            <a:r>
              <a:rPr lang="fr-BE" sz="1600" dirty="0" smtClean="0">
                <a:solidFill>
                  <a:srgbClr val="FF0000"/>
                </a:solidFill>
              </a:rPr>
              <a:t> data</a:t>
            </a:r>
          </a:p>
          <a:p>
            <a:pPr marL="3175"/>
            <a:endParaRPr lang="fr-BE" dirty="0"/>
          </a:p>
          <a:p>
            <a:pPr marL="174625" indent="-171450">
              <a:buFont typeface="Arial" panose="020B0604020202020204" pitchFamily="34" charset="0"/>
              <a:buChar char="•"/>
            </a:pPr>
            <a:r>
              <a:rPr lang="fr-BE" dirty="0" err="1" smtClean="0"/>
              <a:t>Contract</a:t>
            </a:r>
            <a:r>
              <a:rPr lang="fr-BE" dirty="0" smtClean="0"/>
              <a:t> ID</a:t>
            </a:r>
          </a:p>
          <a:p>
            <a:pPr marL="174625" indent="-171450">
              <a:buFont typeface="Arial" panose="020B0604020202020204" pitchFamily="34" charset="0"/>
              <a:buChar char="•"/>
            </a:pPr>
            <a:r>
              <a:rPr lang="fr-BE" dirty="0" err="1" smtClean="0"/>
              <a:t>Contract</a:t>
            </a:r>
            <a:r>
              <a:rPr lang="fr-BE" dirty="0" smtClean="0"/>
              <a:t> description</a:t>
            </a:r>
          </a:p>
          <a:p>
            <a:pPr marL="174625" indent="-171450">
              <a:buFont typeface="Arial" panose="020B0604020202020204" pitchFamily="34" charset="0"/>
              <a:buChar char="•"/>
            </a:pPr>
            <a:r>
              <a:rPr lang="fr-BE" dirty="0" smtClean="0"/>
              <a:t>Date signature</a:t>
            </a:r>
          </a:p>
          <a:p>
            <a:pPr marL="174625" indent="-171450">
              <a:buFont typeface="Arial" panose="020B0604020202020204" pitchFamily="34" charset="0"/>
              <a:buChar char="•"/>
            </a:pPr>
            <a:r>
              <a:rPr lang="fr-BE" dirty="0" smtClean="0"/>
              <a:t>Initial end date / Final end date</a:t>
            </a:r>
          </a:p>
          <a:p>
            <a:pPr marL="174625" indent="-171450">
              <a:buFont typeface="Arial" panose="020B0604020202020204" pitchFamily="34" charset="0"/>
              <a:buChar char="•"/>
            </a:pPr>
            <a:r>
              <a:rPr lang="fr-BE" dirty="0" err="1" smtClean="0"/>
              <a:t>Contractor</a:t>
            </a:r>
            <a:r>
              <a:rPr lang="fr-BE" dirty="0" smtClean="0"/>
              <a:t> / </a:t>
            </a:r>
            <a:r>
              <a:rPr lang="fr-BE" dirty="0" err="1" smtClean="0"/>
              <a:t>Subcontractors</a:t>
            </a:r>
            <a:endParaRPr lang="fr-BE" dirty="0" smtClean="0"/>
          </a:p>
          <a:p>
            <a:pPr marL="174625" indent="-171450">
              <a:buFont typeface="Arial" panose="020B0604020202020204" pitchFamily="34" charset="0"/>
              <a:buChar char="•"/>
            </a:pPr>
            <a:r>
              <a:rPr lang="fr-BE" dirty="0" err="1" smtClean="0"/>
              <a:t>Amount</a:t>
            </a:r>
            <a:endParaRPr lang="fr-BE" dirty="0" smtClean="0"/>
          </a:p>
          <a:p>
            <a:pPr marL="174625" indent="-171450">
              <a:buFont typeface="Arial" panose="020B0604020202020204" pitchFamily="34" charset="0"/>
              <a:buChar char="•"/>
            </a:pPr>
            <a:r>
              <a:rPr lang="fr-BE" dirty="0" err="1" smtClean="0"/>
              <a:t>Nbr</a:t>
            </a:r>
            <a:r>
              <a:rPr lang="fr-BE" dirty="0" smtClean="0"/>
              <a:t> Addenda / </a:t>
            </a:r>
            <a:r>
              <a:rPr lang="fr-BE" dirty="0" err="1" smtClean="0"/>
              <a:t>Amount</a:t>
            </a:r>
            <a:r>
              <a:rPr lang="fr-BE" dirty="0" smtClean="0"/>
              <a:t> of addenda</a:t>
            </a:r>
          </a:p>
          <a:p>
            <a:pPr marL="174625" indent="-171450">
              <a:buFont typeface="Arial" panose="020B0604020202020204" pitchFamily="34" charset="0"/>
              <a:buChar char="•"/>
            </a:pPr>
            <a:r>
              <a:rPr lang="fr-BE" dirty="0" smtClean="0"/>
              <a:t>Key experts</a:t>
            </a:r>
          </a:p>
          <a:p>
            <a:pPr marL="174625" indent="-171450">
              <a:buFont typeface="Arial" panose="020B0604020202020204" pitchFamily="34" charset="0"/>
              <a:buChar char="•"/>
            </a:pPr>
            <a:r>
              <a:rPr lang="fr-BE" dirty="0" err="1" smtClean="0"/>
              <a:t>Procurement</a:t>
            </a:r>
            <a:r>
              <a:rPr lang="fr-BE" dirty="0" smtClean="0"/>
              <a:t> information</a:t>
            </a:r>
          </a:p>
          <a:p>
            <a:pPr marL="631825" lvl="1" indent="-171450">
              <a:buFont typeface="Arial" panose="020B0604020202020204" pitchFamily="34" charset="0"/>
              <a:buChar char="•"/>
            </a:pPr>
            <a:r>
              <a:rPr lang="fr-BE" sz="1000" dirty="0" smtClean="0"/>
              <a:t>Type</a:t>
            </a:r>
          </a:p>
          <a:p>
            <a:pPr marL="631825" lvl="1" indent="-171450">
              <a:buFont typeface="Arial" panose="020B0604020202020204" pitchFamily="34" charset="0"/>
              <a:buChar char="•"/>
            </a:pPr>
            <a:r>
              <a:rPr lang="fr-BE" sz="1000" dirty="0" smtClean="0"/>
              <a:t>Tenders : </a:t>
            </a:r>
            <a:r>
              <a:rPr lang="fr-BE" sz="1000" dirty="0" err="1" smtClean="0"/>
              <a:t>valid</a:t>
            </a:r>
            <a:r>
              <a:rPr lang="fr-BE" sz="1000" dirty="0" smtClean="0"/>
              <a:t> / </a:t>
            </a:r>
            <a:r>
              <a:rPr lang="fr-BE" sz="1000" dirty="0" err="1" smtClean="0"/>
              <a:t>excluded</a:t>
            </a:r>
            <a:r>
              <a:rPr lang="fr-BE" sz="1000" dirty="0" smtClean="0"/>
              <a:t> / Total</a:t>
            </a:r>
          </a:p>
          <a:p>
            <a:pPr marL="631825" lvl="1" indent="-171450">
              <a:buFont typeface="Arial" panose="020B0604020202020204" pitchFamily="34" charset="0"/>
              <a:buChar char="•"/>
            </a:pPr>
            <a:r>
              <a:rPr lang="fr-BE" sz="1000" dirty="0" smtClean="0"/>
              <a:t>Publication date</a:t>
            </a:r>
            <a:endParaRPr lang="en-GB" sz="1000" dirty="0" smtClean="0"/>
          </a:p>
        </p:txBody>
      </p:sp>
      <p:sp>
        <p:nvSpPr>
          <p:cNvPr id="35" name="Rectangle 34"/>
          <p:cNvSpPr/>
          <p:nvPr/>
        </p:nvSpPr>
        <p:spPr bwMode="auto">
          <a:xfrm>
            <a:off x="5024956" y="4013551"/>
            <a:ext cx="2468816" cy="1878897"/>
          </a:xfrm>
          <a:prstGeom prst="rect">
            <a:avLst/>
          </a:prstGeom>
          <a:solidFill>
            <a:srgbClr val="FFFF99">
              <a:alpha val="92000"/>
            </a:srgbClr>
          </a:solidFill>
          <a:ln>
            <a:noFill/>
          </a:ln>
          <a:effectLst/>
          <a:extLst/>
        </p:spPr>
        <p:txBody>
          <a:bodyPr vert="horz" wrap="square" lIns="91440" tIns="45720" rIns="91440" bIns="45720" numCol="1" rtlCol="0" anchor="ctr" anchorCtr="0" compatLnSpc="1">
            <a:prstTxWarp prst="textNoShape">
              <a:avLst/>
            </a:prstTxWarp>
          </a:bodyPr>
          <a:lstStyle/>
          <a:p>
            <a:pPr marL="3175"/>
            <a:r>
              <a:rPr lang="fr-BE" sz="1600" dirty="0" err="1" smtClean="0">
                <a:solidFill>
                  <a:srgbClr val="FF0000"/>
                </a:solidFill>
              </a:rPr>
              <a:t>Expenses</a:t>
            </a:r>
            <a:r>
              <a:rPr lang="fr-BE" sz="1600" dirty="0" smtClean="0">
                <a:solidFill>
                  <a:srgbClr val="FF0000"/>
                </a:solidFill>
              </a:rPr>
              <a:t> / </a:t>
            </a:r>
            <a:r>
              <a:rPr lang="fr-BE" sz="1600" dirty="0" err="1" smtClean="0">
                <a:solidFill>
                  <a:srgbClr val="FF0000"/>
                </a:solidFill>
              </a:rPr>
              <a:t>invoices</a:t>
            </a:r>
            <a:endParaRPr lang="fr-BE" sz="1600" dirty="0" smtClean="0">
              <a:solidFill>
                <a:srgbClr val="FF0000"/>
              </a:solidFill>
            </a:endParaRPr>
          </a:p>
          <a:p>
            <a:pPr marL="3175"/>
            <a:endParaRPr lang="fr-BE" dirty="0"/>
          </a:p>
          <a:p>
            <a:pPr marL="174625" indent="-171450">
              <a:buFont typeface="Arial" panose="020B0604020202020204" pitchFamily="34" charset="0"/>
              <a:buChar char="•"/>
            </a:pPr>
            <a:r>
              <a:rPr lang="fr-BE" dirty="0" err="1" smtClean="0"/>
              <a:t>Expense</a:t>
            </a:r>
            <a:r>
              <a:rPr lang="fr-BE" dirty="0" smtClean="0"/>
              <a:t> ID</a:t>
            </a:r>
          </a:p>
          <a:p>
            <a:pPr marL="174625" indent="-171450">
              <a:buFont typeface="Arial" panose="020B0604020202020204" pitchFamily="34" charset="0"/>
              <a:buChar char="•"/>
            </a:pPr>
            <a:r>
              <a:rPr lang="fr-BE" dirty="0" err="1" smtClean="0"/>
              <a:t>Expense</a:t>
            </a:r>
            <a:r>
              <a:rPr lang="fr-BE" dirty="0" smtClean="0"/>
              <a:t> Type</a:t>
            </a:r>
          </a:p>
          <a:p>
            <a:pPr marL="174625" indent="-171450">
              <a:buFont typeface="Arial" panose="020B0604020202020204" pitchFamily="34" charset="0"/>
              <a:buChar char="•"/>
            </a:pPr>
            <a:r>
              <a:rPr lang="fr-BE" dirty="0" smtClean="0"/>
              <a:t>Description</a:t>
            </a:r>
          </a:p>
          <a:p>
            <a:pPr marL="174625" indent="-171450">
              <a:buFont typeface="Arial" panose="020B0604020202020204" pitchFamily="34" charset="0"/>
              <a:buChar char="•"/>
            </a:pPr>
            <a:r>
              <a:rPr lang="fr-BE" dirty="0" err="1" smtClean="0"/>
              <a:t>Amount</a:t>
            </a:r>
            <a:endParaRPr lang="fr-BE" dirty="0" smtClean="0"/>
          </a:p>
          <a:p>
            <a:pPr marL="174625" indent="-171450">
              <a:buFont typeface="Arial" panose="020B0604020202020204" pitchFamily="34" charset="0"/>
              <a:buChar char="•"/>
            </a:pPr>
            <a:r>
              <a:rPr lang="fr-BE" dirty="0" err="1" smtClean="0"/>
              <a:t>Contractor</a:t>
            </a:r>
            <a:endParaRPr lang="fr-BE" dirty="0" smtClean="0"/>
          </a:p>
          <a:p>
            <a:pPr marL="174625" indent="-171450">
              <a:buFont typeface="Arial" panose="020B0604020202020204" pitchFamily="34" charset="0"/>
              <a:buChar char="•"/>
            </a:pPr>
            <a:r>
              <a:rPr lang="fr-BE" dirty="0" err="1" smtClean="0"/>
              <a:t>Invoice</a:t>
            </a:r>
            <a:r>
              <a:rPr lang="fr-BE" dirty="0" smtClean="0"/>
              <a:t> date</a:t>
            </a:r>
          </a:p>
          <a:p>
            <a:pPr marL="174625" indent="-171450">
              <a:buFont typeface="Arial" panose="020B0604020202020204" pitchFamily="34" charset="0"/>
              <a:buChar char="•"/>
            </a:pPr>
            <a:r>
              <a:rPr lang="fr-BE" dirty="0" err="1" smtClean="0"/>
              <a:t>Payment</a:t>
            </a:r>
            <a:r>
              <a:rPr lang="fr-BE" dirty="0" smtClean="0"/>
              <a:t> date</a:t>
            </a:r>
          </a:p>
          <a:p>
            <a:pPr marL="3175"/>
            <a:endParaRPr lang="en-GB" dirty="0" smtClean="0"/>
          </a:p>
        </p:txBody>
      </p:sp>
      <p:sp>
        <p:nvSpPr>
          <p:cNvPr id="17" name="Right Arrow 16"/>
          <p:cNvSpPr/>
          <p:nvPr/>
        </p:nvSpPr>
        <p:spPr bwMode="auto">
          <a:xfrm>
            <a:off x="4000500" y="2209800"/>
            <a:ext cx="986790" cy="715144"/>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43" name="Right Arrow 42"/>
          <p:cNvSpPr/>
          <p:nvPr/>
        </p:nvSpPr>
        <p:spPr bwMode="auto">
          <a:xfrm>
            <a:off x="4110990" y="3831866"/>
            <a:ext cx="986790" cy="715144"/>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a:endParaRPr lang="en-GB" smtClean="0"/>
          </a:p>
        </p:txBody>
      </p:sp>
      <p:sp>
        <p:nvSpPr>
          <p:cNvPr id="3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Data flow</a:t>
            </a: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10</a:t>
            </a:fld>
            <a:endParaRPr lang="en-GB"/>
          </a:p>
        </p:txBody>
      </p:sp>
      <p:sp>
        <p:nvSpPr>
          <p:cNvPr id="2" name="Rectangle 1"/>
          <p:cNvSpPr/>
          <p:nvPr/>
        </p:nvSpPr>
        <p:spPr bwMode="auto">
          <a:xfrm>
            <a:off x="1629487" y="1879505"/>
            <a:ext cx="2640530" cy="2524315"/>
          </a:xfrm>
          <a:prstGeom prst="rect">
            <a:avLst/>
          </a:prstGeom>
          <a:solidFill>
            <a:srgbClr val="FFFF99">
              <a:alpha val="92000"/>
            </a:srgbClr>
          </a:solidFill>
          <a:ln>
            <a:noFill/>
          </a:ln>
          <a:effectLst/>
          <a:extLst/>
        </p:spPr>
        <p:txBody>
          <a:bodyPr vert="horz" wrap="square" lIns="91440" tIns="45720" rIns="91440" bIns="45720" numCol="1" rtlCol="0" anchor="ctr" anchorCtr="0" compatLnSpc="1">
            <a:prstTxWarp prst="textNoShape">
              <a:avLst/>
            </a:prstTxWarp>
          </a:bodyPr>
          <a:lstStyle/>
          <a:p>
            <a:pPr marL="3175"/>
            <a:r>
              <a:rPr lang="fr-BE" sz="1600" dirty="0" smtClean="0">
                <a:solidFill>
                  <a:srgbClr val="FF0000"/>
                </a:solidFill>
              </a:rPr>
              <a:t>Project data</a:t>
            </a:r>
          </a:p>
          <a:p>
            <a:pPr marL="3175"/>
            <a:endParaRPr lang="fr-BE" dirty="0"/>
          </a:p>
          <a:p>
            <a:pPr marL="174625" indent="-171450">
              <a:buFont typeface="Arial" panose="020B0604020202020204" pitchFamily="34" charset="0"/>
              <a:buChar char="•"/>
            </a:pPr>
            <a:r>
              <a:rPr lang="fr-BE" b="1" dirty="0" smtClean="0"/>
              <a:t>Project ID</a:t>
            </a:r>
          </a:p>
          <a:p>
            <a:pPr marL="174625" indent="-171450">
              <a:buFont typeface="Arial" panose="020B0604020202020204" pitchFamily="34" charset="0"/>
              <a:buChar char="•"/>
            </a:pPr>
            <a:r>
              <a:rPr lang="fr-BE" b="1" dirty="0" smtClean="0"/>
              <a:t>Project description</a:t>
            </a:r>
          </a:p>
          <a:p>
            <a:pPr marL="174625" indent="-171450">
              <a:buFont typeface="Arial" panose="020B0604020202020204" pitchFamily="34" charset="0"/>
              <a:buChar char="•"/>
            </a:pPr>
            <a:r>
              <a:rPr lang="fr-BE" b="1" dirty="0" err="1" smtClean="0"/>
              <a:t>Status</a:t>
            </a:r>
            <a:endParaRPr lang="fr-BE" b="1" dirty="0" smtClean="0"/>
          </a:p>
          <a:p>
            <a:pPr marL="174625" indent="-171450">
              <a:buFont typeface="Arial" panose="020B0604020202020204" pitchFamily="34" charset="0"/>
              <a:buChar char="•"/>
            </a:pPr>
            <a:r>
              <a:rPr lang="fr-BE" b="1" dirty="0" err="1" smtClean="0"/>
              <a:t>Beneficiary</a:t>
            </a:r>
            <a:endParaRPr lang="fr-BE" b="1" dirty="0" smtClean="0"/>
          </a:p>
          <a:p>
            <a:pPr marL="174625" indent="-171450">
              <a:buFont typeface="Arial" panose="020B0604020202020204" pitchFamily="34" charset="0"/>
              <a:buChar char="•"/>
            </a:pPr>
            <a:r>
              <a:rPr lang="fr-BE" dirty="0" smtClean="0"/>
              <a:t>Start date / end date</a:t>
            </a:r>
          </a:p>
          <a:p>
            <a:pPr marL="174625" indent="-171450">
              <a:buFont typeface="Arial" panose="020B0604020202020204" pitchFamily="34" charset="0"/>
              <a:buChar char="•"/>
            </a:pPr>
            <a:r>
              <a:rPr lang="fr-BE" dirty="0" smtClean="0"/>
              <a:t>EC Financial Assistance</a:t>
            </a:r>
          </a:p>
          <a:p>
            <a:pPr marL="174625" indent="-171450">
              <a:buFont typeface="Arial" panose="020B0604020202020204" pitchFamily="34" charset="0"/>
              <a:buChar char="•"/>
            </a:pPr>
            <a:r>
              <a:rPr lang="fr-BE" b="1" dirty="0" smtClean="0"/>
              <a:t>Total </a:t>
            </a:r>
            <a:r>
              <a:rPr lang="fr-BE" b="1" dirty="0" err="1" smtClean="0"/>
              <a:t>project</a:t>
            </a:r>
            <a:r>
              <a:rPr lang="fr-BE" b="1" dirty="0" smtClean="0"/>
              <a:t> </a:t>
            </a:r>
            <a:r>
              <a:rPr lang="fr-BE" b="1" dirty="0" err="1" smtClean="0"/>
              <a:t>cost</a:t>
            </a:r>
            <a:endParaRPr lang="fr-BE" b="1" dirty="0" smtClean="0"/>
          </a:p>
          <a:p>
            <a:pPr marL="174625" indent="-171450">
              <a:buFont typeface="Arial" panose="020B0604020202020204" pitchFamily="34" charset="0"/>
              <a:buChar char="•"/>
            </a:pPr>
            <a:r>
              <a:rPr lang="fr-BE" b="1" dirty="0" smtClean="0"/>
              <a:t>Type of </a:t>
            </a:r>
            <a:r>
              <a:rPr lang="fr-BE" b="1" dirty="0" err="1" smtClean="0"/>
              <a:t>project</a:t>
            </a:r>
            <a:endParaRPr lang="fr-BE" b="1" dirty="0" smtClean="0"/>
          </a:p>
          <a:p>
            <a:pPr marL="174625" indent="-171450">
              <a:buFont typeface="Arial" panose="020B0604020202020204" pitchFamily="34" charset="0"/>
              <a:buChar char="•"/>
            </a:pPr>
            <a:r>
              <a:rPr lang="fr-BE" dirty="0" smtClean="0"/>
              <a:t>Project </a:t>
            </a:r>
            <a:r>
              <a:rPr lang="fr-BE" dirty="0" err="1" smtClean="0"/>
              <a:t>partners</a:t>
            </a:r>
            <a:endParaRPr lang="en-GB" dirty="0"/>
          </a:p>
          <a:p>
            <a:pPr marL="174625" indent="-171450">
              <a:buFont typeface="Arial" panose="020B0604020202020204" pitchFamily="34" charset="0"/>
              <a:buChar char="•"/>
            </a:pPr>
            <a:r>
              <a:rPr lang="fr-BE" dirty="0" smtClean="0"/>
              <a:t>Project </a:t>
            </a:r>
            <a:r>
              <a:rPr lang="fr-BE" dirty="0" err="1" smtClean="0"/>
              <a:t>details</a:t>
            </a:r>
            <a:endParaRPr lang="fr-BE" dirty="0" smtClean="0"/>
          </a:p>
          <a:p>
            <a:pPr marL="174625" indent="-171450">
              <a:buFont typeface="Arial" panose="020B0604020202020204" pitchFamily="34" charset="0"/>
              <a:buChar char="•"/>
            </a:pPr>
            <a:r>
              <a:rPr lang="fr-BE" dirty="0" err="1" smtClean="0"/>
              <a:t>Related</a:t>
            </a:r>
            <a:r>
              <a:rPr lang="fr-BE" dirty="0" smtClean="0"/>
              <a:t> people</a:t>
            </a:r>
          </a:p>
        </p:txBody>
      </p:sp>
    </p:spTree>
    <p:extLst>
      <p:ext uri="{BB962C8B-B14F-4D97-AF65-F5344CB8AC3E}">
        <p14:creationId xmlns:p14="http://schemas.microsoft.com/office/powerpoint/2010/main" val="19772585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animBg="1"/>
      <p:bldP spid="17" grpId="0" animBg="1"/>
      <p:bldP spid="43" grpId="0" animBg="1"/>
      <p:bldP spid="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2" name="Content Placeholder 1"/>
          <p:cNvSpPr>
            <a:spLocks noGrp="1"/>
          </p:cNvSpPr>
          <p:nvPr>
            <p:ph idx="1"/>
          </p:nvPr>
        </p:nvSpPr>
        <p:spPr>
          <a:xfrm>
            <a:off x="457200" y="1484785"/>
            <a:ext cx="8229600" cy="936103"/>
          </a:xfrm>
        </p:spPr>
        <p:txBody>
          <a:bodyPr/>
          <a:lstStyle/>
          <a:p>
            <a:r>
              <a:rPr lang="en-GB" sz="1600" b="1" i="0" dirty="0"/>
              <a:t>Project Cycle phases and Management Verification processes</a:t>
            </a:r>
            <a:r>
              <a:rPr lang="en-GB" b="1" dirty="0"/>
              <a:t/>
            </a:r>
            <a:br>
              <a:rPr lang="en-GB" b="1" dirty="0"/>
            </a:br>
            <a:endParaRPr lang="en-GB" dirty="0"/>
          </a:p>
        </p:txBody>
      </p:sp>
      <p:pic>
        <p:nvPicPr>
          <p:cNvPr id="2052" name="Picture 4" descr="structure transpar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869" y="2060848"/>
            <a:ext cx="632746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899592" y="1988840"/>
            <a:ext cx="2520280" cy="2808312"/>
          </a:xfrm>
          <a:prstGeom prst="roundRect">
            <a:avLst/>
          </a:prstGeom>
          <a:solidFill>
            <a:schemeClr val="accent1">
              <a:alpha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100</a:t>
            </a:fld>
            <a:endParaRPr lang="en-GB"/>
          </a:p>
        </p:txBody>
      </p:sp>
    </p:spTree>
    <p:extLst>
      <p:ext uri="{BB962C8B-B14F-4D97-AF65-F5344CB8AC3E}">
        <p14:creationId xmlns:p14="http://schemas.microsoft.com/office/powerpoint/2010/main" val="233801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916832"/>
            <a:ext cx="8568952" cy="4896544"/>
          </a:xfrm>
        </p:spPr>
        <p:txBody>
          <a:bodyPr/>
          <a:lstStyle/>
          <a:p>
            <a:pPr marL="0" indent="0" eaLnBrk="1" hangingPunct="1">
              <a:spcAft>
                <a:spcPts val="1200"/>
              </a:spcAft>
              <a:buClrTx/>
              <a:buNone/>
            </a:pPr>
            <a:r>
              <a:rPr lang="en-US" sz="1600" b="1" i="0" dirty="0" smtClean="0"/>
              <a:t>Admissibility</a:t>
            </a:r>
          </a:p>
          <a:p>
            <a:pPr marL="0" indent="0" eaLnBrk="1" hangingPunct="1">
              <a:spcAft>
                <a:spcPts val="1200"/>
              </a:spcAft>
              <a:buClrTx/>
              <a:buNone/>
            </a:pPr>
            <a:r>
              <a:rPr lang="en-US" sz="1200" b="1" i="0" dirty="0" smtClean="0"/>
              <a:t>Economic operators in financial distress : </a:t>
            </a:r>
            <a:r>
              <a:rPr lang="en-US" sz="1200" i="0" dirty="0" smtClean="0"/>
              <a:t>exclude an economic operator from participation in a procurement procedure if</a:t>
            </a:r>
            <a:r>
              <a:rPr lang="en-US" sz="1200" i="0" dirty="0"/>
              <a:t> the operator is the subject of insolvency or winding-up proceedings</a:t>
            </a:r>
          </a:p>
          <a:p>
            <a:pPr lvl="1" eaLnBrk="1" hangingPunct="1">
              <a:spcAft>
                <a:spcPts val="1200"/>
              </a:spcAft>
              <a:buClrTx/>
            </a:pPr>
            <a:r>
              <a:rPr lang="en-GB" sz="1000" b="0" dirty="0" smtClean="0"/>
              <a:t>Regulation </a:t>
            </a:r>
            <a:r>
              <a:rPr lang="en-GB" sz="1000" b="0" dirty="0"/>
              <a:t>(EU) No 1303/2013 of the European Parliament and of the Council 17 Dec. 2013. Art. 125 (3.d</a:t>
            </a:r>
            <a:r>
              <a:rPr lang="en-GB" sz="1000" b="0" dirty="0" smtClean="0"/>
              <a:t>).</a:t>
            </a:r>
          </a:p>
          <a:p>
            <a:pPr lvl="1" eaLnBrk="1" hangingPunct="1">
              <a:spcAft>
                <a:spcPts val="1200"/>
              </a:spcAft>
              <a:buClrTx/>
            </a:pPr>
            <a:r>
              <a:rPr lang="en-GB" sz="1000" b="0" dirty="0" smtClean="0"/>
              <a:t>Directive </a:t>
            </a:r>
            <a:r>
              <a:rPr lang="en-GB" sz="1000" b="0" dirty="0"/>
              <a:t>2014/24/EU of the European Parliament and of the Council of 26 February 2014 on public procurement and repealing Directive 2004/18/EC. Art 57 (</a:t>
            </a:r>
            <a:r>
              <a:rPr lang="en-GB" sz="1000" b="0" dirty="0" smtClean="0"/>
              <a:t>1).</a:t>
            </a:r>
          </a:p>
          <a:p>
            <a:pPr lvl="1" eaLnBrk="1" hangingPunct="1">
              <a:spcAft>
                <a:spcPts val="1200"/>
              </a:spcAft>
              <a:buClrTx/>
            </a:pPr>
            <a:r>
              <a:rPr lang="en-GB" sz="1000" b="0" dirty="0" smtClean="0"/>
              <a:t>Ibid. Art. 57 (4).</a:t>
            </a:r>
            <a:endParaRPr lang="en-US" sz="1000" b="0" dirty="0" smtClean="0"/>
          </a:p>
          <a:p>
            <a:pPr lvl="1" eaLnBrk="1" hangingPunct="1">
              <a:spcAft>
                <a:spcPts val="1200"/>
              </a:spcAft>
              <a:buClrTx/>
            </a:pPr>
            <a:endParaRPr lang="en-US" sz="1000" dirty="0"/>
          </a:p>
          <a:p>
            <a:pPr lvl="1" eaLnBrk="1" hangingPunct="1">
              <a:spcAft>
                <a:spcPts val="1200"/>
              </a:spcAft>
              <a:buClrTx/>
            </a:pPr>
            <a:endParaRPr lang="en-US" sz="1000" b="1" i="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27584" y="4304129"/>
            <a:ext cx="4320479" cy="2769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57150" indent="0" eaLnBrk="1" hangingPunct="1">
              <a:spcAft>
                <a:spcPts val="1200"/>
              </a:spcAft>
              <a:buClrTx/>
              <a:buNone/>
            </a:pPr>
            <a:r>
              <a:rPr lang="en-GB" b="1" dirty="0"/>
              <a:t>High or deteriorating propensity to bankruptcy</a:t>
            </a: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101</a:t>
            </a:fld>
            <a:endParaRPr lang="en-GB"/>
          </a:p>
        </p:txBody>
      </p:sp>
    </p:spTree>
    <p:extLst>
      <p:ext uri="{BB962C8B-B14F-4D97-AF65-F5344CB8AC3E}">
        <p14:creationId xmlns:p14="http://schemas.microsoft.com/office/powerpoint/2010/main" val="21888667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3595"/>
            <a:ext cx="86868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528" y="3501008"/>
            <a:ext cx="5191125" cy="26860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Down Arrow 4"/>
          <p:cNvSpPr/>
          <p:nvPr/>
        </p:nvSpPr>
        <p:spPr bwMode="auto">
          <a:xfrm>
            <a:off x="6859747" y="1340768"/>
            <a:ext cx="288032" cy="495247"/>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9" name="Rounded Rectangle 8"/>
          <p:cNvSpPr/>
          <p:nvPr/>
        </p:nvSpPr>
        <p:spPr bwMode="auto">
          <a:xfrm>
            <a:off x="6760501" y="2616520"/>
            <a:ext cx="531294" cy="30842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0" name="Left Arrow 9"/>
          <p:cNvSpPr/>
          <p:nvPr/>
        </p:nvSpPr>
        <p:spPr bwMode="auto">
          <a:xfrm rot="10800000">
            <a:off x="6159785" y="2564904"/>
            <a:ext cx="572455"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1" name="TextBox 10"/>
          <p:cNvSpPr txBox="1"/>
          <p:nvPr/>
        </p:nvSpPr>
        <p:spPr>
          <a:xfrm>
            <a:off x="4824536" y="2191884"/>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102</a:t>
            </a:fld>
            <a:endParaRPr lang="en-GB"/>
          </a:p>
        </p:txBody>
      </p:sp>
      <p:sp>
        <p:nvSpPr>
          <p:cNvPr id="12" name="Down Arrow 11"/>
          <p:cNvSpPr/>
          <p:nvPr/>
        </p:nvSpPr>
        <p:spPr bwMode="auto">
          <a:xfrm>
            <a:off x="6848312" y="2935290"/>
            <a:ext cx="288032" cy="495247"/>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4" name="TextBox 13"/>
          <p:cNvSpPr txBox="1"/>
          <p:nvPr/>
        </p:nvSpPr>
        <p:spPr>
          <a:xfrm>
            <a:off x="4476900" y="5715197"/>
            <a:ext cx="1763688" cy="738664"/>
          </a:xfrm>
          <a:prstGeom prst="rect">
            <a:avLst/>
          </a:prstGeom>
          <a:solidFill>
            <a:schemeClr val="accent1"/>
          </a:solidFill>
          <a:ln w="34925">
            <a:solidFill>
              <a:srgbClr val="FF0000"/>
            </a:solidFill>
          </a:ln>
        </p:spPr>
        <p:txBody>
          <a:bodyPr wrap="square" rtlCol="0">
            <a:spAutoFit/>
          </a:bodyPr>
          <a:lstStyle/>
          <a:p>
            <a:r>
              <a:rPr lang="fr-BE" sz="1400" b="1" dirty="0" smtClean="0">
                <a:solidFill>
                  <a:schemeClr val="tx1"/>
                </a:solidFill>
              </a:rPr>
              <a:t>Link to interactive report (Orbis)</a:t>
            </a:r>
            <a:endParaRPr lang="en-GB" sz="1400" b="1" dirty="0">
              <a:solidFill>
                <a:schemeClr val="tx1"/>
              </a:solidFill>
            </a:endParaRPr>
          </a:p>
        </p:txBody>
      </p:sp>
      <p:sp>
        <p:nvSpPr>
          <p:cNvPr id="15" name="Left Arrow 14"/>
          <p:cNvSpPr/>
          <p:nvPr/>
        </p:nvSpPr>
        <p:spPr bwMode="auto">
          <a:xfrm rot="10800000">
            <a:off x="3845338" y="5949805"/>
            <a:ext cx="595049" cy="253471"/>
          </a:xfrm>
          <a:prstGeom prst="leftArrow">
            <a:avLst>
              <a:gd name="adj1" fmla="val 27453"/>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8" name="Rounded Rectangle 17"/>
          <p:cNvSpPr/>
          <p:nvPr/>
        </p:nvSpPr>
        <p:spPr bwMode="auto">
          <a:xfrm>
            <a:off x="3047514" y="4509120"/>
            <a:ext cx="4980869" cy="432048"/>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9" name="Rounded Rectangle 18"/>
          <p:cNvSpPr/>
          <p:nvPr/>
        </p:nvSpPr>
        <p:spPr bwMode="auto">
          <a:xfrm>
            <a:off x="72008" y="4077072"/>
            <a:ext cx="1475656" cy="50405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4600949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366490"/>
            <a:ext cx="8568952" cy="5446886"/>
          </a:xfrm>
        </p:spPr>
        <p:txBody>
          <a:bodyPr/>
          <a:lstStyle/>
          <a:p>
            <a:pPr marL="0" indent="0" eaLnBrk="1" hangingPunct="1">
              <a:spcAft>
                <a:spcPts val="1200"/>
              </a:spcAft>
              <a:buClrTx/>
              <a:buNone/>
            </a:pPr>
            <a:r>
              <a:rPr lang="en-US" sz="1600" b="1" i="0" dirty="0" smtClean="0"/>
              <a:t>Admissibility</a:t>
            </a:r>
            <a:endParaRPr lang="en-US" sz="1000" dirty="0"/>
          </a:p>
          <a:p>
            <a:pPr marL="0" indent="0" eaLnBrk="1" hangingPunct="1">
              <a:spcAft>
                <a:spcPts val="1200"/>
              </a:spcAft>
              <a:buClrTx/>
              <a:buNone/>
            </a:pPr>
            <a:r>
              <a:rPr lang="en-US" sz="1000" b="1" i="0" dirty="0" smtClean="0"/>
              <a:t>Search for companies (expert mode)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1768599"/>
            <a:ext cx="221932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bwMode="auto">
          <a:xfrm>
            <a:off x="3629434" y="3068960"/>
            <a:ext cx="900100" cy="30842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80" y="4149080"/>
            <a:ext cx="8374507" cy="1382845"/>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9843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556792"/>
            <a:ext cx="8568952" cy="4896544"/>
          </a:xfrm>
        </p:spPr>
        <p:txBody>
          <a:bodyPr/>
          <a:lstStyle/>
          <a:p>
            <a:pPr marL="0" indent="0" eaLnBrk="1" hangingPunct="1">
              <a:spcAft>
                <a:spcPts val="1200"/>
              </a:spcAft>
              <a:buClrTx/>
              <a:buNone/>
            </a:pPr>
            <a:r>
              <a:rPr lang="en-US" sz="1600" b="1" i="0" dirty="0" smtClean="0"/>
              <a:t>Admissibility</a:t>
            </a:r>
          </a:p>
          <a:p>
            <a:pPr marL="0" indent="0" eaLnBrk="1" hangingPunct="1">
              <a:spcAft>
                <a:spcPts val="1200"/>
              </a:spcAft>
              <a:buClrTx/>
              <a:buNone/>
            </a:pPr>
            <a:r>
              <a:rPr lang="en-US" sz="1200" b="1" i="0" dirty="0"/>
              <a:t>Economic operators convicted for crimes : </a:t>
            </a:r>
            <a:r>
              <a:rPr lang="en-US" sz="1200" i="0" dirty="0"/>
              <a:t>exclude an economic operator if the operator or any member of the administrative, management or supervisory body has been the subject of a </a:t>
            </a:r>
            <a:r>
              <a:rPr lang="en-US" sz="1200" i="0" dirty="0" smtClean="0"/>
              <a:t>conviction.</a:t>
            </a:r>
          </a:p>
          <a:p>
            <a:pPr marL="0" indent="0" eaLnBrk="1" hangingPunct="1">
              <a:spcAft>
                <a:spcPts val="1200"/>
              </a:spcAft>
              <a:buClrTx/>
              <a:buNone/>
            </a:pPr>
            <a:r>
              <a:rPr lang="en-US" sz="1200" b="1" i="0" dirty="0"/>
              <a:t>Economic operators convicted for tax evasion : </a:t>
            </a:r>
            <a:r>
              <a:rPr lang="en-US" sz="1200" i="0" dirty="0"/>
              <a:t>exclude an economic operator if the operator is in breach of its obligations relating to the payment of taxes or social security contributions. </a:t>
            </a:r>
            <a:r>
              <a:rPr lang="en-US" sz="1200" i="0" dirty="0" smtClean="0"/>
              <a:t> </a:t>
            </a:r>
          </a:p>
          <a:p>
            <a:pPr marL="628650" lvl="1" indent="-171450" eaLnBrk="1" hangingPunct="1">
              <a:spcAft>
                <a:spcPts val="1200"/>
              </a:spcAft>
              <a:buClrTx/>
            </a:pPr>
            <a:r>
              <a:rPr lang="en-GB" sz="1000" b="0" i="0" dirty="0" smtClean="0"/>
              <a:t>Directive 2014/24/EU of the European Parliament and of the Council of 26 February 2014 on public procurement and repealing Directive 2004/18/EC. Art 57 (1).</a:t>
            </a:r>
          </a:p>
          <a:p>
            <a:pPr marL="628650" lvl="1" indent="-171450" eaLnBrk="1" hangingPunct="1">
              <a:spcAft>
                <a:spcPts val="1200"/>
              </a:spcAft>
              <a:buClrTx/>
            </a:pPr>
            <a:r>
              <a:rPr lang="en-GB" sz="1000" b="0" i="0" dirty="0" smtClean="0"/>
              <a:t>Ibid</a:t>
            </a:r>
            <a:r>
              <a:rPr lang="en-GB" sz="1000" b="0" i="0" dirty="0"/>
              <a:t>. Art. 57 (1</a:t>
            </a:r>
            <a:r>
              <a:rPr lang="en-GB" sz="1000" b="0" i="0" dirty="0" smtClean="0"/>
              <a:t>).</a:t>
            </a:r>
          </a:p>
          <a:p>
            <a:pPr marL="628650" lvl="1" indent="-171450" eaLnBrk="1" hangingPunct="1">
              <a:spcAft>
                <a:spcPts val="1200"/>
              </a:spcAft>
              <a:buClrTx/>
            </a:pPr>
            <a:r>
              <a:rPr lang="en-GB" sz="1000" b="0" dirty="0"/>
              <a:t>Ibid. Art. 57 (2).</a:t>
            </a:r>
            <a:endParaRPr lang="en-US" sz="1000" b="0" dirty="0"/>
          </a:p>
          <a:p>
            <a:pPr marL="628650" lvl="1" indent="-171450" eaLnBrk="1" hangingPunct="1">
              <a:spcAft>
                <a:spcPts val="1200"/>
              </a:spcAft>
              <a:buClrTx/>
            </a:pPr>
            <a:endParaRPr lang="en-US" sz="1000" dirty="0" smtClean="0"/>
          </a:p>
          <a:p>
            <a:pPr lvl="1" eaLnBrk="1" hangingPunct="1">
              <a:spcAft>
                <a:spcPts val="1200"/>
              </a:spcAft>
              <a:buClrTx/>
            </a:pPr>
            <a:endParaRPr lang="en-US" sz="1000" b="1" i="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4437112"/>
            <a:ext cx="3284874" cy="95410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57150" indent="0" eaLnBrk="1" hangingPunct="1">
              <a:spcAft>
                <a:spcPts val="1200"/>
              </a:spcAft>
              <a:buClrTx/>
              <a:buNone/>
            </a:pPr>
            <a:r>
              <a:rPr lang="en-US" b="1" dirty="0"/>
              <a:t>Involvement in sanction lists</a:t>
            </a:r>
          </a:p>
          <a:p>
            <a:pPr marL="57150" indent="0" eaLnBrk="1" hangingPunct="1">
              <a:spcAft>
                <a:spcPts val="1200"/>
              </a:spcAft>
              <a:buClrTx/>
              <a:buNone/>
            </a:pPr>
            <a:r>
              <a:rPr lang="en-US" b="1" dirty="0"/>
              <a:t>Involvement in enforcement lists</a:t>
            </a:r>
          </a:p>
          <a:p>
            <a:pPr marL="57150" indent="0" eaLnBrk="1" hangingPunct="1">
              <a:spcAft>
                <a:spcPts val="1200"/>
              </a:spcAft>
              <a:buClrTx/>
              <a:buNone/>
            </a:pPr>
            <a:r>
              <a:rPr lang="en-US" b="1" dirty="0"/>
              <a:t>Involvement in adverse media </a:t>
            </a:r>
            <a:r>
              <a:rPr lang="en-US" b="1" dirty="0" smtClean="0"/>
              <a:t>lists</a:t>
            </a:r>
            <a:endParaRPr lang="en-US"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104</a:t>
            </a:fld>
            <a:endParaRPr lang="en-GB"/>
          </a:p>
        </p:txBody>
      </p:sp>
    </p:spTree>
    <p:extLst>
      <p:ext uri="{BB962C8B-B14F-4D97-AF65-F5344CB8AC3E}">
        <p14:creationId xmlns:p14="http://schemas.microsoft.com/office/powerpoint/2010/main" val="13900416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7876"/>
            <a:ext cx="9144000" cy="299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556792"/>
            <a:ext cx="8568952" cy="4896544"/>
          </a:xfrm>
        </p:spPr>
        <p:txBody>
          <a:bodyPr/>
          <a:lstStyle/>
          <a:p>
            <a:pPr marL="0" indent="0" eaLnBrk="1" hangingPunct="1">
              <a:spcAft>
                <a:spcPts val="1200"/>
              </a:spcAft>
              <a:buClrTx/>
              <a:buNone/>
            </a:pPr>
            <a:r>
              <a:rPr lang="en-US" sz="1600" b="1" i="0" dirty="0" smtClean="0"/>
              <a:t>Admissibility</a:t>
            </a:r>
          </a:p>
          <a:p>
            <a:pPr marL="0" indent="0" eaLnBrk="1" hangingPunct="1">
              <a:spcAft>
                <a:spcPts val="1200"/>
              </a:spcAft>
              <a:buClrTx/>
              <a:buNone/>
            </a:pPr>
            <a:r>
              <a:rPr lang="en-US" sz="1600" b="1" i="0" dirty="0" smtClean="0"/>
              <a:t>Select Projects : right-click 'Involvement in enforcement lists'</a:t>
            </a:r>
          </a:p>
          <a:p>
            <a:pPr marL="0" indent="0" eaLnBrk="1" hangingPunct="1">
              <a:spcAft>
                <a:spcPts val="1200"/>
              </a:spcAft>
              <a:buClrTx/>
              <a:buNone/>
            </a:pPr>
            <a:endParaRPr lang="en-US" sz="1000" dirty="0" smtClean="0"/>
          </a:p>
          <a:p>
            <a:pPr marL="0" indent="0" eaLnBrk="1" hangingPunct="1">
              <a:spcAft>
                <a:spcPts val="1200"/>
              </a:spcAft>
              <a:buClrTx/>
              <a:buNone/>
            </a:pPr>
            <a:endParaRPr lang="en-US" sz="1000" dirty="0" smtClean="0"/>
          </a:p>
          <a:p>
            <a:pPr lvl="1" eaLnBrk="1" hangingPunct="1">
              <a:spcAft>
                <a:spcPts val="1200"/>
              </a:spcAft>
              <a:buClrTx/>
            </a:pPr>
            <a:endParaRPr lang="en-US" sz="1000" b="1" i="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bwMode="auto">
          <a:xfrm>
            <a:off x="5436604" y="3176972"/>
            <a:ext cx="792088"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9" name="Rounded Rectangle 8"/>
          <p:cNvSpPr/>
          <p:nvPr/>
        </p:nvSpPr>
        <p:spPr bwMode="auto">
          <a:xfrm>
            <a:off x="4932548" y="3752831"/>
            <a:ext cx="504056"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4932548" y="2960948"/>
            <a:ext cx="504056" cy="792088"/>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1" name="Oval 10"/>
          <p:cNvSpPr/>
          <p:nvPr/>
        </p:nvSpPr>
        <p:spPr bwMode="auto">
          <a:xfrm>
            <a:off x="6300700" y="306896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5289351" y="428228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4" name="Left Arrow 13"/>
          <p:cNvSpPr/>
          <p:nvPr/>
        </p:nvSpPr>
        <p:spPr bwMode="auto">
          <a:xfrm rot="838464">
            <a:off x="5396348" y="3843349"/>
            <a:ext cx="792088"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5" name="TextBox 14"/>
          <p:cNvSpPr txBox="1"/>
          <p:nvPr/>
        </p:nvSpPr>
        <p:spPr>
          <a:xfrm>
            <a:off x="6012668" y="4113076"/>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Tree>
    <p:extLst>
      <p:ext uri="{BB962C8B-B14F-4D97-AF65-F5344CB8AC3E}">
        <p14:creationId xmlns:p14="http://schemas.microsoft.com/office/powerpoint/2010/main" val="37132217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060848"/>
            <a:ext cx="5143500" cy="3933825"/>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251520" y="1268760"/>
            <a:ext cx="8784976" cy="932282"/>
          </a:xfrm>
        </p:spPr>
        <p:txBody>
          <a:bodyPr/>
          <a:lstStyle/>
          <a:p>
            <a:pPr marL="0" indent="0" eaLnBrk="1" hangingPunct="1">
              <a:spcAft>
                <a:spcPts val="1200"/>
              </a:spcAft>
              <a:buClrTx/>
              <a:buNone/>
            </a:pPr>
            <a:r>
              <a:rPr lang="en-US" sz="1600" b="1" i="0" dirty="0" smtClean="0"/>
              <a:t>Admissibility</a:t>
            </a:r>
          </a:p>
          <a:p>
            <a:pPr marL="0" indent="0" eaLnBrk="1" hangingPunct="1">
              <a:spcAft>
                <a:spcPts val="1200"/>
              </a:spcAft>
              <a:buClrTx/>
              <a:buNone/>
            </a:pPr>
            <a:r>
              <a:rPr lang="en-US" sz="1600" i="0" dirty="0"/>
              <a:t>Involvement in </a:t>
            </a:r>
            <a:r>
              <a:rPr lang="en-US" sz="1600" i="0" dirty="0" smtClean="0"/>
              <a:t>enforcement lists</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106</a:t>
            </a:fld>
            <a:endParaRPr lang="en-GB"/>
          </a:p>
        </p:txBody>
      </p:sp>
      <p:sp>
        <p:nvSpPr>
          <p:cNvPr id="13" name="Rounded Rectangle 12"/>
          <p:cNvSpPr/>
          <p:nvPr/>
        </p:nvSpPr>
        <p:spPr bwMode="auto">
          <a:xfrm>
            <a:off x="251520" y="4969218"/>
            <a:ext cx="1776657" cy="30842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4" name="Down Arrow 13"/>
          <p:cNvSpPr/>
          <p:nvPr/>
        </p:nvSpPr>
        <p:spPr bwMode="auto">
          <a:xfrm rot="13795819">
            <a:off x="2815250" y="3158304"/>
            <a:ext cx="264116" cy="2268109"/>
          </a:xfrm>
          <a:prstGeom prst="downArrow">
            <a:avLst>
              <a:gd name="adj1" fmla="val 29179"/>
              <a:gd name="adj2" fmla="val 135263"/>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513" y="1700808"/>
            <a:ext cx="5133975" cy="48768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8572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Conflict of interest</a:t>
            </a:r>
          </a:p>
          <a:p>
            <a:pPr marL="0" indent="0" eaLnBrk="1" hangingPunct="1">
              <a:spcAft>
                <a:spcPts val="1200"/>
              </a:spcAft>
              <a:buClrTx/>
              <a:buNone/>
            </a:pPr>
            <a:r>
              <a:rPr lang="en-GB" sz="1200" i="0" dirty="0"/>
              <a:t>Arachne shows </a:t>
            </a:r>
            <a:r>
              <a:rPr lang="en-GB" sz="1200" b="1" i="0" dirty="0"/>
              <a:t>legal and personal links between potential and actual project </a:t>
            </a:r>
            <a:r>
              <a:rPr lang="en-GB" sz="1200" b="1" i="0" dirty="0" smtClean="0"/>
              <a:t>stakeholders</a:t>
            </a:r>
            <a:r>
              <a:rPr lang="en-GB" sz="1200" i="0" dirty="0" smtClean="0"/>
              <a:t> in order to detect potential conflict of interest</a:t>
            </a:r>
            <a:r>
              <a:rPr lang="en-US" sz="1200" i="0" dirty="0" smtClean="0"/>
              <a:t> </a:t>
            </a:r>
            <a:endParaRPr lang="en-US" sz="1200" i="0" dirty="0"/>
          </a:p>
          <a:p>
            <a:pPr marL="628650" lvl="1" indent="-171450" eaLnBrk="1" hangingPunct="1">
              <a:spcAft>
                <a:spcPts val="1200"/>
              </a:spcAft>
              <a:buClrTx/>
            </a:pPr>
            <a:r>
              <a:rPr lang="en-GB" sz="1000" b="0" dirty="0" smtClean="0"/>
              <a:t>Directive </a:t>
            </a:r>
            <a:r>
              <a:rPr lang="en-GB" sz="1000" b="0" dirty="0"/>
              <a:t>2014/24/EU of the European Parliament and of the Council of 26 February 2014 on public procurement and repealing Directive 2004/18/EC. Art 24.</a:t>
            </a:r>
          </a:p>
          <a:p>
            <a:pPr marL="628650" lvl="1" indent="-171450" eaLnBrk="1" hangingPunct="1">
              <a:spcAft>
                <a:spcPts val="1200"/>
              </a:spcAft>
              <a:buClrTx/>
            </a:pPr>
            <a:r>
              <a:rPr lang="en-GB" sz="1000" b="0" dirty="0" smtClean="0"/>
              <a:t>Ibid</a:t>
            </a:r>
            <a:r>
              <a:rPr lang="en-GB" sz="1000" b="0" dirty="0"/>
              <a:t>. Art 24.		</a:t>
            </a:r>
          </a:p>
          <a:p>
            <a:pPr marL="628650" lvl="1" indent="-171450" eaLnBrk="1" hangingPunct="1">
              <a:spcAft>
                <a:spcPts val="1200"/>
              </a:spcAft>
              <a:buClrTx/>
            </a:pPr>
            <a:r>
              <a:rPr lang="en-GB" sz="1000" b="0" dirty="0" smtClean="0"/>
              <a:t>Ibid</a:t>
            </a:r>
            <a:r>
              <a:rPr lang="en-GB" sz="1000" b="0" dirty="0"/>
              <a:t>. Art. 57 (4).</a:t>
            </a:r>
            <a:endParaRPr lang="en-US" sz="1000" b="0" i="0" dirty="0" smtClean="0"/>
          </a:p>
          <a:p>
            <a:pPr lvl="1" eaLnBrk="1" hangingPunct="1">
              <a:spcAft>
                <a:spcPts val="1200"/>
              </a:spcAft>
              <a:buClrTx/>
            </a:pPr>
            <a:endParaRPr lang="en-US" sz="1000" dirty="0"/>
          </a:p>
          <a:p>
            <a:pPr lvl="1" eaLnBrk="1" hangingPunct="1">
              <a:spcAft>
                <a:spcPts val="1200"/>
              </a:spcAft>
              <a:buClrTx/>
            </a:pPr>
            <a:endParaRPr lang="en-US" sz="1000" b="1" i="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3861048"/>
            <a:ext cx="7544053" cy="163121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57150" indent="0" eaLnBrk="1" hangingPunct="1">
              <a:spcAft>
                <a:spcPts val="1200"/>
              </a:spcAft>
              <a:buClrTx/>
              <a:buNone/>
            </a:pPr>
            <a:r>
              <a:rPr lang="en-GB" b="1" dirty="0"/>
              <a:t>Links between beneficiaries/project partners </a:t>
            </a:r>
          </a:p>
          <a:p>
            <a:pPr marL="57150" indent="0" eaLnBrk="1" hangingPunct="1">
              <a:spcAft>
                <a:spcPts val="1200"/>
              </a:spcAft>
              <a:buClrTx/>
              <a:buNone/>
            </a:pPr>
            <a:r>
              <a:rPr lang="en-GB" b="1" dirty="0"/>
              <a:t>Links between beneficiaries/project partners and contractors/Consortium members</a:t>
            </a:r>
          </a:p>
          <a:p>
            <a:pPr marL="57150" indent="0" eaLnBrk="1" hangingPunct="1">
              <a:spcAft>
                <a:spcPts val="1200"/>
              </a:spcAft>
              <a:buClrTx/>
              <a:buNone/>
            </a:pPr>
            <a:r>
              <a:rPr lang="en-GB" b="1" dirty="0"/>
              <a:t>Links between beneficiaries/project partners and sub-contractors</a:t>
            </a:r>
          </a:p>
          <a:p>
            <a:pPr marL="57150" indent="0" eaLnBrk="1" hangingPunct="1">
              <a:spcAft>
                <a:spcPts val="1200"/>
              </a:spcAft>
              <a:buClrTx/>
              <a:buNone/>
            </a:pPr>
            <a:r>
              <a:rPr lang="en-GB" b="1" dirty="0"/>
              <a:t>Links between contractors/consortium members</a:t>
            </a:r>
          </a:p>
          <a:p>
            <a:pPr marL="57150" indent="0" eaLnBrk="1" hangingPunct="1">
              <a:spcAft>
                <a:spcPts val="1200"/>
              </a:spcAft>
              <a:buClrTx/>
              <a:buNone/>
            </a:pPr>
            <a:r>
              <a:rPr lang="en-GB" b="1" dirty="0"/>
              <a:t>Links between contractors/consortium members and </a:t>
            </a:r>
            <a:r>
              <a:rPr lang="en-GB" b="1" dirty="0" smtClean="0"/>
              <a:t>sub-contractors</a:t>
            </a:r>
            <a:endParaRPr lang="en-GB"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107</a:t>
            </a:fld>
            <a:endParaRPr lang="en-GB"/>
          </a:p>
        </p:txBody>
      </p:sp>
    </p:spTree>
    <p:extLst>
      <p:ext uri="{BB962C8B-B14F-4D97-AF65-F5344CB8AC3E}">
        <p14:creationId xmlns:p14="http://schemas.microsoft.com/office/powerpoint/2010/main" val="146033528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1412776"/>
            <a:ext cx="4999856" cy="3276148"/>
          </a:xfrm>
          <a:prstGeom prst="roundRect">
            <a:avLst/>
          </a:prstGeom>
          <a:gradFill>
            <a:gsLst>
              <a:gs pos="0">
                <a:srgbClr val="92D050"/>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lstStyle/>
          <a:p>
            <a:pPr algn="ctr">
              <a:defRPr/>
            </a:pPr>
            <a:r>
              <a:rPr lang="fr-BE" sz="1400" dirty="0" err="1"/>
              <a:t>Member</a:t>
            </a:r>
            <a:r>
              <a:rPr lang="fr-BE" sz="1400" dirty="0"/>
              <a:t> </a:t>
            </a:r>
            <a:r>
              <a:rPr lang="fr-BE" sz="1400" dirty="0" smtClean="0"/>
              <a:t>State 1</a:t>
            </a:r>
            <a:endParaRPr lang="en-US" sz="1400" dirty="0"/>
          </a:p>
        </p:txBody>
      </p:sp>
      <p:sp>
        <p:nvSpPr>
          <p:cNvPr id="9" name="Flowchart: Magnetic Disk 8"/>
          <p:cNvSpPr/>
          <p:nvPr/>
        </p:nvSpPr>
        <p:spPr>
          <a:xfrm>
            <a:off x="850181" y="1988840"/>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OP1</a:t>
            </a:r>
            <a:endParaRPr lang="en-US" dirty="0"/>
          </a:p>
        </p:txBody>
      </p:sp>
      <p:sp>
        <p:nvSpPr>
          <p:cNvPr id="31" name="Flowchart: Magnetic Disk 30"/>
          <p:cNvSpPr/>
          <p:nvPr/>
        </p:nvSpPr>
        <p:spPr>
          <a:xfrm>
            <a:off x="3298453" y="1988840"/>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OP2</a:t>
            </a:r>
          </a:p>
        </p:txBody>
      </p:sp>
      <p:sp>
        <p:nvSpPr>
          <p:cNvPr id="27" name="Flowchart: Magnetic Disk 26"/>
          <p:cNvSpPr/>
          <p:nvPr/>
        </p:nvSpPr>
        <p:spPr>
          <a:xfrm>
            <a:off x="251520" y="2971801"/>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PRJ1</a:t>
            </a:r>
          </a:p>
        </p:txBody>
      </p:sp>
      <p:sp>
        <p:nvSpPr>
          <p:cNvPr id="33" name="Flowchart: Magnetic Disk 32"/>
          <p:cNvSpPr/>
          <p:nvPr/>
        </p:nvSpPr>
        <p:spPr>
          <a:xfrm>
            <a:off x="930573" y="2971801"/>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PRJ2</a:t>
            </a:r>
          </a:p>
        </p:txBody>
      </p:sp>
      <p:sp>
        <p:nvSpPr>
          <p:cNvPr id="35" name="Flowchart: Magnetic Disk 34"/>
          <p:cNvSpPr/>
          <p:nvPr/>
        </p:nvSpPr>
        <p:spPr>
          <a:xfrm>
            <a:off x="1642269" y="2996952"/>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PRJ3</a:t>
            </a:r>
          </a:p>
        </p:txBody>
      </p:sp>
      <p:sp>
        <p:nvSpPr>
          <p:cNvPr id="36" name="Flowchart: Magnetic Disk 35"/>
          <p:cNvSpPr/>
          <p:nvPr/>
        </p:nvSpPr>
        <p:spPr>
          <a:xfrm>
            <a:off x="2555776" y="3018658"/>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PRJ1</a:t>
            </a:r>
          </a:p>
        </p:txBody>
      </p:sp>
      <p:sp>
        <p:nvSpPr>
          <p:cNvPr id="38" name="Flowchart: Magnetic Disk 37"/>
          <p:cNvSpPr/>
          <p:nvPr/>
        </p:nvSpPr>
        <p:spPr>
          <a:xfrm>
            <a:off x="3275856" y="3018658"/>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PRJ2</a:t>
            </a:r>
          </a:p>
        </p:txBody>
      </p:sp>
      <p:sp>
        <p:nvSpPr>
          <p:cNvPr id="43" name="Flowchart: Magnetic Disk 42"/>
          <p:cNvSpPr/>
          <p:nvPr/>
        </p:nvSpPr>
        <p:spPr>
          <a:xfrm>
            <a:off x="3995936" y="3043809"/>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PRJ3</a:t>
            </a:r>
          </a:p>
        </p:txBody>
      </p:sp>
      <p:cxnSp>
        <p:nvCxnSpPr>
          <p:cNvPr id="45" name="Straight Arrow Connector 44"/>
          <p:cNvCxnSpPr>
            <a:stCxn id="9" idx="3"/>
            <a:endCxn id="27" idx="1"/>
          </p:cNvCxnSpPr>
          <p:nvPr/>
        </p:nvCxnSpPr>
        <p:spPr>
          <a:xfrm flipH="1">
            <a:off x="564258" y="2446039"/>
            <a:ext cx="598661" cy="52576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9" idx="3"/>
            <a:endCxn id="33" idx="1"/>
          </p:cNvCxnSpPr>
          <p:nvPr/>
        </p:nvCxnSpPr>
        <p:spPr>
          <a:xfrm>
            <a:off x="1162919" y="2446039"/>
            <a:ext cx="80392" cy="52576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3"/>
            <a:endCxn id="35" idx="1"/>
          </p:cNvCxnSpPr>
          <p:nvPr/>
        </p:nvCxnSpPr>
        <p:spPr>
          <a:xfrm>
            <a:off x="1162919" y="2446039"/>
            <a:ext cx="792088" cy="55091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Flowchart: Magnetic Disk 49"/>
          <p:cNvSpPr/>
          <p:nvPr/>
        </p:nvSpPr>
        <p:spPr>
          <a:xfrm>
            <a:off x="179512" y="3979913"/>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BENEF1</a:t>
            </a:r>
          </a:p>
        </p:txBody>
      </p:sp>
      <p:sp>
        <p:nvSpPr>
          <p:cNvPr id="51" name="Flowchart: Magnetic Disk 50"/>
          <p:cNvSpPr/>
          <p:nvPr/>
        </p:nvSpPr>
        <p:spPr>
          <a:xfrm>
            <a:off x="2195736" y="4051921"/>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BENEF1</a:t>
            </a:r>
          </a:p>
        </p:txBody>
      </p:sp>
      <p:sp>
        <p:nvSpPr>
          <p:cNvPr id="52" name="Flowchart: Magnetic Disk 51"/>
          <p:cNvSpPr/>
          <p:nvPr/>
        </p:nvSpPr>
        <p:spPr>
          <a:xfrm>
            <a:off x="3563888" y="4051921"/>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BENEF1</a:t>
            </a:r>
          </a:p>
        </p:txBody>
      </p:sp>
      <p:cxnSp>
        <p:nvCxnSpPr>
          <p:cNvPr id="53" name="Straight Arrow Connector 52"/>
          <p:cNvCxnSpPr>
            <a:stCxn id="27" idx="3"/>
            <a:endCxn id="50" idx="1"/>
          </p:cNvCxnSpPr>
          <p:nvPr/>
        </p:nvCxnSpPr>
        <p:spPr>
          <a:xfrm flipH="1">
            <a:off x="492250" y="3429000"/>
            <a:ext cx="72008" cy="55091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3" idx="3"/>
            <a:endCxn id="50" idx="1"/>
          </p:cNvCxnSpPr>
          <p:nvPr/>
        </p:nvCxnSpPr>
        <p:spPr>
          <a:xfrm flipH="1">
            <a:off x="492250" y="3429000"/>
            <a:ext cx="751061" cy="55091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6" idx="3"/>
            <a:endCxn id="50" idx="1"/>
          </p:cNvCxnSpPr>
          <p:nvPr/>
        </p:nvCxnSpPr>
        <p:spPr>
          <a:xfrm flipH="1">
            <a:off x="492250" y="3475857"/>
            <a:ext cx="2376264" cy="504056"/>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5" idx="3"/>
            <a:endCxn id="51" idx="1"/>
          </p:cNvCxnSpPr>
          <p:nvPr/>
        </p:nvCxnSpPr>
        <p:spPr>
          <a:xfrm>
            <a:off x="1955007" y="3454151"/>
            <a:ext cx="553467" cy="59777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8" idx="3"/>
            <a:endCxn id="51" idx="1"/>
          </p:cNvCxnSpPr>
          <p:nvPr/>
        </p:nvCxnSpPr>
        <p:spPr>
          <a:xfrm flipH="1">
            <a:off x="2508474" y="3475857"/>
            <a:ext cx="1080120" cy="576064"/>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3" idx="3"/>
            <a:endCxn id="52" idx="1"/>
          </p:cNvCxnSpPr>
          <p:nvPr/>
        </p:nvCxnSpPr>
        <p:spPr>
          <a:xfrm flipH="1">
            <a:off x="3876626" y="3501008"/>
            <a:ext cx="432048" cy="55091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1" idx="3"/>
            <a:endCxn id="36" idx="1"/>
          </p:cNvCxnSpPr>
          <p:nvPr/>
        </p:nvCxnSpPr>
        <p:spPr>
          <a:xfrm flipH="1">
            <a:off x="2868514" y="2446039"/>
            <a:ext cx="742677" cy="57261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1" idx="3"/>
            <a:endCxn id="38" idx="1"/>
          </p:cNvCxnSpPr>
          <p:nvPr/>
        </p:nvCxnSpPr>
        <p:spPr>
          <a:xfrm flipH="1">
            <a:off x="3588594" y="2446039"/>
            <a:ext cx="22597" cy="57261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3"/>
            <a:endCxn id="43" idx="1"/>
          </p:cNvCxnSpPr>
          <p:nvPr/>
        </p:nvCxnSpPr>
        <p:spPr>
          <a:xfrm>
            <a:off x="3611191" y="2446039"/>
            <a:ext cx="697483" cy="59777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260776" y="1484784"/>
            <a:ext cx="3883224" cy="3240360"/>
          </a:xfrm>
          <a:prstGeom prst="roundRect">
            <a:avLst/>
          </a:prstGeom>
          <a:gradFill>
            <a:gsLst>
              <a:gs pos="0">
                <a:srgbClr val="FF0000"/>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lstStyle/>
          <a:p>
            <a:pPr algn="ctr">
              <a:defRPr/>
            </a:pPr>
            <a:r>
              <a:rPr lang="fr-BE" sz="1400" dirty="0" err="1"/>
              <a:t>Member</a:t>
            </a:r>
            <a:r>
              <a:rPr lang="fr-BE" sz="1400" dirty="0"/>
              <a:t> </a:t>
            </a:r>
            <a:r>
              <a:rPr lang="fr-BE" sz="1400" dirty="0" smtClean="0"/>
              <a:t>State 2</a:t>
            </a:r>
            <a:endParaRPr lang="en-US" sz="1400" dirty="0"/>
          </a:p>
        </p:txBody>
      </p:sp>
      <p:sp>
        <p:nvSpPr>
          <p:cNvPr id="74" name="Flowchart: Magnetic Disk 73"/>
          <p:cNvSpPr/>
          <p:nvPr/>
        </p:nvSpPr>
        <p:spPr>
          <a:xfrm>
            <a:off x="6034757" y="2060848"/>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OP1</a:t>
            </a:r>
            <a:endParaRPr lang="en-US" dirty="0"/>
          </a:p>
        </p:txBody>
      </p:sp>
      <p:sp>
        <p:nvSpPr>
          <p:cNvPr id="75" name="Flowchart: Magnetic Disk 74"/>
          <p:cNvSpPr/>
          <p:nvPr/>
        </p:nvSpPr>
        <p:spPr>
          <a:xfrm>
            <a:off x="8339013" y="2060848"/>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OP2</a:t>
            </a:r>
          </a:p>
        </p:txBody>
      </p:sp>
      <p:sp>
        <p:nvSpPr>
          <p:cNvPr id="76" name="Flowchart: Magnetic Disk 75"/>
          <p:cNvSpPr/>
          <p:nvPr/>
        </p:nvSpPr>
        <p:spPr>
          <a:xfrm>
            <a:off x="5436096" y="3043809"/>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PRJ1</a:t>
            </a:r>
          </a:p>
        </p:txBody>
      </p:sp>
      <p:sp>
        <p:nvSpPr>
          <p:cNvPr id="77" name="Flowchart: Magnetic Disk 76"/>
          <p:cNvSpPr/>
          <p:nvPr/>
        </p:nvSpPr>
        <p:spPr>
          <a:xfrm>
            <a:off x="6115149" y="3043809"/>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PRJ2</a:t>
            </a:r>
          </a:p>
        </p:txBody>
      </p:sp>
      <p:sp>
        <p:nvSpPr>
          <p:cNvPr id="78" name="Flowchart: Magnetic Disk 77"/>
          <p:cNvSpPr/>
          <p:nvPr/>
        </p:nvSpPr>
        <p:spPr>
          <a:xfrm>
            <a:off x="6826845" y="3068960"/>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PRJ3</a:t>
            </a:r>
          </a:p>
        </p:txBody>
      </p:sp>
      <p:sp>
        <p:nvSpPr>
          <p:cNvPr id="79" name="Flowchart: Magnetic Disk 78"/>
          <p:cNvSpPr/>
          <p:nvPr/>
        </p:nvSpPr>
        <p:spPr>
          <a:xfrm>
            <a:off x="7668344" y="3090666"/>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PRJ1</a:t>
            </a:r>
          </a:p>
        </p:txBody>
      </p:sp>
      <p:sp>
        <p:nvSpPr>
          <p:cNvPr id="80" name="Flowchart: Magnetic Disk 79"/>
          <p:cNvSpPr/>
          <p:nvPr/>
        </p:nvSpPr>
        <p:spPr>
          <a:xfrm>
            <a:off x="8347397" y="3090666"/>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smtClean="0"/>
              <a:t>PRJ2</a:t>
            </a:r>
          </a:p>
        </p:txBody>
      </p:sp>
      <p:cxnSp>
        <p:nvCxnSpPr>
          <p:cNvPr id="82" name="Straight Arrow Connector 81"/>
          <p:cNvCxnSpPr>
            <a:stCxn id="74" idx="3"/>
            <a:endCxn id="76" idx="1"/>
          </p:cNvCxnSpPr>
          <p:nvPr/>
        </p:nvCxnSpPr>
        <p:spPr>
          <a:xfrm flipH="1">
            <a:off x="5748834" y="2518047"/>
            <a:ext cx="598661" cy="52576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4" idx="3"/>
            <a:endCxn id="77" idx="1"/>
          </p:cNvCxnSpPr>
          <p:nvPr/>
        </p:nvCxnSpPr>
        <p:spPr>
          <a:xfrm>
            <a:off x="6347495" y="2518047"/>
            <a:ext cx="80392" cy="525762"/>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3"/>
            <a:endCxn id="78" idx="1"/>
          </p:cNvCxnSpPr>
          <p:nvPr/>
        </p:nvCxnSpPr>
        <p:spPr>
          <a:xfrm>
            <a:off x="6347495" y="2518047"/>
            <a:ext cx="792088" cy="55091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Flowchart: Magnetic Disk 84"/>
          <p:cNvSpPr/>
          <p:nvPr/>
        </p:nvSpPr>
        <p:spPr>
          <a:xfrm>
            <a:off x="5796136" y="4051921"/>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BENEF1</a:t>
            </a:r>
          </a:p>
        </p:txBody>
      </p:sp>
      <p:sp>
        <p:nvSpPr>
          <p:cNvPr id="86" name="Flowchart: Magnetic Disk 85"/>
          <p:cNvSpPr/>
          <p:nvPr/>
        </p:nvSpPr>
        <p:spPr>
          <a:xfrm>
            <a:off x="7330901" y="4221088"/>
            <a:ext cx="625475" cy="457199"/>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BENEF1</a:t>
            </a:r>
          </a:p>
        </p:txBody>
      </p:sp>
      <p:cxnSp>
        <p:nvCxnSpPr>
          <p:cNvPr id="88" name="Straight Arrow Connector 87"/>
          <p:cNvCxnSpPr>
            <a:stCxn id="78" idx="3"/>
            <a:endCxn id="52" idx="1"/>
          </p:cNvCxnSpPr>
          <p:nvPr/>
        </p:nvCxnSpPr>
        <p:spPr>
          <a:xfrm flipH="1">
            <a:off x="3876626" y="3526159"/>
            <a:ext cx="3262957" cy="525762"/>
          </a:xfrm>
          <a:prstGeom prst="straightConnector1">
            <a:avLst/>
          </a:prstGeom>
          <a:ln w="3492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7" idx="3"/>
            <a:endCxn id="85" idx="1"/>
          </p:cNvCxnSpPr>
          <p:nvPr/>
        </p:nvCxnSpPr>
        <p:spPr>
          <a:xfrm flipH="1">
            <a:off x="6108874" y="3501008"/>
            <a:ext cx="319013" cy="55091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9" idx="3"/>
            <a:endCxn id="85" idx="1"/>
          </p:cNvCxnSpPr>
          <p:nvPr/>
        </p:nvCxnSpPr>
        <p:spPr>
          <a:xfrm flipH="1">
            <a:off x="6108874" y="3547865"/>
            <a:ext cx="1872208" cy="504056"/>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8" idx="3"/>
            <a:endCxn id="86" idx="1"/>
          </p:cNvCxnSpPr>
          <p:nvPr/>
        </p:nvCxnSpPr>
        <p:spPr>
          <a:xfrm>
            <a:off x="7139583" y="3526159"/>
            <a:ext cx="504056" cy="69492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0" idx="3"/>
            <a:endCxn id="86" idx="1"/>
          </p:cNvCxnSpPr>
          <p:nvPr/>
        </p:nvCxnSpPr>
        <p:spPr>
          <a:xfrm flipH="1">
            <a:off x="7643639" y="3547865"/>
            <a:ext cx="1016496" cy="673223"/>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5" idx="3"/>
            <a:endCxn id="79" idx="1"/>
          </p:cNvCxnSpPr>
          <p:nvPr/>
        </p:nvCxnSpPr>
        <p:spPr>
          <a:xfrm flipH="1">
            <a:off x="7981082" y="2518047"/>
            <a:ext cx="670669" cy="57261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75" idx="3"/>
            <a:endCxn id="80" idx="1"/>
          </p:cNvCxnSpPr>
          <p:nvPr/>
        </p:nvCxnSpPr>
        <p:spPr>
          <a:xfrm>
            <a:off x="8651751" y="2518047"/>
            <a:ext cx="8384" cy="57261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432048" y="4953000"/>
            <a:ext cx="8244408" cy="1716360"/>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a:lstStyle/>
          <a:p>
            <a:pPr algn="ctr">
              <a:defRPr/>
            </a:pPr>
            <a:r>
              <a:rPr lang="en-US" sz="1400" dirty="0" smtClean="0"/>
              <a:t>Contractors</a:t>
            </a:r>
            <a:endParaRPr lang="en-US" sz="1400" dirty="0"/>
          </a:p>
        </p:txBody>
      </p:sp>
      <p:sp>
        <p:nvSpPr>
          <p:cNvPr id="98" name="Flowchart: Magnetic Disk 97"/>
          <p:cNvSpPr/>
          <p:nvPr/>
        </p:nvSpPr>
        <p:spPr>
          <a:xfrm>
            <a:off x="5907788" y="6213639"/>
            <a:ext cx="959805" cy="335378"/>
          </a:xfrm>
          <a:prstGeom prst="flowChartMagneticDisk">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Contractor1</a:t>
            </a:r>
          </a:p>
        </p:txBody>
      </p:sp>
      <p:sp>
        <p:nvSpPr>
          <p:cNvPr id="99" name="Flowchart: Magnetic Disk 98"/>
          <p:cNvSpPr/>
          <p:nvPr/>
        </p:nvSpPr>
        <p:spPr>
          <a:xfrm>
            <a:off x="7301135" y="5864975"/>
            <a:ext cx="959805" cy="335378"/>
          </a:xfrm>
          <a:prstGeom prst="flowChartMagneticDisk">
            <a:avLst/>
          </a:prstGeom>
          <a:solidFill>
            <a:srgbClr val="FF0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Contractor2</a:t>
            </a:r>
          </a:p>
        </p:txBody>
      </p:sp>
      <p:sp>
        <p:nvSpPr>
          <p:cNvPr id="100" name="Flowchart: Magnetic Disk 99"/>
          <p:cNvSpPr/>
          <p:nvPr/>
        </p:nvSpPr>
        <p:spPr>
          <a:xfrm>
            <a:off x="5268379" y="5228245"/>
            <a:ext cx="959805" cy="335378"/>
          </a:xfrm>
          <a:prstGeom prst="flowChartMagneticDisk">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Contractor3</a:t>
            </a:r>
          </a:p>
        </p:txBody>
      </p:sp>
      <p:sp>
        <p:nvSpPr>
          <p:cNvPr id="101" name="Flowchart: Magnetic Disk 100"/>
          <p:cNvSpPr/>
          <p:nvPr/>
        </p:nvSpPr>
        <p:spPr>
          <a:xfrm>
            <a:off x="1691680" y="6189966"/>
            <a:ext cx="959805" cy="335378"/>
          </a:xfrm>
          <a:prstGeom prst="flowChartMagneticDisk">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800" dirty="0" smtClean="0"/>
              <a:t>Contractor4</a:t>
            </a:r>
          </a:p>
        </p:txBody>
      </p:sp>
      <p:cxnSp>
        <p:nvCxnSpPr>
          <p:cNvPr id="102" name="Straight Arrow Connector 101"/>
          <p:cNvCxnSpPr>
            <a:stCxn id="101" idx="1"/>
            <a:endCxn id="33" idx="3"/>
          </p:cNvCxnSpPr>
          <p:nvPr/>
        </p:nvCxnSpPr>
        <p:spPr>
          <a:xfrm flipH="1" flipV="1">
            <a:off x="1243311" y="3429000"/>
            <a:ext cx="928272" cy="276096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01" idx="1"/>
            <a:endCxn id="38" idx="3"/>
          </p:cNvCxnSpPr>
          <p:nvPr/>
        </p:nvCxnSpPr>
        <p:spPr>
          <a:xfrm flipV="1">
            <a:off x="2171583" y="3475857"/>
            <a:ext cx="1417011" cy="2714109"/>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76" idx="3"/>
            <a:endCxn id="101" idx="1"/>
          </p:cNvCxnSpPr>
          <p:nvPr/>
        </p:nvCxnSpPr>
        <p:spPr>
          <a:xfrm flipH="1">
            <a:off x="2171583" y="3501008"/>
            <a:ext cx="3577251" cy="2688958"/>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98" idx="1"/>
            <a:endCxn id="101" idx="3"/>
          </p:cNvCxnSpPr>
          <p:nvPr/>
        </p:nvCxnSpPr>
        <p:spPr>
          <a:xfrm flipH="1">
            <a:off x="2171583" y="6213639"/>
            <a:ext cx="4216108" cy="311705"/>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78" idx="3"/>
            <a:endCxn id="98" idx="1"/>
          </p:cNvCxnSpPr>
          <p:nvPr/>
        </p:nvCxnSpPr>
        <p:spPr>
          <a:xfrm flipH="1">
            <a:off x="6387691" y="3526159"/>
            <a:ext cx="751892" cy="2687480"/>
          </a:xfrm>
          <a:prstGeom prst="straightConnector1">
            <a:avLst/>
          </a:prstGeom>
          <a:ln w="3492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00" idx="3"/>
            <a:endCxn id="98" idx="1"/>
          </p:cNvCxnSpPr>
          <p:nvPr/>
        </p:nvCxnSpPr>
        <p:spPr>
          <a:xfrm>
            <a:off x="5748282" y="5563623"/>
            <a:ext cx="639409" cy="650016"/>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0" idx="1"/>
            <a:endCxn id="43" idx="3"/>
          </p:cNvCxnSpPr>
          <p:nvPr/>
        </p:nvCxnSpPr>
        <p:spPr>
          <a:xfrm flipH="1" flipV="1">
            <a:off x="4308674" y="3501008"/>
            <a:ext cx="1439608" cy="1727237"/>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18" y="6019378"/>
            <a:ext cx="304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1" name="Straight Arrow Connector 140"/>
          <p:cNvCxnSpPr>
            <a:stCxn id="1026" idx="0"/>
            <a:endCxn id="50" idx="3"/>
          </p:cNvCxnSpPr>
          <p:nvPr/>
        </p:nvCxnSpPr>
        <p:spPr>
          <a:xfrm flipH="1" flipV="1">
            <a:off x="492250" y="4437112"/>
            <a:ext cx="518268" cy="158226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01" idx="2"/>
            <a:endCxn id="1026" idx="3"/>
          </p:cNvCxnSpPr>
          <p:nvPr/>
        </p:nvCxnSpPr>
        <p:spPr>
          <a:xfrm flipH="1" flipV="1">
            <a:off x="1162918" y="6200353"/>
            <a:ext cx="528762" cy="15730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216" y="5733256"/>
            <a:ext cx="3048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5" name="Straight Arrow Connector 154"/>
          <p:cNvCxnSpPr>
            <a:stCxn id="153" idx="0"/>
            <a:endCxn id="52" idx="3"/>
          </p:cNvCxnSpPr>
          <p:nvPr/>
        </p:nvCxnSpPr>
        <p:spPr>
          <a:xfrm flipH="1" flipV="1">
            <a:off x="3876626" y="4509120"/>
            <a:ext cx="686990" cy="1224136"/>
          </a:xfrm>
          <a:prstGeom prst="straightConnector1">
            <a:avLst/>
          </a:prstGeom>
          <a:ln w="3492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98" idx="1"/>
            <a:endCxn id="153" idx="3"/>
          </p:cNvCxnSpPr>
          <p:nvPr/>
        </p:nvCxnSpPr>
        <p:spPr>
          <a:xfrm flipH="1" flipV="1">
            <a:off x="4716016" y="5914231"/>
            <a:ext cx="1671675" cy="299408"/>
          </a:xfrm>
          <a:prstGeom prst="straightConnector1">
            <a:avLst/>
          </a:prstGeom>
          <a:ln w="3492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9" idx="1"/>
            <a:endCxn id="77" idx="3"/>
          </p:cNvCxnSpPr>
          <p:nvPr/>
        </p:nvCxnSpPr>
        <p:spPr>
          <a:xfrm flipH="1" flipV="1">
            <a:off x="6427887" y="3501008"/>
            <a:ext cx="1353151" cy="236396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99" idx="1"/>
            <a:endCxn id="43" idx="3"/>
          </p:cNvCxnSpPr>
          <p:nvPr/>
        </p:nvCxnSpPr>
        <p:spPr>
          <a:xfrm flipH="1" flipV="1">
            <a:off x="4308674" y="3501008"/>
            <a:ext cx="3472364" cy="236396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9" idx="1"/>
            <a:endCxn id="38" idx="3"/>
          </p:cNvCxnSpPr>
          <p:nvPr/>
        </p:nvCxnSpPr>
        <p:spPr>
          <a:xfrm flipH="1" flipV="1">
            <a:off x="3588594" y="3475857"/>
            <a:ext cx="4192444" cy="238911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Tree>
    <p:extLst>
      <p:ext uri="{BB962C8B-B14F-4D97-AF65-F5344CB8AC3E}">
        <p14:creationId xmlns:p14="http://schemas.microsoft.com/office/powerpoint/2010/main" val="37526515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circle(in)">
                                      <p:cBhvr>
                                        <p:cTn id="7" dur="2000"/>
                                        <p:tgtEl>
                                          <p:spTgt spid="109"/>
                                        </p:tgtEl>
                                      </p:cBhvr>
                                    </p:animEffect>
                                  </p:childTnLst>
                                </p:cTn>
                              </p:par>
                              <p:par>
                                <p:cTn id="8" presetID="6" presetClass="entr" presetSubtype="16"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circle(in)">
                                      <p:cBhvr>
                                        <p:cTn id="10" dur="2000"/>
                                        <p:tgtEl>
                                          <p:spTgt spid="110"/>
                                        </p:tgtEl>
                                      </p:cBhvr>
                                    </p:animEffect>
                                  </p:childTnLst>
                                </p:cTn>
                              </p:par>
                              <p:par>
                                <p:cTn id="11" presetID="6" presetClass="entr" presetSubtype="16"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circle(in)">
                                      <p:cBhvr>
                                        <p:cTn id="13" dur="20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1"/>
                                        </p:tgtEl>
                                        <p:attrNameLst>
                                          <p:attrName>style.visibility</p:attrName>
                                        </p:attrNameLst>
                                      </p:cBhvr>
                                      <p:to>
                                        <p:strVal val="visible"/>
                                      </p:to>
                                    </p:set>
                                    <p:animEffect transition="in" filter="circle(in)">
                                      <p:cBhvr>
                                        <p:cTn id="18" dur="2000"/>
                                        <p:tgtEl>
                                          <p:spTgt spid="141"/>
                                        </p:tgtEl>
                                      </p:cBhvr>
                                    </p:animEffect>
                                  </p:childTnLst>
                                </p:cTn>
                              </p:par>
                              <p:par>
                                <p:cTn id="19" presetID="6" presetClass="entr" presetSubtype="16"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animEffect transition="in" filter="circle(in)">
                                      <p:cBhvr>
                                        <p:cTn id="21" dur="2000"/>
                                        <p:tgtEl>
                                          <p:spTgt spid="144"/>
                                        </p:tgtEl>
                                      </p:cBhvr>
                                    </p:animEffect>
                                  </p:childTnLst>
                                </p:cTn>
                              </p:par>
                              <p:par>
                                <p:cTn id="22" presetID="6" presetClass="entr" presetSubtype="16"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circle(in)">
                                      <p:cBhvr>
                                        <p:cTn id="24" dur="2000"/>
                                        <p:tgtEl>
                                          <p:spTgt spid="54"/>
                                        </p:tgtEl>
                                      </p:cBhvr>
                                    </p:animEffect>
                                  </p:childTnLst>
                                </p:cTn>
                              </p:par>
                              <p:par>
                                <p:cTn id="25" presetID="6" presetClass="entr" presetSubtype="16"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circle(in)">
                                      <p:cBhvr>
                                        <p:cTn id="27" dur="20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p:cTn id="32" dur="1000" fill="hold"/>
                                        <p:tgtEl>
                                          <p:spTgt spid="114"/>
                                        </p:tgtEl>
                                        <p:attrNameLst>
                                          <p:attrName>ppt_w</p:attrName>
                                        </p:attrNameLst>
                                      </p:cBhvr>
                                      <p:tavLst>
                                        <p:tav tm="0">
                                          <p:val>
                                            <p:fltVal val="0"/>
                                          </p:val>
                                        </p:tav>
                                        <p:tav tm="100000">
                                          <p:val>
                                            <p:strVal val="#ppt_w"/>
                                          </p:val>
                                        </p:tav>
                                      </p:tavLst>
                                    </p:anim>
                                    <p:anim calcmode="lin" valueType="num">
                                      <p:cBhvr>
                                        <p:cTn id="33" dur="1000" fill="hold"/>
                                        <p:tgtEl>
                                          <p:spTgt spid="114"/>
                                        </p:tgtEl>
                                        <p:attrNameLst>
                                          <p:attrName>ppt_h</p:attrName>
                                        </p:attrNameLst>
                                      </p:cBhvr>
                                      <p:tavLst>
                                        <p:tav tm="0">
                                          <p:val>
                                            <p:fltVal val="0"/>
                                          </p:val>
                                        </p:tav>
                                        <p:tav tm="100000">
                                          <p:val>
                                            <p:strVal val="#ppt_h"/>
                                          </p:val>
                                        </p:tav>
                                      </p:tavLst>
                                    </p:anim>
                                    <p:anim calcmode="lin" valueType="num">
                                      <p:cBhvr>
                                        <p:cTn id="34" dur="1000" fill="hold"/>
                                        <p:tgtEl>
                                          <p:spTgt spid="114"/>
                                        </p:tgtEl>
                                        <p:attrNameLst>
                                          <p:attrName>style.rotation</p:attrName>
                                        </p:attrNameLst>
                                      </p:cBhvr>
                                      <p:tavLst>
                                        <p:tav tm="0">
                                          <p:val>
                                            <p:fltVal val="90"/>
                                          </p:val>
                                        </p:tav>
                                        <p:tav tm="100000">
                                          <p:val>
                                            <p:fltVal val="0"/>
                                          </p:val>
                                        </p:tav>
                                      </p:tavLst>
                                    </p:anim>
                                    <p:animEffect transition="in" filter="fade">
                                      <p:cBhvr>
                                        <p:cTn id="35" dur="1000"/>
                                        <p:tgtEl>
                                          <p:spTgt spid="114"/>
                                        </p:tgtEl>
                                      </p:cBhvr>
                                    </p:animEffect>
                                  </p:childTnLst>
                                </p:cTn>
                              </p:par>
                              <p:par>
                                <p:cTn id="36" presetID="31" presetClass="entr" presetSubtype="0" fill="hold" nodeType="withEffect">
                                  <p:stCondLst>
                                    <p:cond delay="0"/>
                                  </p:stCondLst>
                                  <p:childTnLst>
                                    <p:set>
                                      <p:cBhvr>
                                        <p:cTn id="37" dur="1" fill="hold">
                                          <p:stCondLst>
                                            <p:cond delay="0"/>
                                          </p:stCondLst>
                                        </p:cTn>
                                        <p:tgtEl>
                                          <p:spTgt spid="158"/>
                                        </p:tgtEl>
                                        <p:attrNameLst>
                                          <p:attrName>style.visibility</p:attrName>
                                        </p:attrNameLst>
                                      </p:cBhvr>
                                      <p:to>
                                        <p:strVal val="visible"/>
                                      </p:to>
                                    </p:set>
                                    <p:anim calcmode="lin" valueType="num">
                                      <p:cBhvr>
                                        <p:cTn id="38" dur="1000" fill="hold"/>
                                        <p:tgtEl>
                                          <p:spTgt spid="158"/>
                                        </p:tgtEl>
                                        <p:attrNameLst>
                                          <p:attrName>ppt_w</p:attrName>
                                        </p:attrNameLst>
                                      </p:cBhvr>
                                      <p:tavLst>
                                        <p:tav tm="0">
                                          <p:val>
                                            <p:fltVal val="0"/>
                                          </p:val>
                                        </p:tav>
                                        <p:tav tm="100000">
                                          <p:val>
                                            <p:strVal val="#ppt_w"/>
                                          </p:val>
                                        </p:tav>
                                      </p:tavLst>
                                    </p:anim>
                                    <p:anim calcmode="lin" valueType="num">
                                      <p:cBhvr>
                                        <p:cTn id="39" dur="1000" fill="hold"/>
                                        <p:tgtEl>
                                          <p:spTgt spid="158"/>
                                        </p:tgtEl>
                                        <p:attrNameLst>
                                          <p:attrName>ppt_h</p:attrName>
                                        </p:attrNameLst>
                                      </p:cBhvr>
                                      <p:tavLst>
                                        <p:tav tm="0">
                                          <p:val>
                                            <p:fltVal val="0"/>
                                          </p:val>
                                        </p:tav>
                                        <p:tav tm="100000">
                                          <p:val>
                                            <p:strVal val="#ppt_h"/>
                                          </p:val>
                                        </p:tav>
                                      </p:tavLst>
                                    </p:anim>
                                    <p:anim calcmode="lin" valueType="num">
                                      <p:cBhvr>
                                        <p:cTn id="40" dur="1000" fill="hold"/>
                                        <p:tgtEl>
                                          <p:spTgt spid="158"/>
                                        </p:tgtEl>
                                        <p:attrNameLst>
                                          <p:attrName>style.rotation</p:attrName>
                                        </p:attrNameLst>
                                      </p:cBhvr>
                                      <p:tavLst>
                                        <p:tav tm="0">
                                          <p:val>
                                            <p:fltVal val="90"/>
                                          </p:val>
                                        </p:tav>
                                        <p:tav tm="100000">
                                          <p:val>
                                            <p:fltVal val="0"/>
                                          </p:val>
                                        </p:tav>
                                      </p:tavLst>
                                    </p:anim>
                                    <p:animEffect transition="in" filter="fade">
                                      <p:cBhvr>
                                        <p:cTn id="41" dur="1000"/>
                                        <p:tgtEl>
                                          <p:spTgt spid="158"/>
                                        </p:tgtEl>
                                      </p:cBhvr>
                                    </p:animEffect>
                                  </p:childTnLst>
                                </p:cTn>
                              </p:par>
                              <p:par>
                                <p:cTn id="42" presetID="31" presetClass="entr" presetSubtype="0" fill="hold" nodeType="with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p:cTn id="44" dur="1000" fill="hold"/>
                                        <p:tgtEl>
                                          <p:spTgt spid="155"/>
                                        </p:tgtEl>
                                        <p:attrNameLst>
                                          <p:attrName>ppt_w</p:attrName>
                                        </p:attrNameLst>
                                      </p:cBhvr>
                                      <p:tavLst>
                                        <p:tav tm="0">
                                          <p:val>
                                            <p:fltVal val="0"/>
                                          </p:val>
                                        </p:tav>
                                        <p:tav tm="100000">
                                          <p:val>
                                            <p:strVal val="#ppt_w"/>
                                          </p:val>
                                        </p:tav>
                                      </p:tavLst>
                                    </p:anim>
                                    <p:anim calcmode="lin" valueType="num">
                                      <p:cBhvr>
                                        <p:cTn id="45" dur="1000" fill="hold"/>
                                        <p:tgtEl>
                                          <p:spTgt spid="155"/>
                                        </p:tgtEl>
                                        <p:attrNameLst>
                                          <p:attrName>ppt_h</p:attrName>
                                        </p:attrNameLst>
                                      </p:cBhvr>
                                      <p:tavLst>
                                        <p:tav tm="0">
                                          <p:val>
                                            <p:fltVal val="0"/>
                                          </p:val>
                                        </p:tav>
                                        <p:tav tm="100000">
                                          <p:val>
                                            <p:strVal val="#ppt_h"/>
                                          </p:val>
                                        </p:tav>
                                      </p:tavLst>
                                    </p:anim>
                                    <p:anim calcmode="lin" valueType="num">
                                      <p:cBhvr>
                                        <p:cTn id="46" dur="1000" fill="hold"/>
                                        <p:tgtEl>
                                          <p:spTgt spid="155"/>
                                        </p:tgtEl>
                                        <p:attrNameLst>
                                          <p:attrName>style.rotation</p:attrName>
                                        </p:attrNameLst>
                                      </p:cBhvr>
                                      <p:tavLst>
                                        <p:tav tm="0">
                                          <p:val>
                                            <p:fltVal val="90"/>
                                          </p:val>
                                        </p:tav>
                                        <p:tav tm="100000">
                                          <p:val>
                                            <p:fltVal val="0"/>
                                          </p:val>
                                        </p:tav>
                                      </p:tavLst>
                                    </p:anim>
                                    <p:animEffect transition="in" filter="fade">
                                      <p:cBhvr>
                                        <p:cTn id="47" dur="1000"/>
                                        <p:tgtEl>
                                          <p:spTgt spid="155"/>
                                        </p:tgtEl>
                                      </p:cBhvr>
                                    </p:animEffect>
                                  </p:childTnLst>
                                </p:cTn>
                              </p:par>
                              <p:par>
                                <p:cTn id="48" presetID="31" presetClass="entr" presetSubtype="0" fill="hold" nodeType="with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1000" fill="hold"/>
                                        <p:tgtEl>
                                          <p:spTgt spid="88"/>
                                        </p:tgtEl>
                                        <p:attrNameLst>
                                          <p:attrName>ppt_w</p:attrName>
                                        </p:attrNameLst>
                                      </p:cBhvr>
                                      <p:tavLst>
                                        <p:tav tm="0">
                                          <p:val>
                                            <p:fltVal val="0"/>
                                          </p:val>
                                        </p:tav>
                                        <p:tav tm="100000">
                                          <p:val>
                                            <p:strVal val="#ppt_w"/>
                                          </p:val>
                                        </p:tav>
                                      </p:tavLst>
                                    </p:anim>
                                    <p:anim calcmode="lin" valueType="num">
                                      <p:cBhvr>
                                        <p:cTn id="51" dur="1000" fill="hold"/>
                                        <p:tgtEl>
                                          <p:spTgt spid="88"/>
                                        </p:tgtEl>
                                        <p:attrNameLst>
                                          <p:attrName>ppt_h</p:attrName>
                                        </p:attrNameLst>
                                      </p:cBhvr>
                                      <p:tavLst>
                                        <p:tav tm="0">
                                          <p:val>
                                            <p:fltVal val="0"/>
                                          </p:val>
                                        </p:tav>
                                        <p:tav tm="100000">
                                          <p:val>
                                            <p:strVal val="#ppt_h"/>
                                          </p:val>
                                        </p:tav>
                                      </p:tavLst>
                                    </p:anim>
                                    <p:anim calcmode="lin" valueType="num">
                                      <p:cBhvr>
                                        <p:cTn id="52" dur="1000" fill="hold"/>
                                        <p:tgtEl>
                                          <p:spTgt spid="88"/>
                                        </p:tgtEl>
                                        <p:attrNameLst>
                                          <p:attrName>style.rotation</p:attrName>
                                        </p:attrNameLst>
                                      </p:cBhvr>
                                      <p:tavLst>
                                        <p:tav tm="0">
                                          <p:val>
                                            <p:fltVal val="90"/>
                                          </p:val>
                                        </p:tav>
                                        <p:tav tm="100000">
                                          <p:val>
                                            <p:fltVal val="0"/>
                                          </p:val>
                                        </p:tav>
                                      </p:tavLst>
                                    </p:anim>
                                    <p:animEffect transition="in" filter="fade">
                                      <p:cBhvr>
                                        <p:cTn id="5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171700"/>
            <a:ext cx="78200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109</a:t>
            </a:fld>
            <a:endParaRPr lang="en-GB" dirty="0"/>
          </a:p>
        </p:txBody>
      </p:sp>
      <p:sp>
        <p:nvSpPr>
          <p:cNvPr id="14" name="Rounded Rectangle 13"/>
          <p:cNvSpPr/>
          <p:nvPr/>
        </p:nvSpPr>
        <p:spPr bwMode="auto">
          <a:xfrm>
            <a:off x="5130608" y="2132856"/>
            <a:ext cx="576064" cy="1944216"/>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6" name="Rectangle 3"/>
          <p:cNvSpPr txBox="1">
            <a:spLocks noChangeArrowheads="1"/>
          </p:cNvSpPr>
          <p:nvPr/>
        </p:nvSpPr>
        <p:spPr bwMode="auto">
          <a:xfrm>
            <a:off x="467544" y="1412776"/>
            <a:ext cx="85689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spcAft>
                <a:spcPts val="1200"/>
              </a:spcAft>
              <a:buClrTx/>
              <a:buFontTx/>
              <a:buNone/>
            </a:pPr>
            <a:r>
              <a:rPr lang="en-US" sz="1600" b="1" i="0" kern="0" dirty="0" smtClean="0"/>
              <a:t>Conflict of interest : links between </a:t>
            </a:r>
            <a:r>
              <a:rPr lang="en-US" sz="1600" b="1" i="0" kern="0" dirty="0" smtClean="0"/>
              <a:t>beneficiaries/project partners and contractors/consortium members</a:t>
            </a:r>
            <a:endParaRPr lang="en-US" sz="1600" b="1" i="0" kern="0" dirty="0" smtClean="0"/>
          </a:p>
        </p:txBody>
      </p:sp>
      <p:sp>
        <p:nvSpPr>
          <p:cNvPr id="21"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Tree>
    <p:extLst>
      <p:ext uri="{BB962C8B-B14F-4D97-AF65-F5344CB8AC3E}">
        <p14:creationId xmlns:p14="http://schemas.microsoft.com/office/powerpoint/2010/main" val="524932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36496" y="1484784"/>
            <a:ext cx="9003320" cy="4886325"/>
          </a:xfrm>
        </p:spPr>
        <p:txBody>
          <a:bodyPr lIns="0" rIns="0"/>
          <a:lstStyle/>
          <a:p>
            <a:pPr lvl="1"/>
            <a:r>
              <a:rPr lang="en-US" b="0" dirty="0" err="1" smtClean="0"/>
              <a:t>Orbis</a:t>
            </a:r>
            <a:r>
              <a:rPr lang="en-US" b="0" dirty="0" smtClean="0"/>
              <a:t> has information on :</a:t>
            </a:r>
          </a:p>
          <a:p>
            <a:pPr lvl="2"/>
            <a:endParaRPr lang="en-US" sz="1600" dirty="0" smtClean="0"/>
          </a:p>
          <a:p>
            <a:pPr lvl="2"/>
            <a:r>
              <a:rPr lang="en-US" dirty="0" smtClean="0"/>
              <a:t>Companies : over 200 million companies worldwide</a:t>
            </a:r>
          </a:p>
          <a:p>
            <a:pPr marL="1657350" lvl="3" indent="-285750">
              <a:buFont typeface="Arial" charset="0"/>
              <a:buChar char="•"/>
            </a:pPr>
            <a:r>
              <a:rPr lang="en-US" sz="1400" dirty="0" smtClean="0">
                <a:solidFill>
                  <a:srgbClr val="3E6FD2"/>
                </a:solidFill>
              </a:rPr>
              <a:t>Financial data of the company  (turnover, cash flow, profit margin, …)</a:t>
            </a:r>
          </a:p>
          <a:p>
            <a:pPr marL="1657350" lvl="3" indent="-285750">
              <a:buFont typeface="Arial" charset="0"/>
              <a:buChar char="•"/>
            </a:pPr>
            <a:r>
              <a:rPr lang="en-US" sz="1400" dirty="0" smtClean="0">
                <a:solidFill>
                  <a:srgbClr val="3E6FD2"/>
                </a:solidFill>
              </a:rPr>
              <a:t>Shareholders / subsidiaries</a:t>
            </a:r>
          </a:p>
          <a:p>
            <a:pPr marL="1657350" lvl="3" indent="-285750">
              <a:buFont typeface="Arial" charset="0"/>
              <a:buChar char="•"/>
            </a:pPr>
            <a:r>
              <a:rPr lang="en-US" sz="1400" dirty="0" smtClean="0">
                <a:solidFill>
                  <a:srgbClr val="3E6FD2"/>
                </a:solidFill>
              </a:rPr>
              <a:t>Address information</a:t>
            </a:r>
          </a:p>
          <a:p>
            <a:pPr marL="1657350" lvl="3" indent="-285750">
              <a:buFont typeface="Arial" charset="0"/>
              <a:buChar char="•"/>
            </a:pPr>
            <a:r>
              <a:rPr lang="en-US" sz="1400" dirty="0" smtClean="0">
                <a:solidFill>
                  <a:srgbClr val="3E6FD2"/>
                </a:solidFill>
              </a:rPr>
              <a:t>Sector, Type, Size</a:t>
            </a:r>
          </a:p>
          <a:p>
            <a:pPr marL="1657350" lvl="3" indent="-285750">
              <a:buFont typeface="Arial" charset="0"/>
              <a:buChar char="•"/>
            </a:pPr>
            <a:r>
              <a:rPr lang="en-US" sz="1400" dirty="0" smtClean="0">
                <a:solidFill>
                  <a:srgbClr val="3E6FD2"/>
                </a:solidFill>
              </a:rPr>
              <a:t>Related people (directors, contact people, …)</a:t>
            </a:r>
          </a:p>
          <a:p>
            <a:pPr marL="1657350" lvl="3" indent="-285750">
              <a:buFont typeface="Arial" charset="0"/>
              <a:buChar char="•"/>
            </a:pPr>
            <a:r>
              <a:rPr lang="en-US" sz="1400" dirty="0" smtClean="0">
                <a:solidFill>
                  <a:srgbClr val="3E6FD2"/>
                </a:solidFill>
              </a:rPr>
              <a:t>Indicators like credibility and bankruptcy</a:t>
            </a:r>
          </a:p>
          <a:p>
            <a:pPr lvl="2"/>
            <a:endParaRPr lang="en-US" dirty="0" smtClean="0"/>
          </a:p>
          <a:p>
            <a:pPr lvl="2"/>
            <a:r>
              <a:rPr lang="en-US" dirty="0" smtClean="0"/>
              <a:t>Persons : 140 million individuals</a:t>
            </a:r>
          </a:p>
          <a:p>
            <a:pPr marL="1657350" lvl="3" indent="-285750">
              <a:buFont typeface="Arial" charset="0"/>
              <a:buChar char="•"/>
            </a:pPr>
            <a:r>
              <a:rPr lang="en-US" sz="1400" dirty="0" smtClean="0">
                <a:solidFill>
                  <a:srgbClr val="3E6FD2"/>
                </a:solidFill>
              </a:rPr>
              <a:t>First name, last name, Age (birthdate)</a:t>
            </a:r>
          </a:p>
          <a:p>
            <a:pPr marL="1657350" lvl="3" indent="-285750">
              <a:buFont typeface="Arial" charset="0"/>
              <a:buChar char="•"/>
            </a:pPr>
            <a:r>
              <a:rPr lang="en-US" sz="1400" dirty="0" smtClean="0">
                <a:solidFill>
                  <a:srgbClr val="3E6FD2"/>
                </a:solidFill>
              </a:rPr>
              <a:t>Number of affinities, number of companies and role in company</a:t>
            </a:r>
          </a:p>
          <a:p>
            <a:pPr marL="1371600" lvl="3" indent="0">
              <a:buNone/>
            </a:pPr>
            <a:endParaRPr lang="en-US" sz="1400" dirty="0">
              <a:solidFill>
                <a:srgbClr val="3E6FD2"/>
              </a:solidFill>
            </a:endParaRPr>
          </a:p>
          <a:p>
            <a:pPr marL="914400" lvl="2" indent="0"/>
            <a:r>
              <a:rPr lang="en-US" dirty="0"/>
              <a:t>Only officially published and public available </a:t>
            </a:r>
            <a:r>
              <a:rPr lang="en-US" dirty="0" smtClean="0"/>
              <a:t>data</a:t>
            </a:r>
          </a:p>
          <a:p>
            <a:pPr marL="914400" lvl="2" indent="0"/>
            <a:endParaRPr lang="en-US" dirty="0"/>
          </a:p>
          <a:p>
            <a:pPr marL="1657350" lvl="3" indent="-285750">
              <a:buFont typeface="Arial" charset="0"/>
              <a:buChar char="•"/>
            </a:pPr>
            <a:endParaRPr lang="en-US" sz="1600" dirty="0">
              <a:solidFill>
                <a:srgbClr val="0F5494"/>
              </a:solidFill>
              <a:latin typeface="+mn-lt"/>
            </a:endParaRPr>
          </a:p>
        </p:txBody>
      </p:sp>
      <p:pic>
        <p:nvPicPr>
          <p:cNvPr id="29699" name="Picture 2"/>
          <p:cNvPicPr>
            <a:picLocks noChangeAspect="1" noChangeArrowheads="1"/>
          </p:cNvPicPr>
          <p:nvPr/>
        </p:nvPicPr>
        <p:blipFill>
          <a:blip r:embed="rId2"/>
          <a:srcRect/>
          <a:stretch>
            <a:fillRect/>
          </a:stretch>
        </p:blipFill>
        <p:spPr bwMode="auto">
          <a:xfrm>
            <a:off x="5587330" y="1252873"/>
            <a:ext cx="1504950" cy="514350"/>
          </a:xfrm>
          <a:prstGeom prst="rect">
            <a:avLst/>
          </a:prstGeom>
          <a:noFill/>
          <a:ln w="9525">
            <a:noFill/>
            <a:miter lim="800000"/>
            <a:headEnd/>
            <a:tailEnd/>
          </a:ln>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196752"/>
            <a:ext cx="1384945" cy="67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a:t>
            </a:r>
            <a:r>
              <a:rPr lang="en-US" kern="0" dirty="0" err="1" smtClean="0">
                <a:solidFill>
                  <a:srgbClr val="FFC000"/>
                </a:solidFill>
              </a:rPr>
              <a:t>Orbis</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a:t>
            </a:fld>
            <a:endParaRPr lang="en-GB"/>
          </a:p>
        </p:txBody>
      </p:sp>
    </p:spTree>
    <p:extLst>
      <p:ext uri="{BB962C8B-B14F-4D97-AF65-F5344CB8AC3E}">
        <p14:creationId xmlns:p14="http://schemas.microsoft.com/office/powerpoint/2010/main" val="164508500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Interactive</a:t>
            </a:r>
          </a:p>
          <a:p>
            <a:pPr indent="0" algn="ctr" eaLnBrk="1" hangingPunct="1"/>
            <a:r>
              <a:rPr lang="en-US" kern="0" dirty="0">
                <a:solidFill>
                  <a:srgbClr val="FFC000"/>
                </a:solidFill>
              </a:rPr>
              <a:t>	</a:t>
            </a:r>
            <a:r>
              <a:rPr lang="en-US" kern="0" dirty="0" smtClean="0">
                <a:solidFill>
                  <a:srgbClr val="FFC000"/>
                </a:solidFill>
              </a:rPr>
              <a:t>					 report</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110</a:t>
            </a:fld>
            <a:endParaRPr lang="en-GB"/>
          </a:p>
        </p:txBody>
      </p:sp>
      <p:sp>
        <p:nvSpPr>
          <p:cNvPr id="15" name="Rounded Rectangle 14"/>
          <p:cNvSpPr/>
          <p:nvPr/>
        </p:nvSpPr>
        <p:spPr bwMode="auto">
          <a:xfrm>
            <a:off x="5664144" y="1538615"/>
            <a:ext cx="2641569" cy="288032"/>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Interactive report</a:t>
            </a:r>
            <a:endParaRPr lang="en-GB" sz="1400" b="1" dirty="0">
              <a:solidFill>
                <a:srgbClr val="FF0000"/>
              </a:solidFill>
            </a:endParaRPr>
          </a:p>
        </p:txBody>
      </p:sp>
      <p:sp>
        <p:nvSpPr>
          <p:cNvPr id="16" name="Rounded Rectangle 15"/>
          <p:cNvSpPr/>
          <p:nvPr/>
        </p:nvSpPr>
        <p:spPr bwMode="auto">
          <a:xfrm>
            <a:off x="314521" y="1528419"/>
            <a:ext cx="3933443" cy="30842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Dashboard</a:t>
            </a:r>
            <a:endParaRPr lang="en-GB" sz="1400" b="1" dirty="0">
              <a:solidFill>
                <a:srgbClr val="FF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6" y="2204864"/>
            <a:ext cx="4115308" cy="142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51520" y="4283078"/>
            <a:ext cx="4176464" cy="1738210"/>
          </a:xfrm>
          <a:prstGeom prst="roundRect">
            <a:avLst>
              <a:gd name="adj" fmla="val 25159"/>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err="1" smtClean="0">
                <a:solidFill>
                  <a:srgbClr val="FF0000"/>
                </a:solidFill>
              </a:rPr>
              <a:t>Which</a:t>
            </a:r>
            <a:r>
              <a:rPr lang="fr-BE" sz="1400" b="1" dirty="0" smtClean="0">
                <a:solidFill>
                  <a:srgbClr val="FF0000"/>
                </a:solidFill>
              </a:rPr>
              <a:t> are the </a:t>
            </a:r>
            <a:r>
              <a:rPr lang="fr-BE" sz="1400" b="1" dirty="0" err="1" smtClean="0">
                <a:solidFill>
                  <a:srgbClr val="FF0000"/>
                </a:solidFill>
              </a:rPr>
              <a:t>projects</a:t>
            </a:r>
            <a:r>
              <a:rPr lang="fr-BE" sz="1400" b="1" dirty="0" smtClean="0">
                <a:solidFill>
                  <a:srgbClr val="FF0000"/>
                </a:solidFill>
              </a:rPr>
              <a:t> </a:t>
            </a:r>
            <a:r>
              <a:rPr lang="fr-BE" sz="1400" b="1" dirty="0" err="1" smtClean="0">
                <a:solidFill>
                  <a:srgbClr val="FF0000"/>
                </a:solidFill>
              </a:rPr>
              <a:t>with</a:t>
            </a:r>
            <a:r>
              <a:rPr lang="fr-BE" sz="1400" b="1" dirty="0" smtClean="0">
                <a:solidFill>
                  <a:srgbClr val="FF0000"/>
                </a:solidFill>
              </a:rPr>
              <a:t> the </a:t>
            </a:r>
            <a:r>
              <a:rPr lang="fr-BE" sz="1400" b="1" dirty="0" err="1" smtClean="0">
                <a:solidFill>
                  <a:srgbClr val="FF0000"/>
                </a:solidFill>
              </a:rPr>
              <a:t>highest</a:t>
            </a:r>
            <a:r>
              <a:rPr lang="fr-BE" sz="1400" b="1" dirty="0" smtClean="0">
                <a:solidFill>
                  <a:srgbClr val="FF0000"/>
                </a:solidFill>
              </a:rPr>
              <a:t> </a:t>
            </a:r>
          </a:p>
          <a:p>
            <a:pPr marL="3175"/>
            <a:r>
              <a:rPr lang="fr-BE" sz="1400" b="1" dirty="0" smtClean="0">
                <a:solidFill>
                  <a:srgbClr val="FF0000"/>
                </a:solidFill>
              </a:rPr>
              <a:t>- </a:t>
            </a:r>
            <a:r>
              <a:rPr lang="fr-BE" sz="1400" b="1" dirty="0" err="1" smtClean="0">
                <a:solidFill>
                  <a:srgbClr val="FF0000"/>
                </a:solidFill>
              </a:rPr>
              <a:t>overall</a:t>
            </a:r>
            <a:r>
              <a:rPr lang="fr-BE" sz="1400" b="1" dirty="0" smtClean="0">
                <a:solidFill>
                  <a:srgbClr val="FF0000"/>
                </a:solidFill>
              </a:rPr>
              <a:t> score</a:t>
            </a:r>
          </a:p>
          <a:p>
            <a:pPr marL="3175"/>
            <a:r>
              <a:rPr lang="fr-BE" sz="1400" b="1" dirty="0" smtClean="0">
                <a:solidFill>
                  <a:srgbClr val="FF0000"/>
                </a:solidFill>
              </a:rPr>
              <a:t>- score for 1 </a:t>
            </a:r>
            <a:r>
              <a:rPr lang="fr-BE" sz="1400" b="1" dirty="0" err="1" smtClean="0">
                <a:solidFill>
                  <a:srgbClr val="FF0000"/>
                </a:solidFill>
              </a:rPr>
              <a:t>indicator</a:t>
            </a:r>
            <a:endParaRPr lang="fr-BE" sz="1400" b="1" dirty="0" smtClean="0">
              <a:solidFill>
                <a:srgbClr val="FF0000"/>
              </a:solidFill>
            </a:endParaRPr>
          </a:p>
          <a:p>
            <a:pPr marL="3175"/>
            <a:r>
              <a:rPr lang="fr-BE" sz="1400" b="1" dirty="0" smtClean="0">
                <a:solidFill>
                  <a:srgbClr val="FF0000"/>
                </a:solidFill>
              </a:rPr>
              <a:t>- score for </a:t>
            </a:r>
            <a:r>
              <a:rPr lang="fr-BE" sz="1400" b="1" dirty="0" smtClean="0">
                <a:solidFill>
                  <a:srgbClr val="FF0000"/>
                </a:solidFill>
              </a:rPr>
              <a:t>1 </a:t>
            </a:r>
            <a:r>
              <a:rPr lang="fr-BE" sz="1400" b="1" dirty="0" err="1" smtClean="0">
                <a:solidFill>
                  <a:srgbClr val="FF0000"/>
                </a:solidFill>
              </a:rPr>
              <a:t>category</a:t>
            </a:r>
            <a:endParaRPr lang="fr-BE" sz="1400" b="1" dirty="0" smtClean="0">
              <a:solidFill>
                <a:srgbClr val="FF0000"/>
              </a:solidFill>
            </a:endParaRPr>
          </a:p>
          <a:p>
            <a:pPr marL="3175"/>
            <a:r>
              <a:rPr lang="fr-BE" sz="1400" b="1" dirty="0">
                <a:solidFill>
                  <a:srgbClr val="FF0000"/>
                </a:solidFill>
              </a:rPr>
              <a:t>-</a:t>
            </a:r>
            <a:r>
              <a:rPr lang="fr-BE" sz="1400" b="1" dirty="0" smtClean="0">
                <a:solidFill>
                  <a:srgbClr val="FF0000"/>
                </a:solidFill>
              </a:rPr>
              <a:t> </a:t>
            </a:r>
            <a:r>
              <a:rPr lang="fr-BE" sz="1400" b="1" dirty="0">
                <a:solidFill>
                  <a:srgbClr val="FF0000"/>
                </a:solidFill>
              </a:rPr>
              <a:t>s</a:t>
            </a:r>
            <a:r>
              <a:rPr lang="fr-BE" sz="1400" b="1" dirty="0" smtClean="0">
                <a:solidFill>
                  <a:srgbClr val="FF0000"/>
                </a:solidFill>
              </a:rPr>
              <a:t>core on </a:t>
            </a:r>
            <a:r>
              <a:rPr lang="fr-BE" sz="1400" b="1" dirty="0" err="1" smtClean="0">
                <a:solidFill>
                  <a:srgbClr val="FF0000"/>
                </a:solidFill>
              </a:rPr>
              <a:t>combination</a:t>
            </a:r>
            <a:r>
              <a:rPr lang="fr-BE" sz="1400" b="1" dirty="0" smtClean="0">
                <a:solidFill>
                  <a:srgbClr val="FF0000"/>
                </a:solidFill>
              </a:rPr>
              <a:t> of </a:t>
            </a:r>
            <a:r>
              <a:rPr lang="fr-BE" sz="1400" b="1" dirty="0" err="1" smtClean="0">
                <a:solidFill>
                  <a:srgbClr val="FF0000"/>
                </a:solidFill>
              </a:rPr>
              <a:t>indicators</a:t>
            </a:r>
            <a:endParaRPr lang="en-GB" sz="1400" b="1" dirty="0">
              <a:solidFill>
                <a:srgbClr val="FF0000"/>
              </a:solidFill>
            </a:endParaRPr>
          </a:p>
        </p:txBody>
      </p:sp>
      <p:sp>
        <p:nvSpPr>
          <p:cNvPr id="11" name="Left Arrow 10"/>
          <p:cNvSpPr/>
          <p:nvPr/>
        </p:nvSpPr>
        <p:spPr bwMode="auto">
          <a:xfrm rot="16200000">
            <a:off x="2100300" y="3833934"/>
            <a:ext cx="504056" cy="23348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4" name="Rounded Rectangle 13"/>
          <p:cNvSpPr/>
          <p:nvPr/>
        </p:nvSpPr>
        <p:spPr bwMode="auto">
          <a:xfrm>
            <a:off x="5490244" y="4283078"/>
            <a:ext cx="2961056" cy="560814"/>
          </a:xfrm>
          <a:prstGeom prst="roundRect">
            <a:avLst>
              <a:gd name="adj" fmla="val 25159"/>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All </a:t>
            </a:r>
            <a:r>
              <a:rPr lang="fr-BE" sz="1400" b="1" dirty="0" err="1" smtClean="0">
                <a:solidFill>
                  <a:srgbClr val="FF0000"/>
                </a:solidFill>
              </a:rPr>
              <a:t>indicators</a:t>
            </a:r>
            <a:r>
              <a:rPr lang="fr-BE" sz="1400" b="1" dirty="0" smtClean="0">
                <a:solidFill>
                  <a:srgbClr val="FF0000"/>
                </a:solidFill>
              </a:rPr>
              <a:t> for 1 </a:t>
            </a:r>
            <a:r>
              <a:rPr lang="fr-BE" sz="1400" b="1" dirty="0" err="1" smtClean="0">
                <a:solidFill>
                  <a:srgbClr val="FF0000"/>
                </a:solidFill>
              </a:rPr>
              <a:t>project</a:t>
            </a:r>
            <a:endParaRPr lang="en-GB" sz="1400" b="1" dirty="0">
              <a:solidFill>
                <a:srgbClr val="FF000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319" y="2204864"/>
            <a:ext cx="4334169" cy="1402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eft Arrow 16"/>
          <p:cNvSpPr/>
          <p:nvPr/>
        </p:nvSpPr>
        <p:spPr bwMode="auto">
          <a:xfrm rot="16200000">
            <a:off x="6732900" y="3833934"/>
            <a:ext cx="504056" cy="23348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33334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111</a:t>
            </a:fld>
            <a:endParaRPr lang="en-GB" dirty="0"/>
          </a:p>
        </p:txBody>
      </p:sp>
      <p:sp>
        <p:nvSpPr>
          <p:cNvPr id="16" name="Rectangle 3"/>
          <p:cNvSpPr txBox="1">
            <a:spLocks noChangeArrowheads="1"/>
          </p:cNvSpPr>
          <p:nvPr/>
        </p:nvSpPr>
        <p:spPr bwMode="auto">
          <a:xfrm>
            <a:off x="395536" y="1556792"/>
            <a:ext cx="85689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1600" b="1" i="0" kern="0" dirty="0" smtClean="0"/>
              <a:t>Interactive report </a:t>
            </a:r>
            <a:r>
              <a:rPr lang="en-US" sz="1600" b="1" i="0" kern="0" dirty="0" smtClean="0"/>
              <a:t>: </a:t>
            </a:r>
            <a:r>
              <a:rPr lang="en-GB" sz="1600" i="0" dirty="0" err="1"/>
              <a:t>Místní</a:t>
            </a:r>
            <a:r>
              <a:rPr lang="en-GB" sz="1600" i="0" dirty="0"/>
              <a:t> </a:t>
            </a:r>
            <a:r>
              <a:rPr lang="en-GB" sz="1600" i="0" dirty="0" err="1"/>
              <a:t>akční</a:t>
            </a:r>
            <a:r>
              <a:rPr lang="en-GB" sz="1600" i="0" dirty="0"/>
              <a:t> </a:t>
            </a:r>
            <a:r>
              <a:rPr lang="en-GB" sz="1600" i="0" dirty="0" err="1"/>
              <a:t>plán</a:t>
            </a:r>
            <a:r>
              <a:rPr lang="en-GB" sz="1600" i="0" dirty="0"/>
              <a:t> </a:t>
            </a:r>
            <a:r>
              <a:rPr lang="en-GB" sz="1600" i="0" dirty="0" err="1"/>
              <a:t>vzdělávání</a:t>
            </a:r>
            <a:r>
              <a:rPr lang="en-GB" sz="1600" i="0" dirty="0"/>
              <a:t> v ORP </a:t>
            </a:r>
            <a:r>
              <a:rPr lang="en-GB" sz="1600" i="0" dirty="0" err="1"/>
              <a:t>Nymburk</a:t>
            </a:r>
            <a:endParaRPr lang="en-GB" sz="1600" i="0" dirty="0"/>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2" y="2693554"/>
            <a:ext cx="22288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bwMode="auto">
          <a:xfrm>
            <a:off x="618456" y="2564904"/>
            <a:ext cx="2372866" cy="199555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997" y="2564904"/>
            <a:ext cx="5639598" cy="19955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Interactive</a:t>
            </a:r>
          </a:p>
          <a:p>
            <a:pPr indent="0" algn="ctr" eaLnBrk="1" hangingPunct="1"/>
            <a:r>
              <a:rPr lang="en-US" kern="0" dirty="0">
                <a:solidFill>
                  <a:srgbClr val="FFC000"/>
                </a:solidFill>
              </a:rPr>
              <a:t>	</a:t>
            </a:r>
            <a:r>
              <a:rPr lang="en-US" kern="0" dirty="0" smtClean="0">
                <a:solidFill>
                  <a:srgbClr val="FFC000"/>
                </a:solidFill>
              </a:rPr>
              <a:t>					 report</a:t>
            </a:r>
          </a:p>
        </p:txBody>
      </p:sp>
    </p:spTree>
    <p:extLst>
      <p:ext uri="{BB962C8B-B14F-4D97-AF65-F5344CB8AC3E}">
        <p14:creationId xmlns:p14="http://schemas.microsoft.com/office/powerpoint/2010/main" val="278532699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49" y="2520677"/>
            <a:ext cx="7915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Interactive</a:t>
            </a:r>
          </a:p>
          <a:p>
            <a:pPr indent="0" algn="ctr" eaLnBrk="1" hangingPunct="1"/>
            <a:r>
              <a:rPr lang="en-US" kern="0" dirty="0">
                <a:solidFill>
                  <a:srgbClr val="FFC000"/>
                </a:solidFill>
              </a:rPr>
              <a:t>	</a:t>
            </a:r>
            <a:r>
              <a:rPr lang="en-US" kern="0" dirty="0" smtClean="0">
                <a:solidFill>
                  <a:srgbClr val="FFC000"/>
                </a:solidFill>
              </a:rPr>
              <a:t>					 report</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112</a:t>
            </a:fld>
            <a:endParaRPr lang="en-GB"/>
          </a:p>
        </p:txBody>
      </p:sp>
      <p:cxnSp>
        <p:nvCxnSpPr>
          <p:cNvPr id="13" name="Elbow Connector 12"/>
          <p:cNvCxnSpPr>
            <a:stCxn id="16" idx="2"/>
            <a:endCxn id="15" idx="1"/>
          </p:cNvCxnSpPr>
          <p:nvPr/>
        </p:nvCxnSpPr>
        <p:spPr bwMode="auto">
          <a:xfrm rot="16200000" flipH="1">
            <a:off x="3798683" y="2858684"/>
            <a:ext cx="913232" cy="1435091"/>
          </a:xfrm>
          <a:prstGeom prst="bentConnector2">
            <a:avLst/>
          </a:prstGeom>
          <a:ln w="38100">
            <a:solidFill>
              <a:srgbClr val="FF0000"/>
            </a:solidFill>
            <a:tailEnd type="arrow"/>
          </a:ln>
          <a:extLst/>
        </p:spPr>
        <p:style>
          <a:lnRef idx="1">
            <a:schemeClr val="dk1"/>
          </a:lnRef>
          <a:fillRef idx="0">
            <a:schemeClr val="dk1"/>
          </a:fillRef>
          <a:effectRef idx="0">
            <a:schemeClr val="dk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118" y="3240757"/>
            <a:ext cx="1647825" cy="2276475"/>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bwMode="auto">
          <a:xfrm>
            <a:off x="4972845" y="3888830"/>
            <a:ext cx="1610548" cy="288032"/>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6" name="Rounded Rectangle 15"/>
          <p:cNvSpPr/>
          <p:nvPr/>
        </p:nvSpPr>
        <p:spPr bwMode="auto">
          <a:xfrm>
            <a:off x="1571032" y="2811190"/>
            <a:ext cx="3933443" cy="30842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Tree>
    <p:extLst>
      <p:ext uri="{BB962C8B-B14F-4D97-AF65-F5344CB8AC3E}">
        <p14:creationId xmlns:p14="http://schemas.microsoft.com/office/powerpoint/2010/main" val="27533828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Interactive</a:t>
            </a:r>
          </a:p>
          <a:p>
            <a:pPr indent="0" algn="ctr" eaLnBrk="1" hangingPunct="1"/>
            <a:r>
              <a:rPr lang="en-US" kern="0" dirty="0">
                <a:solidFill>
                  <a:srgbClr val="FFC000"/>
                </a:solidFill>
              </a:rPr>
              <a:t>	</a:t>
            </a:r>
            <a:r>
              <a:rPr lang="en-US" kern="0" dirty="0" smtClean="0">
                <a:solidFill>
                  <a:srgbClr val="FFC000"/>
                </a:solidFill>
              </a:rPr>
              <a:t>					 report</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113</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700808"/>
            <a:ext cx="77057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4941736"/>
            <a:ext cx="778192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215033"/>
            <a:ext cx="76962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3080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39" y="4122301"/>
            <a:ext cx="76962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13842"/>
            <a:ext cx="7667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Interactive</a:t>
            </a:r>
          </a:p>
          <a:p>
            <a:pPr indent="0" algn="ctr" eaLnBrk="1" hangingPunct="1"/>
            <a:r>
              <a:rPr lang="en-US" kern="0" dirty="0">
                <a:solidFill>
                  <a:srgbClr val="FFC000"/>
                </a:solidFill>
              </a:rPr>
              <a:t>	</a:t>
            </a:r>
            <a:r>
              <a:rPr lang="en-US" kern="0" dirty="0" smtClean="0">
                <a:solidFill>
                  <a:srgbClr val="FFC000"/>
                </a:solidFill>
              </a:rPr>
              <a:t>					 report</a:t>
            </a:r>
          </a:p>
        </p:txBody>
      </p:sp>
      <p:sp>
        <p:nvSpPr>
          <p:cNvPr id="5" name="TextBox 4"/>
          <p:cNvSpPr txBox="1"/>
          <p:nvPr/>
        </p:nvSpPr>
        <p:spPr>
          <a:xfrm>
            <a:off x="1043608" y="6000156"/>
            <a:ext cx="1872208" cy="246221"/>
          </a:xfrm>
          <a:prstGeom prst="rect">
            <a:avLst/>
          </a:prstGeom>
          <a:noFill/>
          <a:ln w="34925">
            <a:solidFill>
              <a:srgbClr val="FF0000"/>
            </a:solidFill>
          </a:ln>
        </p:spPr>
        <p:txBody>
          <a:bodyPr wrap="square" rtlCol="0">
            <a:spAutoFit/>
          </a:bodyPr>
          <a:lstStyle/>
          <a:p>
            <a:endParaRPr lang="en-GB" sz="1000" b="1" dirty="0"/>
          </a:p>
        </p:txBody>
      </p:sp>
      <p:sp>
        <p:nvSpPr>
          <p:cNvPr id="7" name="TextBox 6"/>
          <p:cNvSpPr txBox="1"/>
          <p:nvPr/>
        </p:nvSpPr>
        <p:spPr>
          <a:xfrm>
            <a:off x="683568" y="4446177"/>
            <a:ext cx="256669" cy="246221"/>
          </a:xfrm>
          <a:prstGeom prst="rect">
            <a:avLst/>
          </a:prstGeom>
          <a:noFill/>
          <a:ln w="34925">
            <a:solidFill>
              <a:srgbClr val="FF0000"/>
            </a:solidFill>
          </a:ln>
        </p:spPr>
        <p:txBody>
          <a:bodyPr wrap="square" rtlCol="0">
            <a:spAutoFit/>
          </a:bodyPr>
          <a:lstStyle/>
          <a:p>
            <a:endParaRPr lang="en-GB" sz="1000" b="1" dirty="0"/>
          </a:p>
        </p:txBody>
      </p:sp>
      <p:sp>
        <p:nvSpPr>
          <p:cNvPr id="9" name="TextBox 8"/>
          <p:cNvSpPr txBox="1"/>
          <p:nvPr/>
        </p:nvSpPr>
        <p:spPr>
          <a:xfrm>
            <a:off x="4716016" y="6000155"/>
            <a:ext cx="256669" cy="246221"/>
          </a:xfrm>
          <a:prstGeom prst="rect">
            <a:avLst/>
          </a:prstGeom>
          <a:noFill/>
          <a:ln w="34925">
            <a:solidFill>
              <a:srgbClr val="FF0000"/>
            </a:solidFill>
          </a:ln>
        </p:spPr>
        <p:txBody>
          <a:bodyPr wrap="square" rtlCol="0">
            <a:spAutoFit/>
          </a:bodyPr>
          <a:lstStyle/>
          <a:p>
            <a:endParaRPr lang="en-GB" sz="1000" b="1" dirty="0"/>
          </a:p>
        </p:txBody>
      </p:sp>
      <p:sp>
        <p:nvSpPr>
          <p:cNvPr id="10" name="TextBox 9"/>
          <p:cNvSpPr txBox="1"/>
          <p:nvPr/>
        </p:nvSpPr>
        <p:spPr>
          <a:xfrm>
            <a:off x="323528" y="3689568"/>
            <a:ext cx="1226619" cy="461665"/>
          </a:xfrm>
          <a:prstGeom prst="rect">
            <a:avLst/>
          </a:prstGeom>
          <a:solidFill>
            <a:schemeClr val="accent1"/>
          </a:solidFill>
          <a:ln w="34925">
            <a:solidFill>
              <a:srgbClr val="FF0000"/>
            </a:solidFill>
          </a:ln>
        </p:spPr>
        <p:txBody>
          <a:bodyPr wrap="none" rtlCol="0">
            <a:spAutoFit/>
          </a:bodyPr>
          <a:lstStyle/>
          <a:p>
            <a:r>
              <a:rPr lang="fr-BE" b="1" dirty="0" err="1" smtClean="0"/>
              <a:t>Left</a:t>
            </a:r>
            <a:r>
              <a:rPr lang="fr-BE" b="1" dirty="0" smtClean="0"/>
              <a:t> Click</a:t>
            </a:r>
          </a:p>
          <a:p>
            <a:pPr algn="ctr"/>
            <a:r>
              <a:rPr lang="fr-BE" b="1" dirty="0" smtClean="0"/>
              <a:t>on plus </a:t>
            </a:r>
            <a:r>
              <a:rPr lang="fr-BE" b="1" dirty="0" err="1" smtClean="0"/>
              <a:t>sign</a:t>
            </a:r>
            <a:endParaRPr lang="en-GB" b="1" dirty="0"/>
          </a:p>
        </p:txBody>
      </p:sp>
      <p:sp>
        <p:nvSpPr>
          <p:cNvPr id="11" name="TextBox 10"/>
          <p:cNvSpPr txBox="1"/>
          <p:nvPr/>
        </p:nvSpPr>
        <p:spPr>
          <a:xfrm>
            <a:off x="5078428" y="5892433"/>
            <a:ext cx="1253869" cy="461665"/>
          </a:xfrm>
          <a:prstGeom prst="rect">
            <a:avLst/>
          </a:prstGeom>
          <a:solidFill>
            <a:schemeClr val="accent1"/>
          </a:solidFill>
          <a:ln w="34925">
            <a:solidFill>
              <a:srgbClr val="FF0000"/>
            </a:solidFill>
          </a:ln>
        </p:spPr>
        <p:txBody>
          <a:bodyPr wrap="none" rtlCol="0">
            <a:spAutoFit/>
          </a:bodyPr>
          <a:lstStyle/>
          <a:p>
            <a:r>
              <a:rPr lang="fr-BE" b="1" dirty="0" smtClean="0"/>
              <a:t>Right Click</a:t>
            </a:r>
          </a:p>
          <a:p>
            <a:pPr algn="ctr"/>
            <a:r>
              <a:rPr lang="fr-BE" b="1" dirty="0" smtClean="0"/>
              <a:t>on the score</a:t>
            </a:r>
            <a:endParaRPr lang="en-GB" b="1" dirty="0"/>
          </a:p>
        </p:txBody>
      </p:sp>
      <p:sp>
        <p:nvSpPr>
          <p:cNvPr id="12" name="Oval 11"/>
          <p:cNvSpPr/>
          <p:nvPr/>
        </p:nvSpPr>
        <p:spPr bwMode="auto">
          <a:xfrm>
            <a:off x="1650752" y="357301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3" name="Oval 12"/>
          <p:cNvSpPr/>
          <p:nvPr/>
        </p:nvSpPr>
        <p:spPr bwMode="auto">
          <a:xfrm>
            <a:off x="6444208" y="580526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114</a:t>
            </a:fld>
            <a:endParaRPr lang="en-GB"/>
          </a:p>
        </p:txBody>
      </p:sp>
      <p:sp>
        <p:nvSpPr>
          <p:cNvPr id="17" name="Left Arrow 16"/>
          <p:cNvSpPr/>
          <p:nvPr/>
        </p:nvSpPr>
        <p:spPr bwMode="auto">
          <a:xfrm rot="14283354">
            <a:off x="562065" y="3371865"/>
            <a:ext cx="504056" cy="23348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116926570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51430"/>
            <a:ext cx="5200650" cy="27432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bwMode="auto">
          <a:xfrm>
            <a:off x="1763688" y="4113820"/>
            <a:ext cx="726132"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8" name="TextBox 7"/>
          <p:cNvSpPr txBox="1"/>
          <p:nvPr/>
        </p:nvSpPr>
        <p:spPr>
          <a:xfrm>
            <a:off x="2843808" y="4027003"/>
            <a:ext cx="1741182" cy="461665"/>
          </a:xfrm>
          <a:prstGeom prst="rect">
            <a:avLst/>
          </a:prstGeom>
          <a:solidFill>
            <a:schemeClr val="accent1"/>
          </a:solidFill>
          <a:ln w="34925">
            <a:solidFill>
              <a:srgbClr val="FF0000"/>
            </a:solidFill>
          </a:ln>
        </p:spPr>
        <p:txBody>
          <a:bodyPr wrap="none" rtlCol="0">
            <a:spAutoFit/>
          </a:bodyPr>
          <a:lstStyle/>
          <a:p>
            <a:r>
              <a:rPr lang="fr-BE" b="1" dirty="0" smtClean="0">
                <a:sym typeface="Wingdings" panose="05000000000000000000" pitchFamily="2" charset="2"/>
              </a:rPr>
              <a:t></a:t>
            </a:r>
            <a:r>
              <a:rPr lang="fr-BE" b="1" dirty="0" err="1" smtClean="0"/>
              <a:t>Left</a:t>
            </a:r>
            <a:r>
              <a:rPr lang="fr-BE" b="1" dirty="0" smtClean="0"/>
              <a:t> Mouse Click</a:t>
            </a:r>
          </a:p>
          <a:p>
            <a:pPr algn="ctr"/>
            <a:r>
              <a:rPr lang="fr-BE" b="1" dirty="0" smtClean="0"/>
              <a:t>On the </a:t>
            </a:r>
            <a:r>
              <a:rPr lang="fr-BE" b="1" dirty="0" err="1" smtClean="0"/>
              <a:t>link</a:t>
            </a:r>
            <a:endParaRPr lang="en-GB"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115</a:t>
            </a:fld>
            <a:endParaRPr lang="en-GB"/>
          </a:p>
        </p:txBody>
      </p:sp>
      <p:sp>
        <p:nvSpPr>
          <p:cNvPr id="9"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390" y="4941168"/>
            <a:ext cx="41433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0216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116</a:t>
            </a:fld>
            <a:endParaRPr lang="en-GB"/>
          </a:p>
        </p:txBody>
      </p:sp>
      <p:sp>
        <p:nvSpPr>
          <p:cNvPr id="6" name="Rectangle 3"/>
          <p:cNvSpPr txBox="1">
            <a:spLocks noChangeArrowheads="1"/>
          </p:cNvSpPr>
          <p:nvPr/>
        </p:nvSpPr>
        <p:spPr bwMode="auto">
          <a:xfrm>
            <a:off x="395536" y="1700808"/>
            <a:ext cx="856895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spcAft>
                <a:spcPts val="1200"/>
              </a:spcAft>
              <a:buClrTx/>
              <a:buFontTx/>
              <a:buNone/>
            </a:pPr>
            <a:r>
              <a:rPr lang="en-US" sz="1600" b="1" i="0" kern="0" dirty="0"/>
              <a:t>Conflict of interest : links between beneficiaries/project partners and contractors/consortium members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42896" y="2359913"/>
            <a:ext cx="3633559" cy="276999"/>
          </a:xfrm>
          <a:prstGeom prst="rect">
            <a:avLst/>
          </a:prstGeom>
        </p:spPr>
        <p:txBody>
          <a:bodyPr wrap="none">
            <a:spAutoFit/>
          </a:bodyPr>
          <a:lstStyle/>
          <a:p>
            <a:r>
              <a:rPr lang="en-GB" dirty="0" err="1"/>
              <a:t>Místní</a:t>
            </a:r>
            <a:r>
              <a:rPr lang="en-GB" dirty="0"/>
              <a:t> </a:t>
            </a:r>
            <a:r>
              <a:rPr lang="en-GB" dirty="0" err="1"/>
              <a:t>akční</a:t>
            </a:r>
            <a:r>
              <a:rPr lang="en-GB" dirty="0"/>
              <a:t> </a:t>
            </a:r>
            <a:r>
              <a:rPr lang="en-GB" dirty="0" err="1"/>
              <a:t>plán</a:t>
            </a:r>
            <a:r>
              <a:rPr lang="en-GB" dirty="0"/>
              <a:t> </a:t>
            </a:r>
            <a:r>
              <a:rPr lang="en-GB" dirty="0" err="1"/>
              <a:t>vzdělávání</a:t>
            </a:r>
            <a:r>
              <a:rPr lang="en-GB" dirty="0"/>
              <a:t> v ORP </a:t>
            </a:r>
            <a:r>
              <a:rPr lang="en-GB" dirty="0" err="1"/>
              <a:t>Nymburk</a:t>
            </a:r>
            <a:endParaRPr lang="en-GB"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930" y="2843893"/>
            <a:ext cx="45815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970" y="3214996"/>
            <a:ext cx="37242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7" y="2385070"/>
            <a:ext cx="22669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07504" y="2330779"/>
            <a:ext cx="3312368" cy="4032448"/>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ectangle 11"/>
          <p:cNvSpPr/>
          <p:nvPr/>
        </p:nvSpPr>
        <p:spPr bwMode="auto">
          <a:xfrm>
            <a:off x="3851920" y="2348880"/>
            <a:ext cx="5040560" cy="4032448"/>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17733993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State Aid</a:t>
            </a:r>
          </a:p>
          <a:p>
            <a:pPr marL="0" indent="0" eaLnBrk="1" hangingPunct="1">
              <a:spcAft>
                <a:spcPts val="1200"/>
              </a:spcAft>
              <a:buClrTx/>
              <a:buNone/>
            </a:pPr>
            <a:r>
              <a:rPr lang="en-GB" sz="1200" b="1" i="0" dirty="0" smtClean="0"/>
              <a:t>The </a:t>
            </a:r>
            <a:r>
              <a:rPr lang="en-GB" sz="1200" b="1" i="0" dirty="0"/>
              <a:t>intensity of aid (percentage over eligible cost) that can be allocated to an undertaking may vary according to its size</a:t>
            </a:r>
            <a:r>
              <a:rPr lang="en-GB" sz="1200" b="1" i="0" dirty="0" smtClean="0"/>
              <a:t>:</a:t>
            </a:r>
            <a:r>
              <a:rPr lang="en-GB" sz="1200" i="0" dirty="0" smtClean="0"/>
              <a:t> </a:t>
            </a:r>
            <a:r>
              <a:rPr lang="en-GB" sz="1200" i="0" dirty="0"/>
              <a:t>small, </a:t>
            </a:r>
            <a:r>
              <a:rPr lang="en-GB" sz="1200" i="0" dirty="0" smtClean="0"/>
              <a:t>medium, large or very large </a:t>
            </a:r>
            <a:r>
              <a:rPr lang="en-GB" sz="1200" i="0" dirty="0"/>
              <a:t>enterprise</a:t>
            </a:r>
            <a:r>
              <a:rPr lang="en-US" sz="1200" i="0" dirty="0" smtClean="0"/>
              <a:t> </a:t>
            </a:r>
            <a:endParaRPr lang="en-US" sz="1200" i="0" dirty="0"/>
          </a:p>
          <a:p>
            <a:pPr marL="628650" lvl="1" indent="-171450" eaLnBrk="1" hangingPunct="1">
              <a:spcAft>
                <a:spcPts val="1200"/>
              </a:spcAft>
              <a:buClrTx/>
            </a:pPr>
            <a:r>
              <a:rPr lang="en-GB" sz="1000" b="0" dirty="0"/>
              <a:t>Commission Regulation (EU) 651/2014 of 17 June 2014 declaring certain categories of aid compatible with the internal market in application of Articles 107 and 108 of the Treaty. Chapter III</a:t>
            </a:r>
            <a:r>
              <a:rPr lang="en-GB" sz="1000" b="0" dirty="0" smtClean="0"/>
              <a:t>.</a:t>
            </a:r>
          </a:p>
          <a:p>
            <a:pPr marL="628650" lvl="1" indent="-171450" eaLnBrk="1" hangingPunct="1">
              <a:spcAft>
                <a:spcPts val="1200"/>
              </a:spcAft>
              <a:buClrTx/>
            </a:pPr>
            <a:r>
              <a:rPr lang="en-GB" sz="1000" b="0" dirty="0"/>
              <a:t>Guidance for Member States and Programme Authorities. Management verifications to be carried out by Member States on operations co-financed by the Structural Funds, the Cohesion Fund and the EMFF for the 2014-2020 programming period. EGESIF </a:t>
            </a:r>
            <a:r>
              <a:rPr lang="en-GB" sz="1000" b="0" dirty="0" smtClean="0"/>
              <a:t>14-0012.</a:t>
            </a:r>
          </a:p>
          <a:p>
            <a:pPr marL="57150" indent="0" eaLnBrk="1" hangingPunct="1">
              <a:spcAft>
                <a:spcPts val="1200"/>
              </a:spcAft>
              <a:buClrTx/>
              <a:buNone/>
            </a:pPr>
            <a:endParaRPr lang="en-GB" sz="1400" b="1" i="0" dirty="0" smtClean="0"/>
          </a:p>
          <a:p>
            <a:pPr marL="57150" indent="0" eaLnBrk="1" hangingPunct="1">
              <a:spcAft>
                <a:spcPts val="1200"/>
              </a:spcAft>
              <a:buClrTx/>
              <a:buNone/>
            </a:pPr>
            <a:r>
              <a:rPr lang="en-GB" sz="1400" b="1" i="0" dirty="0" smtClean="0"/>
              <a:t>Example:</a:t>
            </a:r>
            <a:endParaRPr lang="fr-BE" sz="1400" b="0" dirty="0" smtClean="0"/>
          </a:p>
          <a:p>
            <a:pPr marL="457200" lvl="1" indent="0" eaLnBrk="1" hangingPunct="1">
              <a:spcAft>
                <a:spcPts val="1200"/>
              </a:spcAft>
              <a:buClrTx/>
              <a:buNone/>
            </a:pPr>
            <a:r>
              <a:rPr lang="en-GB" sz="1100" dirty="0"/>
              <a:t>FREZITE </a:t>
            </a:r>
            <a:r>
              <a:rPr lang="en-GB" sz="1100" dirty="0" err="1"/>
              <a:t>s.r.o</a:t>
            </a:r>
            <a:r>
              <a:rPr lang="en-GB" sz="1100" dirty="0"/>
              <a:t>. </a:t>
            </a:r>
            <a:endParaRPr lang="en-GB" sz="1100" dirty="0" smtClean="0"/>
          </a:p>
          <a:p>
            <a:pPr marL="457200" lvl="1" indent="0" eaLnBrk="1" hangingPunct="1">
              <a:spcAft>
                <a:spcPts val="1200"/>
              </a:spcAft>
              <a:buClrTx/>
              <a:buNone/>
            </a:pPr>
            <a:r>
              <a:rPr lang="fr-BE" sz="1100" dirty="0" smtClean="0"/>
              <a:t>Medium-</a:t>
            </a:r>
            <a:r>
              <a:rPr lang="fr-BE" sz="1100" dirty="0" err="1" smtClean="0"/>
              <a:t>sized</a:t>
            </a:r>
            <a:r>
              <a:rPr lang="fr-BE" sz="1100" dirty="0" smtClean="0"/>
              <a:t> </a:t>
            </a:r>
            <a:r>
              <a:rPr lang="fr-BE" sz="1100" dirty="0" err="1" smtClean="0"/>
              <a:t>company</a:t>
            </a:r>
            <a:r>
              <a:rPr lang="fr-BE" sz="1100" dirty="0" smtClean="0"/>
              <a:t> / part of an international group =&gt; </a:t>
            </a:r>
            <a:r>
              <a:rPr lang="fr-BE" sz="1100" dirty="0" err="1" smtClean="0"/>
              <a:t>might</a:t>
            </a:r>
            <a:r>
              <a:rPr lang="fr-BE" sz="1100" dirty="0" smtClean="0"/>
              <a:t> not </a:t>
            </a:r>
            <a:r>
              <a:rPr lang="fr-BE" sz="1100" dirty="0" err="1" smtClean="0"/>
              <a:t>be</a:t>
            </a:r>
            <a:r>
              <a:rPr lang="fr-BE" sz="1100" dirty="0" smtClean="0"/>
              <a:t> </a:t>
            </a:r>
            <a:r>
              <a:rPr lang="fr-BE" sz="1100" dirty="0" err="1" smtClean="0"/>
              <a:t>known</a:t>
            </a:r>
            <a:endParaRPr lang="fr-BE" sz="1100" dirty="0" smtClean="0"/>
          </a:p>
          <a:p>
            <a:pPr marL="457200" lvl="1" indent="0" eaLnBrk="1" hangingPunct="1">
              <a:spcAft>
                <a:spcPts val="1200"/>
              </a:spcAft>
              <a:buClrTx/>
              <a:buNone/>
            </a:pPr>
            <a:r>
              <a:rPr lang="fr-BE" sz="1100" dirty="0" smtClean="0"/>
              <a:t>=&gt; </a:t>
            </a:r>
            <a:r>
              <a:rPr lang="fr-BE" sz="1100" dirty="0" err="1" smtClean="0"/>
              <a:t>See</a:t>
            </a:r>
            <a:r>
              <a:rPr lang="fr-BE" sz="1100" dirty="0" smtClean="0"/>
              <a:t> </a:t>
            </a:r>
            <a:r>
              <a:rPr lang="en-GB" sz="1100" dirty="0"/>
              <a:t>hierarchy view</a:t>
            </a:r>
            <a:endParaRPr lang="en-US" sz="1100" dirty="0"/>
          </a:p>
          <a:p>
            <a:pPr lvl="1" eaLnBrk="1" hangingPunct="1">
              <a:spcAft>
                <a:spcPts val="1200"/>
              </a:spcAft>
              <a:buClrTx/>
            </a:pPr>
            <a:endParaRPr lang="en-US" sz="1000" b="1" i="0" dirty="0" smtClean="0"/>
          </a:p>
        </p:txBody>
      </p:sp>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117</a:t>
            </a:fld>
            <a:endParaRPr lang="en-GB"/>
          </a:p>
        </p:txBody>
      </p:sp>
    </p:spTree>
    <p:extLst>
      <p:ext uri="{BB962C8B-B14F-4D97-AF65-F5344CB8AC3E}">
        <p14:creationId xmlns:p14="http://schemas.microsoft.com/office/powerpoint/2010/main" val="16762035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340768"/>
            <a:ext cx="7781925" cy="285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3"/>
          <p:cNvSpPr>
            <a:spLocks noGrp="1" noChangeArrowheads="1"/>
          </p:cNvSpPr>
          <p:nvPr>
            <p:ph type="body" idx="1"/>
          </p:nvPr>
        </p:nvSpPr>
        <p:spPr>
          <a:xfrm>
            <a:off x="467544" y="1124744"/>
            <a:ext cx="8568952" cy="432048"/>
          </a:xfrm>
        </p:spPr>
        <p:txBody>
          <a:bodyPr/>
          <a:lstStyle/>
          <a:p>
            <a:pPr marL="0" indent="0" eaLnBrk="1" hangingPunct="1">
              <a:spcAft>
                <a:spcPts val="1200"/>
              </a:spcAft>
              <a:buClrTx/>
              <a:buNone/>
            </a:pPr>
            <a:r>
              <a:rPr lang="en-US" sz="1600" b="1" i="0" dirty="0" smtClean="0"/>
              <a:t>State </a:t>
            </a:r>
            <a:r>
              <a:rPr lang="en-US" sz="1600" b="1" i="0" dirty="0" smtClean="0"/>
              <a:t>Aid</a:t>
            </a:r>
            <a:endParaRPr lang="en-US" sz="1000" b="0" i="0" dirty="0" smtClean="0"/>
          </a:p>
          <a:p>
            <a:pPr lvl="1" eaLnBrk="1" hangingPunct="1">
              <a:spcAft>
                <a:spcPts val="1200"/>
              </a:spcAft>
              <a:buClrTx/>
            </a:pPr>
            <a:endParaRPr lang="en-US" sz="1000" dirty="0"/>
          </a:p>
          <a:p>
            <a:pPr lvl="1" eaLnBrk="1" hangingPunct="1">
              <a:spcAft>
                <a:spcPts val="1200"/>
              </a:spcAft>
              <a:buClrTx/>
            </a:pPr>
            <a:endParaRPr lang="en-US" sz="1000" b="1" i="0" dirty="0" smtClean="0"/>
          </a:p>
        </p:txBody>
      </p:sp>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980728"/>
            <a:ext cx="1362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118</a:t>
            </a:fld>
            <a:endParaRPr lang="en-GB"/>
          </a:p>
        </p:txBody>
      </p:sp>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037" y="2580148"/>
            <a:ext cx="8001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467544" y="2953890"/>
            <a:ext cx="432048" cy="453579"/>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0" y="4293096"/>
            <a:ext cx="6876256" cy="252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0037" y="4720927"/>
            <a:ext cx="10858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9715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2" name="Content Placeholder 1"/>
          <p:cNvSpPr>
            <a:spLocks noGrp="1"/>
          </p:cNvSpPr>
          <p:nvPr>
            <p:ph idx="1"/>
          </p:nvPr>
        </p:nvSpPr>
        <p:spPr>
          <a:xfrm>
            <a:off x="457200" y="1484785"/>
            <a:ext cx="8229600" cy="936103"/>
          </a:xfrm>
        </p:spPr>
        <p:txBody>
          <a:bodyPr/>
          <a:lstStyle/>
          <a:p>
            <a:r>
              <a:rPr lang="en-GB" sz="1600" b="1" i="0" dirty="0"/>
              <a:t>Project Cycle phases and Management Verification processes</a:t>
            </a:r>
            <a:r>
              <a:rPr lang="en-GB" b="1" dirty="0"/>
              <a:t/>
            </a:r>
            <a:br>
              <a:rPr lang="en-GB" b="1" dirty="0"/>
            </a:br>
            <a:endParaRPr lang="en-GB" dirty="0"/>
          </a:p>
        </p:txBody>
      </p:sp>
      <p:pic>
        <p:nvPicPr>
          <p:cNvPr id="2052" name="Picture 4" descr="structure transpar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869" y="2060848"/>
            <a:ext cx="632746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3275856" y="1988840"/>
            <a:ext cx="2520280" cy="2808312"/>
          </a:xfrm>
          <a:prstGeom prst="roundRect">
            <a:avLst/>
          </a:prstGeom>
          <a:solidFill>
            <a:schemeClr val="accent1">
              <a:alpha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119</a:t>
            </a:fld>
            <a:endParaRPr lang="en-GB"/>
          </a:p>
        </p:txBody>
      </p:sp>
    </p:spTree>
    <p:extLst>
      <p:ext uri="{BB962C8B-B14F-4D97-AF65-F5344CB8AC3E}">
        <p14:creationId xmlns:p14="http://schemas.microsoft.com/office/powerpoint/2010/main" val="95130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a:t>
            </a:r>
            <a:r>
              <a:rPr lang="en-US" kern="0" dirty="0" err="1" smtClean="0">
                <a:solidFill>
                  <a:srgbClr val="FFC000"/>
                </a:solidFill>
              </a:rPr>
              <a:t>Orbis</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a:t>
            </a:fld>
            <a:endParaRPr lang="en-GB"/>
          </a:p>
        </p:txBody>
      </p:sp>
      <p:sp>
        <p:nvSpPr>
          <p:cNvPr id="8" name="Content Placeholder 2"/>
          <p:cNvSpPr>
            <a:spLocks noGrp="1"/>
          </p:cNvSpPr>
          <p:nvPr>
            <p:ph idx="1"/>
          </p:nvPr>
        </p:nvSpPr>
        <p:spPr>
          <a:xfrm>
            <a:off x="136496" y="2060848"/>
            <a:ext cx="9003320" cy="4454277"/>
          </a:xfrm>
        </p:spPr>
        <p:txBody>
          <a:bodyPr lIns="0" rIns="0"/>
          <a:lstStyle/>
          <a:p>
            <a:pPr marL="457200" lvl="1" indent="0">
              <a:buNone/>
            </a:pPr>
            <a:r>
              <a:rPr lang="en-US" b="0" dirty="0" smtClean="0">
                <a:solidFill>
                  <a:srgbClr val="3E6FD2"/>
                </a:solidFill>
                <a:latin typeface="Arial" panose="020B0604020202020204" pitchFamily="34" charset="0"/>
                <a:cs typeface="Arial" panose="020B0604020202020204" pitchFamily="34" charset="0"/>
              </a:rPr>
              <a:t>Orbis : Focus on </a:t>
            </a:r>
            <a:r>
              <a:rPr lang="en-US" b="0" dirty="0">
                <a:solidFill>
                  <a:srgbClr val="3E6FD2"/>
                </a:solidFill>
                <a:latin typeface="Arial" panose="020B0604020202020204" pitchFamily="34" charset="0"/>
                <a:cs typeface="Arial" panose="020B0604020202020204" pitchFamily="34" charset="0"/>
              </a:rPr>
              <a:t>Czech Republic </a:t>
            </a:r>
            <a:endParaRPr lang="en-US" sz="1600" dirty="0" smtClean="0">
              <a:solidFill>
                <a:srgbClr val="3E6FD2"/>
              </a:solidFill>
              <a:latin typeface="Arial" panose="020B0604020202020204" pitchFamily="34" charset="0"/>
              <a:cs typeface="Arial" panose="020B0604020202020204" pitchFamily="34" charset="0"/>
            </a:endParaRPr>
          </a:p>
          <a:p>
            <a:pPr marL="1371600" lvl="3" indent="0">
              <a:buNone/>
            </a:pPr>
            <a:endParaRPr lang="en-US" sz="1600" dirty="0" smtClean="0">
              <a:solidFill>
                <a:srgbClr val="3E6FD2"/>
              </a:solidFill>
              <a:latin typeface="Arial" panose="020B0604020202020204" pitchFamily="34" charset="0"/>
              <a:cs typeface="Arial" panose="020B0604020202020204" pitchFamily="34" charset="0"/>
            </a:endParaRPr>
          </a:p>
          <a:p>
            <a:pPr marL="857250" lvl="1" indent="-342900">
              <a:buFont typeface="Arial" panose="020B0604020202020204" pitchFamily="34" charset="0"/>
              <a:buChar char="•"/>
            </a:pPr>
            <a:r>
              <a:rPr lang="en-GB" sz="1800" b="0" dirty="0">
                <a:solidFill>
                  <a:srgbClr val="3E6FD2"/>
                </a:solidFill>
                <a:latin typeface="Arial" panose="020B0604020202020204" pitchFamily="34" charset="0"/>
                <a:cs typeface="Arial" panose="020B0604020202020204" pitchFamily="34" charset="0"/>
              </a:rPr>
              <a:t>main source is the Business Register where companies publish </a:t>
            </a:r>
            <a:r>
              <a:rPr lang="en-GB" sz="1800" b="0" dirty="0" smtClean="0">
                <a:solidFill>
                  <a:srgbClr val="3E6FD2"/>
                </a:solidFill>
                <a:latin typeface="Arial" panose="020B0604020202020204" pitchFamily="34" charset="0"/>
                <a:cs typeface="Arial" panose="020B0604020202020204" pitchFamily="34" charset="0"/>
              </a:rPr>
              <a:t>financial statements</a:t>
            </a:r>
          </a:p>
          <a:p>
            <a:pPr marL="857250" lvl="1" indent="-342900">
              <a:buFont typeface="Arial" panose="020B0604020202020204" pitchFamily="34" charset="0"/>
              <a:buChar char="•"/>
            </a:pPr>
            <a:r>
              <a:rPr lang="fr-BE" sz="1800" b="0" dirty="0" smtClean="0">
                <a:solidFill>
                  <a:srgbClr val="3E6FD2"/>
                </a:solidFill>
                <a:latin typeface="Arial" panose="020B0604020202020204" pitchFamily="34" charset="0"/>
                <a:cs typeface="Arial" panose="020B0604020202020204" pitchFamily="34" charset="0"/>
              </a:rPr>
              <a:t>Service </a:t>
            </a:r>
            <a:r>
              <a:rPr lang="fr-BE" sz="1800" b="0" dirty="0">
                <a:solidFill>
                  <a:srgbClr val="3E6FD2"/>
                </a:solidFill>
                <a:latin typeface="Arial" panose="020B0604020202020204" pitchFamily="34" charset="0"/>
                <a:cs typeface="Arial" panose="020B0604020202020204" pitchFamily="34" charset="0"/>
              </a:rPr>
              <a:t>provider : </a:t>
            </a:r>
            <a:r>
              <a:rPr lang="fr-BE" sz="1800" dirty="0" err="1" smtClean="0">
                <a:solidFill>
                  <a:srgbClr val="3E6FD2"/>
                </a:solidFill>
                <a:latin typeface="Arial" panose="020B0604020202020204" pitchFamily="34" charset="0"/>
                <a:cs typeface="Arial" panose="020B0604020202020204" pitchFamily="34" charset="0"/>
              </a:rPr>
              <a:t>Bisnode</a:t>
            </a:r>
            <a:endParaRPr lang="fr-BE" sz="1800" dirty="0">
              <a:solidFill>
                <a:srgbClr val="3E6FD2"/>
              </a:solidFill>
              <a:latin typeface="Arial" panose="020B0604020202020204" pitchFamily="34" charset="0"/>
              <a:cs typeface="Arial" panose="020B0604020202020204" pitchFamily="34" charset="0"/>
            </a:endParaRPr>
          </a:p>
          <a:p>
            <a:pPr marL="857250" lvl="1" indent="-342900">
              <a:buFont typeface="Arial" panose="020B0604020202020204" pitchFamily="34" charset="0"/>
              <a:buChar char="•"/>
            </a:pPr>
            <a:r>
              <a:rPr lang="en-GB" sz="1800" b="0" dirty="0" smtClean="0">
                <a:solidFill>
                  <a:srgbClr val="3E6FD2"/>
                </a:solidFill>
                <a:latin typeface="Arial" panose="020B0604020202020204" pitchFamily="34" charset="0"/>
                <a:cs typeface="Arial" panose="020B0604020202020204" pitchFamily="34" charset="0"/>
              </a:rPr>
              <a:t>Currently 2.493.747 </a:t>
            </a:r>
            <a:r>
              <a:rPr lang="en-GB" sz="1800" b="0" dirty="0">
                <a:solidFill>
                  <a:srgbClr val="3E6FD2"/>
                </a:solidFill>
                <a:latin typeface="Arial" panose="020B0604020202020204" pitchFamily="34" charset="0"/>
                <a:cs typeface="Arial" panose="020B0604020202020204" pitchFamily="34" charset="0"/>
              </a:rPr>
              <a:t>companies in the Business Register </a:t>
            </a:r>
            <a:r>
              <a:rPr lang="en-GB" sz="1800" b="0" dirty="0" smtClean="0">
                <a:solidFill>
                  <a:srgbClr val="3E6FD2"/>
                </a:solidFill>
                <a:latin typeface="Arial" panose="020B0604020202020204" pitchFamily="34" charset="0"/>
                <a:cs typeface="Arial" panose="020B0604020202020204" pitchFamily="34" charset="0"/>
              </a:rPr>
              <a:t>(including branches, inactive companies and companies </a:t>
            </a:r>
            <a:r>
              <a:rPr lang="en-GB" sz="1800" b="0" dirty="0">
                <a:solidFill>
                  <a:srgbClr val="3E6FD2"/>
                </a:solidFill>
                <a:latin typeface="Arial" panose="020B0604020202020204" pitchFamily="34" charset="0"/>
                <a:cs typeface="Arial" panose="020B0604020202020204" pitchFamily="34" charset="0"/>
              </a:rPr>
              <a:t>only registered with no financial statement</a:t>
            </a:r>
            <a:r>
              <a:rPr lang="en-GB" sz="1800" b="0" dirty="0" smtClean="0">
                <a:solidFill>
                  <a:srgbClr val="3E6FD2"/>
                </a:solidFill>
                <a:latin typeface="Arial" panose="020B0604020202020204" pitchFamily="34" charset="0"/>
                <a:cs typeface="Arial" panose="020B0604020202020204" pitchFamily="34" charset="0"/>
              </a:rPr>
              <a:t>)</a:t>
            </a:r>
          </a:p>
        </p:txBody>
      </p:sp>
      <p:pic>
        <p:nvPicPr>
          <p:cNvPr id="9" name="Picture 2"/>
          <p:cNvPicPr>
            <a:picLocks noChangeAspect="1" noChangeArrowheads="1"/>
          </p:cNvPicPr>
          <p:nvPr/>
        </p:nvPicPr>
        <p:blipFill>
          <a:blip r:embed="rId2"/>
          <a:srcRect/>
          <a:stretch>
            <a:fillRect/>
          </a:stretch>
        </p:blipFill>
        <p:spPr bwMode="auto">
          <a:xfrm>
            <a:off x="7068323" y="1124744"/>
            <a:ext cx="1504950" cy="514350"/>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048" y="1697573"/>
            <a:ext cx="141922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12520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Project Risk Monitoring</a:t>
            </a:r>
          </a:p>
          <a:p>
            <a:pPr marL="0" indent="0" eaLnBrk="1" hangingPunct="1">
              <a:spcAft>
                <a:spcPts val="1200"/>
              </a:spcAft>
              <a:buClrTx/>
              <a:buNone/>
            </a:pPr>
            <a:r>
              <a:rPr lang="en-GB" sz="1200" i="0" dirty="0" smtClean="0"/>
              <a:t>Verify </a:t>
            </a:r>
            <a:r>
              <a:rPr lang="en-GB" sz="1200" i="0" dirty="0"/>
              <a:t>that the co-financed products and services have been delivered and that </a:t>
            </a:r>
            <a:r>
              <a:rPr lang="en-GB" sz="1200" b="1" i="0" dirty="0"/>
              <a:t>expenditure declared by the beneficiaries </a:t>
            </a:r>
            <a:r>
              <a:rPr lang="en-GB" sz="1200" b="1" i="0" dirty="0" smtClean="0"/>
              <a:t>complies </a:t>
            </a:r>
            <a:r>
              <a:rPr lang="en-GB" sz="1200" i="0" dirty="0"/>
              <a:t>with applicable law, the operational programme and the conditions for support of the </a:t>
            </a:r>
            <a:r>
              <a:rPr lang="en-GB" sz="1200" i="0" dirty="0" smtClean="0"/>
              <a:t>operation.</a:t>
            </a:r>
            <a:endParaRPr lang="en-US" sz="1200" i="0" dirty="0" smtClean="0"/>
          </a:p>
          <a:p>
            <a:pPr lvl="1" eaLnBrk="1" hangingPunct="1">
              <a:spcAft>
                <a:spcPts val="1200"/>
              </a:spcAft>
              <a:buClrTx/>
            </a:pPr>
            <a:r>
              <a:rPr lang="en-GB" sz="1000" b="0" dirty="0"/>
              <a:t>Article 125(4)(a) and 5(1) of the Commission Regulation (EC) 1303/2013</a:t>
            </a:r>
            <a:endParaRPr lang="en-GB" sz="1000" b="0" dirty="0" smtClean="0"/>
          </a:p>
          <a:p>
            <a:pPr marL="57150" indent="0" eaLnBrk="1" hangingPunct="1">
              <a:spcAft>
                <a:spcPts val="1200"/>
              </a:spcAft>
              <a:buClrTx/>
              <a:buNone/>
            </a:pPr>
            <a:r>
              <a:rPr lang="en-GB" sz="1200" b="1" i="0" dirty="0"/>
              <a:t>Put in place effective and proportionate anti-fraud measures taking into account the risks identified.</a:t>
            </a:r>
          </a:p>
          <a:p>
            <a:pPr lvl="1" eaLnBrk="1" hangingPunct="1">
              <a:spcAft>
                <a:spcPts val="1200"/>
              </a:spcAft>
              <a:buClrTx/>
            </a:pPr>
            <a:r>
              <a:rPr lang="en-GB" sz="1000" b="0" dirty="0"/>
              <a:t>Article 125(4)(c) of the Commission Regulation (EC) 1303/2013</a:t>
            </a:r>
            <a:endParaRPr lang="en-US" sz="1000" dirty="0"/>
          </a:p>
          <a:p>
            <a:pPr marL="57150" indent="0" eaLnBrk="1" hangingPunct="1">
              <a:spcAft>
                <a:spcPts val="1200"/>
              </a:spcAft>
              <a:buClrTx/>
              <a:buNone/>
            </a:pPr>
            <a:r>
              <a:rPr lang="en-US" sz="1200" b="1" i="0" dirty="0" smtClean="0"/>
              <a:t>Project </a:t>
            </a:r>
            <a:r>
              <a:rPr lang="en-US" sz="1200" b="1" i="0" dirty="0"/>
              <a:t>risk indicators </a:t>
            </a:r>
            <a:r>
              <a:rPr lang="en-US" sz="1200" b="1" i="0" dirty="0" smtClean="0"/>
              <a:t>dashboard : </a:t>
            </a:r>
            <a:r>
              <a:rPr lang="en-GB" sz="1200" i="0" dirty="0"/>
              <a:t>orienting verification efforts of Managing Authorities towards most risky elements in projects</a:t>
            </a:r>
            <a:endParaRPr lang="en-US" sz="1200" i="0"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120</a:t>
            </a:fld>
            <a:endParaRPr lang="en-GB"/>
          </a:p>
        </p:txBody>
      </p:sp>
    </p:spTree>
    <p:extLst>
      <p:ext uri="{BB962C8B-B14F-4D97-AF65-F5344CB8AC3E}">
        <p14:creationId xmlns:p14="http://schemas.microsoft.com/office/powerpoint/2010/main" val="288702141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068933"/>
            <a:ext cx="8568952" cy="4952355"/>
          </a:xfrm>
        </p:spPr>
        <p:txBody>
          <a:bodyPr/>
          <a:lstStyle/>
          <a:p>
            <a:pPr marL="0" indent="0" eaLnBrk="1" hangingPunct="1">
              <a:spcAft>
                <a:spcPts val="1200"/>
              </a:spcAft>
              <a:buClrTx/>
              <a:buNone/>
            </a:pPr>
            <a:r>
              <a:rPr lang="en-US" sz="1600" b="1" i="0" dirty="0" smtClean="0"/>
              <a:t>Project Risk Monitoring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121</a:t>
            </a:fld>
            <a:endParaRPr lang="en-GB"/>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92615"/>
            <a:ext cx="8123301" cy="486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691680" y="1484784"/>
            <a:ext cx="551075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indent="-171450">
              <a:spcAft>
                <a:spcPts val="0"/>
              </a:spcAft>
              <a:buFont typeface="Arial" panose="020B0604020202020204" pitchFamily="34" charset="0"/>
              <a:buChar char="•"/>
            </a:pPr>
            <a:r>
              <a:rPr lang="en-GB" dirty="0"/>
              <a:t>Projects appear listed and </a:t>
            </a:r>
            <a:r>
              <a:rPr lang="en-GB" b="1" dirty="0">
                <a:solidFill>
                  <a:srgbClr val="FF0000"/>
                </a:solidFill>
              </a:rPr>
              <a:t>ranked by risk score</a:t>
            </a:r>
          </a:p>
          <a:p>
            <a:pPr marL="228600" indent="-171450">
              <a:spcAft>
                <a:spcPts val="0"/>
              </a:spcAft>
              <a:buFont typeface="Arial" panose="020B0604020202020204" pitchFamily="34" charset="0"/>
              <a:buChar char="•"/>
            </a:pPr>
            <a:r>
              <a:rPr lang="en-GB" b="1" dirty="0">
                <a:solidFill>
                  <a:srgbClr val="FF0000"/>
                </a:solidFill>
              </a:rPr>
              <a:t>Filter</a:t>
            </a:r>
            <a:r>
              <a:rPr lang="en-GB" dirty="0"/>
              <a:t> </a:t>
            </a:r>
            <a:r>
              <a:rPr lang="en-GB" dirty="0" smtClean="0"/>
              <a:t>possibilities</a:t>
            </a:r>
          </a:p>
          <a:p>
            <a:pPr marL="57150" indent="0">
              <a:spcAft>
                <a:spcPts val="0"/>
              </a:spcAft>
              <a:buNone/>
            </a:pPr>
            <a:r>
              <a:rPr lang="en-GB" dirty="0" smtClean="0"/>
              <a:t>-&gt; </a:t>
            </a:r>
            <a:r>
              <a:rPr lang="en-GB" dirty="0"/>
              <a:t>orienting verification efforts of managing authorities towards most risky elements in projects</a:t>
            </a:r>
          </a:p>
        </p:txBody>
      </p:sp>
      <p:sp>
        <p:nvSpPr>
          <p:cNvPr id="17" name="Rounded Rectangle 16"/>
          <p:cNvSpPr/>
          <p:nvPr/>
        </p:nvSpPr>
        <p:spPr bwMode="auto">
          <a:xfrm>
            <a:off x="35496" y="3068960"/>
            <a:ext cx="1296144" cy="252028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409492818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4804"/>
            <a:ext cx="6294759" cy="223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855683"/>
            <a:ext cx="5200650" cy="29908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516605" y="1195698"/>
            <a:ext cx="8568952" cy="5112568"/>
          </a:xfrm>
        </p:spPr>
        <p:txBody>
          <a:bodyPr/>
          <a:lstStyle/>
          <a:p>
            <a:pPr marL="0" indent="0" eaLnBrk="1" hangingPunct="1">
              <a:spcAft>
                <a:spcPts val="1200"/>
              </a:spcAft>
              <a:buClrTx/>
              <a:buNone/>
            </a:pPr>
            <a:r>
              <a:rPr lang="en-US" sz="1600" b="1" i="0" dirty="0"/>
              <a:t>Project Risk Monitoring</a:t>
            </a:r>
          </a:p>
          <a:p>
            <a:pPr marL="0" indent="0" eaLnBrk="1" hangingPunct="1">
              <a:spcAft>
                <a:spcPts val="1200"/>
              </a:spcAft>
              <a:buClrTx/>
              <a:buNone/>
            </a:pPr>
            <a:r>
              <a:rPr lang="en-GB" sz="1200" i="0" dirty="0" smtClean="0"/>
              <a:t>The </a:t>
            </a:r>
            <a:r>
              <a:rPr lang="en-GB" sz="1200" i="0" dirty="0"/>
              <a:t>list of </a:t>
            </a:r>
            <a:r>
              <a:rPr lang="en-GB" sz="1200" b="1" i="0" dirty="0"/>
              <a:t>sensitive regions </a:t>
            </a:r>
            <a:r>
              <a:rPr lang="en-GB" sz="1200" i="0" dirty="0"/>
              <a:t>is based on official lists of tax havens and regions sensitive to </a:t>
            </a:r>
            <a:r>
              <a:rPr lang="en-GB" sz="1200" i="0" dirty="0" smtClean="0"/>
              <a:t>corruption. </a:t>
            </a:r>
            <a:endParaRPr lang="en-US" sz="1000" dirty="0"/>
          </a:p>
          <a:p>
            <a:pPr lvl="1" eaLnBrk="1" hangingPunct="1">
              <a:spcAft>
                <a:spcPts val="1200"/>
              </a:spcAft>
              <a:buClrTx/>
            </a:pPr>
            <a:endParaRPr lang="en-US" sz="1000" b="1" i="0" dirty="0" smtClean="0"/>
          </a:p>
        </p:txBody>
      </p:sp>
      <p:sp>
        <p:nvSpPr>
          <p:cNvPr id="5" name="TextBox 4"/>
          <p:cNvSpPr txBox="1"/>
          <p:nvPr/>
        </p:nvSpPr>
        <p:spPr>
          <a:xfrm>
            <a:off x="605463" y="1916832"/>
            <a:ext cx="511866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0"/>
              </a:spcAft>
            </a:pPr>
            <a:r>
              <a:rPr lang="en-GB" dirty="0"/>
              <a:t>Involvement of directors/shareholders from sensitive </a:t>
            </a:r>
            <a:r>
              <a:rPr lang="en-GB" dirty="0" smtClean="0"/>
              <a:t>regions</a:t>
            </a:r>
          </a:p>
          <a:p>
            <a:pPr>
              <a:spcAft>
                <a:spcPts val="0"/>
              </a:spcAft>
            </a:pPr>
            <a:r>
              <a:rPr lang="en-GB" dirty="0" smtClean="0"/>
              <a:t>Incorporation </a:t>
            </a:r>
            <a:r>
              <a:rPr lang="en-GB" dirty="0"/>
              <a:t>in sensitive regions </a:t>
            </a:r>
            <a:endParaRPr lang="en-GB" dirty="0" smtClean="0"/>
          </a:p>
          <a:p>
            <a:pPr>
              <a:spcAft>
                <a:spcPts val="0"/>
              </a:spcAft>
            </a:pPr>
            <a:r>
              <a:rPr lang="en-GB" dirty="0" smtClean="0"/>
              <a:t>Group </a:t>
            </a:r>
            <a:r>
              <a:rPr lang="en-GB" dirty="0"/>
              <a:t>involvement in sensitive regions </a:t>
            </a:r>
            <a:endParaRPr lang="en-GB" dirty="0" smtClean="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122</a:t>
            </a:fld>
            <a:endParaRPr lang="en-GB"/>
          </a:p>
        </p:txBody>
      </p:sp>
      <p:sp>
        <p:nvSpPr>
          <p:cNvPr id="13" name="Rounded Rectangle 12"/>
          <p:cNvSpPr/>
          <p:nvPr/>
        </p:nvSpPr>
        <p:spPr bwMode="auto">
          <a:xfrm>
            <a:off x="5860390" y="2634804"/>
            <a:ext cx="727834" cy="1220879"/>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5" name="Rounded Rectangle 14"/>
          <p:cNvSpPr/>
          <p:nvPr/>
        </p:nvSpPr>
        <p:spPr bwMode="auto">
          <a:xfrm>
            <a:off x="6768390" y="4850826"/>
            <a:ext cx="1255530" cy="453533"/>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Tree>
    <p:extLst>
      <p:ext uri="{BB962C8B-B14F-4D97-AF65-F5344CB8AC3E}">
        <p14:creationId xmlns:p14="http://schemas.microsoft.com/office/powerpoint/2010/main" val="22818775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556792"/>
            <a:ext cx="8424936" cy="4608512"/>
          </a:xfrm>
        </p:spPr>
        <p:txBody>
          <a:bodyPr/>
          <a:lstStyle/>
          <a:p>
            <a:pPr marL="0" indent="0" eaLnBrk="1" hangingPunct="1">
              <a:spcAft>
                <a:spcPts val="1200"/>
              </a:spcAft>
              <a:buClrTx/>
              <a:buNone/>
            </a:pPr>
            <a:r>
              <a:rPr lang="en-US" sz="1600" b="1" i="0" dirty="0"/>
              <a:t>Project Risk Monitoring</a:t>
            </a:r>
          </a:p>
          <a:p>
            <a:pPr marL="0" indent="0" eaLnBrk="1" hangingPunct="1">
              <a:spcAft>
                <a:spcPts val="1200"/>
              </a:spcAft>
              <a:buClrTx/>
              <a:buNone/>
            </a:pPr>
            <a:r>
              <a:rPr lang="en-GB" sz="1200" i="0" dirty="0" smtClean="0"/>
              <a:t>Identify </a:t>
            </a:r>
            <a:r>
              <a:rPr lang="en-GB" sz="1200" i="0" dirty="0"/>
              <a:t>projects for which the </a:t>
            </a:r>
            <a:r>
              <a:rPr lang="en-GB" sz="1200" b="1" i="0" dirty="0"/>
              <a:t>VAT number </a:t>
            </a:r>
            <a:r>
              <a:rPr lang="en-GB" sz="1200" i="0" dirty="0" smtClean="0"/>
              <a:t>of an involved company does </a:t>
            </a:r>
            <a:r>
              <a:rPr lang="en-GB" sz="1200" b="1" i="0" dirty="0"/>
              <a:t>not comply </a:t>
            </a:r>
            <a:r>
              <a:rPr lang="en-GB" sz="1200" i="0" dirty="0"/>
              <a:t>with the ‘VAT structure requirements’ as mentioned on the </a:t>
            </a:r>
            <a:r>
              <a:rPr lang="en-GB" sz="1200" b="1" i="0" dirty="0"/>
              <a:t>VIES website </a:t>
            </a:r>
            <a:r>
              <a:rPr lang="en-GB" sz="1200" i="0" dirty="0"/>
              <a:t>of the European Commission. </a:t>
            </a:r>
            <a:endParaRPr lang="en-GB" sz="1200" i="0" dirty="0" smtClean="0"/>
          </a:p>
          <a:p>
            <a:pPr marL="0" indent="0" eaLnBrk="1" hangingPunct="1">
              <a:spcAft>
                <a:spcPts val="1200"/>
              </a:spcAft>
              <a:buClrTx/>
              <a:buNone/>
            </a:pPr>
            <a:endParaRPr lang="fr-BE" sz="1200" i="0" dirty="0"/>
          </a:p>
          <a:p>
            <a:pPr marL="0" indent="0" eaLnBrk="1" hangingPunct="1">
              <a:spcAft>
                <a:spcPts val="1200"/>
              </a:spcAft>
              <a:buClrTx/>
              <a:buNone/>
            </a:pPr>
            <a:endParaRPr lang="fr-BE" sz="1200" i="0" dirty="0" smtClean="0"/>
          </a:p>
          <a:p>
            <a:pPr marL="0" indent="0" eaLnBrk="1" hangingPunct="1">
              <a:spcAft>
                <a:spcPts val="1200"/>
              </a:spcAft>
              <a:buClrTx/>
              <a:buNone/>
            </a:pPr>
            <a:endParaRPr lang="fr-BE" sz="1200" i="0" dirty="0"/>
          </a:p>
          <a:p>
            <a:pPr marL="0" indent="0" eaLnBrk="1" hangingPunct="1">
              <a:spcBef>
                <a:spcPts val="0"/>
              </a:spcBef>
              <a:spcAft>
                <a:spcPts val="0"/>
              </a:spcAft>
              <a:buClrTx/>
              <a:buNone/>
            </a:pPr>
            <a:r>
              <a:rPr lang="en-GB" sz="1200" b="1" i="0" u="sng" dirty="0" smtClean="0"/>
              <a:t>V1.2.4</a:t>
            </a:r>
            <a:endParaRPr lang="en-GB" sz="1200" b="1" i="0" u="sng" dirty="0"/>
          </a:p>
          <a:p>
            <a:pPr marL="0" indent="0" eaLnBrk="1" hangingPunct="1">
              <a:spcBef>
                <a:spcPts val="0"/>
              </a:spcBef>
              <a:spcAft>
                <a:spcPts val="0"/>
              </a:spcAft>
              <a:buClrTx/>
              <a:buNone/>
            </a:pPr>
            <a:r>
              <a:rPr lang="en-GB" sz="1200" i="0" dirty="0"/>
              <a:t>	only VAT </a:t>
            </a:r>
            <a:r>
              <a:rPr lang="en-GB" sz="1200" i="0" dirty="0" smtClean="0"/>
              <a:t>format</a:t>
            </a:r>
          </a:p>
          <a:p>
            <a:pPr marL="0" indent="0" eaLnBrk="1" hangingPunct="1">
              <a:spcBef>
                <a:spcPts val="0"/>
              </a:spcBef>
              <a:spcAft>
                <a:spcPts val="0"/>
              </a:spcAft>
              <a:buClrTx/>
              <a:buNone/>
            </a:pPr>
            <a:r>
              <a:rPr lang="fr-BE" sz="1200" i="0" dirty="0"/>
              <a:t>	</a:t>
            </a:r>
            <a:r>
              <a:rPr lang="fr-BE" sz="1200" i="0" dirty="0" err="1" smtClean="0"/>
              <a:t>Category</a:t>
            </a:r>
            <a:r>
              <a:rPr lang="fr-BE" sz="1200" i="0" dirty="0" smtClean="0"/>
              <a:t>: </a:t>
            </a:r>
            <a:r>
              <a:rPr lang="fr-BE" sz="1200" i="0" dirty="0" err="1" smtClean="0"/>
              <a:t>Eligibility</a:t>
            </a:r>
            <a:endParaRPr lang="en-GB" sz="1200" i="0" dirty="0"/>
          </a:p>
          <a:p>
            <a:pPr marL="0" indent="0" eaLnBrk="1" hangingPunct="1">
              <a:spcBef>
                <a:spcPts val="0"/>
              </a:spcBef>
              <a:spcAft>
                <a:spcPts val="0"/>
              </a:spcAft>
              <a:buClrTx/>
              <a:buNone/>
            </a:pPr>
            <a:endParaRPr lang="en-GB" sz="1200" i="0" dirty="0" smtClean="0"/>
          </a:p>
          <a:p>
            <a:pPr marL="0" indent="0" eaLnBrk="1" hangingPunct="1">
              <a:spcBef>
                <a:spcPts val="0"/>
              </a:spcBef>
              <a:spcAft>
                <a:spcPts val="0"/>
              </a:spcAft>
              <a:buClrTx/>
              <a:buNone/>
            </a:pPr>
            <a:r>
              <a:rPr lang="en-GB" sz="1200" b="1" i="0" u="sng" dirty="0" smtClean="0"/>
              <a:t>V2.0</a:t>
            </a:r>
            <a:endParaRPr lang="en-GB" sz="1200" b="1" i="0" u="sng" dirty="0"/>
          </a:p>
          <a:p>
            <a:pPr marL="0" indent="0" eaLnBrk="1" hangingPunct="1">
              <a:spcBef>
                <a:spcPts val="0"/>
              </a:spcBef>
              <a:spcAft>
                <a:spcPts val="0"/>
              </a:spcAft>
              <a:buClrTx/>
              <a:buNone/>
            </a:pPr>
            <a:r>
              <a:rPr lang="en-GB" sz="1200" i="0" dirty="0"/>
              <a:t>	VAT format</a:t>
            </a:r>
          </a:p>
          <a:p>
            <a:pPr marL="0" indent="0" eaLnBrk="1" hangingPunct="1">
              <a:spcBef>
                <a:spcPts val="0"/>
              </a:spcBef>
              <a:spcAft>
                <a:spcPts val="0"/>
              </a:spcAft>
              <a:buClrTx/>
              <a:buNone/>
            </a:pPr>
            <a:r>
              <a:rPr lang="en-GB" sz="1200" i="0" dirty="0"/>
              <a:t>	VAT </a:t>
            </a:r>
            <a:r>
              <a:rPr lang="en-GB" sz="1200" i="0" dirty="0" smtClean="0"/>
              <a:t>existence </a:t>
            </a:r>
            <a:r>
              <a:rPr lang="en-GB" sz="1200" i="0" dirty="0"/>
              <a:t>in VIES </a:t>
            </a:r>
            <a:r>
              <a:rPr lang="en-GB" sz="1200" i="0" dirty="0" smtClean="0"/>
              <a:t>database </a:t>
            </a:r>
            <a:r>
              <a:rPr lang="en-GB" sz="1200" i="0" dirty="0" smtClean="0">
                <a:hlinkClick r:id="rId3"/>
              </a:rPr>
              <a:t>(</a:t>
            </a:r>
            <a:r>
              <a:rPr lang="en-GB" sz="1200" i="0" dirty="0">
                <a:hlinkClick r:id="rId3"/>
              </a:rPr>
              <a:t>http://ec.europa.eu/taxation_customs/vies/vatRequest.html</a:t>
            </a:r>
            <a:r>
              <a:rPr lang="en-GB" sz="1200" i="0" dirty="0" smtClean="0"/>
              <a:t>)</a:t>
            </a:r>
          </a:p>
          <a:p>
            <a:pPr marL="0" indent="0" eaLnBrk="1" hangingPunct="1">
              <a:spcBef>
                <a:spcPts val="0"/>
              </a:spcBef>
              <a:spcAft>
                <a:spcPts val="0"/>
              </a:spcAft>
              <a:buClrTx/>
              <a:buNone/>
            </a:pPr>
            <a:r>
              <a:rPr lang="fr-BE" sz="1200" i="0" dirty="0"/>
              <a:t>	 </a:t>
            </a:r>
            <a:r>
              <a:rPr lang="fr-BE" sz="1200" i="0" dirty="0" err="1"/>
              <a:t>Category</a:t>
            </a:r>
            <a:r>
              <a:rPr lang="fr-BE" sz="1200" i="0" dirty="0"/>
              <a:t>: </a:t>
            </a:r>
            <a:r>
              <a:rPr lang="fr-BE" sz="1200" i="0" dirty="0" err="1" smtClean="0"/>
              <a:t>Contract</a:t>
            </a:r>
            <a:r>
              <a:rPr lang="fr-BE" sz="1200" i="0" dirty="0" smtClean="0"/>
              <a:t> management / </a:t>
            </a:r>
            <a:r>
              <a:rPr lang="fr-BE" sz="1200" i="0" dirty="0" err="1" smtClean="0"/>
              <a:t>Reputational</a:t>
            </a:r>
            <a:r>
              <a:rPr lang="fr-BE" sz="1200" i="0" dirty="0" smtClean="0"/>
              <a:t> &amp; </a:t>
            </a:r>
            <a:r>
              <a:rPr lang="fr-BE" sz="1200" i="0" dirty="0" err="1" smtClean="0"/>
              <a:t>Fraud</a:t>
            </a:r>
            <a:endParaRPr lang="en-GB" sz="1200" i="0" dirty="0"/>
          </a:p>
        </p:txBody>
      </p:sp>
      <p:sp>
        <p:nvSpPr>
          <p:cNvPr id="5" name="TextBox 4"/>
          <p:cNvSpPr txBox="1"/>
          <p:nvPr/>
        </p:nvSpPr>
        <p:spPr>
          <a:xfrm>
            <a:off x="611559" y="2598003"/>
            <a:ext cx="756084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0"/>
              </a:spcAft>
            </a:pPr>
            <a:r>
              <a:rPr lang="en-GB" dirty="0"/>
              <a:t>Beneficiaries with invalid VAT number </a:t>
            </a:r>
            <a:endParaRPr lang="en-GB" dirty="0" smtClean="0"/>
          </a:p>
          <a:p>
            <a:pPr>
              <a:spcAft>
                <a:spcPts val="0"/>
              </a:spcAft>
            </a:pPr>
            <a:r>
              <a:rPr lang="fr-BE" dirty="0" err="1" smtClean="0"/>
              <a:t>Suppliers</a:t>
            </a:r>
            <a:r>
              <a:rPr lang="fr-BE" dirty="0" smtClean="0"/>
              <a:t> (</a:t>
            </a:r>
            <a:r>
              <a:rPr lang="fr-BE" dirty="0" err="1" smtClean="0"/>
              <a:t>project</a:t>
            </a:r>
            <a:r>
              <a:rPr lang="fr-BE" dirty="0" smtClean="0"/>
              <a:t> </a:t>
            </a:r>
            <a:r>
              <a:rPr lang="fr-BE" dirty="0" err="1" smtClean="0"/>
              <a:t>partners</a:t>
            </a:r>
            <a:r>
              <a:rPr lang="fr-BE" dirty="0" smtClean="0"/>
              <a:t>)</a:t>
            </a:r>
            <a:r>
              <a:rPr lang="en-GB" dirty="0"/>
              <a:t> with invalid VAT number </a:t>
            </a:r>
            <a:endParaRPr lang="fr-BE" dirty="0" smtClean="0"/>
          </a:p>
          <a:p>
            <a:pPr>
              <a:spcAft>
                <a:spcPts val="0"/>
              </a:spcAft>
            </a:pPr>
            <a:r>
              <a:rPr lang="fr-BE" dirty="0" err="1" smtClean="0"/>
              <a:t>Contractors</a:t>
            </a:r>
            <a:r>
              <a:rPr lang="en-GB" dirty="0"/>
              <a:t> with invalid VAT number </a:t>
            </a:r>
            <a:endParaRPr lang="fr-BE" dirty="0" smtClean="0"/>
          </a:p>
          <a:p>
            <a:pPr>
              <a:spcAft>
                <a:spcPts val="0"/>
              </a:spcAft>
            </a:pPr>
            <a:r>
              <a:rPr lang="fr-BE" dirty="0" err="1" smtClean="0"/>
              <a:t>SubContractors</a:t>
            </a:r>
            <a:r>
              <a:rPr lang="en-GB" dirty="0"/>
              <a:t> with invalid VAT number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16369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66840"/>
            <a:ext cx="4560576" cy="151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874" y="1885273"/>
            <a:ext cx="5128687" cy="175975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90836" y="1143741"/>
            <a:ext cx="7776864" cy="432647"/>
          </a:xfrm>
        </p:spPr>
        <p:txBody>
          <a:bodyPr/>
          <a:lstStyle/>
          <a:p>
            <a:pPr marL="0" indent="0" eaLnBrk="1" hangingPunct="1">
              <a:spcAft>
                <a:spcPts val="1200"/>
              </a:spcAft>
              <a:buClrTx/>
              <a:buNone/>
            </a:pPr>
            <a:r>
              <a:rPr lang="en-US" sz="1600" b="1" i="0" dirty="0"/>
              <a:t>Project Risk </a:t>
            </a:r>
            <a:r>
              <a:rPr lang="en-US" sz="1600" b="1" i="0" dirty="0" smtClean="0"/>
              <a:t>Monitoring</a:t>
            </a:r>
          </a:p>
          <a:p>
            <a:pPr marL="0" indent="0" eaLnBrk="1" hangingPunct="1">
              <a:spcAft>
                <a:spcPts val="1200"/>
              </a:spcAft>
              <a:buClrTx/>
              <a:buNone/>
            </a:pPr>
            <a:r>
              <a:rPr lang="en-GB" sz="1400" i="0" dirty="0"/>
              <a:t>Beneficiaries with invalid VAT number</a:t>
            </a:r>
            <a:endParaRPr lang="en-US" sz="1400" b="1" i="0" dirty="0"/>
          </a:p>
          <a:p>
            <a:pPr marL="0" indent="0" eaLnBrk="1" hangingPunct="1">
              <a:spcAft>
                <a:spcPts val="1200"/>
              </a:spcAft>
              <a:buClrTx/>
              <a:buNone/>
            </a:pPr>
            <a:endParaRPr lang="en-GB" sz="1000" i="0" dirty="0"/>
          </a:p>
          <a:p>
            <a:pPr marL="0" indent="0" eaLnBrk="1" hangingPunct="1">
              <a:spcAft>
                <a:spcPts val="1200"/>
              </a:spcAft>
              <a:buClrTx/>
              <a:buNone/>
            </a:pPr>
            <a:endParaRPr lang="en-US" sz="1000" dirty="0"/>
          </a:p>
          <a:p>
            <a:pPr marL="457200" lvl="1" indent="0" eaLnBrk="1" hangingPunct="1">
              <a:spcAft>
                <a:spcPts val="1200"/>
              </a:spcAft>
              <a:buClrTx/>
              <a:buNone/>
            </a:pPr>
            <a:endParaRPr lang="en-US" sz="1000" b="1" i="0" dirty="0" smtClean="0"/>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1" y="4235050"/>
            <a:ext cx="5292080" cy="2602086"/>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bwMode="auto">
          <a:xfrm>
            <a:off x="3923928" y="5445224"/>
            <a:ext cx="4286622" cy="360040"/>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2" name="Rounded Rectangle 11"/>
          <p:cNvSpPr/>
          <p:nvPr/>
        </p:nvSpPr>
        <p:spPr bwMode="auto">
          <a:xfrm>
            <a:off x="7812360" y="6165304"/>
            <a:ext cx="1194018" cy="360040"/>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2" name="Rectangle 1"/>
          <p:cNvSpPr/>
          <p:nvPr/>
        </p:nvSpPr>
        <p:spPr>
          <a:xfrm>
            <a:off x="2987824" y="2348880"/>
            <a:ext cx="740908" cy="276999"/>
          </a:xfrm>
          <a:prstGeom prst="rect">
            <a:avLst/>
          </a:prstGeom>
        </p:spPr>
        <p:txBody>
          <a:bodyPr wrap="none">
            <a:spAutoFit/>
          </a:bodyPr>
          <a:lstStyle/>
          <a:p>
            <a:pPr marL="0" indent="0" eaLnBrk="1" hangingPunct="1">
              <a:spcBef>
                <a:spcPts val="0"/>
              </a:spcBef>
              <a:spcAft>
                <a:spcPts val="0"/>
              </a:spcAft>
              <a:buClrTx/>
              <a:buNone/>
            </a:pPr>
            <a:r>
              <a:rPr lang="en-GB" b="1" u="sng" dirty="0"/>
              <a:t>V1.2.4</a:t>
            </a:r>
            <a:endParaRPr lang="en-GB" b="1" u="sng" dirty="0"/>
          </a:p>
        </p:txBody>
      </p:sp>
      <p:sp>
        <p:nvSpPr>
          <p:cNvPr id="3" name="Rectangle 2"/>
          <p:cNvSpPr/>
          <p:nvPr/>
        </p:nvSpPr>
        <p:spPr>
          <a:xfrm>
            <a:off x="3070378" y="5528265"/>
            <a:ext cx="575799" cy="276999"/>
          </a:xfrm>
          <a:prstGeom prst="rect">
            <a:avLst/>
          </a:prstGeom>
        </p:spPr>
        <p:txBody>
          <a:bodyPr wrap="none">
            <a:spAutoFit/>
          </a:bodyPr>
          <a:lstStyle/>
          <a:p>
            <a:pPr marL="0" indent="0" eaLnBrk="1" hangingPunct="1">
              <a:spcBef>
                <a:spcPts val="0"/>
              </a:spcBef>
              <a:spcAft>
                <a:spcPts val="0"/>
              </a:spcAft>
              <a:buClrTx/>
              <a:buNone/>
            </a:pPr>
            <a:r>
              <a:rPr lang="en-GB" b="1" u="sng" dirty="0"/>
              <a:t>V2.0</a:t>
            </a:r>
            <a:endParaRPr lang="en-GB" b="1" u="sng" dirty="0"/>
          </a:p>
        </p:txBody>
      </p:sp>
    </p:spTree>
    <p:extLst>
      <p:ext uri="{BB962C8B-B14F-4D97-AF65-F5344CB8AC3E}">
        <p14:creationId xmlns:p14="http://schemas.microsoft.com/office/powerpoint/2010/main" val="41578312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575048" y="1412776"/>
            <a:ext cx="8568952" cy="4896544"/>
          </a:xfrm>
        </p:spPr>
        <p:txBody>
          <a:bodyPr/>
          <a:lstStyle/>
          <a:p>
            <a:pPr marL="0" indent="0" eaLnBrk="1" hangingPunct="1">
              <a:spcAft>
                <a:spcPts val="1200"/>
              </a:spcAft>
              <a:buClrTx/>
              <a:buNone/>
            </a:pPr>
            <a:r>
              <a:rPr lang="en-US" sz="1600" b="1" i="0" dirty="0" smtClean="0"/>
              <a:t>Eligibility</a:t>
            </a:r>
          </a:p>
          <a:p>
            <a:pPr marL="0" indent="0" eaLnBrk="1" hangingPunct="1">
              <a:spcAft>
                <a:spcPts val="1200"/>
              </a:spcAft>
              <a:buClrTx/>
              <a:buNone/>
            </a:pPr>
            <a:r>
              <a:rPr lang="en-GB" sz="1200" i="0" dirty="0"/>
              <a:t>State-bound rules on eligibility are diverse, although they are complemented by some specific rules laid down in the Common Provisions Regulation 1303/2013 and Fund-specific </a:t>
            </a:r>
            <a:r>
              <a:rPr lang="en-GB" sz="1200" i="0" dirty="0" smtClean="0"/>
              <a:t>regulations</a:t>
            </a:r>
            <a:r>
              <a:rPr lang="en-GB" sz="1200" i="0" dirty="0"/>
              <a:t>. </a:t>
            </a:r>
            <a:endParaRPr lang="en-GB" sz="1200" i="0" dirty="0" smtClean="0"/>
          </a:p>
          <a:p>
            <a:pPr lvl="1" eaLnBrk="1" hangingPunct="1">
              <a:spcAft>
                <a:spcPts val="1200"/>
              </a:spcAft>
              <a:buClrTx/>
            </a:pPr>
            <a:r>
              <a:rPr lang="en-GB" sz="1000" b="0" dirty="0" smtClean="0"/>
              <a:t>Article </a:t>
            </a:r>
            <a:r>
              <a:rPr lang="en-GB" sz="1000" b="0" dirty="0"/>
              <a:t>125 (4)(a) 5(1) of the Commission Regulation (EC) 1303/2013</a:t>
            </a:r>
          </a:p>
          <a:p>
            <a:pPr lvl="1" eaLnBrk="1" hangingPunct="1">
              <a:spcAft>
                <a:spcPts val="1200"/>
              </a:spcAft>
              <a:buClrTx/>
            </a:pPr>
            <a:r>
              <a:rPr lang="en-GB" sz="1000" b="0" dirty="0" smtClean="0"/>
              <a:t>Article </a:t>
            </a:r>
            <a:r>
              <a:rPr lang="en-GB" sz="1000" b="0" dirty="0"/>
              <a:t>125(1) of the Commission Regulation (EC) 1303/2013</a:t>
            </a:r>
          </a:p>
          <a:p>
            <a:pPr lvl="1" eaLnBrk="1" hangingPunct="1">
              <a:spcAft>
                <a:spcPts val="1200"/>
              </a:spcAft>
              <a:buClrTx/>
            </a:pPr>
            <a:r>
              <a:rPr lang="en-GB" sz="1000" b="0" dirty="0" smtClean="0"/>
              <a:t>Article </a:t>
            </a:r>
            <a:r>
              <a:rPr lang="en-GB" sz="1000" b="0" dirty="0"/>
              <a:t>69(3)(b) of the Commission Regulation (EC) </a:t>
            </a:r>
            <a:r>
              <a:rPr lang="en-GB" sz="1000" b="0" dirty="0" smtClean="0"/>
              <a:t>1303/2013 </a:t>
            </a:r>
            <a:r>
              <a:rPr lang="en-GB" sz="1000" b="0" dirty="0"/>
              <a:t>: non-eligible expenditures include "the purchase of land </a:t>
            </a:r>
            <a:r>
              <a:rPr lang="en-GB" sz="1000" b="0" dirty="0" smtClean="0"/>
              <a:t>in </a:t>
            </a:r>
            <a:r>
              <a:rPr lang="en-GB" sz="1000" b="0" dirty="0"/>
              <a:t>the amount exceeding 10% of the total eligible expenditure for the operation concerned. For derelict sites and for those formerly in industrial use which comprise buildings, that limit shall be increased to 15</a:t>
            </a:r>
            <a:r>
              <a:rPr lang="en-GB" sz="1000" b="0" dirty="0" smtClean="0"/>
              <a:t>%".</a:t>
            </a:r>
            <a:endParaRPr lang="en-US" sz="1000" b="0" dirty="0"/>
          </a:p>
          <a:p>
            <a:pPr lvl="1" eaLnBrk="1" hangingPunct="1">
              <a:spcAft>
                <a:spcPts val="1200"/>
              </a:spcAft>
              <a:buClrTx/>
            </a:pPr>
            <a:endParaRPr lang="en-US" sz="1000" b="1" i="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28569" y="4360937"/>
            <a:ext cx="7453707"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eaLnBrk="1" hangingPunct="1">
              <a:spcAft>
                <a:spcPts val="0"/>
              </a:spcAft>
              <a:buClrTx/>
            </a:pPr>
            <a:r>
              <a:rPr lang="en-GB" dirty="0"/>
              <a:t>Arachne offers </a:t>
            </a:r>
            <a:r>
              <a:rPr lang="en-GB" dirty="0" smtClean="0"/>
              <a:t>9 </a:t>
            </a:r>
            <a:r>
              <a:rPr lang="en-GB" dirty="0"/>
              <a:t>different indicators linked to </a:t>
            </a:r>
            <a:r>
              <a:rPr lang="en-GB" dirty="0" smtClean="0"/>
              <a:t>eligibility that </a:t>
            </a:r>
            <a:r>
              <a:rPr lang="en-GB" dirty="0"/>
              <a:t>could alert Managing Authorities </a:t>
            </a:r>
            <a:endParaRPr lang="en-GB" dirty="0" smtClean="0"/>
          </a:p>
          <a:p>
            <a:pPr eaLnBrk="1" hangingPunct="1">
              <a:spcAft>
                <a:spcPts val="0"/>
              </a:spcAft>
              <a:buClrTx/>
            </a:pPr>
            <a:r>
              <a:rPr lang="en-GB" dirty="0" smtClean="0"/>
              <a:t>about </a:t>
            </a:r>
            <a:r>
              <a:rPr lang="en-GB" dirty="0"/>
              <a:t>irregularities or fraud signs </a:t>
            </a:r>
            <a:r>
              <a:rPr lang="en-GB" dirty="0" smtClean="0"/>
              <a:t>within </a:t>
            </a:r>
            <a:r>
              <a:rPr lang="en-GB" dirty="0"/>
              <a:t>the different legal framework of the Member States. </a:t>
            </a:r>
            <a:endParaRPr lang="en-GB"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125</a:t>
            </a:fld>
            <a:endParaRPr lang="en-GB"/>
          </a:p>
        </p:txBody>
      </p:sp>
      <p:sp>
        <p:nvSpPr>
          <p:cNvPr id="7" name="Rounded Rectangle 6"/>
          <p:cNvSpPr/>
          <p:nvPr/>
        </p:nvSpPr>
        <p:spPr bwMode="auto">
          <a:xfrm>
            <a:off x="954310" y="5013176"/>
            <a:ext cx="4265762" cy="40601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CZ: no </a:t>
            </a:r>
            <a:r>
              <a:rPr lang="fr-BE" sz="1400" b="1" dirty="0" err="1" smtClean="0">
                <a:solidFill>
                  <a:srgbClr val="FF0000"/>
                </a:solidFill>
              </a:rPr>
              <a:t>expenses</a:t>
            </a:r>
            <a:r>
              <a:rPr lang="fr-BE" sz="1400" b="1" dirty="0" smtClean="0">
                <a:solidFill>
                  <a:srgbClr val="FF0000"/>
                </a:solidFill>
              </a:rPr>
              <a:t> =&gt; no </a:t>
            </a:r>
            <a:r>
              <a:rPr lang="fr-BE" sz="1400" b="1" dirty="0" err="1" smtClean="0">
                <a:solidFill>
                  <a:srgbClr val="FF0000"/>
                </a:solidFill>
              </a:rPr>
              <a:t>risks</a:t>
            </a:r>
            <a:r>
              <a:rPr lang="fr-BE" sz="1400" b="1" dirty="0" smtClean="0">
                <a:solidFill>
                  <a:srgbClr val="FF0000"/>
                </a:solidFill>
              </a:rPr>
              <a:t> </a:t>
            </a:r>
            <a:r>
              <a:rPr lang="fr-BE" sz="1400" b="1" dirty="0" err="1" smtClean="0">
                <a:solidFill>
                  <a:srgbClr val="FF0000"/>
                </a:solidFill>
              </a:rPr>
              <a:t>calculated</a:t>
            </a:r>
            <a:endParaRPr lang="en-GB" sz="1400" b="1" dirty="0">
              <a:solidFill>
                <a:srgbClr val="FF0000"/>
              </a:solidFill>
            </a:endParaRPr>
          </a:p>
        </p:txBody>
      </p:sp>
    </p:spTree>
    <p:extLst>
      <p:ext uri="{BB962C8B-B14F-4D97-AF65-F5344CB8AC3E}">
        <p14:creationId xmlns:p14="http://schemas.microsoft.com/office/powerpoint/2010/main" val="25022189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Public Procurement</a:t>
            </a:r>
          </a:p>
          <a:p>
            <a:pPr marL="0" indent="0" eaLnBrk="1" hangingPunct="1">
              <a:spcAft>
                <a:spcPts val="1200"/>
              </a:spcAft>
              <a:buClrTx/>
              <a:buNone/>
            </a:pPr>
            <a:r>
              <a:rPr lang="en-GB" sz="1200" i="0" dirty="0" smtClean="0"/>
              <a:t>Verify that </a:t>
            </a:r>
            <a:r>
              <a:rPr lang="en-GB" sz="1200" b="1" i="0" dirty="0" smtClean="0"/>
              <a:t>expenditure </a:t>
            </a:r>
            <a:r>
              <a:rPr lang="en-GB" sz="1200" b="1" i="0" dirty="0"/>
              <a:t>declared by the beneficiaries </a:t>
            </a:r>
            <a:r>
              <a:rPr lang="en-GB" sz="1200" b="1" i="0" dirty="0" smtClean="0"/>
              <a:t>complies </a:t>
            </a:r>
            <a:r>
              <a:rPr lang="en-GB" sz="1200" i="0" dirty="0"/>
              <a:t>with applicable </a:t>
            </a:r>
            <a:r>
              <a:rPr lang="en-GB" sz="1200" i="0" dirty="0" smtClean="0"/>
              <a:t>law, </a:t>
            </a:r>
            <a:r>
              <a:rPr lang="en-GB" sz="1200" i="0" dirty="0"/>
              <a:t>including public procurement EU and state bound rules guaranteeing </a:t>
            </a:r>
            <a:r>
              <a:rPr lang="en-GB" sz="1200" i="0" dirty="0" smtClean="0"/>
              <a:t>an </a:t>
            </a:r>
            <a:r>
              <a:rPr lang="en-GB" sz="1200" i="0" dirty="0"/>
              <a:t>equal, non-discriminatory, transparent and proportionate treatment to all economic </a:t>
            </a:r>
            <a:r>
              <a:rPr lang="en-GB" sz="1200" i="0" dirty="0" smtClean="0"/>
              <a:t>operators</a:t>
            </a:r>
            <a:r>
              <a:rPr lang="en-GB" sz="1200" i="0" dirty="0"/>
              <a:t>. Arachne can inform Managing Authorities of a variety of risky situations that may better drive their verifications on public procurement rules. </a:t>
            </a:r>
            <a:endParaRPr lang="en-US" sz="1200" b="0" i="0" dirty="0" smtClean="0"/>
          </a:p>
          <a:p>
            <a:pPr lvl="1" eaLnBrk="1" hangingPunct="1">
              <a:spcAft>
                <a:spcPts val="1200"/>
              </a:spcAft>
              <a:buClrTx/>
            </a:pPr>
            <a:r>
              <a:rPr lang="en-GB" sz="1000" b="0" dirty="0" smtClean="0"/>
              <a:t>Regulation </a:t>
            </a:r>
            <a:r>
              <a:rPr lang="en-GB" sz="1000" b="0" dirty="0"/>
              <a:t>(EU) No 1303/2013 of the European Parliament and of the Council 17 Dec. 2013. Art. 125 (4.a).</a:t>
            </a:r>
          </a:p>
          <a:p>
            <a:pPr lvl="1" eaLnBrk="1" hangingPunct="1">
              <a:spcAft>
                <a:spcPts val="1200"/>
              </a:spcAft>
              <a:buClrTx/>
            </a:pPr>
            <a:r>
              <a:rPr lang="en-GB" sz="1000" b="0" dirty="0" smtClean="0"/>
              <a:t>Directive </a:t>
            </a:r>
            <a:r>
              <a:rPr lang="en-GB" sz="1000" b="0" dirty="0"/>
              <a:t>2014/24/EU on public procurement. Art. 18.</a:t>
            </a:r>
          </a:p>
          <a:p>
            <a:pPr lvl="1" eaLnBrk="1" hangingPunct="1">
              <a:spcAft>
                <a:spcPts val="1200"/>
              </a:spcAft>
              <a:buClrTx/>
            </a:pPr>
            <a:r>
              <a:rPr lang="en-GB" sz="1000" b="0" dirty="0" smtClean="0"/>
              <a:t>Directive </a:t>
            </a:r>
            <a:r>
              <a:rPr lang="en-GB" sz="1000" b="0" dirty="0"/>
              <a:t>2014/24/EU on public procurement. Art. 26 (4).</a:t>
            </a:r>
          </a:p>
          <a:p>
            <a:pPr lvl="1" eaLnBrk="1" hangingPunct="1">
              <a:spcAft>
                <a:spcPts val="1200"/>
              </a:spcAft>
              <a:buClrTx/>
            </a:pPr>
            <a:r>
              <a:rPr lang="en-GB" sz="1000" b="0" dirty="0" smtClean="0"/>
              <a:t>Directive </a:t>
            </a:r>
            <a:r>
              <a:rPr lang="en-GB" sz="1000" b="0" dirty="0"/>
              <a:t>2014/24/EU on public procurement. Art. 32 (2).</a:t>
            </a:r>
            <a:endParaRPr lang="en-US" sz="1000" b="0" dirty="0" smtClean="0"/>
          </a:p>
          <a:p>
            <a:pPr lvl="1" eaLnBrk="1" hangingPunct="1">
              <a:spcAft>
                <a:spcPts val="1200"/>
              </a:spcAft>
              <a:buClrTx/>
            </a:pPr>
            <a:endParaRPr lang="en-US" sz="1000" b="1" i="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79828" y="4301727"/>
            <a:ext cx="844064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spcAft>
                <a:spcPts val="0"/>
              </a:spcAft>
            </a:pPr>
            <a:r>
              <a:rPr lang="en-GB" dirty="0" err="1" smtClean="0"/>
              <a:t>f.i</a:t>
            </a:r>
            <a:r>
              <a:rPr lang="en-GB" dirty="0" smtClean="0"/>
              <a:t>. Arachne </a:t>
            </a:r>
            <a:r>
              <a:rPr lang="en-GB" dirty="0"/>
              <a:t>can raise alerts on an abnormally high amount of contracts procured via negotiated procedure </a:t>
            </a:r>
            <a:endParaRPr lang="en-GB" dirty="0" smtClean="0"/>
          </a:p>
          <a:p>
            <a:pPr>
              <a:spcAft>
                <a:spcPts val="0"/>
              </a:spcAft>
            </a:pPr>
            <a:r>
              <a:rPr lang="en-GB" dirty="0" smtClean="0"/>
              <a:t>(</a:t>
            </a:r>
            <a:r>
              <a:rPr lang="en-GB" dirty="0"/>
              <a:t>restricted procedure and direct award) per total project cost, </a:t>
            </a:r>
            <a:endParaRPr lang="en-GB" dirty="0" smtClean="0"/>
          </a:p>
          <a:p>
            <a:pPr>
              <a:spcAft>
                <a:spcPts val="0"/>
              </a:spcAft>
            </a:pPr>
            <a:r>
              <a:rPr lang="en-GB" dirty="0" smtClean="0"/>
              <a:t>in </a:t>
            </a:r>
            <a:r>
              <a:rPr lang="en-GB" dirty="0"/>
              <a:t>relation to a peer group of projects within an Operational Programme and a sector. </a:t>
            </a:r>
            <a:endParaRPr lang="en-GB"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126</a:t>
            </a:fld>
            <a:endParaRPr lang="en-GB"/>
          </a:p>
        </p:txBody>
      </p:sp>
      <p:sp>
        <p:nvSpPr>
          <p:cNvPr id="8" name="Rounded Rectangle 7"/>
          <p:cNvSpPr/>
          <p:nvPr/>
        </p:nvSpPr>
        <p:spPr bwMode="auto">
          <a:xfrm>
            <a:off x="1365449" y="5229200"/>
            <a:ext cx="6482744" cy="52246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CZ: </a:t>
            </a:r>
            <a:r>
              <a:rPr lang="fr-BE" sz="1400" b="1" dirty="0" err="1" smtClean="0">
                <a:solidFill>
                  <a:srgbClr val="FF0000"/>
                </a:solidFill>
              </a:rPr>
              <a:t>only</a:t>
            </a:r>
            <a:r>
              <a:rPr lang="fr-BE" sz="1400" b="1" dirty="0" smtClean="0">
                <a:solidFill>
                  <a:srgbClr val="FF0000"/>
                </a:solidFill>
              </a:rPr>
              <a:t> type 'ESF' and '</a:t>
            </a:r>
            <a:r>
              <a:rPr lang="fr-BE" sz="1400" b="1" dirty="0" err="1" smtClean="0">
                <a:solidFill>
                  <a:srgbClr val="FF0000"/>
                </a:solidFill>
              </a:rPr>
              <a:t>other</a:t>
            </a:r>
            <a:r>
              <a:rPr lang="fr-BE" sz="1400" b="1" dirty="0" smtClean="0">
                <a:solidFill>
                  <a:srgbClr val="FF0000"/>
                </a:solidFill>
              </a:rPr>
              <a:t>' =&gt; </a:t>
            </a:r>
            <a:r>
              <a:rPr lang="fr-BE" sz="1400" b="1" dirty="0" err="1" smtClean="0">
                <a:solidFill>
                  <a:srgbClr val="FF0000"/>
                </a:solidFill>
              </a:rPr>
              <a:t>risks</a:t>
            </a:r>
            <a:r>
              <a:rPr lang="fr-BE" sz="1400" b="1" dirty="0" smtClean="0">
                <a:solidFill>
                  <a:srgbClr val="FF0000"/>
                </a:solidFill>
              </a:rPr>
              <a:t> NOT YET </a:t>
            </a:r>
            <a:r>
              <a:rPr lang="fr-BE" sz="1400" b="1" dirty="0" err="1" smtClean="0">
                <a:solidFill>
                  <a:srgbClr val="FF0000"/>
                </a:solidFill>
              </a:rPr>
              <a:t>calculated</a:t>
            </a:r>
            <a:endParaRPr lang="fr-BE" sz="1400" b="1" dirty="0" smtClean="0">
              <a:solidFill>
                <a:srgbClr val="FF0000"/>
              </a:solidFill>
            </a:endParaRPr>
          </a:p>
        </p:txBody>
      </p:sp>
    </p:spTree>
    <p:extLst>
      <p:ext uri="{BB962C8B-B14F-4D97-AF65-F5344CB8AC3E}">
        <p14:creationId xmlns:p14="http://schemas.microsoft.com/office/powerpoint/2010/main" val="398116989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Performance indicators</a:t>
            </a:r>
          </a:p>
          <a:p>
            <a:pPr marL="0" indent="0" eaLnBrk="1" hangingPunct="1">
              <a:spcAft>
                <a:spcPts val="1200"/>
              </a:spcAft>
              <a:buClrTx/>
              <a:buNone/>
            </a:pPr>
            <a:r>
              <a:rPr lang="en-GB" sz="1200" i="0" dirty="0" smtClean="0"/>
              <a:t>Verify </a:t>
            </a:r>
            <a:r>
              <a:rPr lang="en-GB" sz="1200" i="0" dirty="0"/>
              <a:t>that the co-financed products and services have been </a:t>
            </a:r>
            <a:r>
              <a:rPr lang="en-GB" sz="1200" i="0" dirty="0" smtClean="0"/>
              <a:t>delivered </a:t>
            </a:r>
            <a:r>
              <a:rPr lang="en-GB" sz="1200" i="0" dirty="0"/>
              <a:t>and that they are </a:t>
            </a:r>
            <a:r>
              <a:rPr lang="en-GB" sz="1200" i="0" dirty="0" smtClean="0"/>
              <a:t>in </a:t>
            </a:r>
            <a:r>
              <a:rPr lang="en-GB" sz="1200" i="0" dirty="0"/>
              <a:t>accordance with the principle of sound financial </a:t>
            </a:r>
            <a:r>
              <a:rPr lang="en-GB" sz="1200" i="0" dirty="0" smtClean="0"/>
              <a:t>management.</a:t>
            </a:r>
          </a:p>
          <a:p>
            <a:pPr eaLnBrk="1" hangingPunct="1">
              <a:spcAft>
                <a:spcPts val="1200"/>
              </a:spcAft>
              <a:buClrTx/>
            </a:pPr>
            <a:r>
              <a:rPr lang="en-GB" sz="1000" i="0" dirty="0" smtClean="0"/>
              <a:t>Regulation </a:t>
            </a:r>
            <a:r>
              <a:rPr lang="en-GB" sz="1000" i="0" dirty="0"/>
              <a:t>1303/2013: Art.125.4.a</a:t>
            </a:r>
          </a:p>
          <a:p>
            <a:pPr eaLnBrk="1" hangingPunct="1">
              <a:spcAft>
                <a:spcPts val="1200"/>
              </a:spcAft>
              <a:buClrTx/>
            </a:pPr>
            <a:r>
              <a:rPr lang="en-GB" sz="1000" i="0" dirty="0" smtClean="0"/>
              <a:t>Regulation </a:t>
            </a:r>
            <a:r>
              <a:rPr lang="en-GB" sz="1000" i="0" dirty="0"/>
              <a:t>1303/2013: Art.125.1</a:t>
            </a:r>
          </a:p>
          <a:p>
            <a:pPr eaLnBrk="1" hangingPunct="1">
              <a:spcAft>
                <a:spcPts val="1200"/>
              </a:spcAft>
              <a:buClrTx/>
            </a:pPr>
            <a:r>
              <a:rPr lang="en-GB" sz="1000" i="0" dirty="0" smtClean="0"/>
              <a:t>Regulation </a:t>
            </a:r>
            <a:r>
              <a:rPr lang="en-GB" sz="1000" i="0" dirty="0"/>
              <a:t>1303/2013: </a:t>
            </a:r>
            <a:r>
              <a:rPr lang="en-GB" sz="1000" i="0" dirty="0" smtClean="0"/>
              <a:t>Art.22</a:t>
            </a:r>
          </a:p>
          <a:p>
            <a:pPr eaLnBrk="1" hangingPunct="1">
              <a:spcAft>
                <a:spcPts val="1200"/>
              </a:spcAft>
              <a:buClrTx/>
            </a:pPr>
            <a:endParaRPr lang="fr-BE" sz="1000" i="0" dirty="0"/>
          </a:p>
          <a:p>
            <a:pPr lvl="1" eaLnBrk="1" hangingPunct="1">
              <a:spcAft>
                <a:spcPts val="1200"/>
              </a:spcAft>
              <a:buClrTx/>
            </a:pPr>
            <a:endParaRPr lang="en-US" sz="1000" b="1" i="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3933056"/>
            <a:ext cx="8067465"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spcAft>
                <a:spcPts val="0"/>
              </a:spcAft>
            </a:pPr>
            <a:r>
              <a:rPr lang="en-GB" dirty="0"/>
              <a:t>Arachne includes up to 18 performance risk indicators applied to different programme priorities. </a:t>
            </a:r>
            <a:endParaRPr lang="en-GB" dirty="0" smtClean="0"/>
          </a:p>
          <a:p>
            <a:pPr>
              <a:spcAft>
                <a:spcPts val="0"/>
              </a:spcAft>
            </a:pPr>
            <a:r>
              <a:rPr lang="en-GB" dirty="0" smtClean="0"/>
              <a:t>These </a:t>
            </a:r>
            <a:r>
              <a:rPr lang="en-GB" dirty="0"/>
              <a:t>alerts can inform Managing Authorities at a glance about remarkable performance deficiencies </a:t>
            </a:r>
            <a:endParaRPr lang="en-GB" dirty="0" smtClean="0"/>
          </a:p>
          <a:p>
            <a:pPr>
              <a:spcAft>
                <a:spcPts val="0"/>
              </a:spcAft>
            </a:pPr>
            <a:r>
              <a:rPr lang="en-GB" dirty="0" smtClean="0"/>
              <a:t>projects </a:t>
            </a:r>
            <a:r>
              <a:rPr lang="en-GB" dirty="0"/>
              <a:t>might have across the whole programme in real time, </a:t>
            </a:r>
            <a:endParaRPr lang="en-GB" dirty="0" smtClean="0"/>
          </a:p>
          <a:p>
            <a:pPr>
              <a:spcAft>
                <a:spcPts val="0"/>
              </a:spcAft>
            </a:pPr>
            <a:r>
              <a:rPr lang="en-GB" dirty="0" smtClean="0"/>
              <a:t>so </a:t>
            </a:r>
            <a:r>
              <a:rPr lang="en-GB" dirty="0"/>
              <a:t>that action can be taken before arriving to a suspension or financial corrections scenario. </a:t>
            </a:r>
            <a:endParaRPr lang="en-US"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127</a:t>
            </a:fld>
            <a:endParaRPr lang="en-GB"/>
          </a:p>
        </p:txBody>
      </p:sp>
      <p:sp>
        <p:nvSpPr>
          <p:cNvPr id="8" name="Rounded Rectangle 7"/>
          <p:cNvSpPr/>
          <p:nvPr/>
        </p:nvSpPr>
        <p:spPr bwMode="auto">
          <a:xfrm>
            <a:off x="1358778" y="5210792"/>
            <a:ext cx="4725390" cy="52246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CZ: no </a:t>
            </a:r>
            <a:r>
              <a:rPr lang="fr-BE" sz="1400" b="1" dirty="0" err="1" smtClean="0">
                <a:solidFill>
                  <a:srgbClr val="FF0000"/>
                </a:solidFill>
              </a:rPr>
              <a:t>project</a:t>
            </a:r>
            <a:r>
              <a:rPr lang="fr-BE" sz="1400" b="1" dirty="0" smtClean="0">
                <a:solidFill>
                  <a:srgbClr val="FF0000"/>
                </a:solidFill>
              </a:rPr>
              <a:t> type </a:t>
            </a:r>
            <a:r>
              <a:rPr lang="fr-BE" sz="1400" b="1" dirty="0" err="1" smtClean="0">
                <a:solidFill>
                  <a:srgbClr val="FF0000"/>
                </a:solidFill>
              </a:rPr>
              <a:t>specific</a:t>
            </a:r>
            <a:r>
              <a:rPr lang="fr-BE" sz="1400" b="1" dirty="0" smtClean="0">
                <a:solidFill>
                  <a:srgbClr val="FF0000"/>
                </a:solidFill>
              </a:rPr>
              <a:t> </a:t>
            </a:r>
            <a:r>
              <a:rPr lang="fr-BE" sz="1400" b="1" dirty="0" err="1" smtClean="0">
                <a:solidFill>
                  <a:srgbClr val="FF0000"/>
                </a:solidFill>
              </a:rPr>
              <a:t>project</a:t>
            </a:r>
            <a:r>
              <a:rPr lang="fr-BE" sz="1400" b="1" dirty="0" smtClean="0">
                <a:solidFill>
                  <a:srgbClr val="FF0000"/>
                </a:solidFill>
              </a:rPr>
              <a:t> </a:t>
            </a:r>
            <a:r>
              <a:rPr lang="fr-BE" sz="1400" b="1" dirty="0" err="1" smtClean="0">
                <a:solidFill>
                  <a:srgbClr val="FF0000"/>
                </a:solidFill>
              </a:rPr>
              <a:t>details</a:t>
            </a:r>
            <a:r>
              <a:rPr lang="fr-BE" sz="1400" b="1" dirty="0" smtClean="0">
                <a:solidFill>
                  <a:srgbClr val="FF0000"/>
                </a:solidFill>
              </a:rPr>
              <a:t> =&gt; no </a:t>
            </a:r>
            <a:r>
              <a:rPr lang="fr-BE" sz="1400" b="1" dirty="0" err="1" smtClean="0">
                <a:solidFill>
                  <a:srgbClr val="FF0000"/>
                </a:solidFill>
              </a:rPr>
              <a:t>risks</a:t>
            </a:r>
            <a:r>
              <a:rPr lang="fr-BE" sz="1400" b="1" dirty="0" smtClean="0">
                <a:solidFill>
                  <a:srgbClr val="FF0000"/>
                </a:solidFill>
              </a:rPr>
              <a:t> </a:t>
            </a:r>
            <a:r>
              <a:rPr lang="fr-BE" sz="1400" b="1" dirty="0" err="1" smtClean="0">
                <a:solidFill>
                  <a:srgbClr val="FF0000"/>
                </a:solidFill>
              </a:rPr>
              <a:t>calculated</a:t>
            </a:r>
            <a:endParaRPr lang="fr-BE" sz="1400" b="1" dirty="0" smtClean="0">
              <a:solidFill>
                <a:srgbClr val="FF0000"/>
              </a:solidFill>
            </a:endParaRPr>
          </a:p>
        </p:txBody>
      </p:sp>
    </p:spTree>
    <p:extLst>
      <p:ext uri="{BB962C8B-B14F-4D97-AF65-F5344CB8AC3E}">
        <p14:creationId xmlns:p14="http://schemas.microsoft.com/office/powerpoint/2010/main" val="1053742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Concentration</a:t>
            </a:r>
          </a:p>
          <a:p>
            <a:pPr marL="0" indent="0" eaLnBrk="1" hangingPunct="1">
              <a:spcAft>
                <a:spcPts val="1200"/>
              </a:spcAft>
              <a:buClrTx/>
              <a:buNone/>
            </a:pPr>
            <a:r>
              <a:rPr lang="en-GB" sz="1200" i="0" dirty="0" smtClean="0"/>
              <a:t>The </a:t>
            </a:r>
            <a:r>
              <a:rPr lang="en-GB" sz="1200" i="0" dirty="0"/>
              <a:t>aggregation and centralisation of purchases should be carefully monitored in order to </a:t>
            </a:r>
            <a:r>
              <a:rPr lang="en-GB" sz="1200" b="1" i="0" dirty="0"/>
              <a:t>avoid excessive concentration of purchasing power and collusion</a:t>
            </a:r>
            <a:r>
              <a:rPr lang="en-GB" sz="1200" i="0" dirty="0"/>
              <a:t>, and to preserve transparency and competition, as well as market access opportunities for </a:t>
            </a:r>
            <a:r>
              <a:rPr lang="en-GB" sz="1200" i="0" dirty="0" smtClean="0"/>
              <a:t>SMEs.</a:t>
            </a:r>
          </a:p>
          <a:p>
            <a:pPr lvl="1" eaLnBrk="1" hangingPunct="1">
              <a:spcAft>
                <a:spcPts val="1200"/>
              </a:spcAft>
              <a:buClrTx/>
            </a:pPr>
            <a:r>
              <a:rPr lang="fr-BE" sz="1000" b="0" dirty="0"/>
              <a:t>Directive 2014/24/EU on public </a:t>
            </a:r>
            <a:r>
              <a:rPr lang="fr-BE" sz="1000" b="0" dirty="0" err="1"/>
              <a:t>procurement</a:t>
            </a:r>
            <a:r>
              <a:rPr lang="fr-BE" sz="1000" b="0" dirty="0"/>
              <a:t>. </a:t>
            </a:r>
            <a:r>
              <a:rPr lang="en-GB" sz="1000" b="0" dirty="0"/>
              <a:t>(59</a:t>
            </a:r>
            <a:r>
              <a:rPr lang="en-GB" sz="1000" b="0" dirty="0" smtClean="0"/>
              <a:t>)</a:t>
            </a:r>
            <a:endParaRPr lang="en-US" sz="1000" b="0" i="0" dirty="0" smtClean="0"/>
          </a:p>
          <a:p>
            <a:pPr marL="57150" indent="0" eaLnBrk="1" hangingPunct="1">
              <a:spcAft>
                <a:spcPts val="1200"/>
              </a:spcAft>
              <a:buClrTx/>
              <a:buNone/>
            </a:pPr>
            <a:endParaRPr lang="en-GB" sz="1200" b="0" i="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0345" y="3284984"/>
            <a:ext cx="7118039"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0"/>
              </a:spcAft>
            </a:pPr>
            <a:r>
              <a:rPr lang="en-GB" dirty="0"/>
              <a:t>Arachne can detect whether an entity acts as a beneficiary, contractor or project partner </a:t>
            </a:r>
            <a:endParaRPr lang="en-GB" dirty="0" smtClean="0"/>
          </a:p>
          <a:p>
            <a:pPr>
              <a:spcAft>
                <a:spcPts val="0"/>
              </a:spcAft>
            </a:pPr>
            <a:r>
              <a:rPr lang="en-GB" dirty="0" smtClean="0"/>
              <a:t>for </a:t>
            </a:r>
            <a:r>
              <a:rPr lang="en-GB" dirty="0"/>
              <a:t>multiple projects, </a:t>
            </a:r>
            <a:r>
              <a:rPr lang="en-GB" dirty="0" smtClean="0"/>
              <a:t>within </a:t>
            </a:r>
            <a:r>
              <a:rPr lang="en-GB" dirty="0"/>
              <a:t>the same or in several operational programmes, </a:t>
            </a:r>
            <a:endParaRPr lang="en-GB" dirty="0" smtClean="0"/>
          </a:p>
          <a:p>
            <a:pPr>
              <a:spcAft>
                <a:spcPts val="0"/>
              </a:spcAft>
            </a:pPr>
            <a:r>
              <a:rPr lang="en-GB" dirty="0" smtClean="0"/>
              <a:t>in </a:t>
            </a:r>
            <a:r>
              <a:rPr lang="en-GB" dirty="0"/>
              <a:t>addition to the involvement in multiple projects of staff or management of the entity. </a:t>
            </a:r>
            <a:endParaRPr lang="en-GB" dirty="0" smtClean="0"/>
          </a:p>
          <a:p>
            <a:pPr>
              <a:spcAft>
                <a:spcPts val="0"/>
              </a:spcAft>
            </a:pPr>
            <a:r>
              <a:rPr lang="en-GB" dirty="0" smtClean="0"/>
              <a:t>These </a:t>
            </a:r>
            <a:r>
              <a:rPr lang="en-GB" dirty="0"/>
              <a:t>alerts allow Managing Authorities to focus the resources on projects </a:t>
            </a:r>
            <a:endParaRPr lang="en-GB" dirty="0" smtClean="0"/>
          </a:p>
          <a:p>
            <a:pPr>
              <a:spcAft>
                <a:spcPts val="0"/>
              </a:spcAft>
            </a:pPr>
            <a:r>
              <a:rPr lang="en-GB" dirty="0" smtClean="0"/>
              <a:t>presenting </a:t>
            </a:r>
            <a:r>
              <a:rPr lang="en-GB" dirty="0"/>
              <a:t>for instance the risk of double financing</a:t>
            </a:r>
            <a:r>
              <a:rPr lang="en-GB" dirty="0" smtClean="0"/>
              <a:t>.</a:t>
            </a:r>
          </a:p>
          <a:p>
            <a:pPr>
              <a:spcAft>
                <a:spcPts val="0"/>
              </a:spcAft>
            </a:pPr>
            <a:endParaRPr lang="fr-BE" dirty="0" smtClean="0"/>
          </a:p>
          <a:p>
            <a:pPr>
              <a:spcAft>
                <a:spcPts val="0"/>
              </a:spcAft>
            </a:pPr>
            <a:r>
              <a:rPr lang="fr-BE" dirty="0" smtClean="0"/>
              <a:t>F.i. : </a:t>
            </a:r>
            <a:r>
              <a:rPr lang="fr-BE" dirty="0" err="1" smtClean="0"/>
              <a:t>why</a:t>
            </a:r>
            <a:r>
              <a:rPr lang="fr-BE" dirty="0" smtClean="0"/>
              <a:t> has </a:t>
            </a:r>
            <a:r>
              <a:rPr lang="fr-BE" dirty="0" err="1" smtClean="0"/>
              <a:t>this</a:t>
            </a:r>
            <a:r>
              <a:rPr lang="fr-BE" dirty="0" smtClean="0"/>
              <a:t> </a:t>
            </a:r>
            <a:r>
              <a:rPr lang="fr-BE" dirty="0" err="1" smtClean="0"/>
              <a:t>contractor</a:t>
            </a:r>
            <a:r>
              <a:rPr lang="fr-BE" dirty="0" smtClean="0"/>
              <a:t> </a:t>
            </a:r>
            <a:r>
              <a:rPr lang="fr-BE" dirty="0" err="1" smtClean="0"/>
              <a:t>so</a:t>
            </a:r>
            <a:r>
              <a:rPr lang="fr-BE" dirty="0" smtClean="0"/>
              <a:t> </a:t>
            </a:r>
            <a:r>
              <a:rPr lang="fr-BE" dirty="0" err="1" smtClean="0"/>
              <a:t>many</a:t>
            </a:r>
            <a:r>
              <a:rPr lang="fr-BE" dirty="0" smtClean="0"/>
              <a:t> </a:t>
            </a:r>
            <a:r>
              <a:rPr lang="fr-BE" dirty="0" err="1" smtClean="0"/>
              <a:t>contracts</a:t>
            </a:r>
            <a:r>
              <a:rPr lang="fr-BE" dirty="0" smtClean="0"/>
              <a:t> ?</a:t>
            </a:r>
            <a:endParaRPr lang="en-GB"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128</a:t>
            </a:fld>
            <a:endParaRPr lang="en-GB"/>
          </a:p>
        </p:txBody>
      </p:sp>
    </p:spTree>
    <p:extLst>
      <p:ext uri="{BB962C8B-B14F-4D97-AF65-F5344CB8AC3E}">
        <p14:creationId xmlns:p14="http://schemas.microsoft.com/office/powerpoint/2010/main" val="38514526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783" y="1916832"/>
            <a:ext cx="69056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Concentration</a:t>
            </a:r>
          </a:p>
          <a:p>
            <a:pPr marL="57150" indent="0" eaLnBrk="1" hangingPunct="1">
              <a:spcAft>
                <a:spcPts val="1200"/>
              </a:spcAft>
              <a:buClrTx/>
              <a:buNone/>
            </a:pPr>
            <a:endParaRPr lang="en-GB" sz="1200" b="0" i="0"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7100" y="980728"/>
            <a:ext cx="1866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129</a:t>
            </a:fld>
            <a:endParaRPr lang="en-GB"/>
          </a:p>
        </p:txBody>
      </p:sp>
      <p:sp>
        <p:nvSpPr>
          <p:cNvPr id="11" name="Rounded Rectangle 10"/>
          <p:cNvSpPr/>
          <p:nvPr/>
        </p:nvSpPr>
        <p:spPr bwMode="auto">
          <a:xfrm>
            <a:off x="4896036" y="1910124"/>
            <a:ext cx="612068" cy="1014820"/>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cxnSp>
        <p:nvCxnSpPr>
          <p:cNvPr id="14" name="Elbow Connector 13"/>
          <p:cNvCxnSpPr/>
          <p:nvPr/>
        </p:nvCxnSpPr>
        <p:spPr bwMode="auto">
          <a:xfrm rot="10800000" flipV="1">
            <a:off x="2915816" y="2417534"/>
            <a:ext cx="1980220" cy="1011466"/>
          </a:xfrm>
          <a:prstGeom prst="bentConnector3">
            <a:avLst>
              <a:gd name="adj1" fmla="val 99935"/>
            </a:avLst>
          </a:prstGeom>
          <a:ln w="38100">
            <a:solidFill>
              <a:srgbClr val="FF0000"/>
            </a:solidFill>
            <a:tailEnd type="arrow"/>
          </a:ln>
          <a:extLst/>
        </p:spPr>
        <p:style>
          <a:lnRef idx="1">
            <a:schemeClr val="dk1"/>
          </a:lnRef>
          <a:fillRef idx="0">
            <a:schemeClr val="dk1"/>
          </a:fillRef>
          <a:effectRef idx="0">
            <a:schemeClr val="dk1"/>
          </a:effectRef>
          <a:fontRef idx="minor">
            <a:schemeClr val="tx1"/>
          </a:fontRef>
        </p:style>
      </p:cxnSp>
      <p:cxnSp>
        <p:nvCxnSpPr>
          <p:cNvPr id="17" name="Elbow Connector 16"/>
          <p:cNvCxnSpPr/>
          <p:nvPr/>
        </p:nvCxnSpPr>
        <p:spPr bwMode="auto">
          <a:xfrm>
            <a:off x="1763688" y="5606033"/>
            <a:ext cx="888776" cy="847303"/>
          </a:xfrm>
          <a:prstGeom prst="bentConnector3">
            <a:avLst>
              <a:gd name="adj1" fmla="val -245"/>
            </a:avLst>
          </a:prstGeom>
          <a:ln w="38100">
            <a:solidFill>
              <a:srgbClr val="FF0000"/>
            </a:solidFill>
            <a:tailEnd type="arrow"/>
          </a:ln>
          <a:extLst/>
        </p:spPr>
        <p:style>
          <a:lnRef idx="1">
            <a:schemeClr val="dk1"/>
          </a:lnRef>
          <a:fillRef idx="0">
            <a:schemeClr val="dk1"/>
          </a:fillRef>
          <a:effectRef idx="0">
            <a:schemeClr val="dk1"/>
          </a:effectRef>
          <a:fontRef idx="minor">
            <a:schemeClr val="tx1"/>
          </a:fontRef>
        </p:style>
      </p:cxnSp>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334" y="3429000"/>
            <a:ext cx="52768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464" y="5724525"/>
            <a:ext cx="5191125" cy="1133475"/>
          </a:xfrm>
          <a:prstGeom prst="rect">
            <a:avLst/>
          </a:prstGeom>
          <a:noFill/>
          <a:ln w="31750">
            <a:solidFill>
              <a:srgbClr val="FF0000"/>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9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23528" y="1412776"/>
            <a:ext cx="8712968" cy="4824536"/>
          </a:xfrm>
        </p:spPr>
        <p:txBody>
          <a:bodyPr/>
          <a:lstStyle/>
          <a:p>
            <a:pPr marL="0" indent="0" eaLnBrk="1" hangingPunct="1">
              <a:spcAft>
                <a:spcPts val="1800"/>
              </a:spcAft>
              <a:buFontTx/>
              <a:buNone/>
              <a:tabLst>
                <a:tab pos="901700" algn="l"/>
              </a:tabLst>
              <a:defRPr/>
            </a:pPr>
            <a:r>
              <a:rPr lang="fr-BE" sz="1800" dirty="0" err="1">
                <a:solidFill>
                  <a:srgbClr val="3E6FD2"/>
                </a:solidFill>
                <a:latin typeface="Arial" panose="020B0604020202020204" pitchFamily="34" charset="0"/>
                <a:cs typeface="Arial" panose="020B0604020202020204" pitchFamily="34" charset="0"/>
              </a:rPr>
              <a:t>Added</a:t>
            </a:r>
            <a:r>
              <a:rPr lang="fr-BE" sz="1800" dirty="0">
                <a:solidFill>
                  <a:srgbClr val="3E6FD2"/>
                </a:solidFill>
                <a:latin typeface="Arial" panose="020B0604020202020204" pitchFamily="34" charset="0"/>
                <a:cs typeface="Arial" panose="020B0604020202020204" pitchFamily="34" charset="0"/>
              </a:rPr>
              <a:t> value of Orbis data in Arachne </a:t>
            </a:r>
          </a:p>
          <a:p>
            <a:pPr lvl="1" eaLnBrk="1" hangingPunct="1">
              <a:spcAft>
                <a:spcPts val="1800"/>
              </a:spcAft>
              <a:tabLst>
                <a:tab pos="901700" algn="l"/>
              </a:tabLst>
              <a:defRPr/>
            </a:pPr>
            <a:r>
              <a:rPr lang="en-US" sz="1800" b="0" dirty="0">
                <a:solidFill>
                  <a:srgbClr val="3E6FD2"/>
                </a:solidFill>
                <a:latin typeface="Arial" panose="020B0604020202020204" pitchFamily="34" charset="0"/>
                <a:cs typeface="Arial" panose="020B0604020202020204" pitchFamily="34" charset="0"/>
              </a:rPr>
              <a:t>Administrative, financial and operational capacity of beneficiaries </a:t>
            </a:r>
          </a:p>
          <a:p>
            <a:pPr lvl="1" eaLnBrk="1" hangingPunct="1">
              <a:spcAft>
                <a:spcPts val="1800"/>
              </a:spcAft>
              <a:tabLst>
                <a:tab pos="901700" algn="l"/>
              </a:tabLst>
              <a:defRPr/>
            </a:pPr>
            <a:r>
              <a:rPr lang="en-US" sz="1800" b="0" dirty="0">
                <a:solidFill>
                  <a:srgbClr val="3E6FD2"/>
                </a:solidFill>
                <a:latin typeface="Arial" panose="020B0604020202020204" pitchFamily="34" charset="0"/>
                <a:cs typeface="Arial" panose="020B0604020202020204" pitchFamily="34" charset="0"/>
              </a:rPr>
              <a:t>Not limited to National Register, also international companies</a:t>
            </a:r>
          </a:p>
          <a:p>
            <a:pPr lvl="1" eaLnBrk="1" hangingPunct="1">
              <a:spcAft>
                <a:spcPts val="1800"/>
              </a:spcAft>
              <a:tabLst>
                <a:tab pos="901700" algn="l"/>
              </a:tabLst>
              <a:defRPr/>
            </a:pPr>
            <a:r>
              <a:rPr lang="en-US" sz="1800" b="0" dirty="0">
                <a:solidFill>
                  <a:srgbClr val="3E6FD2"/>
                </a:solidFill>
                <a:latin typeface="Arial" panose="020B0604020202020204" pitchFamily="34" charset="0"/>
                <a:cs typeface="Arial" panose="020B0604020202020204" pitchFamily="34" charset="0"/>
              </a:rPr>
              <a:t>Vadis predictive indicators : bankruptcy score</a:t>
            </a:r>
          </a:p>
          <a:p>
            <a:pPr lvl="1" eaLnBrk="1" hangingPunct="1">
              <a:spcAft>
                <a:spcPts val="1800"/>
              </a:spcAft>
              <a:tabLst>
                <a:tab pos="901700" algn="l"/>
              </a:tabLst>
              <a:defRPr/>
            </a:pPr>
            <a:r>
              <a:rPr lang="en-GB" sz="1800" b="0" dirty="0">
                <a:solidFill>
                  <a:srgbClr val="3E6FD2"/>
                </a:solidFill>
                <a:latin typeface="Arial" panose="020B0604020202020204" pitchFamily="34" charset="0"/>
                <a:cs typeface="Arial" panose="020B0604020202020204" pitchFamily="34" charset="0"/>
              </a:rPr>
              <a:t>Links between beneficiaries / contractors / partners / consortium members</a:t>
            </a:r>
          </a:p>
          <a:p>
            <a:pPr lvl="1" eaLnBrk="1" hangingPunct="1">
              <a:spcAft>
                <a:spcPts val="1800"/>
              </a:spcAft>
              <a:tabLst>
                <a:tab pos="901700" algn="l"/>
              </a:tabLst>
              <a:defRPr/>
            </a:pPr>
            <a:r>
              <a:rPr lang="fr-BE" sz="1800" b="0" dirty="0" err="1">
                <a:solidFill>
                  <a:srgbClr val="3E6FD2"/>
                </a:solidFill>
                <a:latin typeface="Arial" panose="020B0604020202020204" pitchFamily="34" charset="0"/>
                <a:cs typeface="Arial" panose="020B0604020202020204" pitchFamily="34" charset="0"/>
              </a:rPr>
              <a:t>Affinity</a:t>
            </a:r>
            <a:r>
              <a:rPr lang="fr-BE" sz="1800" b="0" dirty="0">
                <a:solidFill>
                  <a:srgbClr val="3E6FD2"/>
                </a:solidFill>
                <a:latin typeface="Arial" panose="020B0604020202020204" pitchFamily="34" charset="0"/>
                <a:cs typeface="Arial" panose="020B0604020202020204" pitchFamily="34" charset="0"/>
              </a:rPr>
              <a:t> links</a:t>
            </a:r>
            <a:endParaRPr lang="en-GB" sz="1800" b="0" dirty="0">
              <a:solidFill>
                <a:srgbClr val="3E6FD2"/>
              </a:solidFill>
              <a:latin typeface="Arial" panose="020B0604020202020204" pitchFamily="34" charset="0"/>
              <a:cs typeface="Arial" panose="020B0604020202020204" pitchFamily="34" charset="0"/>
            </a:endParaRPr>
          </a:p>
          <a:p>
            <a:pPr lvl="1" eaLnBrk="1" hangingPunct="1">
              <a:spcAft>
                <a:spcPts val="1800"/>
              </a:spcAft>
              <a:tabLst>
                <a:tab pos="901700" algn="l"/>
              </a:tabLst>
              <a:defRPr/>
            </a:pPr>
            <a:r>
              <a:rPr lang="fr-BE" sz="1800" b="0" dirty="0">
                <a:solidFill>
                  <a:srgbClr val="3E6FD2"/>
                </a:solidFill>
                <a:latin typeface="Arial" panose="020B0604020202020204" pitchFamily="34" charset="0"/>
                <a:cs typeface="Arial" panose="020B0604020202020204" pitchFamily="34" charset="0"/>
              </a:rPr>
              <a:t>SME </a:t>
            </a:r>
            <a:r>
              <a:rPr lang="fr-BE" sz="1800" b="0" dirty="0" err="1">
                <a:solidFill>
                  <a:srgbClr val="3E6FD2"/>
                </a:solidFill>
                <a:latin typeface="Arial" panose="020B0604020202020204" pitchFamily="34" charset="0"/>
                <a:cs typeface="Arial" panose="020B0604020202020204" pitchFamily="34" charset="0"/>
              </a:rPr>
              <a:t>status</a:t>
            </a:r>
            <a:endParaRPr lang="fr-BE" sz="1800" b="0" dirty="0">
              <a:solidFill>
                <a:srgbClr val="3E6FD2"/>
              </a:solidFill>
              <a:latin typeface="Arial" panose="020B0604020202020204" pitchFamily="34" charset="0"/>
              <a:cs typeface="Arial" panose="020B0604020202020204" pitchFamily="34" charset="0"/>
            </a:endParaRPr>
          </a:p>
          <a:p>
            <a:pPr lvl="1" eaLnBrk="1" hangingPunct="1">
              <a:spcAft>
                <a:spcPts val="1800"/>
              </a:spcAft>
              <a:tabLst>
                <a:tab pos="901700" algn="l"/>
              </a:tabLst>
              <a:defRPr/>
            </a:pPr>
            <a:r>
              <a:rPr lang="fr-BE" sz="1800" b="0" dirty="0">
                <a:solidFill>
                  <a:srgbClr val="3E6FD2"/>
                </a:solidFill>
                <a:latin typeface="Arial" panose="020B0604020202020204" pitchFamily="34" charset="0"/>
                <a:cs typeface="Arial" panose="020B0604020202020204" pitchFamily="34" charset="0"/>
              </a:rPr>
              <a:t>Links </a:t>
            </a:r>
            <a:r>
              <a:rPr lang="fr-BE" sz="1800" b="0" dirty="0" err="1">
                <a:solidFill>
                  <a:srgbClr val="3E6FD2"/>
                </a:solidFill>
                <a:latin typeface="Arial" panose="020B0604020202020204" pitchFamily="34" charset="0"/>
                <a:cs typeface="Arial" panose="020B0604020202020204" pitchFamily="34" charset="0"/>
              </a:rPr>
              <a:t>with</a:t>
            </a:r>
            <a:r>
              <a:rPr lang="fr-BE" sz="1800" b="0" dirty="0">
                <a:solidFill>
                  <a:srgbClr val="3E6FD2"/>
                </a:solidFill>
                <a:latin typeface="Arial" panose="020B0604020202020204" pitchFamily="34" charset="0"/>
                <a:cs typeface="Arial" panose="020B0604020202020204" pitchFamily="34" charset="0"/>
              </a:rPr>
              <a:t> </a:t>
            </a:r>
            <a:r>
              <a:rPr lang="fr-BE" sz="1800" b="0" dirty="0" err="1">
                <a:solidFill>
                  <a:srgbClr val="3E6FD2"/>
                </a:solidFill>
                <a:latin typeface="Arial" panose="020B0604020202020204" pitchFamily="34" charset="0"/>
                <a:cs typeface="Arial" panose="020B0604020202020204" pitchFamily="34" charset="0"/>
              </a:rPr>
              <a:t>projects</a:t>
            </a:r>
            <a:endParaRPr lang="fr-BE" sz="1800" b="0" dirty="0">
              <a:solidFill>
                <a:srgbClr val="3E6FD2"/>
              </a:solidFill>
              <a:latin typeface="Arial" panose="020B0604020202020204" pitchFamily="34" charset="0"/>
              <a:cs typeface="Arial" panose="020B0604020202020204" pitchFamily="34" charset="0"/>
            </a:endParaRPr>
          </a:p>
          <a:p>
            <a:pPr lvl="1" eaLnBrk="1" hangingPunct="1">
              <a:spcAft>
                <a:spcPts val="1800"/>
              </a:spcAft>
              <a:tabLst>
                <a:tab pos="901700" algn="l"/>
              </a:tabLst>
              <a:defRPr/>
            </a:pPr>
            <a:r>
              <a:rPr lang="fr-BE" sz="1800" b="0" dirty="0">
                <a:solidFill>
                  <a:srgbClr val="3E6FD2"/>
                </a:solidFill>
                <a:latin typeface="Arial" panose="020B0604020202020204" pitchFamily="34" charset="0"/>
                <a:cs typeface="Arial" panose="020B0604020202020204" pitchFamily="34" charset="0"/>
              </a:rPr>
              <a:t>…</a:t>
            </a:r>
            <a:endParaRPr lang="en-GB" sz="1800" b="0" dirty="0">
              <a:solidFill>
                <a:srgbClr val="3E6FD2"/>
              </a:solidFill>
              <a:latin typeface="Arial" panose="020B0604020202020204" pitchFamily="34" charset="0"/>
              <a:cs typeface="Arial" panose="020B0604020202020204" pitchFamily="34" charset="0"/>
            </a:endParaRPr>
          </a:p>
          <a:p>
            <a:pPr lvl="1" eaLnBrk="1" hangingPunct="1">
              <a:spcAft>
                <a:spcPts val="1800"/>
              </a:spcAft>
              <a:tabLst>
                <a:tab pos="901700" algn="l"/>
              </a:tabLst>
              <a:defRPr/>
            </a:pPr>
            <a:endParaRPr lang="en-US" sz="1400" dirty="0">
              <a:ea typeface="+mn-ea"/>
              <a:cs typeface="+mn-cs"/>
            </a:endParaRPr>
          </a:p>
          <a:p>
            <a:pPr marL="0" indent="0" eaLnBrk="1" hangingPunct="1">
              <a:spcAft>
                <a:spcPts val="1200"/>
              </a:spcAft>
              <a:buClrTx/>
              <a:buNone/>
            </a:pPr>
            <a:endParaRPr lang="en-US" sz="1400" b="1" i="0" dirty="0" smtClean="0"/>
          </a:p>
          <a:p>
            <a:pPr lvl="1" eaLnBrk="1" hangingPunct="1">
              <a:spcAft>
                <a:spcPts val="1200"/>
              </a:spcAft>
              <a:buClrTx/>
            </a:pPr>
            <a:endParaRPr lang="en-US" sz="1000" dirty="0"/>
          </a:p>
          <a:p>
            <a:pPr lvl="1" eaLnBrk="1" hangingPunct="1">
              <a:spcAft>
                <a:spcPts val="1200"/>
              </a:spcAft>
              <a:buClrTx/>
            </a:pPr>
            <a:endParaRPr lang="en-US" sz="1000" b="1" i="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a:t>
            </a:fld>
            <a:endParaRPr lang="en-GB"/>
          </a:p>
        </p:txBody>
      </p:sp>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a:t>
            </a:r>
            <a:r>
              <a:rPr lang="en-US" kern="0" dirty="0" err="1" smtClean="0">
                <a:solidFill>
                  <a:srgbClr val="FFC000"/>
                </a:solidFill>
              </a:rPr>
              <a:t>Orbis</a:t>
            </a:r>
            <a:endParaRPr lang="en-US" kern="0" dirty="0" smtClean="0">
              <a:solidFill>
                <a:srgbClr val="FFC000"/>
              </a:solidFill>
            </a:endParaRPr>
          </a:p>
        </p:txBody>
      </p:sp>
    </p:spTree>
    <p:extLst>
      <p:ext uri="{BB962C8B-B14F-4D97-AF65-F5344CB8AC3E}">
        <p14:creationId xmlns:p14="http://schemas.microsoft.com/office/powerpoint/2010/main" val="170008797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7544" y="1412776"/>
            <a:ext cx="8568952" cy="4176464"/>
          </a:xfrm>
        </p:spPr>
        <p:txBody>
          <a:bodyPr/>
          <a:lstStyle/>
          <a:p>
            <a:pPr lvl="1" eaLnBrk="1" hangingPunct="1">
              <a:spcAft>
                <a:spcPts val="1200"/>
              </a:spcAft>
              <a:buClrTx/>
            </a:pPr>
            <a:endParaRPr lang="en-US" sz="1400" dirty="0"/>
          </a:p>
          <a:p>
            <a:pPr lvl="1" eaLnBrk="1" hangingPunct="1">
              <a:spcAft>
                <a:spcPts val="1200"/>
              </a:spcAft>
              <a:buClrTx/>
            </a:pPr>
            <a:endParaRPr lang="en-US" sz="1000" b="1" i="0" dirty="0" smtClean="0"/>
          </a:p>
        </p:txBody>
      </p:sp>
      <p:sp>
        <p:nvSpPr>
          <p:cNvPr id="6"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Surrounding 						graph</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130</a:t>
            </a:fld>
            <a:endParaRPr lang="en-GB"/>
          </a:p>
        </p:txBody>
      </p:sp>
      <p:sp>
        <p:nvSpPr>
          <p:cNvPr id="9" name="Rectangle 8"/>
          <p:cNvSpPr/>
          <p:nvPr/>
        </p:nvSpPr>
        <p:spPr>
          <a:xfrm>
            <a:off x="2442295" y="980728"/>
            <a:ext cx="6696744"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71450" indent="-171450">
              <a:buFont typeface="Arial" panose="020B0604020202020204" pitchFamily="34" charset="0"/>
              <a:buChar char="•"/>
            </a:pPr>
            <a:r>
              <a:rPr lang="en-GB" dirty="0" smtClean="0"/>
              <a:t>Starting </a:t>
            </a:r>
            <a:r>
              <a:rPr lang="en-GB" dirty="0"/>
              <a:t>from a </a:t>
            </a:r>
            <a:r>
              <a:rPr lang="en-GB" b="1" dirty="0"/>
              <a:t>project</a:t>
            </a:r>
            <a:r>
              <a:rPr lang="en-GB" dirty="0"/>
              <a:t>, the graph takes first all related companies from the </a:t>
            </a:r>
            <a:r>
              <a:rPr lang="en-GB" b="1" dirty="0"/>
              <a:t>Beneficiary</a:t>
            </a:r>
            <a:r>
              <a:rPr lang="en-GB" dirty="0"/>
              <a:t> relation.</a:t>
            </a:r>
          </a:p>
          <a:p>
            <a:pPr marL="171450" indent="-171450">
              <a:buFont typeface="Arial" panose="020B0604020202020204" pitchFamily="34" charset="0"/>
              <a:buChar char="•"/>
            </a:pPr>
            <a:r>
              <a:rPr lang="en-GB" dirty="0" smtClean="0"/>
              <a:t>From </a:t>
            </a:r>
            <a:r>
              <a:rPr lang="en-GB" dirty="0"/>
              <a:t>these companies, the graph then takes all their </a:t>
            </a:r>
            <a:r>
              <a:rPr lang="en-GB" b="1" dirty="0"/>
              <a:t>related projects </a:t>
            </a:r>
            <a:r>
              <a:rPr lang="en-GB" dirty="0"/>
              <a:t>using the Beneficiary relation, and all </a:t>
            </a:r>
            <a:r>
              <a:rPr lang="en-GB" b="1" dirty="0"/>
              <a:t>related companies </a:t>
            </a:r>
            <a:r>
              <a:rPr lang="en-GB" dirty="0"/>
              <a:t>using the Legal link relation.</a:t>
            </a:r>
          </a:p>
          <a:p>
            <a:pPr marL="171450" indent="-171450">
              <a:buFont typeface="Arial" panose="020B0604020202020204" pitchFamily="34" charset="0"/>
              <a:buChar char="•"/>
            </a:pPr>
            <a:r>
              <a:rPr lang="en-GB" dirty="0" smtClean="0"/>
              <a:t>Finally</a:t>
            </a:r>
            <a:r>
              <a:rPr lang="en-GB" dirty="0"/>
              <a:t>, based on this result, the graph takes all </a:t>
            </a:r>
            <a:r>
              <a:rPr lang="en-GB" b="1" dirty="0"/>
              <a:t>related persons </a:t>
            </a:r>
            <a:r>
              <a:rPr lang="en-GB" dirty="0"/>
              <a:t>through the Private relation (thus all persons linked to companies).</a:t>
            </a:r>
          </a:p>
          <a:p>
            <a:pPr marL="171450" indent="-171450">
              <a:buFont typeface="Arial" panose="020B0604020202020204" pitchFamily="34" charset="0"/>
              <a:buChar char="•"/>
            </a:pPr>
            <a:r>
              <a:rPr lang="en-GB" b="1" dirty="0" smtClean="0"/>
              <a:t>customization</a:t>
            </a:r>
            <a:r>
              <a:rPr lang="en-GB" dirty="0" smtClean="0"/>
              <a:t> </a:t>
            </a:r>
            <a:r>
              <a:rPr lang="en-GB" dirty="0"/>
              <a:t>parameters allow adding multiple additional relations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564903"/>
            <a:ext cx="5256584" cy="4291089"/>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564904"/>
            <a:ext cx="189547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393779" y="4602435"/>
            <a:ext cx="1897231" cy="238944"/>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cxnSp>
        <p:nvCxnSpPr>
          <p:cNvPr id="11" name="Elbow Connector 10"/>
          <p:cNvCxnSpPr>
            <a:stCxn id="10" idx="3"/>
          </p:cNvCxnSpPr>
          <p:nvPr/>
        </p:nvCxnSpPr>
        <p:spPr bwMode="auto">
          <a:xfrm>
            <a:off x="2291010" y="4721907"/>
            <a:ext cx="624806" cy="1239"/>
          </a:xfrm>
          <a:prstGeom prst="bentConnector3">
            <a:avLst>
              <a:gd name="adj1" fmla="val 50000"/>
            </a:avLst>
          </a:prstGeom>
          <a:ln w="38100">
            <a:solidFill>
              <a:srgbClr val="FF0000"/>
            </a:solidFill>
            <a:tailEnd type="arrow"/>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002030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2" name="Content Placeholder 1"/>
          <p:cNvSpPr>
            <a:spLocks noGrp="1"/>
          </p:cNvSpPr>
          <p:nvPr>
            <p:ph idx="1"/>
          </p:nvPr>
        </p:nvSpPr>
        <p:spPr>
          <a:xfrm>
            <a:off x="457200" y="1484785"/>
            <a:ext cx="8229600" cy="936103"/>
          </a:xfrm>
        </p:spPr>
        <p:txBody>
          <a:bodyPr/>
          <a:lstStyle/>
          <a:p>
            <a:r>
              <a:rPr lang="en-GB" sz="1600" b="1" i="0" dirty="0"/>
              <a:t>Project Cycle phases and Management Verification processes</a:t>
            </a:r>
            <a:r>
              <a:rPr lang="en-GB" b="1" dirty="0"/>
              <a:t/>
            </a:r>
            <a:br>
              <a:rPr lang="en-GB" b="1" dirty="0"/>
            </a:br>
            <a:endParaRPr lang="en-GB" dirty="0"/>
          </a:p>
        </p:txBody>
      </p:sp>
      <p:pic>
        <p:nvPicPr>
          <p:cNvPr id="2052" name="Picture 4" descr="structure transpar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869" y="2060848"/>
            <a:ext cx="632746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bwMode="auto">
          <a:xfrm>
            <a:off x="5796136" y="1988840"/>
            <a:ext cx="2520280" cy="2808312"/>
          </a:xfrm>
          <a:prstGeom prst="roundRect">
            <a:avLst/>
          </a:prstGeom>
          <a:solidFill>
            <a:schemeClr val="accent1">
              <a:alpha val="40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131</a:t>
            </a:fld>
            <a:endParaRPr lang="en-GB"/>
          </a:p>
        </p:txBody>
      </p:sp>
    </p:spTree>
    <p:extLst>
      <p:ext uri="{BB962C8B-B14F-4D97-AF65-F5344CB8AC3E}">
        <p14:creationId xmlns:p14="http://schemas.microsoft.com/office/powerpoint/2010/main" val="11558804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5123" name="Rectangle 3"/>
          <p:cNvSpPr>
            <a:spLocks noGrp="1" noChangeArrowheads="1"/>
          </p:cNvSpPr>
          <p:nvPr>
            <p:ph type="body" idx="1"/>
          </p:nvPr>
        </p:nvSpPr>
        <p:spPr>
          <a:xfrm>
            <a:off x="467544" y="1412776"/>
            <a:ext cx="8568952" cy="4896544"/>
          </a:xfrm>
        </p:spPr>
        <p:txBody>
          <a:bodyPr/>
          <a:lstStyle/>
          <a:p>
            <a:pPr marL="0" indent="0" eaLnBrk="1" hangingPunct="1">
              <a:spcAft>
                <a:spcPts val="1200"/>
              </a:spcAft>
              <a:buClrTx/>
              <a:buNone/>
            </a:pPr>
            <a:r>
              <a:rPr lang="en-US" sz="1600" b="1" i="0" dirty="0" smtClean="0"/>
              <a:t>Positive impacts</a:t>
            </a:r>
          </a:p>
          <a:p>
            <a:pPr marL="0" indent="0" eaLnBrk="1" hangingPunct="1">
              <a:spcAft>
                <a:spcPts val="1200"/>
              </a:spcAft>
              <a:buClrTx/>
              <a:buNone/>
            </a:pPr>
            <a:r>
              <a:rPr lang="en-GB" sz="1200" b="1" i="0" dirty="0" smtClean="0"/>
              <a:t>Certifying </a:t>
            </a:r>
            <a:r>
              <a:rPr lang="en-GB" sz="1200" b="1" i="0" dirty="0"/>
              <a:t>Authorities</a:t>
            </a:r>
            <a:r>
              <a:rPr lang="en-GB" sz="1200" i="0" dirty="0"/>
              <a:t> are more likely to certify to the European Commission that payment applications submitted "have been subject to verifications by the Managing Authority</a:t>
            </a:r>
            <a:r>
              <a:rPr lang="en-GB" sz="1200" i="0" dirty="0" smtClean="0"/>
              <a:t>".</a:t>
            </a:r>
          </a:p>
          <a:p>
            <a:pPr marL="0" indent="0" eaLnBrk="1" hangingPunct="1">
              <a:spcAft>
                <a:spcPts val="1200"/>
              </a:spcAft>
              <a:buClrTx/>
              <a:buNone/>
            </a:pPr>
            <a:r>
              <a:rPr lang="en-GB" sz="1200" b="1" i="0" dirty="0"/>
              <a:t>Audit Authorities</a:t>
            </a:r>
            <a:r>
              <a:rPr lang="en-GB" sz="1200" i="0" dirty="0"/>
              <a:t> may endorse the "proper functioning of the management and control system of the operational programme" towards the European </a:t>
            </a:r>
            <a:r>
              <a:rPr lang="en-GB" sz="1200" i="0" dirty="0" smtClean="0"/>
              <a:t>Commission.</a:t>
            </a:r>
          </a:p>
          <a:p>
            <a:pPr marL="0" indent="0" eaLnBrk="1" hangingPunct="1">
              <a:spcAft>
                <a:spcPts val="1200"/>
              </a:spcAft>
              <a:buClrTx/>
              <a:buNone/>
            </a:pPr>
            <a:r>
              <a:rPr lang="en-GB" sz="1200" i="0" dirty="0" smtClean="0"/>
              <a:t>The </a:t>
            </a:r>
            <a:r>
              <a:rPr lang="en-GB" sz="1200" i="0" dirty="0"/>
              <a:t>adoption and good management of Arachne during the whole life cycle by </a:t>
            </a:r>
            <a:r>
              <a:rPr lang="en-GB" sz="1200" b="1" i="0" dirty="0"/>
              <a:t>Managing Authorities </a:t>
            </a:r>
            <a:r>
              <a:rPr lang="en-GB" sz="1200" i="0" dirty="0"/>
              <a:t>can make a remarkable contribution to </a:t>
            </a:r>
            <a:r>
              <a:rPr lang="en-GB" sz="1200" b="1" i="0" dirty="0"/>
              <a:t>reduce the error rates</a:t>
            </a:r>
            <a:r>
              <a:rPr lang="en-GB" sz="1200" i="0" dirty="0"/>
              <a:t>, therefore easing the work of Certifying and Audit Authorities, as well as improving their conclusions submitted to the European Commission on the functioning of the Managing Authority and </a:t>
            </a:r>
            <a:r>
              <a:rPr lang="en-GB" sz="1200" b="1" i="0" dirty="0"/>
              <a:t>the whole management and control system</a:t>
            </a:r>
            <a:r>
              <a:rPr lang="en-GB" sz="1200" i="0" dirty="0" smtClean="0"/>
              <a:t>.</a:t>
            </a:r>
          </a:p>
          <a:p>
            <a:pPr marL="0" indent="0" eaLnBrk="1" hangingPunct="1">
              <a:spcAft>
                <a:spcPts val="1200"/>
              </a:spcAft>
              <a:buClrTx/>
              <a:buNone/>
            </a:pPr>
            <a:r>
              <a:rPr lang="en-US" sz="1200" i="0" dirty="0" smtClean="0"/>
              <a:t>Support </a:t>
            </a:r>
            <a:r>
              <a:rPr lang="en-US" sz="1200" i="0" dirty="0"/>
              <a:t>for planning on-the-spot verifications by selecting most risky </a:t>
            </a:r>
            <a:r>
              <a:rPr lang="en-US" sz="1200" i="0" dirty="0" smtClean="0"/>
              <a:t>projects.</a:t>
            </a:r>
            <a:endParaRPr lang="en-US" sz="1200" i="0" dirty="0"/>
          </a:p>
          <a:p>
            <a:pPr marL="0" indent="0" eaLnBrk="1" hangingPunct="1">
              <a:spcAft>
                <a:spcPts val="1200"/>
              </a:spcAft>
              <a:buClrTx/>
              <a:buNone/>
            </a:pPr>
            <a:endParaRPr lang="en-US" sz="1200" b="0" i="0" dirty="0" smtClean="0"/>
          </a:p>
          <a:p>
            <a:pPr lvl="1" eaLnBrk="1" hangingPunct="1">
              <a:spcAft>
                <a:spcPts val="1200"/>
              </a:spcAft>
              <a:buClrTx/>
            </a:pPr>
            <a:endParaRPr lang="en-US" sz="1000" dirty="0"/>
          </a:p>
          <a:p>
            <a:pPr lvl="1" eaLnBrk="1" hangingPunct="1">
              <a:spcAft>
                <a:spcPts val="1200"/>
              </a:spcAft>
              <a:buClrTx/>
            </a:pPr>
            <a:endParaRPr lang="en-US" sz="1000" b="1" i="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079" y="980728"/>
            <a:ext cx="14954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132</a:t>
            </a:fld>
            <a:endParaRPr lang="en-GB"/>
          </a:p>
        </p:txBody>
      </p:sp>
    </p:spTree>
    <p:extLst>
      <p:ext uri="{BB962C8B-B14F-4D97-AF65-F5344CB8AC3E}">
        <p14:creationId xmlns:p14="http://schemas.microsoft.com/office/powerpoint/2010/main" val="412194726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solidFill>
                  <a:srgbClr val="FF0000"/>
                </a:solidFill>
              </a:rPr>
              <a:t>14:30 </a:t>
            </a:r>
            <a:r>
              <a:rPr lang="en-GB" sz="1400" i="0" kern="0" dirty="0">
                <a:solidFill>
                  <a:srgbClr val="FF0000"/>
                </a:solidFill>
              </a:rPr>
              <a:t>– </a:t>
            </a:r>
            <a:r>
              <a:rPr lang="en-GB" sz="1400" i="0" kern="0" dirty="0" smtClean="0">
                <a:solidFill>
                  <a:srgbClr val="FF0000"/>
                </a:solidFill>
              </a:rPr>
              <a:t>14:45</a:t>
            </a:r>
            <a:r>
              <a:rPr lang="en-GB" sz="1400" i="0" kern="0" dirty="0">
                <a:solidFill>
                  <a:srgbClr val="FF0000"/>
                </a:solidFill>
              </a:rPr>
              <a:t>	</a:t>
            </a:r>
            <a:r>
              <a:rPr lang="en-GB" sz="1400" i="0" kern="0" dirty="0" smtClean="0">
                <a:solidFill>
                  <a:srgbClr val="FF0000"/>
                </a:solidFill>
              </a:rPr>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133</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solidFill>
                  <a:srgbClr val="FF0000"/>
                </a:solidFill>
              </a:rPr>
              <a:t>14:45 </a:t>
            </a:r>
            <a:r>
              <a:rPr lang="en-GB" sz="1400" i="0" kern="0" dirty="0">
                <a:solidFill>
                  <a:srgbClr val="FF0000"/>
                </a:solidFill>
              </a:rPr>
              <a:t>– </a:t>
            </a:r>
            <a:r>
              <a:rPr lang="en-GB" sz="1400" i="0" kern="0" dirty="0" smtClean="0">
                <a:solidFill>
                  <a:srgbClr val="FF0000"/>
                </a:solidFill>
              </a:rPr>
              <a:t>15:15</a:t>
            </a:r>
            <a:r>
              <a:rPr lang="en-GB" sz="1400" i="0" kern="0" dirty="0">
                <a:solidFill>
                  <a:srgbClr val="FF0000"/>
                </a:solidFill>
              </a:rPr>
              <a:t>	Arachne functionalities : </a:t>
            </a:r>
            <a:r>
              <a:rPr lang="en-GB" sz="1400" i="0" kern="0" dirty="0" smtClean="0">
                <a:solidFill>
                  <a:srgbClr val="FF0000"/>
                </a:solidFill>
              </a:rPr>
              <a:t>Exercises</a:t>
            </a:r>
            <a:endParaRPr lang="en-GB" sz="1400" i="0" kern="0" dirty="0">
              <a:solidFill>
                <a:srgbClr val="FF0000"/>
              </a:solidFill>
            </a:endParaRPr>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134</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67544" y="1412776"/>
            <a:ext cx="8568952" cy="4176464"/>
          </a:xfrm>
        </p:spPr>
        <p:txBody>
          <a:bodyPr/>
          <a:lstStyle/>
          <a:p>
            <a:pPr eaLnBrk="1" hangingPunct="1">
              <a:spcAft>
                <a:spcPts val="1200"/>
              </a:spcAft>
              <a:buClrTx/>
            </a:pPr>
            <a:r>
              <a:rPr lang="en-US" sz="2000" b="1" i="0" dirty="0" smtClean="0"/>
              <a:t>Some exercises on Project data</a:t>
            </a:r>
          </a:p>
          <a:p>
            <a:pPr lvl="1" eaLnBrk="1" hangingPunct="1">
              <a:spcAft>
                <a:spcPts val="1200"/>
              </a:spcAft>
              <a:buClrTx/>
            </a:pPr>
            <a:r>
              <a:rPr lang="en-US" sz="1400" b="0" dirty="0" smtClean="0"/>
              <a:t>Open the project dashboard / select the 20 project with the highest identified Reputation &amp; Fraud risk</a:t>
            </a:r>
          </a:p>
          <a:p>
            <a:pPr lvl="1" eaLnBrk="1" hangingPunct="1">
              <a:spcAft>
                <a:spcPts val="1200"/>
              </a:spcAft>
              <a:buClrTx/>
            </a:pPr>
            <a:r>
              <a:rPr lang="en-US" sz="1400" b="0" dirty="0" smtClean="0"/>
              <a:t>Show/Open the 29 detail risk indicators for Reputation and fraud</a:t>
            </a:r>
          </a:p>
          <a:p>
            <a:pPr lvl="1" eaLnBrk="1" hangingPunct="1">
              <a:spcAft>
                <a:spcPts val="1200"/>
              </a:spcAft>
              <a:buClrTx/>
            </a:pPr>
            <a:r>
              <a:rPr lang="en-US" sz="1400" b="0" dirty="0" smtClean="0"/>
              <a:t>Select a project for which you see a link between the beneficiary and the contractors </a:t>
            </a:r>
            <a:r>
              <a:rPr lang="en-US" sz="1400" b="0" dirty="0" smtClean="0"/>
              <a:t>(8</a:t>
            </a:r>
            <a:r>
              <a:rPr lang="en-US" sz="1400" b="0" baseline="30000" dirty="0" smtClean="0"/>
              <a:t>th</a:t>
            </a:r>
            <a:r>
              <a:rPr lang="en-US" sz="1400" b="0" dirty="0" smtClean="0"/>
              <a:t> </a:t>
            </a:r>
            <a:r>
              <a:rPr lang="en-US" sz="1400" b="0" dirty="0" smtClean="0"/>
              <a:t>indicator)</a:t>
            </a:r>
          </a:p>
          <a:p>
            <a:pPr lvl="1" eaLnBrk="1" hangingPunct="1">
              <a:spcAft>
                <a:spcPts val="1200"/>
              </a:spcAft>
              <a:buClrTx/>
            </a:pPr>
            <a:r>
              <a:rPr lang="en-US" sz="1400" b="0" dirty="0"/>
              <a:t>Open the detailed path of one of the </a:t>
            </a:r>
            <a:r>
              <a:rPr lang="en-US" sz="1400" b="0" dirty="0" smtClean="0"/>
              <a:t>projects </a:t>
            </a:r>
            <a:r>
              <a:rPr lang="en-US" sz="1400" b="0" dirty="0"/>
              <a:t>with a link</a:t>
            </a:r>
          </a:p>
          <a:p>
            <a:pPr lvl="1" eaLnBrk="1" hangingPunct="1">
              <a:spcAft>
                <a:spcPts val="1200"/>
              </a:spcAft>
              <a:buClrTx/>
            </a:pPr>
            <a:r>
              <a:rPr lang="en-US" sz="1400" b="0" i="0" dirty="0" smtClean="0"/>
              <a:t>Do you see any risk for the project </a:t>
            </a:r>
            <a:r>
              <a:rPr lang="en-US" sz="1400" b="0" i="0" dirty="0" smtClean="0"/>
              <a:t> : ' </a:t>
            </a:r>
            <a:r>
              <a:rPr lang="en-US" sz="1400" dirty="0" err="1" smtClean="0"/>
              <a:t>Komplexní</a:t>
            </a:r>
            <a:r>
              <a:rPr lang="en-US" sz="1400" dirty="0" smtClean="0"/>
              <a:t> </a:t>
            </a:r>
            <a:r>
              <a:rPr lang="en-US" sz="1400" dirty="0" err="1"/>
              <a:t>rozvojový</a:t>
            </a:r>
            <a:r>
              <a:rPr lang="en-US" sz="1400" dirty="0"/>
              <a:t> program pro </a:t>
            </a:r>
            <a:r>
              <a:rPr lang="en-US" sz="1400" dirty="0" err="1"/>
              <a:t>klíčové</a:t>
            </a:r>
            <a:r>
              <a:rPr lang="en-US" sz="1400" dirty="0"/>
              <a:t> </a:t>
            </a:r>
            <a:r>
              <a:rPr lang="en-US" sz="1400" dirty="0" err="1"/>
              <a:t>zaměstnance</a:t>
            </a:r>
            <a:r>
              <a:rPr lang="en-US" sz="1400" dirty="0"/>
              <a:t> </a:t>
            </a:r>
            <a:r>
              <a:rPr lang="en-US" sz="1400" dirty="0" err="1"/>
              <a:t>společnosti</a:t>
            </a:r>
            <a:r>
              <a:rPr lang="en-US" sz="1400" dirty="0"/>
              <a:t> PHARMOS, </a:t>
            </a:r>
            <a:r>
              <a:rPr lang="en-US" sz="1400" dirty="0" err="1"/>
              <a:t>a.s</a:t>
            </a:r>
            <a:r>
              <a:rPr lang="en-US" sz="1400" dirty="0" smtClean="0"/>
              <a:t>. </a:t>
            </a:r>
            <a:r>
              <a:rPr lang="en-US" sz="1400" b="0" dirty="0" smtClean="0"/>
              <a:t>'</a:t>
            </a:r>
            <a:r>
              <a:rPr lang="en-US" sz="1400" dirty="0" smtClean="0"/>
              <a:t> </a:t>
            </a:r>
            <a:r>
              <a:rPr lang="en-US" sz="1400" b="0" dirty="0" smtClean="0"/>
              <a:t>linked to</a:t>
            </a:r>
            <a:r>
              <a:rPr lang="en-US" sz="1400" dirty="0" smtClean="0"/>
              <a:t> </a:t>
            </a:r>
            <a:r>
              <a:rPr lang="en-US" sz="1400" b="0" dirty="0"/>
              <a:t>the enforcement </a:t>
            </a:r>
            <a:r>
              <a:rPr lang="en-US" sz="1400" b="0" dirty="0" smtClean="0"/>
              <a:t>list</a:t>
            </a:r>
          </a:p>
          <a:p>
            <a:pPr marL="457200" lvl="1" indent="0" eaLnBrk="1" hangingPunct="1">
              <a:spcAft>
                <a:spcPts val="1200"/>
              </a:spcAft>
              <a:buClrTx/>
              <a:buNone/>
            </a:pPr>
            <a:r>
              <a:rPr lang="en-US" sz="1400" b="0" dirty="0" smtClean="0"/>
              <a:t>	Please show the details of the risk indicator</a:t>
            </a:r>
            <a:endParaRPr lang="en-US" sz="1400" dirty="0"/>
          </a:p>
          <a:p>
            <a:pPr lvl="1" eaLnBrk="1" hangingPunct="1">
              <a:spcAft>
                <a:spcPts val="1200"/>
              </a:spcAft>
              <a:buClrTx/>
            </a:pPr>
            <a:endParaRPr lang="en-US" sz="1400" dirty="0"/>
          </a:p>
          <a:p>
            <a:pPr lvl="1" eaLnBrk="1" hangingPunct="1">
              <a:spcAft>
                <a:spcPts val="1200"/>
              </a:spcAft>
              <a:buClrTx/>
            </a:pPr>
            <a:endParaRPr lang="en-US" sz="1000"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Exercises</a:t>
            </a:r>
          </a:p>
        </p:txBody>
      </p:sp>
    </p:spTree>
    <p:extLst>
      <p:ext uri="{BB962C8B-B14F-4D97-AF65-F5344CB8AC3E}">
        <p14:creationId xmlns:p14="http://schemas.microsoft.com/office/powerpoint/2010/main" val="825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smtClean="0">
                <a:solidFill>
                  <a:srgbClr val="FF0000"/>
                </a:solidFill>
              </a:rPr>
              <a:t>15:15 </a:t>
            </a:r>
            <a:r>
              <a:rPr lang="en-GB" sz="1400" i="0" kern="0" dirty="0">
                <a:solidFill>
                  <a:srgbClr val="FF0000"/>
                </a:solidFill>
              </a:rPr>
              <a:t>– </a:t>
            </a:r>
            <a:r>
              <a:rPr lang="en-GB" sz="1400" i="0" kern="0" dirty="0" smtClean="0">
                <a:solidFill>
                  <a:srgbClr val="FF0000"/>
                </a:solidFill>
              </a:rPr>
              <a:t>15:45</a:t>
            </a:r>
            <a:r>
              <a:rPr lang="en-GB" sz="1400" i="0" kern="0" dirty="0">
                <a:solidFill>
                  <a:srgbClr val="FF0000"/>
                </a:solidFill>
              </a:rPr>
              <a:t>	Arachne functionalities : </a:t>
            </a:r>
            <a:r>
              <a:rPr lang="en-GB" sz="1400" i="0" kern="0" dirty="0" smtClean="0">
                <a:solidFill>
                  <a:srgbClr val="FF0000"/>
                </a:solidFill>
              </a:rPr>
              <a:t>Export </a:t>
            </a:r>
            <a:r>
              <a:rPr lang="en-GB" sz="1400" i="0" kern="0" dirty="0">
                <a:solidFill>
                  <a:srgbClr val="FF0000"/>
                </a:solidFill>
              </a:rPr>
              <a:t>/ Case management system</a:t>
            </a:r>
            <a:endParaRPr lang="en-GB" sz="1400" i="0" kern="0" dirty="0">
              <a:solidFill>
                <a:srgbClr val="FF0000"/>
              </a:solidFill>
            </a:endParaRPr>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136</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1521" y="4365104"/>
            <a:ext cx="7416824" cy="432048"/>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smtClean="0">
              <a:ln>
                <a:noFill/>
              </a:ln>
              <a:solidFill>
                <a:srgbClr val="2D5EC1"/>
              </a:solidFill>
              <a:effectLst/>
              <a:latin typeface="Verdana" pitchFamily="34" charset="0"/>
            </a:endParaRPr>
          </a:p>
        </p:txBody>
      </p:sp>
      <p:sp>
        <p:nvSpPr>
          <p:cNvPr id="66562" name="Rectangle 3"/>
          <p:cNvSpPr>
            <a:spLocks noGrp="1" noChangeArrowheads="1"/>
          </p:cNvSpPr>
          <p:nvPr>
            <p:ph type="body" idx="1"/>
          </p:nvPr>
        </p:nvSpPr>
        <p:spPr>
          <a:xfrm>
            <a:off x="468313" y="1484784"/>
            <a:ext cx="8675687" cy="5184775"/>
          </a:xfrm>
        </p:spPr>
        <p:txBody>
          <a:bodyPr/>
          <a:lstStyle/>
          <a:p>
            <a:pPr marL="0" indent="0">
              <a:spcAft>
                <a:spcPts val="1200"/>
              </a:spcAft>
              <a:buFontTx/>
              <a:buNone/>
            </a:pPr>
            <a:r>
              <a:rPr lang="en-US" sz="1600" b="1" i="0" dirty="0" smtClean="0"/>
              <a:t>Internal data upload from Member States</a:t>
            </a:r>
            <a:endParaRPr lang="fr-BE" sz="1600" b="1" i="0" dirty="0" smtClean="0"/>
          </a:p>
          <a:p>
            <a:pPr marL="0" indent="0">
              <a:spcAft>
                <a:spcPts val="1200"/>
              </a:spcAft>
              <a:buFontTx/>
              <a:buNone/>
            </a:pPr>
            <a:r>
              <a:rPr lang="fr-BE" sz="1600" b="1" i="0" dirty="0" err="1" smtClean="0"/>
              <a:t>External</a:t>
            </a:r>
            <a:r>
              <a:rPr lang="fr-BE" sz="1600" b="1" i="0" dirty="0" smtClean="0"/>
              <a:t> data </a:t>
            </a:r>
            <a:r>
              <a:rPr lang="fr-BE" sz="1600" b="1" i="0" dirty="0" err="1" smtClean="0"/>
              <a:t>enrichment</a:t>
            </a:r>
            <a:r>
              <a:rPr lang="fr-BE" sz="1600" b="1" i="0" dirty="0" smtClean="0"/>
              <a:t> </a:t>
            </a:r>
            <a:r>
              <a:rPr lang="fr-BE" sz="1600" i="0" dirty="0" smtClean="0"/>
              <a:t>(</a:t>
            </a:r>
            <a:r>
              <a:rPr lang="fr-BE" sz="1600" i="0" dirty="0" err="1" smtClean="0"/>
              <a:t>Orbis</a:t>
            </a:r>
            <a:r>
              <a:rPr lang="fr-BE" sz="1600" i="0" dirty="0" smtClean="0"/>
              <a:t>, </a:t>
            </a:r>
            <a:r>
              <a:rPr lang="fr-BE" sz="1600" i="0" dirty="0" err="1" smtClean="0"/>
              <a:t>WorldCompliance</a:t>
            </a:r>
            <a:r>
              <a:rPr lang="fr-BE" sz="1600" i="0" dirty="0" smtClean="0"/>
              <a:t>)</a:t>
            </a:r>
          </a:p>
          <a:p>
            <a:pPr marL="0" indent="0">
              <a:spcAft>
                <a:spcPts val="1200"/>
              </a:spcAft>
              <a:buFontTx/>
              <a:buNone/>
            </a:pPr>
            <a:r>
              <a:rPr lang="fr-BE" sz="1600" b="1" i="0" dirty="0" err="1" smtClean="0"/>
              <a:t>Risk</a:t>
            </a:r>
            <a:r>
              <a:rPr lang="fr-BE" sz="1600" b="1" i="0" dirty="0" smtClean="0"/>
              <a:t> score </a:t>
            </a:r>
            <a:r>
              <a:rPr lang="fr-BE" sz="1600" b="1" i="0" dirty="0" err="1" smtClean="0"/>
              <a:t>calculation</a:t>
            </a:r>
            <a:r>
              <a:rPr lang="fr-BE" sz="1600" b="1" i="0" dirty="0" smtClean="0"/>
              <a:t> </a:t>
            </a:r>
            <a:r>
              <a:rPr lang="fr-BE" sz="1600" b="1" i="0" dirty="0" err="1" smtClean="0"/>
              <a:t>based</a:t>
            </a:r>
            <a:r>
              <a:rPr lang="fr-BE" sz="1600" b="1" i="0" dirty="0" smtClean="0"/>
              <a:t> on </a:t>
            </a:r>
            <a:r>
              <a:rPr lang="fr-BE" sz="1600" b="1" i="0" dirty="0" err="1" smtClean="0"/>
              <a:t>internal</a:t>
            </a:r>
            <a:r>
              <a:rPr lang="fr-BE" sz="1600" b="1" i="0" dirty="0" smtClean="0"/>
              <a:t> and </a:t>
            </a:r>
            <a:r>
              <a:rPr lang="fr-BE" sz="1600" b="1" i="0" dirty="0" err="1" smtClean="0"/>
              <a:t>external</a:t>
            </a:r>
            <a:r>
              <a:rPr lang="fr-BE" sz="1600" b="1" i="0" dirty="0" smtClean="0"/>
              <a:t> data</a:t>
            </a:r>
          </a:p>
          <a:p>
            <a:pPr marL="0" indent="0">
              <a:spcAft>
                <a:spcPts val="1200"/>
              </a:spcAft>
              <a:buFontTx/>
              <a:buNone/>
            </a:pPr>
            <a:r>
              <a:rPr lang="fr-BE" sz="1600" b="1" i="0" dirty="0" smtClean="0"/>
              <a:t>Output visualisation in </a:t>
            </a:r>
            <a:r>
              <a:rPr lang="fr-BE" sz="1600" b="1" i="0" dirty="0" err="1" smtClean="0"/>
              <a:t>dashboards</a:t>
            </a:r>
            <a:endParaRPr lang="fr-BE" sz="1600" b="1" i="0" dirty="0" smtClean="0"/>
          </a:p>
          <a:p>
            <a:pPr marL="434975" lvl="2">
              <a:buFont typeface="Wingdings" pitchFamily="2" charset="2"/>
              <a:buChar char="§"/>
            </a:pPr>
            <a:r>
              <a:rPr lang="fr-BE" sz="1600" dirty="0" smtClean="0"/>
              <a:t>Visualisation </a:t>
            </a:r>
            <a:r>
              <a:rPr lang="fr-BE" sz="1600" dirty="0"/>
              <a:t>of links </a:t>
            </a:r>
            <a:r>
              <a:rPr lang="fr-BE" sz="1600" dirty="0" err="1"/>
              <a:t>between</a:t>
            </a:r>
            <a:r>
              <a:rPr lang="fr-BE" sz="1600" dirty="0"/>
              <a:t> </a:t>
            </a:r>
            <a:r>
              <a:rPr lang="fr-BE" sz="1600" dirty="0" err="1" smtClean="0"/>
              <a:t>entities</a:t>
            </a:r>
            <a:r>
              <a:rPr lang="fr-BE" sz="1600" dirty="0" smtClean="0"/>
              <a:t>/</a:t>
            </a:r>
            <a:r>
              <a:rPr lang="fr-BE" sz="1600" dirty="0" err="1" smtClean="0"/>
              <a:t>individuals</a:t>
            </a:r>
            <a:endParaRPr lang="fr-BE" sz="1600" dirty="0" smtClean="0"/>
          </a:p>
          <a:p>
            <a:pPr marL="434975" lvl="2">
              <a:buFont typeface="Wingdings" pitchFamily="2" charset="2"/>
              <a:buChar char="§"/>
            </a:pPr>
            <a:r>
              <a:rPr lang="fr-BE" sz="1600" dirty="0" smtClean="0"/>
              <a:t>High </a:t>
            </a:r>
            <a:r>
              <a:rPr lang="fr-BE" sz="1600" dirty="0" err="1" smtClean="0"/>
              <a:t>risk</a:t>
            </a:r>
            <a:r>
              <a:rPr lang="fr-BE" sz="1600" dirty="0" smtClean="0"/>
              <a:t> </a:t>
            </a:r>
            <a:r>
              <a:rPr lang="fr-BE" sz="1600" dirty="0" err="1" smtClean="0"/>
              <a:t>beneficiaries</a:t>
            </a:r>
            <a:r>
              <a:rPr lang="fr-BE" sz="1600" dirty="0" smtClean="0"/>
              <a:t> / </a:t>
            </a:r>
            <a:r>
              <a:rPr lang="fr-BE" sz="1600" dirty="0" err="1" smtClean="0"/>
              <a:t>projects</a:t>
            </a:r>
            <a:r>
              <a:rPr lang="fr-BE" sz="1600" dirty="0" smtClean="0"/>
              <a:t> / </a:t>
            </a:r>
            <a:r>
              <a:rPr lang="fr-BE" sz="1600" dirty="0" err="1" smtClean="0"/>
              <a:t>contractors</a:t>
            </a:r>
            <a:r>
              <a:rPr lang="fr-BE" sz="1600" dirty="0" smtClean="0"/>
              <a:t> / </a:t>
            </a:r>
            <a:r>
              <a:rPr lang="fr-BE" sz="1600" dirty="0" err="1" smtClean="0"/>
              <a:t>contracts</a:t>
            </a:r>
            <a:r>
              <a:rPr lang="fr-BE" sz="1600" dirty="0" smtClean="0"/>
              <a:t> </a:t>
            </a:r>
          </a:p>
          <a:p>
            <a:pPr marL="434975" lvl="2">
              <a:buFont typeface="Wingdings" pitchFamily="2" charset="2"/>
              <a:buChar char="§"/>
            </a:pPr>
            <a:r>
              <a:rPr lang="fr-BE" sz="1600" dirty="0" smtClean="0"/>
              <a:t>Drill-down </a:t>
            </a:r>
            <a:r>
              <a:rPr lang="fr-BE" sz="1600" dirty="0" err="1" smtClean="0"/>
              <a:t>functionalities</a:t>
            </a:r>
            <a:endParaRPr lang="fr-BE" sz="1600" dirty="0" smtClean="0"/>
          </a:p>
          <a:p>
            <a:pPr marL="434975" lvl="2">
              <a:buFont typeface="Wingdings" pitchFamily="2" charset="2"/>
              <a:buChar char="§"/>
            </a:pPr>
            <a:endParaRPr lang="fr-BE" sz="1600" dirty="0" smtClean="0"/>
          </a:p>
          <a:p>
            <a:pPr marL="0" indent="0">
              <a:spcAft>
                <a:spcPts val="1200"/>
              </a:spcAft>
              <a:buFontTx/>
              <a:buNone/>
            </a:pPr>
            <a:r>
              <a:rPr lang="fr-BE" sz="1600" b="1" i="0" dirty="0" smtClean="0"/>
              <a:t>Export options</a:t>
            </a:r>
          </a:p>
          <a:p>
            <a:pPr marL="0" indent="0">
              <a:spcAft>
                <a:spcPts val="1200"/>
              </a:spcAft>
              <a:buFontTx/>
              <a:buNone/>
            </a:pPr>
            <a:r>
              <a:rPr lang="fr-BE" sz="1600" b="1" i="0" dirty="0" smtClean="0"/>
              <a:t>Case management</a:t>
            </a:r>
          </a:p>
          <a:p>
            <a:pPr marL="0" indent="0">
              <a:spcAft>
                <a:spcPts val="1200"/>
              </a:spcAft>
              <a:buFontTx/>
              <a:buNone/>
            </a:pPr>
            <a:r>
              <a:rPr lang="fr-BE" sz="1600" b="1" i="0" dirty="0" smtClean="0"/>
              <a:t>Feedback </a:t>
            </a:r>
            <a:r>
              <a:rPr lang="fr-BE" sz="1600" b="1" i="0" dirty="0" err="1" smtClean="0"/>
              <a:t>loop</a:t>
            </a:r>
            <a:endParaRPr lang="fr-BE" sz="1600" b="1" i="0" dirty="0" smtClean="0"/>
          </a:p>
          <a:p>
            <a:pPr marL="0" indent="0">
              <a:spcAft>
                <a:spcPts val="1200"/>
              </a:spcAft>
              <a:buFontTx/>
              <a:buNone/>
            </a:pPr>
            <a:r>
              <a:rPr lang="fr-BE" sz="1600" b="1" i="0" dirty="0" smtClean="0"/>
              <a:t>User management</a:t>
            </a:r>
            <a:endParaRPr lang="en-US" sz="1600"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Main 								Functionalities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137</a:t>
            </a:fld>
            <a:endParaRPr lang="en-GB"/>
          </a:p>
        </p:txBody>
      </p:sp>
    </p:spTree>
    <p:extLst>
      <p:ext uri="{BB962C8B-B14F-4D97-AF65-F5344CB8AC3E}">
        <p14:creationId xmlns:p14="http://schemas.microsoft.com/office/powerpoint/2010/main" val="265406851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6" name="Rounded Rectangle 5"/>
          <p:cNvSpPr/>
          <p:nvPr/>
        </p:nvSpPr>
        <p:spPr bwMode="auto">
          <a:xfrm>
            <a:off x="270923" y="6381328"/>
            <a:ext cx="720079"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7" name="Left Arrow 6"/>
          <p:cNvSpPr/>
          <p:nvPr/>
        </p:nvSpPr>
        <p:spPr bwMode="auto">
          <a:xfrm rot="20561630">
            <a:off x="995318" y="6187704"/>
            <a:ext cx="1022761"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Left Arrow 7"/>
          <p:cNvSpPr/>
          <p:nvPr/>
        </p:nvSpPr>
        <p:spPr bwMode="auto">
          <a:xfrm rot="19234613">
            <a:off x="963144" y="2305533"/>
            <a:ext cx="728984" cy="173448"/>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TextBox 2"/>
          <p:cNvSpPr txBox="1"/>
          <p:nvPr/>
        </p:nvSpPr>
        <p:spPr>
          <a:xfrm>
            <a:off x="1535312" y="1924520"/>
            <a:ext cx="2021707" cy="338554"/>
          </a:xfrm>
          <a:prstGeom prst="rect">
            <a:avLst/>
          </a:prstGeom>
          <a:noFill/>
        </p:spPr>
        <p:txBody>
          <a:bodyPr wrap="none" rtlCol="0">
            <a:spAutoFit/>
          </a:bodyPr>
          <a:lstStyle/>
          <a:p>
            <a:r>
              <a:rPr lang="fr-BE" sz="1600" b="1" dirty="0" smtClean="0">
                <a:solidFill>
                  <a:srgbClr val="FF0000"/>
                </a:solidFill>
              </a:rPr>
              <a:t>Shift + </a:t>
            </a:r>
            <a:r>
              <a:rPr lang="fr-BE" sz="1600" b="1" dirty="0" err="1" smtClean="0">
                <a:solidFill>
                  <a:srgbClr val="FF0000"/>
                </a:solidFill>
              </a:rPr>
              <a:t>left</a:t>
            </a:r>
            <a:r>
              <a:rPr lang="fr-BE" sz="1600" b="1" dirty="0" smtClean="0">
                <a:solidFill>
                  <a:srgbClr val="FF0000"/>
                </a:solidFill>
              </a:rPr>
              <a:t> click</a:t>
            </a:r>
            <a:endParaRPr lang="en-GB" sz="1600" b="1" dirty="0">
              <a:solidFill>
                <a:srgbClr val="FF0000"/>
              </a:solidFill>
            </a:endParaRPr>
          </a:p>
        </p:txBody>
      </p:sp>
      <p:sp>
        <p:nvSpPr>
          <p:cNvPr id="10" name="TextBox 9"/>
          <p:cNvSpPr txBox="1"/>
          <p:nvPr/>
        </p:nvSpPr>
        <p:spPr>
          <a:xfrm>
            <a:off x="1596225" y="1590183"/>
            <a:ext cx="1899879" cy="338554"/>
          </a:xfrm>
          <a:prstGeom prst="rect">
            <a:avLst/>
          </a:prstGeom>
          <a:noFill/>
        </p:spPr>
        <p:txBody>
          <a:bodyPr wrap="none" rtlCol="0">
            <a:spAutoFit/>
          </a:bodyPr>
          <a:lstStyle/>
          <a:p>
            <a:r>
              <a:rPr lang="fr-BE" sz="1600" b="1" dirty="0" smtClean="0">
                <a:solidFill>
                  <a:srgbClr val="FF0000"/>
                </a:solidFill>
              </a:rPr>
              <a:t>Select </a:t>
            </a:r>
            <a:r>
              <a:rPr lang="fr-BE" sz="1600" b="1" dirty="0" err="1" smtClean="0">
                <a:solidFill>
                  <a:srgbClr val="FF0000"/>
                </a:solidFill>
              </a:rPr>
              <a:t>projects</a:t>
            </a:r>
            <a:endParaRPr lang="en-GB" sz="1600" b="1" dirty="0">
              <a:solidFill>
                <a:srgbClr val="FF0000"/>
              </a:solidFill>
            </a:endParaRPr>
          </a:p>
        </p:txBody>
      </p:sp>
      <p:sp>
        <p:nvSpPr>
          <p:cNvPr id="11" name="TextBox 10"/>
          <p:cNvSpPr txBox="1"/>
          <p:nvPr/>
        </p:nvSpPr>
        <p:spPr>
          <a:xfrm>
            <a:off x="1331640" y="5754742"/>
            <a:ext cx="2837636" cy="338554"/>
          </a:xfrm>
          <a:prstGeom prst="rect">
            <a:avLst/>
          </a:prstGeom>
          <a:noFill/>
        </p:spPr>
        <p:txBody>
          <a:bodyPr wrap="none" rtlCol="0">
            <a:spAutoFit/>
          </a:bodyPr>
          <a:lstStyle/>
          <a:p>
            <a:r>
              <a:rPr lang="fr-BE" sz="1600" b="1" dirty="0" smtClean="0">
                <a:solidFill>
                  <a:srgbClr val="FF0000"/>
                </a:solidFill>
              </a:rPr>
              <a:t>Select all / </a:t>
            </a:r>
            <a:r>
              <a:rPr lang="fr-BE" sz="1600" b="1" dirty="0" err="1" smtClean="0">
                <a:solidFill>
                  <a:srgbClr val="FF0000"/>
                </a:solidFill>
              </a:rPr>
              <a:t>unselect</a:t>
            </a:r>
            <a:r>
              <a:rPr lang="fr-BE" sz="1600" b="1" dirty="0" smtClean="0">
                <a:solidFill>
                  <a:srgbClr val="FF0000"/>
                </a:solidFill>
              </a:rPr>
              <a:t> all</a:t>
            </a:r>
            <a:endParaRPr lang="en-GB" sz="1600" b="1" dirty="0">
              <a:solidFill>
                <a:srgbClr val="FF0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138</a:t>
            </a:fld>
            <a:endParaRPr lang="en-GB"/>
          </a:p>
        </p:txBody>
      </p:sp>
    </p:spTree>
    <p:extLst>
      <p:ext uri="{BB962C8B-B14F-4D97-AF65-F5344CB8AC3E}">
        <p14:creationId xmlns:p14="http://schemas.microsoft.com/office/powerpoint/2010/main" val="20123888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12" name="Left Arrow 11"/>
          <p:cNvSpPr/>
          <p:nvPr/>
        </p:nvSpPr>
        <p:spPr bwMode="auto">
          <a:xfrm>
            <a:off x="1475656" y="1700808"/>
            <a:ext cx="792088"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3" name="Down Arrow 12"/>
          <p:cNvSpPr/>
          <p:nvPr/>
        </p:nvSpPr>
        <p:spPr bwMode="auto">
          <a:xfrm>
            <a:off x="107504" y="548680"/>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139</a:t>
            </a:fld>
            <a:endParaRPr lang="en-GB"/>
          </a:p>
        </p:txBody>
      </p:sp>
    </p:spTree>
    <p:extLst>
      <p:ext uri="{BB962C8B-B14F-4D97-AF65-F5344CB8AC3E}">
        <p14:creationId xmlns:p14="http://schemas.microsoft.com/office/powerpoint/2010/main" val="3486743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4"/>
            <a:ext cx="8640960" cy="4168485"/>
          </a:xfrm>
        </p:spPr>
        <p:txBody>
          <a:bodyPr/>
          <a:lstStyle/>
          <a:p>
            <a:pPr lvl="1"/>
            <a:r>
              <a:rPr lang="en-US" sz="1600" dirty="0">
                <a:cs typeface="Arial" panose="020B0604020202020204" pitchFamily="34" charset="0"/>
              </a:rPr>
              <a:t>World Compliance collects, aggregates and centralizes </a:t>
            </a:r>
            <a:r>
              <a:rPr lang="en-US" sz="1600" b="0" dirty="0">
                <a:cs typeface="Arial" panose="020B0604020202020204" pitchFamily="34" charset="0"/>
              </a:rPr>
              <a:t>:</a:t>
            </a:r>
          </a:p>
          <a:p>
            <a:pPr marL="1200150" lvl="2" indent="-285750">
              <a:buFont typeface="Arial" pitchFamily="34" charset="0"/>
              <a:buChar char="•"/>
            </a:pPr>
            <a:r>
              <a:rPr lang="en-US" dirty="0">
                <a:cs typeface="Arial" panose="020B0604020202020204" pitchFamily="34" charset="0"/>
              </a:rPr>
              <a:t>PEP lists</a:t>
            </a:r>
          </a:p>
          <a:p>
            <a:pPr marL="1200150" lvl="2" indent="-285750">
              <a:buFont typeface="Arial" pitchFamily="34" charset="0"/>
              <a:buChar char="•"/>
            </a:pPr>
            <a:r>
              <a:rPr lang="en-US" dirty="0">
                <a:cs typeface="Arial" panose="020B0604020202020204" pitchFamily="34" charset="0"/>
              </a:rPr>
              <a:t>Sanctions lists</a:t>
            </a:r>
          </a:p>
          <a:p>
            <a:pPr marL="1200150" lvl="2" indent="-285750">
              <a:buFont typeface="Arial" pitchFamily="34" charset="0"/>
              <a:buChar char="•"/>
            </a:pPr>
            <a:r>
              <a:rPr lang="en-US" dirty="0">
                <a:cs typeface="Arial" panose="020B0604020202020204" pitchFamily="34" charset="0"/>
              </a:rPr>
              <a:t>Enforcement list</a:t>
            </a:r>
          </a:p>
          <a:p>
            <a:pPr marL="1200150" lvl="2" indent="-285750">
              <a:buFont typeface="Arial" pitchFamily="34" charset="0"/>
              <a:buChar char="•"/>
            </a:pPr>
            <a:r>
              <a:rPr lang="en-US" dirty="0">
                <a:cs typeface="Arial" panose="020B0604020202020204" pitchFamily="34" charset="0"/>
              </a:rPr>
              <a:t>Adverse media list </a:t>
            </a:r>
          </a:p>
          <a:p>
            <a:pPr marL="1200150" lvl="2" indent="-285750">
              <a:buFont typeface="Arial" pitchFamily="34" charset="0"/>
              <a:buChar char="•"/>
            </a:pPr>
            <a:endParaRPr lang="en-US" sz="1600" dirty="0">
              <a:cs typeface="Arial" panose="020B0604020202020204" pitchFamily="34" charset="0"/>
            </a:endParaRPr>
          </a:p>
          <a:p>
            <a:pPr lvl="1"/>
            <a:r>
              <a:rPr lang="en-US" sz="1600" b="0" dirty="0">
                <a:cs typeface="Arial" panose="020B0604020202020204" pitchFamily="34" charset="0"/>
              </a:rPr>
              <a:t>The data is received </a:t>
            </a:r>
            <a:r>
              <a:rPr lang="en-US" sz="1600" dirty="0">
                <a:cs typeface="Arial" panose="020B0604020202020204" pitchFamily="34" charset="0"/>
              </a:rPr>
              <a:t>from regulatory and governmental authorities </a:t>
            </a:r>
            <a:r>
              <a:rPr lang="en-US" sz="1600" b="0" dirty="0">
                <a:cs typeface="Arial" panose="020B0604020202020204" pitchFamily="34" charset="0"/>
              </a:rPr>
              <a:t>(except for adverse media list</a:t>
            </a:r>
            <a:r>
              <a:rPr lang="en-US" sz="1600" b="0" dirty="0" smtClean="0">
                <a:cs typeface="Arial" panose="020B0604020202020204" pitchFamily="34" charset="0"/>
              </a:rPr>
              <a:t>)</a:t>
            </a:r>
          </a:p>
          <a:p>
            <a:pPr lvl="1"/>
            <a:endParaRPr lang="en-US" sz="1600" b="0" dirty="0">
              <a:cs typeface="Arial" panose="020B0604020202020204" pitchFamily="34" charset="0"/>
            </a:endParaRPr>
          </a:p>
          <a:p>
            <a:pPr lvl="1"/>
            <a:r>
              <a:rPr lang="en-GB" sz="1600" b="0" dirty="0">
                <a:cs typeface="Arial" panose="020B0604020202020204" pitchFamily="34" charset="0"/>
              </a:rPr>
              <a:t>Access more than </a:t>
            </a:r>
            <a:r>
              <a:rPr lang="en-GB" sz="1600" dirty="0">
                <a:cs typeface="Arial" panose="020B0604020202020204" pitchFamily="34" charset="0"/>
              </a:rPr>
              <a:t>2.3 million detailed profiles </a:t>
            </a:r>
            <a:r>
              <a:rPr lang="en-GB" sz="1600" b="0" dirty="0">
                <a:cs typeface="Arial" panose="020B0604020202020204" pitchFamily="34" charset="0"/>
              </a:rPr>
              <a:t>covering every country and territory throughout the </a:t>
            </a:r>
            <a:r>
              <a:rPr lang="en-GB" sz="1600" b="0" dirty="0" smtClean="0">
                <a:cs typeface="Arial" panose="020B0604020202020204" pitchFamily="34" charset="0"/>
              </a:rPr>
              <a:t>globe</a:t>
            </a:r>
          </a:p>
          <a:p>
            <a:pPr lvl="1"/>
            <a:endParaRPr lang="en-GB" sz="1600" b="0" dirty="0">
              <a:cs typeface="Arial" panose="020B0604020202020204" pitchFamily="34" charset="0"/>
            </a:endParaRPr>
          </a:p>
          <a:p>
            <a:pPr lvl="1"/>
            <a:r>
              <a:rPr lang="en-US" sz="1600" b="0" dirty="0" smtClean="0">
                <a:cs typeface="Arial" panose="020B0604020202020204" pitchFamily="34" charset="0"/>
              </a:rPr>
              <a:t>Information </a:t>
            </a:r>
            <a:r>
              <a:rPr lang="en-US" sz="1600" b="0" dirty="0">
                <a:cs typeface="Arial" panose="020B0604020202020204" pitchFamily="34" charset="0"/>
              </a:rPr>
              <a:t>is </a:t>
            </a:r>
            <a:r>
              <a:rPr lang="en-US" sz="1600" dirty="0">
                <a:cs typeface="Arial" panose="020B0604020202020204" pitchFamily="34" charset="0"/>
              </a:rPr>
              <a:t>only accessible through the Arachne alert details </a:t>
            </a:r>
            <a:r>
              <a:rPr lang="en-US" sz="1600" b="0" dirty="0">
                <a:cs typeface="Arial" panose="020B0604020202020204" pitchFamily="34" charset="0"/>
              </a:rPr>
              <a:t>(It won’t be possible for a user to explicitly retrieve these information for a given </a:t>
            </a:r>
            <a:r>
              <a:rPr lang="en-US" sz="1600" b="0" dirty="0" smtClean="0">
                <a:cs typeface="Arial" panose="020B0604020202020204" pitchFamily="34" charset="0"/>
              </a:rPr>
              <a:t>company/person)</a:t>
            </a:r>
            <a:endParaRPr lang="en-US" sz="1600" b="0" dirty="0">
              <a:cs typeface="Arial" panose="020B0604020202020204" pitchFamily="34" charset="0"/>
            </a:endParaRPr>
          </a:p>
        </p:txBody>
      </p:sp>
      <p:sp>
        <p:nvSpPr>
          <p:cNvPr id="12"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World Compliance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52736"/>
            <a:ext cx="34480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a:t>
            </a:fld>
            <a:endParaRPr lang="en-GB"/>
          </a:p>
        </p:txBody>
      </p:sp>
    </p:spTree>
    <p:extLst>
      <p:ext uri="{BB962C8B-B14F-4D97-AF65-F5344CB8AC3E}">
        <p14:creationId xmlns:p14="http://schemas.microsoft.com/office/powerpoint/2010/main" val="19024557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490663"/>
            <a:ext cx="57340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13" name="Down Arrow 12"/>
          <p:cNvSpPr/>
          <p:nvPr/>
        </p:nvSpPr>
        <p:spPr bwMode="auto">
          <a:xfrm>
            <a:off x="3131840" y="4005064"/>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Oval 6"/>
          <p:cNvSpPr/>
          <p:nvPr/>
        </p:nvSpPr>
        <p:spPr bwMode="auto">
          <a:xfrm>
            <a:off x="2951820" y="342353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8" name="Down Arrow 7"/>
          <p:cNvSpPr/>
          <p:nvPr/>
        </p:nvSpPr>
        <p:spPr bwMode="auto">
          <a:xfrm>
            <a:off x="5976156" y="4434918"/>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Oval 8"/>
          <p:cNvSpPr/>
          <p:nvPr/>
        </p:nvSpPr>
        <p:spPr bwMode="auto">
          <a:xfrm>
            <a:off x="5796136" y="385339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140</a:t>
            </a:fld>
            <a:endParaRPr lang="en-GB"/>
          </a:p>
        </p:txBody>
      </p:sp>
    </p:spTree>
    <p:extLst>
      <p:ext uri="{BB962C8B-B14F-4D97-AF65-F5344CB8AC3E}">
        <p14:creationId xmlns:p14="http://schemas.microsoft.com/office/powerpoint/2010/main" val="48658786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5425"/>
            <a:ext cx="57531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13" name="Down Arrow 12"/>
          <p:cNvSpPr/>
          <p:nvPr/>
        </p:nvSpPr>
        <p:spPr bwMode="auto">
          <a:xfrm>
            <a:off x="3332316" y="2210328"/>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Oval 6"/>
          <p:cNvSpPr/>
          <p:nvPr/>
        </p:nvSpPr>
        <p:spPr bwMode="auto">
          <a:xfrm>
            <a:off x="2622617" y="2158511"/>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8" name="Down Arrow 7"/>
          <p:cNvSpPr/>
          <p:nvPr/>
        </p:nvSpPr>
        <p:spPr bwMode="auto">
          <a:xfrm>
            <a:off x="5976156" y="4434918"/>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9" name="Oval 8"/>
          <p:cNvSpPr/>
          <p:nvPr/>
        </p:nvSpPr>
        <p:spPr bwMode="auto">
          <a:xfrm>
            <a:off x="5796136" y="385339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4</a:t>
            </a:r>
            <a:endParaRPr kumimoji="0" lang="en-GB" sz="3600" b="1" i="0" u="none" strike="noStrike" cap="none" normalizeH="0" baseline="0" dirty="0" smtClean="0">
              <a:ln>
                <a:noFill/>
              </a:ln>
              <a:solidFill>
                <a:schemeClr val="tx1"/>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141</a:t>
            </a:fld>
            <a:endParaRPr lang="en-GB"/>
          </a:p>
        </p:txBody>
      </p:sp>
    </p:spTree>
    <p:extLst>
      <p:ext uri="{BB962C8B-B14F-4D97-AF65-F5344CB8AC3E}">
        <p14:creationId xmlns:p14="http://schemas.microsoft.com/office/powerpoint/2010/main" val="35303071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495425"/>
            <a:ext cx="57721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8" name="Down Arrow 7"/>
          <p:cNvSpPr/>
          <p:nvPr/>
        </p:nvSpPr>
        <p:spPr bwMode="auto">
          <a:xfrm>
            <a:off x="5976156" y="4434918"/>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 name="Oval 9"/>
          <p:cNvSpPr/>
          <p:nvPr/>
        </p:nvSpPr>
        <p:spPr bwMode="auto">
          <a:xfrm>
            <a:off x="5796136" y="385339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5</a:t>
            </a:r>
            <a:endParaRPr kumimoji="0" lang="en-GB" sz="3600" b="1" i="0" u="none" strike="noStrike" cap="none" normalizeH="0" baseline="0" dirty="0" smtClean="0">
              <a:ln>
                <a:noFill/>
              </a:ln>
              <a:solidFill>
                <a:schemeClr val="tx1"/>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142</a:t>
            </a:fld>
            <a:endParaRPr lang="en-GB"/>
          </a:p>
        </p:txBody>
      </p:sp>
    </p:spTree>
    <p:extLst>
      <p:ext uri="{BB962C8B-B14F-4D97-AF65-F5344CB8AC3E}">
        <p14:creationId xmlns:p14="http://schemas.microsoft.com/office/powerpoint/2010/main" val="247233610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495425"/>
            <a:ext cx="57626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8" name="Down Arrow 7"/>
          <p:cNvSpPr/>
          <p:nvPr/>
        </p:nvSpPr>
        <p:spPr bwMode="auto">
          <a:xfrm rot="5400000">
            <a:off x="6300192" y="1855465"/>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Down Arrow 5"/>
          <p:cNvSpPr/>
          <p:nvPr/>
        </p:nvSpPr>
        <p:spPr bwMode="auto">
          <a:xfrm rot="5400000">
            <a:off x="6948264" y="2564904"/>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7" name="Oval 6"/>
          <p:cNvSpPr/>
          <p:nvPr/>
        </p:nvSpPr>
        <p:spPr bwMode="auto">
          <a:xfrm>
            <a:off x="6823832" y="187047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6</a:t>
            </a:r>
            <a:endParaRPr kumimoji="0" lang="en-GB" sz="3600" b="1" i="0" u="none" strike="noStrike" cap="none" normalizeH="0" baseline="0" dirty="0" smtClean="0">
              <a:ln>
                <a:noFill/>
              </a:ln>
              <a:solidFill>
                <a:schemeClr val="tx1"/>
              </a:solidFill>
              <a:effectLst/>
              <a:latin typeface="Verdana" pitchFamily="34" charset="0"/>
            </a:endParaRPr>
          </a:p>
        </p:txBody>
      </p:sp>
      <p:sp>
        <p:nvSpPr>
          <p:cNvPr id="9" name="Oval 8"/>
          <p:cNvSpPr/>
          <p:nvPr/>
        </p:nvSpPr>
        <p:spPr bwMode="auto">
          <a:xfrm>
            <a:off x="7452320" y="260090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7</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7183872" y="483315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9</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Down Arrow 10"/>
          <p:cNvSpPr/>
          <p:nvPr/>
        </p:nvSpPr>
        <p:spPr bwMode="auto">
          <a:xfrm rot="5400000">
            <a:off x="6643812" y="4797152"/>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4" name="Oval 13"/>
          <p:cNvSpPr/>
          <p:nvPr/>
        </p:nvSpPr>
        <p:spPr bwMode="auto">
          <a:xfrm>
            <a:off x="6292156" y="350100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8</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5" name="Down Arrow 14"/>
          <p:cNvSpPr/>
          <p:nvPr/>
        </p:nvSpPr>
        <p:spPr bwMode="auto">
          <a:xfrm rot="5400000">
            <a:off x="5752096" y="3465004"/>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143</a:t>
            </a:fld>
            <a:endParaRPr lang="en-GB"/>
          </a:p>
        </p:txBody>
      </p:sp>
    </p:spTree>
    <p:extLst>
      <p:ext uri="{BB962C8B-B14F-4D97-AF65-F5344CB8AC3E}">
        <p14:creationId xmlns:p14="http://schemas.microsoft.com/office/powerpoint/2010/main" val="191230035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504950"/>
            <a:ext cx="57531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Export</a:t>
            </a:r>
          </a:p>
        </p:txBody>
      </p:sp>
      <p:sp>
        <p:nvSpPr>
          <p:cNvPr id="11" name="Down Arrow 10"/>
          <p:cNvSpPr/>
          <p:nvPr/>
        </p:nvSpPr>
        <p:spPr bwMode="auto">
          <a:xfrm>
            <a:off x="6804248" y="4365104"/>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144</a:t>
            </a:fld>
            <a:endParaRPr lang="en-GB"/>
          </a:p>
        </p:txBody>
      </p:sp>
    </p:spTree>
    <p:extLst>
      <p:ext uri="{BB962C8B-B14F-4D97-AF65-F5344CB8AC3E}">
        <p14:creationId xmlns:p14="http://schemas.microsoft.com/office/powerpoint/2010/main" val="514748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1521" y="4869160"/>
            <a:ext cx="7416824" cy="432048"/>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smtClean="0">
              <a:ln>
                <a:noFill/>
              </a:ln>
              <a:solidFill>
                <a:srgbClr val="2D5EC1"/>
              </a:solidFill>
              <a:effectLst/>
              <a:latin typeface="Verdana" pitchFamily="34" charset="0"/>
            </a:endParaRPr>
          </a:p>
        </p:txBody>
      </p:sp>
      <p:sp>
        <p:nvSpPr>
          <p:cNvPr id="66562" name="Rectangle 3"/>
          <p:cNvSpPr>
            <a:spLocks noGrp="1" noChangeArrowheads="1"/>
          </p:cNvSpPr>
          <p:nvPr>
            <p:ph type="body" idx="1"/>
          </p:nvPr>
        </p:nvSpPr>
        <p:spPr>
          <a:xfrm>
            <a:off x="468313" y="1484784"/>
            <a:ext cx="8675687" cy="5184775"/>
          </a:xfrm>
        </p:spPr>
        <p:txBody>
          <a:bodyPr/>
          <a:lstStyle/>
          <a:p>
            <a:pPr marL="0" indent="0">
              <a:spcAft>
                <a:spcPts val="1200"/>
              </a:spcAft>
              <a:buFontTx/>
              <a:buNone/>
            </a:pPr>
            <a:r>
              <a:rPr lang="en-US" sz="1600" b="1" i="0" dirty="0" smtClean="0"/>
              <a:t>Internal data upload from Member States</a:t>
            </a:r>
            <a:endParaRPr lang="fr-BE" sz="1600" b="1" i="0" dirty="0" smtClean="0"/>
          </a:p>
          <a:p>
            <a:pPr marL="0" indent="0">
              <a:spcAft>
                <a:spcPts val="1200"/>
              </a:spcAft>
              <a:buFontTx/>
              <a:buNone/>
            </a:pPr>
            <a:r>
              <a:rPr lang="fr-BE" sz="1600" b="1" i="0" dirty="0" err="1" smtClean="0"/>
              <a:t>External</a:t>
            </a:r>
            <a:r>
              <a:rPr lang="fr-BE" sz="1600" b="1" i="0" dirty="0" smtClean="0"/>
              <a:t> data </a:t>
            </a:r>
            <a:r>
              <a:rPr lang="fr-BE" sz="1600" b="1" i="0" dirty="0" err="1" smtClean="0"/>
              <a:t>enrichment</a:t>
            </a:r>
            <a:r>
              <a:rPr lang="fr-BE" sz="1600" b="1" i="0" dirty="0" smtClean="0"/>
              <a:t> </a:t>
            </a:r>
            <a:r>
              <a:rPr lang="fr-BE" sz="1600" i="0" dirty="0" smtClean="0"/>
              <a:t>(</a:t>
            </a:r>
            <a:r>
              <a:rPr lang="fr-BE" sz="1600" i="0" dirty="0" err="1" smtClean="0"/>
              <a:t>Orbis</a:t>
            </a:r>
            <a:r>
              <a:rPr lang="fr-BE" sz="1600" i="0" dirty="0" smtClean="0"/>
              <a:t>, </a:t>
            </a:r>
            <a:r>
              <a:rPr lang="fr-BE" sz="1600" i="0" dirty="0" err="1" smtClean="0"/>
              <a:t>WorldCompliance</a:t>
            </a:r>
            <a:r>
              <a:rPr lang="fr-BE" sz="1600" i="0" dirty="0" smtClean="0"/>
              <a:t>)</a:t>
            </a:r>
          </a:p>
          <a:p>
            <a:pPr marL="0" indent="0">
              <a:spcAft>
                <a:spcPts val="1200"/>
              </a:spcAft>
              <a:buFontTx/>
              <a:buNone/>
            </a:pPr>
            <a:r>
              <a:rPr lang="fr-BE" sz="1600" b="1" i="0" dirty="0" err="1" smtClean="0"/>
              <a:t>Risk</a:t>
            </a:r>
            <a:r>
              <a:rPr lang="fr-BE" sz="1600" b="1" i="0" dirty="0" smtClean="0"/>
              <a:t> score </a:t>
            </a:r>
            <a:r>
              <a:rPr lang="fr-BE" sz="1600" b="1" i="0" dirty="0" err="1" smtClean="0"/>
              <a:t>calculation</a:t>
            </a:r>
            <a:r>
              <a:rPr lang="fr-BE" sz="1600" b="1" i="0" dirty="0" smtClean="0"/>
              <a:t> </a:t>
            </a:r>
            <a:r>
              <a:rPr lang="fr-BE" sz="1600" b="1" i="0" dirty="0" err="1" smtClean="0"/>
              <a:t>based</a:t>
            </a:r>
            <a:r>
              <a:rPr lang="fr-BE" sz="1600" b="1" i="0" dirty="0" smtClean="0"/>
              <a:t> on </a:t>
            </a:r>
            <a:r>
              <a:rPr lang="fr-BE" sz="1600" b="1" i="0" dirty="0" err="1" smtClean="0"/>
              <a:t>internal</a:t>
            </a:r>
            <a:r>
              <a:rPr lang="fr-BE" sz="1600" b="1" i="0" dirty="0" smtClean="0"/>
              <a:t> and </a:t>
            </a:r>
            <a:r>
              <a:rPr lang="fr-BE" sz="1600" b="1" i="0" dirty="0" err="1" smtClean="0"/>
              <a:t>external</a:t>
            </a:r>
            <a:r>
              <a:rPr lang="fr-BE" sz="1600" b="1" i="0" dirty="0" smtClean="0"/>
              <a:t> data</a:t>
            </a:r>
          </a:p>
          <a:p>
            <a:pPr marL="0" indent="0">
              <a:spcAft>
                <a:spcPts val="1200"/>
              </a:spcAft>
              <a:buFontTx/>
              <a:buNone/>
            </a:pPr>
            <a:r>
              <a:rPr lang="fr-BE" sz="1600" b="1" i="0" dirty="0" smtClean="0"/>
              <a:t>Output visualisation in </a:t>
            </a:r>
            <a:r>
              <a:rPr lang="fr-BE" sz="1600" b="1" i="0" dirty="0" err="1" smtClean="0"/>
              <a:t>dashboards</a:t>
            </a:r>
            <a:endParaRPr lang="fr-BE" sz="1600" b="1" i="0" dirty="0" smtClean="0"/>
          </a:p>
          <a:p>
            <a:pPr marL="434975" lvl="2">
              <a:buFont typeface="Wingdings" pitchFamily="2" charset="2"/>
              <a:buChar char="§"/>
            </a:pPr>
            <a:r>
              <a:rPr lang="fr-BE" sz="1600" dirty="0" smtClean="0"/>
              <a:t>Visualisation </a:t>
            </a:r>
            <a:r>
              <a:rPr lang="fr-BE" sz="1600" dirty="0"/>
              <a:t>of links </a:t>
            </a:r>
            <a:r>
              <a:rPr lang="fr-BE" sz="1600" dirty="0" err="1"/>
              <a:t>between</a:t>
            </a:r>
            <a:r>
              <a:rPr lang="fr-BE" sz="1600" dirty="0"/>
              <a:t> </a:t>
            </a:r>
            <a:r>
              <a:rPr lang="fr-BE" sz="1600" dirty="0" err="1" smtClean="0"/>
              <a:t>entities</a:t>
            </a:r>
            <a:r>
              <a:rPr lang="fr-BE" sz="1600" dirty="0" smtClean="0"/>
              <a:t>/</a:t>
            </a:r>
            <a:r>
              <a:rPr lang="fr-BE" sz="1600" dirty="0" err="1" smtClean="0"/>
              <a:t>individuals</a:t>
            </a:r>
            <a:endParaRPr lang="fr-BE" sz="1600" dirty="0" smtClean="0"/>
          </a:p>
          <a:p>
            <a:pPr marL="434975" lvl="2">
              <a:buFont typeface="Wingdings" pitchFamily="2" charset="2"/>
              <a:buChar char="§"/>
            </a:pPr>
            <a:r>
              <a:rPr lang="fr-BE" sz="1600" dirty="0" smtClean="0"/>
              <a:t>High </a:t>
            </a:r>
            <a:r>
              <a:rPr lang="fr-BE" sz="1600" dirty="0" err="1" smtClean="0"/>
              <a:t>risk</a:t>
            </a:r>
            <a:r>
              <a:rPr lang="fr-BE" sz="1600" dirty="0" smtClean="0"/>
              <a:t> </a:t>
            </a:r>
            <a:r>
              <a:rPr lang="fr-BE" sz="1600" dirty="0" err="1" smtClean="0"/>
              <a:t>beneficiaries</a:t>
            </a:r>
            <a:r>
              <a:rPr lang="fr-BE" sz="1600" dirty="0" smtClean="0"/>
              <a:t> / </a:t>
            </a:r>
            <a:r>
              <a:rPr lang="fr-BE" sz="1600" dirty="0" err="1" smtClean="0"/>
              <a:t>projects</a:t>
            </a:r>
            <a:r>
              <a:rPr lang="fr-BE" sz="1600" dirty="0" smtClean="0"/>
              <a:t> / </a:t>
            </a:r>
            <a:r>
              <a:rPr lang="fr-BE" sz="1600" dirty="0" err="1" smtClean="0"/>
              <a:t>contractors</a:t>
            </a:r>
            <a:r>
              <a:rPr lang="fr-BE" sz="1600" dirty="0" smtClean="0"/>
              <a:t> / </a:t>
            </a:r>
            <a:r>
              <a:rPr lang="fr-BE" sz="1600" dirty="0" err="1" smtClean="0"/>
              <a:t>contracts</a:t>
            </a:r>
            <a:r>
              <a:rPr lang="fr-BE" sz="1600" dirty="0" smtClean="0"/>
              <a:t> </a:t>
            </a:r>
          </a:p>
          <a:p>
            <a:pPr marL="434975" lvl="2">
              <a:buFont typeface="Wingdings" pitchFamily="2" charset="2"/>
              <a:buChar char="§"/>
            </a:pPr>
            <a:r>
              <a:rPr lang="fr-BE" sz="1600" dirty="0" smtClean="0"/>
              <a:t>Drill-down </a:t>
            </a:r>
            <a:r>
              <a:rPr lang="fr-BE" sz="1600" dirty="0" err="1" smtClean="0"/>
              <a:t>functionalities</a:t>
            </a:r>
            <a:endParaRPr lang="fr-BE" sz="1600" dirty="0" smtClean="0"/>
          </a:p>
          <a:p>
            <a:pPr marL="434975" lvl="2">
              <a:buFont typeface="Wingdings" pitchFamily="2" charset="2"/>
              <a:buChar char="§"/>
            </a:pPr>
            <a:endParaRPr lang="fr-BE" sz="1600" dirty="0" smtClean="0"/>
          </a:p>
          <a:p>
            <a:pPr marL="0" indent="0">
              <a:spcAft>
                <a:spcPts val="1200"/>
              </a:spcAft>
              <a:buFontTx/>
              <a:buNone/>
            </a:pPr>
            <a:r>
              <a:rPr lang="fr-BE" sz="1600" b="1" i="0" dirty="0" smtClean="0"/>
              <a:t>Export options</a:t>
            </a:r>
          </a:p>
          <a:p>
            <a:pPr marL="0" indent="0">
              <a:spcAft>
                <a:spcPts val="1200"/>
              </a:spcAft>
              <a:buFontTx/>
              <a:buNone/>
            </a:pPr>
            <a:r>
              <a:rPr lang="fr-BE" sz="1600" b="1" i="0" dirty="0" smtClean="0"/>
              <a:t>Case management</a:t>
            </a:r>
          </a:p>
          <a:p>
            <a:pPr marL="0" indent="0">
              <a:spcAft>
                <a:spcPts val="1200"/>
              </a:spcAft>
              <a:buFontTx/>
              <a:buNone/>
            </a:pPr>
            <a:r>
              <a:rPr lang="fr-BE" sz="1600" b="1" i="0" dirty="0" smtClean="0"/>
              <a:t>Feedback </a:t>
            </a:r>
            <a:r>
              <a:rPr lang="fr-BE" sz="1600" b="1" i="0" dirty="0" err="1" smtClean="0"/>
              <a:t>loop</a:t>
            </a:r>
            <a:endParaRPr lang="fr-BE" sz="1600" b="1" i="0" dirty="0" smtClean="0"/>
          </a:p>
          <a:p>
            <a:pPr marL="0" indent="0">
              <a:spcAft>
                <a:spcPts val="1200"/>
              </a:spcAft>
              <a:buFontTx/>
              <a:buNone/>
            </a:pPr>
            <a:r>
              <a:rPr lang="fr-BE" sz="1600" b="1" i="0" dirty="0" smtClean="0"/>
              <a:t>User management</a:t>
            </a:r>
            <a:endParaRPr lang="en-US" sz="1600"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Main 								Functionalities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145</a:t>
            </a:fld>
            <a:endParaRPr lang="en-GB"/>
          </a:p>
        </p:txBody>
      </p:sp>
    </p:spTree>
    <p:extLst>
      <p:ext uri="{BB962C8B-B14F-4D97-AF65-F5344CB8AC3E}">
        <p14:creationId xmlns:p14="http://schemas.microsoft.com/office/powerpoint/2010/main" val="244783777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340768"/>
            <a:ext cx="7704856" cy="4248472"/>
          </a:xfrm>
        </p:spPr>
        <p:txBody>
          <a:bodyPr/>
          <a:lstStyle/>
          <a:p>
            <a:r>
              <a:rPr lang="en-US" sz="1600" i="0" dirty="0" smtClean="0"/>
              <a:t>Workflow </a:t>
            </a:r>
            <a:r>
              <a:rPr lang="en-US" sz="1600" i="0" dirty="0"/>
              <a:t>where you can create and work on so called cases on projects or contracts. </a:t>
            </a:r>
            <a:endParaRPr lang="en-US" sz="1600" i="0" dirty="0" smtClean="0"/>
          </a:p>
          <a:p>
            <a:endParaRPr lang="en-US" sz="1600" i="0" dirty="0" smtClean="0"/>
          </a:p>
          <a:p>
            <a:r>
              <a:rPr lang="en-US" sz="1600" i="0" dirty="0" smtClean="0"/>
              <a:t>There </a:t>
            </a:r>
            <a:r>
              <a:rPr lang="en-US" sz="1600" i="0" dirty="0"/>
              <a:t>are </a:t>
            </a:r>
            <a:r>
              <a:rPr lang="en-US" sz="1600" b="1" i="0" dirty="0"/>
              <a:t>three roles </a:t>
            </a:r>
            <a:r>
              <a:rPr lang="en-US" sz="1600" i="0" dirty="0"/>
              <a:t>to be defined. All of them can create cases. </a:t>
            </a:r>
            <a:endParaRPr lang="en-US" sz="1600" b="1" i="0" dirty="0"/>
          </a:p>
          <a:p>
            <a:r>
              <a:rPr lang="en-US" sz="1600" b="1" i="0" dirty="0"/>
              <a:t>Guest</a:t>
            </a:r>
            <a:r>
              <a:rPr lang="en-US" sz="1600" i="0" dirty="0"/>
              <a:t>: </a:t>
            </a:r>
            <a:r>
              <a:rPr lang="en-US" sz="1600" i="0" dirty="0" smtClean="0"/>
              <a:t>can </a:t>
            </a:r>
            <a:r>
              <a:rPr lang="en-US" sz="1600" i="0" dirty="0"/>
              <a:t>see cases, but cannot change anything except </a:t>
            </a:r>
            <a:r>
              <a:rPr lang="en-US" sz="1600" i="0" dirty="0" smtClean="0"/>
              <a:t>comments</a:t>
            </a:r>
            <a:endParaRPr lang="en-GB" sz="1600" i="0" dirty="0"/>
          </a:p>
          <a:p>
            <a:r>
              <a:rPr lang="en-US" sz="1600" b="1" i="0" dirty="0"/>
              <a:t>Follower</a:t>
            </a:r>
            <a:r>
              <a:rPr lang="en-US" sz="1600" i="0" dirty="0"/>
              <a:t>: </a:t>
            </a:r>
            <a:r>
              <a:rPr lang="en-US" sz="1600" i="0" dirty="0" smtClean="0"/>
              <a:t>can </a:t>
            </a:r>
            <a:r>
              <a:rPr lang="en-US" sz="1600" i="0" dirty="0"/>
              <a:t>add additional information to the cases that are assigned to him; </a:t>
            </a:r>
            <a:r>
              <a:rPr lang="en-US" sz="1600" i="0" dirty="0" smtClean="0"/>
              <a:t>can </a:t>
            </a:r>
            <a:r>
              <a:rPr lang="en-US" sz="1600" i="0" dirty="0"/>
              <a:t>propose a case status </a:t>
            </a:r>
            <a:r>
              <a:rPr lang="en-US" sz="1600" i="0" dirty="0" smtClean="0"/>
              <a:t>change ; but cannot </a:t>
            </a:r>
            <a:r>
              <a:rPr lang="en-US" sz="1600" i="0" dirty="0"/>
              <a:t>assign cases to specific users nor approve other case status </a:t>
            </a:r>
            <a:r>
              <a:rPr lang="en-US" sz="1600" i="0" dirty="0" smtClean="0"/>
              <a:t>changes</a:t>
            </a:r>
            <a:endParaRPr lang="en-GB" sz="1600" i="0" dirty="0"/>
          </a:p>
          <a:p>
            <a:r>
              <a:rPr lang="en-US" sz="1600" b="1" i="0" dirty="0"/>
              <a:t>Supervisor</a:t>
            </a:r>
            <a:r>
              <a:rPr lang="en-US" sz="1600" i="0" dirty="0"/>
              <a:t>: </a:t>
            </a:r>
            <a:r>
              <a:rPr lang="en-US" sz="1600" i="0" dirty="0" smtClean="0"/>
              <a:t>can </a:t>
            </a:r>
            <a:r>
              <a:rPr lang="en-US" sz="1600" i="0" dirty="0"/>
              <a:t>(re-)assign the cases to specific users (user with a Follower role</a:t>
            </a:r>
            <a:r>
              <a:rPr lang="en-US" sz="1600" i="0" dirty="0" smtClean="0"/>
              <a:t>) ; can </a:t>
            </a:r>
            <a:r>
              <a:rPr lang="en-US" sz="1600" i="0" dirty="0"/>
              <a:t>accept or decline case status change proposals</a:t>
            </a:r>
            <a:r>
              <a:rPr lang="en-US" sz="1600" i="0" dirty="0" smtClean="0"/>
              <a:t>.</a:t>
            </a:r>
          </a:p>
          <a:p>
            <a:endParaRPr lang="en-GB" sz="1600" i="0" dirty="0"/>
          </a:p>
          <a:p>
            <a:r>
              <a:rPr lang="en-US" sz="1600" i="0" dirty="0"/>
              <a:t>Roles are assigned by local administrators on user account creation.</a:t>
            </a:r>
            <a:endParaRPr lang="en-GB" sz="1600" i="0" dirty="0"/>
          </a:p>
          <a:p>
            <a:r>
              <a:rPr lang="en-US" sz="1600" i="0" dirty="0"/>
              <a:t>Some users may not access the case management module depending on how their account has been created.</a:t>
            </a:r>
            <a:endParaRPr lang="en-GB" sz="1600" i="0" dirty="0"/>
          </a:p>
          <a:p>
            <a:pPr marL="0" indent="0" eaLnBrk="1" hangingPunct="1">
              <a:spcAft>
                <a:spcPts val="1200"/>
              </a:spcAft>
              <a:buClrTx/>
              <a:buNone/>
            </a:pPr>
            <a:endParaRPr lang="en-US" sz="1600" b="1" i="0" dirty="0"/>
          </a:p>
          <a:p>
            <a:pPr eaLnBrk="1" hangingPunct="1">
              <a:spcAft>
                <a:spcPts val="1200"/>
              </a:spcAft>
              <a:buClr>
                <a:srgbClr val="2D5EC1"/>
              </a:buClr>
            </a:pPr>
            <a:endParaRPr lang="en-US" sz="1600" b="1" i="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146</a:t>
            </a:fld>
            <a:endParaRPr lang="en-GB"/>
          </a:p>
        </p:txBody>
      </p:sp>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kern="0" dirty="0" smtClean="0">
                <a:solidFill>
                  <a:srgbClr val="FFC000"/>
                </a:solidFill>
              </a:rPr>
              <a:t>Case</a:t>
            </a:r>
          </a:p>
          <a:p>
            <a:pPr indent="0" eaLnBrk="1" hangingPunct="1"/>
            <a:r>
              <a:rPr lang="en-US" kern="0" dirty="0">
                <a:solidFill>
                  <a:srgbClr val="FFC000"/>
                </a:solidFill>
              </a:rPr>
              <a:t>	</a:t>
            </a:r>
            <a:r>
              <a:rPr lang="en-US" kern="0" dirty="0" smtClean="0">
                <a:solidFill>
                  <a:srgbClr val="FFC000"/>
                </a:solidFill>
              </a:rPr>
              <a:t>					Management</a:t>
            </a:r>
            <a:endParaRPr lang="en-US" kern="0" dirty="0" smtClean="0">
              <a:solidFill>
                <a:srgbClr val="FFC000"/>
              </a:solidFill>
            </a:endParaRPr>
          </a:p>
        </p:txBody>
      </p:sp>
    </p:spTree>
    <p:extLst>
      <p:ext uri="{BB962C8B-B14F-4D97-AF65-F5344CB8AC3E}">
        <p14:creationId xmlns:p14="http://schemas.microsoft.com/office/powerpoint/2010/main" val="40688895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1521" y="5301208"/>
            <a:ext cx="7416824" cy="432048"/>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smtClean="0">
              <a:ln>
                <a:noFill/>
              </a:ln>
              <a:solidFill>
                <a:srgbClr val="2D5EC1"/>
              </a:solidFill>
              <a:effectLst/>
              <a:latin typeface="Verdana" pitchFamily="34" charset="0"/>
            </a:endParaRPr>
          </a:p>
        </p:txBody>
      </p:sp>
      <p:sp>
        <p:nvSpPr>
          <p:cNvPr id="66562" name="Rectangle 3"/>
          <p:cNvSpPr>
            <a:spLocks noGrp="1" noChangeArrowheads="1"/>
          </p:cNvSpPr>
          <p:nvPr>
            <p:ph type="body" idx="1"/>
          </p:nvPr>
        </p:nvSpPr>
        <p:spPr>
          <a:xfrm>
            <a:off x="468313" y="1484784"/>
            <a:ext cx="8675687" cy="5184775"/>
          </a:xfrm>
        </p:spPr>
        <p:txBody>
          <a:bodyPr/>
          <a:lstStyle/>
          <a:p>
            <a:pPr marL="0" indent="0">
              <a:spcAft>
                <a:spcPts val="1200"/>
              </a:spcAft>
              <a:buFontTx/>
              <a:buNone/>
            </a:pPr>
            <a:r>
              <a:rPr lang="en-US" sz="1600" b="1" i="0" dirty="0" smtClean="0"/>
              <a:t>Internal data upload from Member States</a:t>
            </a:r>
            <a:endParaRPr lang="fr-BE" sz="1600" b="1" i="0" dirty="0" smtClean="0"/>
          </a:p>
          <a:p>
            <a:pPr marL="0" indent="0">
              <a:spcAft>
                <a:spcPts val="1200"/>
              </a:spcAft>
              <a:buFontTx/>
              <a:buNone/>
            </a:pPr>
            <a:r>
              <a:rPr lang="fr-BE" sz="1600" b="1" i="0" dirty="0" err="1" smtClean="0"/>
              <a:t>External</a:t>
            </a:r>
            <a:r>
              <a:rPr lang="fr-BE" sz="1600" b="1" i="0" dirty="0" smtClean="0"/>
              <a:t> data </a:t>
            </a:r>
            <a:r>
              <a:rPr lang="fr-BE" sz="1600" b="1" i="0" dirty="0" err="1" smtClean="0"/>
              <a:t>enrichment</a:t>
            </a:r>
            <a:r>
              <a:rPr lang="fr-BE" sz="1600" b="1" i="0" dirty="0" smtClean="0"/>
              <a:t> </a:t>
            </a:r>
            <a:r>
              <a:rPr lang="fr-BE" sz="1600" i="0" dirty="0" smtClean="0"/>
              <a:t>(</a:t>
            </a:r>
            <a:r>
              <a:rPr lang="fr-BE" sz="1600" i="0" dirty="0" err="1" smtClean="0"/>
              <a:t>Orbis</a:t>
            </a:r>
            <a:r>
              <a:rPr lang="fr-BE" sz="1600" i="0" dirty="0" smtClean="0"/>
              <a:t>, </a:t>
            </a:r>
            <a:r>
              <a:rPr lang="fr-BE" sz="1600" i="0" dirty="0" err="1" smtClean="0"/>
              <a:t>WorldCompliance</a:t>
            </a:r>
            <a:r>
              <a:rPr lang="fr-BE" sz="1600" i="0" dirty="0" smtClean="0"/>
              <a:t>)</a:t>
            </a:r>
          </a:p>
          <a:p>
            <a:pPr marL="0" indent="0">
              <a:spcAft>
                <a:spcPts val="1200"/>
              </a:spcAft>
              <a:buFontTx/>
              <a:buNone/>
            </a:pPr>
            <a:r>
              <a:rPr lang="fr-BE" sz="1600" b="1" i="0" dirty="0" err="1" smtClean="0"/>
              <a:t>Risk</a:t>
            </a:r>
            <a:r>
              <a:rPr lang="fr-BE" sz="1600" b="1" i="0" dirty="0" smtClean="0"/>
              <a:t> score </a:t>
            </a:r>
            <a:r>
              <a:rPr lang="fr-BE" sz="1600" b="1" i="0" dirty="0" err="1" smtClean="0"/>
              <a:t>calculation</a:t>
            </a:r>
            <a:r>
              <a:rPr lang="fr-BE" sz="1600" b="1" i="0" dirty="0" smtClean="0"/>
              <a:t> </a:t>
            </a:r>
            <a:r>
              <a:rPr lang="fr-BE" sz="1600" b="1" i="0" dirty="0" err="1" smtClean="0"/>
              <a:t>based</a:t>
            </a:r>
            <a:r>
              <a:rPr lang="fr-BE" sz="1600" b="1" i="0" dirty="0" smtClean="0"/>
              <a:t> on </a:t>
            </a:r>
            <a:r>
              <a:rPr lang="fr-BE" sz="1600" b="1" i="0" dirty="0" err="1" smtClean="0"/>
              <a:t>internal</a:t>
            </a:r>
            <a:r>
              <a:rPr lang="fr-BE" sz="1600" b="1" i="0" dirty="0" smtClean="0"/>
              <a:t> and </a:t>
            </a:r>
            <a:r>
              <a:rPr lang="fr-BE" sz="1600" b="1" i="0" dirty="0" err="1" smtClean="0"/>
              <a:t>external</a:t>
            </a:r>
            <a:r>
              <a:rPr lang="fr-BE" sz="1600" b="1" i="0" dirty="0" smtClean="0"/>
              <a:t> data</a:t>
            </a:r>
          </a:p>
          <a:p>
            <a:pPr marL="0" indent="0">
              <a:spcAft>
                <a:spcPts val="1200"/>
              </a:spcAft>
              <a:buFontTx/>
              <a:buNone/>
            </a:pPr>
            <a:r>
              <a:rPr lang="fr-BE" sz="1600" b="1" i="0" dirty="0" smtClean="0"/>
              <a:t>Output visualisation in </a:t>
            </a:r>
            <a:r>
              <a:rPr lang="fr-BE" sz="1600" b="1" i="0" dirty="0" err="1" smtClean="0"/>
              <a:t>dashboards</a:t>
            </a:r>
            <a:endParaRPr lang="fr-BE" sz="1600" b="1" i="0" dirty="0" smtClean="0"/>
          </a:p>
          <a:p>
            <a:pPr marL="434975" lvl="2">
              <a:buFont typeface="Wingdings" pitchFamily="2" charset="2"/>
              <a:buChar char="§"/>
            </a:pPr>
            <a:r>
              <a:rPr lang="fr-BE" sz="1600" dirty="0" smtClean="0"/>
              <a:t>Visualisation </a:t>
            </a:r>
            <a:r>
              <a:rPr lang="fr-BE" sz="1600" dirty="0"/>
              <a:t>of links </a:t>
            </a:r>
            <a:r>
              <a:rPr lang="fr-BE" sz="1600" dirty="0" err="1"/>
              <a:t>between</a:t>
            </a:r>
            <a:r>
              <a:rPr lang="fr-BE" sz="1600" dirty="0"/>
              <a:t> </a:t>
            </a:r>
            <a:r>
              <a:rPr lang="fr-BE" sz="1600" dirty="0" err="1" smtClean="0"/>
              <a:t>entities</a:t>
            </a:r>
            <a:r>
              <a:rPr lang="fr-BE" sz="1600" dirty="0" smtClean="0"/>
              <a:t>/</a:t>
            </a:r>
            <a:r>
              <a:rPr lang="fr-BE" sz="1600" dirty="0" err="1" smtClean="0"/>
              <a:t>individuals</a:t>
            </a:r>
            <a:endParaRPr lang="fr-BE" sz="1600" dirty="0" smtClean="0"/>
          </a:p>
          <a:p>
            <a:pPr marL="434975" lvl="2">
              <a:buFont typeface="Wingdings" pitchFamily="2" charset="2"/>
              <a:buChar char="§"/>
            </a:pPr>
            <a:r>
              <a:rPr lang="fr-BE" sz="1600" dirty="0" smtClean="0"/>
              <a:t>High </a:t>
            </a:r>
            <a:r>
              <a:rPr lang="fr-BE" sz="1600" dirty="0" err="1" smtClean="0"/>
              <a:t>risk</a:t>
            </a:r>
            <a:r>
              <a:rPr lang="fr-BE" sz="1600" dirty="0" smtClean="0"/>
              <a:t> </a:t>
            </a:r>
            <a:r>
              <a:rPr lang="fr-BE" sz="1600" dirty="0" err="1" smtClean="0"/>
              <a:t>beneficiaries</a:t>
            </a:r>
            <a:r>
              <a:rPr lang="fr-BE" sz="1600" dirty="0" smtClean="0"/>
              <a:t> / </a:t>
            </a:r>
            <a:r>
              <a:rPr lang="fr-BE" sz="1600" dirty="0" err="1" smtClean="0"/>
              <a:t>projects</a:t>
            </a:r>
            <a:r>
              <a:rPr lang="fr-BE" sz="1600" dirty="0" smtClean="0"/>
              <a:t> / </a:t>
            </a:r>
            <a:r>
              <a:rPr lang="fr-BE" sz="1600" dirty="0" err="1" smtClean="0"/>
              <a:t>contractors</a:t>
            </a:r>
            <a:r>
              <a:rPr lang="fr-BE" sz="1600" dirty="0" smtClean="0"/>
              <a:t> / </a:t>
            </a:r>
            <a:r>
              <a:rPr lang="fr-BE" sz="1600" dirty="0" err="1" smtClean="0"/>
              <a:t>contracts</a:t>
            </a:r>
            <a:r>
              <a:rPr lang="fr-BE" sz="1600" dirty="0" smtClean="0"/>
              <a:t> </a:t>
            </a:r>
          </a:p>
          <a:p>
            <a:pPr marL="434975" lvl="2">
              <a:buFont typeface="Wingdings" pitchFamily="2" charset="2"/>
              <a:buChar char="§"/>
            </a:pPr>
            <a:r>
              <a:rPr lang="fr-BE" sz="1600" dirty="0" smtClean="0"/>
              <a:t>Drill-down </a:t>
            </a:r>
            <a:r>
              <a:rPr lang="fr-BE" sz="1600" dirty="0" err="1" smtClean="0"/>
              <a:t>functionalities</a:t>
            </a:r>
            <a:endParaRPr lang="fr-BE" sz="1600" dirty="0" smtClean="0"/>
          </a:p>
          <a:p>
            <a:pPr marL="434975" lvl="2">
              <a:buFont typeface="Wingdings" pitchFamily="2" charset="2"/>
              <a:buChar char="§"/>
            </a:pPr>
            <a:endParaRPr lang="fr-BE" sz="1600" dirty="0" smtClean="0"/>
          </a:p>
          <a:p>
            <a:pPr marL="0" indent="0">
              <a:spcAft>
                <a:spcPts val="1200"/>
              </a:spcAft>
              <a:buFontTx/>
              <a:buNone/>
            </a:pPr>
            <a:r>
              <a:rPr lang="fr-BE" sz="1600" b="1" i="0" dirty="0" smtClean="0"/>
              <a:t>Export options</a:t>
            </a:r>
          </a:p>
          <a:p>
            <a:pPr marL="0" indent="0">
              <a:spcAft>
                <a:spcPts val="1200"/>
              </a:spcAft>
              <a:buFontTx/>
              <a:buNone/>
            </a:pPr>
            <a:r>
              <a:rPr lang="fr-BE" sz="1600" b="1" i="0" dirty="0" smtClean="0"/>
              <a:t>Case management</a:t>
            </a:r>
          </a:p>
          <a:p>
            <a:pPr marL="0" indent="0">
              <a:spcAft>
                <a:spcPts val="1200"/>
              </a:spcAft>
              <a:buFontTx/>
              <a:buNone/>
            </a:pPr>
            <a:r>
              <a:rPr lang="fr-BE" sz="1600" b="1" i="0" dirty="0" smtClean="0"/>
              <a:t>Feedback </a:t>
            </a:r>
            <a:r>
              <a:rPr lang="fr-BE" sz="1600" b="1" i="0" dirty="0" err="1" smtClean="0"/>
              <a:t>loop</a:t>
            </a:r>
            <a:endParaRPr lang="fr-BE" sz="1600" b="1" i="0" dirty="0" smtClean="0"/>
          </a:p>
          <a:p>
            <a:pPr marL="0" indent="0">
              <a:spcAft>
                <a:spcPts val="1200"/>
              </a:spcAft>
              <a:buFontTx/>
              <a:buNone/>
            </a:pPr>
            <a:r>
              <a:rPr lang="fr-BE" sz="1600" b="1" i="0" dirty="0" smtClean="0"/>
              <a:t>User management</a:t>
            </a:r>
            <a:endParaRPr lang="en-US" sz="1600"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Main 								Functionalities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147</a:t>
            </a:fld>
            <a:endParaRPr lang="en-GB"/>
          </a:p>
        </p:txBody>
      </p:sp>
    </p:spTree>
    <p:extLst>
      <p:ext uri="{BB962C8B-B14F-4D97-AF65-F5344CB8AC3E}">
        <p14:creationId xmlns:p14="http://schemas.microsoft.com/office/powerpoint/2010/main" val="388936576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148</a:t>
            </a:fld>
            <a:endParaRPr lang="en-GB"/>
          </a:p>
        </p:txBody>
      </p:sp>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Feedback loop</a:t>
            </a:r>
            <a:endParaRPr lang="en-US" sz="2400" kern="0" dirty="0" smtClean="0">
              <a:solidFill>
                <a:srgbClr val="FFC000"/>
              </a:solidFill>
            </a:endParaRPr>
          </a:p>
        </p:txBody>
      </p:sp>
      <p:sp>
        <p:nvSpPr>
          <p:cNvPr id="8" name="Flowchart: Magnetic Disk 7"/>
          <p:cNvSpPr/>
          <p:nvPr/>
        </p:nvSpPr>
        <p:spPr>
          <a:xfrm>
            <a:off x="827584" y="2887747"/>
            <a:ext cx="1125538" cy="72008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rPr>
              <a:t>Operational</a:t>
            </a:r>
            <a:r>
              <a:rPr lang="fr-BE" dirty="0">
                <a:solidFill>
                  <a:srgbClr val="000000"/>
                </a:solidFill>
              </a:rPr>
              <a:t> Data</a:t>
            </a:r>
            <a:endParaRPr lang="en-US" dirty="0">
              <a:solidFill>
                <a:srgbClr val="000000"/>
              </a:solidFill>
            </a:endParaRPr>
          </a:p>
        </p:txBody>
      </p:sp>
      <p:sp>
        <p:nvSpPr>
          <p:cNvPr id="9" name="Flowchart: Magnetic Disk 8"/>
          <p:cNvSpPr/>
          <p:nvPr/>
        </p:nvSpPr>
        <p:spPr>
          <a:xfrm>
            <a:off x="827584" y="3933056"/>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err="1">
                <a:solidFill>
                  <a:srgbClr val="000000"/>
                </a:solidFill>
              </a:rPr>
              <a:t>Orbis</a:t>
            </a:r>
            <a:endParaRPr lang="en-US" sz="1050" dirty="0">
              <a:solidFill>
                <a:srgbClr val="000000"/>
              </a:solidFill>
            </a:endParaRPr>
          </a:p>
        </p:txBody>
      </p:sp>
      <p:sp>
        <p:nvSpPr>
          <p:cNvPr id="10" name="Flowchart: Magnetic Disk 9"/>
          <p:cNvSpPr/>
          <p:nvPr/>
        </p:nvSpPr>
        <p:spPr>
          <a:xfrm>
            <a:off x="827584" y="5140740"/>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a:solidFill>
                  <a:srgbClr val="000000"/>
                </a:solidFill>
              </a:rPr>
              <a:t>World </a:t>
            </a:r>
            <a:r>
              <a:rPr lang="fr-BE" sz="1050" dirty="0" err="1">
                <a:solidFill>
                  <a:srgbClr val="000000"/>
                </a:solidFill>
              </a:rPr>
              <a:t>Compliance</a:t>
            </a:r>
            <a:endParaRPr lang="en-US" sz="1050" dirty="0">
              <a:solidFill>
                <a:srgbClr val="000000"/>
              </a:solidFill>
            </a:endParaRPr>
          </a:p>
        </p:txBody>
      </p:sp>
      <p:cxnSp>
        <p:nvCxnSpPr>
          <p:cNvPr id="11" name="Straight Arrow Connector 10"/>
          <p:cNvCxnSpPr>
            <a:stCxn id="8" idx="4"/>
            <a:endCxn id="14" idx="1"/>
          </p:cNvCxnSpPr>
          <p:nvPr/>
        </p:nvCxnSpPr>
        <p:spPr>
          <a:xfrm>
            <a:off x="1953122" y="3247787"/>
            <a:ext cx="544551" cy="89136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4"/>
          </p:cNvCxnSpPr>
          <p:nvPr/>
        </p:nvCxnSpPr>
        <p:spPr>
          <a:xfrm>
            <a:off x="1894384" y="4237856"/>
            <a:ext cx="603289"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1"/>
          </p:cNvCxnSpPr>
          <p:nvPr/>
        </p:nvCxnSpPr>
        <p:spPr>
          <a:xfrm flipV="1">
            <a:off x="1360984" y="4365104"/>
            <a:ext cx="1136689" cy="77563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497673" y="3625168"/>
            <a:ext cx="1498263" cy="1027968"/>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fr-BE" dirty="0" smtClean="0">
                <a:solidFill>
                  <a:srgbClr val="000000"/>
                </a:solidFill>
              </a:rPr>
              <a:t>Data </a:t>
            </a:r>
            <a:r>
              <a:rPr lang="fr-BE" dirty="0" err="1" smtClean="0">
                <a:solidFill>
                  <a:srgbClr val="000000"/>
                </a:solidFill>
              </a:rPr>
              <a:t>enrichment</a:t>
            </a:r>
            <a:endParaRPr lang="en-US" dirty="0">
              <a:solidFill>
                <a:srgbClr val="000000"/>
              </a:solidFill>
            </a:endParaRPr>
          </a:p>
        </p:txBody>
      </p:sp>
      <p:pic>
        <p:nvPicPr>
          <p:cNvPr id="3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56663" y="3284984"/>
            <a:ext cx="2538357" cy="1693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4735" y="2437273"/>
            <a:ext cx="1224136" cy="1170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Flowchart: Process 34"/>
          <p:cNvSpPr/>
          <p:nvPr/>
        </p:nvSpPr>
        <p:spPr bwMode="auto">
          <a:xfrm>
            <a:off x="2497672" y="1556792"/>
            <a:ext cx="1498263" cy="3096344"/>
          </a:xfrm>
          <a:prstGeom prst="flowChartProcess">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lang="fr-BE" b="1" dirty="0" smtClean="0">
                <a:solidFill>
                  <a:srgbClr val="FF0000"/>
                </a:solidFill>
              </a:rPr>
              <a:t>(1)</a:t>
            </a:r>
          </a:p>
          <a:p>
            <a:pPr marL="3175" marR="0" indent="0" algn="ctr" defTabSz="914400" rtl="0" eaLnBrk="1" fontAlgn="base" latinLnBrk="0" hangingPunct="1">
              <a:lnSpc>
                <a:spcPct val="100000"/>
              </a:lnSpc>
              <a:spcBef>
                <a:spcPct val="0"/>
              </a:spcBef>
              <a:spcAft>
                <a:spcPct val="0"/>
              </a:spcAft>
              <a:buClrTx/>
              <a:buSzTx/>
              <a:buFontTx/>
              <a:buNone/>
              <a:tabLst/>
            </a:pPr>
            <a:r>
              <a:rPr lang="fr-BE" b="1" dirty="0" err="1" smtClean="0">
                <a:solidFill>
                  <a:srgbClr val="FF0000"/>
                </a:solidFill>
              </a:rPr>
              <a:t>Mapping</a:t>
            </a:r>
            <a:r>
              <a:rPr lang="fr-BE" b="1" dirty="0" smtClean="0">
                <a:solidFill>
                  <a:srgbClr val="FF0000"/>
                </a:solidFill>
              </a:rPr>
              <a:t> </a:t>
            </a:r>
            <a:r>
              <a:rPr lang="fr-BE" b="1" dirty="0" err="1" smtClean="0">
                <a:solidFill>
                  <a:srgbClr val="FF0000"/>
                </a:solidFill>
              </a:rPr>
              <a:t>error</a:t>
            </a:r>
            <a:endParaRPr lang="fr-BE" b="1" dirty="0" smtClean="0">
              <a:solidFill>
                <a:srgbClr val="FF0000"/>
              </a:solidFill>
            </a:endParaRPr>
          </a:p>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rgbClr val="FF0000"/>
              </a:solidFill>
              <a:effectLst/>
            </a:endParaRPr>
          </a:p>
        </p:txBody>
      </p:sp>
      <p:cxnSp>
        <p:nvCxnSpPr>
          <p:cNvPr id="36" name="Straight Arrow Connector 35"/>
          <p:cNvCxnSpPr/>
          <p:nvPr/>
        </p:nvCxnSpPr>
        <p:spPr>
          <a:xfrm>
            <a:off x="3995935" y="4149081"/>
            <a:ext cx="504057"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499992" y="3607827"/>
            <a:ext cx="1498263" cy="1045309"/>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fr-BE" dirty="0" err="1" smtClean="0">
                <a:solidFill>
                  <a:srgbClr val="000000"/>
                </a:solidFill>
              </a:rPr>
              <a:t>Risk</a:t>
            </a:r>
            <a:r>
              <a:rPr lang="fr-BE" dirty="0" smtClean="0">
                <a:solidFill>
                  <a:srgbClr val="000000"/>
                </a:solidFill>
              </a:rPr>
              <a:t> </a:t>
            </a:r>
            <a:r>
              <a:rPr lang="fr-BE" dirty="0" err="1" smtClean="0">
                <a:solidFill>
                  <a:srgbClr val="000000"/>
                </a:solidFill>
              </a:rPr>
              <a:t>calculation</a:t>
            </a:r>
            <a:endParaRPr lang="en-US" dirty="0">
              <a:solidFill>
                <a:srgbClr val="000000"/>
              </a:solidFill>
            </a:endParaRPr>
          </a:p>
        </p:txBody>
      </p:sp>
      <p:cxnSp>
        <p:nvCxnSpPr>
          <p:cNvPr id="38" name="Straight Arrow Connector 37"/>
          <p:cNvCxnSpPr>
            <a:stCxn id="37" idx="3"/>
            <a:endCxn id="34" idx="1"/>
          </p:cNvCxnSpPr>
          <p:nvPr/>
        </p:nvCxnSpPr>
        <p:spPr>
          <a:xfrm>
            <a:off x="5998255" y="4130482"/>
            <a:ext cx="358408" cy="1193"/>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452320" y="2275131"/>
            <a:ext cx="0" cy="97265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667862" y="1813466"/>
            <a:ext cx="1516762" cy="461665"/>
          </a:xfrm>
          <a:prstGeom prst="rect">
            <a:avLst/>
          </a:prstGeom>
        </p:spPr>
        <p:txBody>
          <a:bodyPr wrap="none">
            <a:spAutoFit/>
          </a:bodyPr>
          <a:lstStyle/>
          <a:p>
            <a:pPr algn="ctr"/>
            <a:r>
              <a:rPr lang="fr-BE" b="1" dirty="0" smtClean="0">
                <a:solidFill>
                  <a:srgbClr val="FF0000"/>
                </a:solidFill>
              </a:rPr>
              <a:t>(2)</a:t>
            </a:r>
          </a:p>
          <a:p>
            <a:pPr algn="ctr"/>
            <a:r>
              <a:rPr lang="fr-BE" b="1" dirty="0" smtClean="0">
                <a:solidFill>
                  <a:srgbClr val="FF0000"/>
                </a:solidFill>
              </a:rPr>
              <a:t>False positive ?</a:t>
            </a:r>
            <a:endParaRPr lang="en-GB" dirty="0"/>
          </a:p>
        </p:txBody>
      </p:sp>
      <p:cxnSp>
        <p:nvCxnSpPr>
          <p:cNvPr id="23" name="Straight Arrow Connector 22"/>
          <p:cNvCxnSpPr/>
          <p:nvPr/>
        </p:nvCxnSpPr>
        <p:spPr>
          <a:xfrm flipH="1">
            <a:off x="3995936" y="2204864"/>
            <a:ext cx="2671926" cy="55659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43461" y="1916832"/>
            <a:ext cx="1423788" cy="461665"/>
          </a:xfrm>
          <a:prstGeom prst="rect">
            <a:avLst/>
          </a:prstGeom>
        </p:spPr>
        <p:txBody>
          <a:bodyPr wrap="none">
            <a:spAutoFit/>
          </a:bodyPr>
          <a:lstStyle/>
          <a:p>
            <a:pPr algn="ctr"/>
            <a:r>
              <a:rPr lang="fr-BE" b="1" dirty="0" smtClean="0">
                <a:solidFill>
                  <a:srgbClr val="FF0000"/>
                </a:solidFill>
              </a:rPr>
              <a:t>(3)</a:t>
            </a:r>
          </a:p>
          <a:p>
            <a:pPr algn="ctr"/>
            <a:r>
              <a:rPr lang="fr-BE" b="1" dirty="0" smtClean="0">
                <a:solidFill>
                  <a:srgbClr val="FF0000"/>
                </a:solidFill>
              </a:rPr>
              <a:t>Feedback </a:t>
            </a:r>
            <a:r>
              <a:rPr lang="fr-BE" b="1" dirty="0" err="1">
                <a:solidFill>
                  <a:srgbClr val="FF0000"/>
                </a:solidFill>
              </a:rPr>
              <a:t>loop</a:t>
            </a:r>
            <a:endParaRPr lang="en-GB" dirty="0"/>
          </a:p>
        </p:txBody>
      </p:sp>
    </p:spTree>
    <p:extLst>
      <p:ext uri="{BB962C8B-B14F-4D97-AF65-F5344CB8AC3E}">
        <p14:creationId xmlns:p14="http://schemas.microsoft.com/office/powerpoint/2010/main" val="1281565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1521" y="5733256"/>
            <a:ext cx="7416824" cy="432048"/>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smtClean="0">
              <a:ln>
                <a:noFill/>
              </a:ln>
              <a:solidFill>
                <a:srgbClr val="2D5EC1"/>
              </a:solidFill>
              <a:effectLst/>
              <a:latin typeface="Verdana" pitchFamily="34" charset="0"/>
            </a:endParaRPr>
          </a:p>
        </p:txBody>
      </p:sp>
      <p:sp>
        <p:nvSpPr>
          <p:cNvPr id="66562" name="Rectangle 3"/>
          <p:cNvSpPr>
            <a:spLocks noGrp="1" noChangeArrowheads="1"/>
          </p:cNvSpPr>
          <p:nvPr>
            <p:ph type="body" idx="1"/>
          </p:nvPr>
        </p:nvSpPr>
        <p:spPr>
          <a:xfrm>
            <a:off x="468313" y="1484784"/>
            <a:ext cx="8675687" cy="5184775"/>
          </a:xfrm>
        </p:spPr>
        <p:txBody>
          <a:bodyPr/>
          <a:lstStyle/>
          <a:p>
            <a:pPr marL="0" indent="0">
              <a:spcAft>
                <a:spcPts val="1200"/>
              </a:spcAft>
              <a:buFontTx/>
              <a:buNone/>
            </a:pPr>
            <a:r>
              <a:rPr lang="en-US" sz="1600" b="1" i="0" dirty="0" smtClean="0"/>
              <a:t>Internal data upload from Member States</a:t>
            </a:r>
            <a:endParaRPr lang="fr-BE" sz="1600" b="1" i="0" dirty="0" smtClean="0"/>
          </a:p>
          <a:p>
            <a:pPr marL="0" indent="0">
              <a:spcAft>
                <a:spcPts val="1200"/>
              </a:spcAft>
              <a:buFontTx/>
              <a:buNone/>
            </a:pPr>
            <a:r>
              <a:rPr lang="fr-BE" sz="1600" b="1" i="0" dirty="0" err="1" smtClean="0"/>
              <a:t>External</a:t>
            </a:r>
            <a:r>
              <a:rPr lang="fr-BE" sz="1600" b="1" i="0" dirty="0" smtClean="0"/>
              <a:t> data </a:t>
            </a:r>
            <a:r>
              <a:rPr lang="fr-BE" sz="1600" b="1" i="0" dirty="0" err="1" smtClean="0"/>
              <a:t>enrichment</a:t>
            </a:r>
            <a:r>
              <a:rPr lang="fr-BE" sz="1600" b="1" i="0" dirty="0" smtClean="0"/>
              <a:t> </a:t>
            </a:r>
            <a:r>
              <a:rPr lang="fr-BE" sz="1600" i="0" dirty="0" smtClean="0"/>
              <a:t>(</a:t>
            </a:r>
            <a:r>
              <a:rPr lang="fr-BE" sz="1600" i="0" dirty="0" err="1" smtClean="0"/>
              <a:t>Orbis</a:t>
            </a:r>
            <a:r>
              <a:rPr lang="fr-BE" sz="1600" i="0" dirty="0" smtClean="0"/>
              <a:t>, </a:t>
            </a:r>
            <a:r>
              <a:rPr lang="fr-BE" sz="1600" i="0" dirty="0" err="1" smtClean="0"/>
              <a:t>WorldCompliance</a:t>
            </a:r>
            <a:r>
              <a:rPr lang="fr-BE" sz="1600" i="0" dirty="0" smtClean="0"/>
              <a:t>)</a:t>
            </a:r>
          </a:p>
          <a:p>
            <a:pPr marL="0" indent="0">
              <a:spcAft>
                <a:spcPts val="1200"/>
              </a:spcAft>
              <a:buFontTx/>
              <a:buNone/>
            </a:pPr>
            <a:r>
              <a:rPr lang="fr-BE" sz="1600" b="1" i="0" dirty="0" err="1" smtClean="0"/>
              <a:t>Risk</a:t>
            </a:r>
            <a:r>
              <a:rPr lang="fr-BE" sz="1600" b="1" i="0" dirty="0" smtClean="0"/>
              <a:t> score </a:t>
            </a:r>
            <a:r>
              <a:rPr lang="fr-BE" sz="1600" b="1" i="0" dirty="0" err="1" smtClean="0"/>
              <a:t>calculation</a:t>
            </a:r>
            <a:r>
              <a:rPr lang="fr-BE" sz="1600" b="1" i="0" dirty="0" smtClean="0"/>
              <a:t> </a:t>
            </a:r>
            <a:r>
              <a:rPr lang="fr-BE" sz="1600" b="1" i="0" dirty="0" err="1" smtClean="0"/>
              <a:t>based</a:t>
            </a:r>
            <a:r>
              <a:rPr lang="fr-BE" sz="1600" b="1" i="0" dirty="0" smtClean="0"/>
              <a:t> on </a:t>
            </a:r>
            <a:r>
              <a:rPr lang="fr-BE" sz="1600" b="1" i="0" dirty="0" err="1" smtClean="0"/>
              <a:t>internal</a:t>
            </a:r>
            <a:r>
              <a:rPr lang="fr-BE" sz="1600" b="1" i="0" dirty="0" smtClean="0"/>
              <a:t> and </a:t>
            </a:r>
            <a:r>
              <a:rPr lang="fr-BE" sz="1600" b="1" i="0" dirty="0" err="1" smtClean="0"/>
              <a:t>external</a:t>
            </a:r>
            <a:r>
              <a:rPr lang="fr-BE" sz="1600" b="1" i="0" dirty="0" smtClean="0"/>
              <a:t> data</a:t>
            </a:r>
          </a:p>
          <a:p>
            <a:pPr marL="0" indent="0">
              <a:spcAft>
                <a:spcPts val="1200"/>
              </a:spcAft>
              <a:buFontTx/>
              <a:buNone/>
            </a:pPr>
            <a:r>
              <a:rPr lang="fr-BE" sz="1600" b="1" i="0" dirty="0" smtClean="0"/>
              <a:t>Output visualisation in </a:t>
            </a:r>
            <a:r>
              <a:rPr lang="fr-BE" sz="1600" b="1" i="0" dirty="0" err="1" smtClean="0"/>
              <a:t>dashboards</a:t>
            </a:r>
            <a:endParaRPr lang="fr-BE" sz="1600" b="1" i="0" dirty="0" smtClean="0"/>
          </a:p>
          <a:p>
            <a:pPr marL="434975" lvl="2">
              <a:buFont typeface="Wingdings" pitchFamily="2" charset="2"/>
              <a:buChar char="§"/>
            </a:pPr>
            <a:r>
              <a:rPr lang="fr-BE" sz="1600" dirty="0" smtClean="0"/>
              <a:t>Visualisation </a:t>
            </a:r>
            <a:r>
              <a:rPr lang="fr-BE" sz="1600" dirty="0"/>
              <a:t>of links </a:t>
            </a:r>
            <a:r>
              <a:rPr lang="fr-BE" sz="1600" dirty="0" err="1"/>
              <a:t>between</a:t>
            </a:r>
            <a:r>
              <a:rPr lang="fr-BE" sz="1600" dirty="0"/>
              <a:t> </a:t>
            </a:r>
            <a:r>
              <a:rPr lang="fr-BE" sz="1600" dirty="0" err="1" smtClean="0"/>
              <a:t>entities</a:t>
            </a:r>
            <a:r>
              <a:rPr lang="fr-BE" sz="1600" dirty="0" smtClean="0"/>
              <a:t>/</a:t>
            </a:r>
            <a:r>
              <a:rPr lang="fr-BE" sz="1600" dirty="0" err="1" smtClean="0"/>
              <a:t>individuals</a:t>
            </a:r>
            <a:endParaRPr lang="fr-BE" sz="1600" dirty="0" smtClean="0"/>
          </a:p>
          <a:p>
            <a:pPr marL="434975" lvl="2">
              <a:buFont typeface="Wingdings" pitchFamily="2" charset="2"/>
              <a:buChar char="§"/>
            </a:pPr>
            <a:r>
              <a:rPr lang="fr-BE" sz="1600" dirty="0" smtClean="0"/>
              <a:t>High </a:t>
            </a:r>
            <a:r>
              <a:rPr lang="fr-BE" sz="1600" dirty="0" err="1" smtClean="0"/>
              <a:t>risk</a:t>
            </a:r>
            <a:r>
              <a:rPr lang="fr-BE" sz="1600" dirty="0" smtClean="0"/>
              <a:t> </a:t>
            </a:r>
            <a:r>
              <a:rPr lang="fr-BE" sz="1600" dirty="0" err="1" smtClean="0"/>
              <a:t>beneficiaries</a:t>
            </a:r>
            <a:r>
              <a:rPr lang="fr-BE" sz="1600" dirty="0" smtClean="0"/>
              <a:t> / </a:t>
            </a:r>
            <a:r>
              <a:rPr lang="fr-BE" sz="1600" dirty="0" err="1" smtClean="0"/>
              <a:t>projects</a:t>
            </a:r>
            <a:r>
              <a:rPr lang="fr-BE" sz="1600" dirty="0" smtClean="0"/>
              <a:t> / </a:t>
            </a:r>
            <a:r>
              <a:rPr lang="fr-BE" sz="1600" dirty="0" err="1" smtClean="0"/>
              <a:t>contractors</a:t>
            </a:r>
            <a:r>
              <a:rPr lang="fr-BE" sz="1600" dirty="0" smtClean="0"/>
              <a:t> / </a:t>
            </a:r>
            <a:r>
              <a:rPr lang="fr-BE" sz="1600" dirty="0" err="1" smtClean="0"/>
              <a:t>contracts</a:t>
            </a:r>
            <a:r>
              <a:rPr lang="fr-BE" sz="1600" dirty="0" smtClean="0"/>
              <a:t> </a:t>
            </a:r>
          </a:p>
          <a:p>
            <a:pPr marL="434975" lvl="2">
              <a:buFont typeface="Wingdings" pitchFamily="2" charset="2"/>
              <a:buChar char="§"/>
            </a:pPr>
            <a:r>
              <a:rPr lang="fr-BE" sz="1600" dirty="0" smtClean="0"/>
              <a:t>Drill-down </a:t>
            </a:r>
            <a:r>
              <a:rPr lang="fr-BE" sz="1600" dirty="0" err="1" smtClean="0"/>
              <a:t>functionalities</a:t>
            </a:r>
            <a:endParaRPr lang="fr-BE" sz="1600" dirty="0" smtClean="0"/>
          </a:p>
          <a:p>
            <a:pPr marL="434975" lvl="2">
              <a:buFont typeface="Wingdings" pitchFamily="2" charset="2"/>
              <a:buChar char="§"/>
            </a:pPr>
            <a:endParaRPr lang="fr-BE" sz="1600" dirty="0" smtClean="0"/>
          </a:p>
          <a:p>
            <a:pPr marL="0" indent="0">
              <a:spcAft>
                <a:spcPts val="1200"/>
              </a:spcAft>
              <a:buFontTx/>
              <a:buNone/>
            </a:pPr>
            <a:r>
              <a:rPr lang="fr-BE" sz="1600" b="1" i="0" dirty="0" smtClean="0"/>
              <a:t>Export options</a:t>
            </a:r>
          </a:p>
          <a:p>
            <a:pPr marL="0" indent="0">
              <a:spcAft>
                <a:spcPts val="1200"/>
              </a:spcAft>
              <a:buFontTx/>
              <a:buNone/>
            </a:pPr>
            <a:r>
              <a:rPr lang="fr-BE" sz="1600" b="1" i="0" dirty="0" smtClean="0"/>
              <a:t>Case management</a:t>
            </a:r>
          </a:p>
          <a:p>
            <a:pPr marL="0" indent="0">
              <a:spcAft>
                <a:spcPts val="1200"/>
              </a:spcAft>
              <a:buFontTx/>
              <a:buNone/>
            </a:pPr>
            <a:r>
              <a:rPr lang="fr-BE" sz="1600" b="1" i="0" dirty="0" smtClean="0"/>
              <a:t>Feedback </a:t>
            </a:r>
            <a:r>
              <a:rPr lang="fr-BE" sz="1600" b="1" i="0" dirty="0" err="1" smtClean="0"/>
              <a:t>loop</a:t>
            </a:r>
            <a:endParaRPr lang="fr-BE" sz="1600" b="1" i="0" dirty="0" smtClean="0"/>
          </a:p>
          <a:p>
            <a:pPr marL="0" indent="0">
              <a:spcAft>
                <a:spcPts val="1200"/>
              </a:spcAft>
              <a:buFontTx/>
              <a:buNone/>
            </a:pPr>
            <a:r>
              <a:rPr lang="fr-BE" sz="1600" b="1" i="0" dirty="0" smtClean="0"/>
              <a:t>User management</a:t>
            </a:r>
            <a:endParaRPr lang="en-US" sz="1600"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Main 								Functionalities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149</a:t>
            </a:fld>
            <a:endParaRPr lang="en-GB"/>
          </a:p>
        </p:txBody>
      </p:sp>
    </p:spTree>
    <p:extLst>
      <p:ext uri="{BB962C8B-B14F-4D97-AF65-F5344CB8AC3E}">
        <p14:creationId xmlns:p14="http://schemas.microsoft.com/office/powerpoint/2010/main" val="129781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311"/>
            <a:ext cx="8640960" cy="3816945"/>
          </a:xfrm>
        </p:spPr>
        <p:txBody>
          <a:bodyPr/>
          <a:lstStyle/>
          <a:p>
            <a:pPr marL="457200" lvl="1" indent="0">
              <a:buNone/>
            </a:pPr>
            <a:r>
              <a:rPr lang="nl-BE" sz="1600" dirty="0">
                <a:latin typeface="Arial" panose="020B0604020202020204" pitchFamily="34" charset="0"/>
                <a:cs typeface="Arial" panose="020B0604020202020204" pitchFamily="34" charset="0"/>
              </a:rPr>
              <a:t>Global PEP List </a:t>
            </a:r>
            <a:r>
              <a:rPr lang="en-US" sz="1600" dirty="0">
                <a:latin typeface="Arial" panose="020B0604020202020204" pitchFamily="34" charset="0"/>
                <a:cs typeface="Arial" panose="020B0604020202020204" pitchFamily="34" charset="0"/>
              </a:rPr>
              <a:t>:</a:t>
            </a:r>
          </a:p>
          <a:p>
            <a:pPr marL="914400" lvl="4" indent="-285750">
              <a:spcBef>
                <a:spcPts val="1200"/>
              </a:spcBef>
              <a:buFont typeface="Wingdings" panose="05000000000000000000" pitchFamily="2" charset="2"/>
              <a:buChar char="ü"/>
            </a:pPr>
            <a:r>
              <a:rPr lang="en-US" sz="1600" dirty="0">
                <a:solidFill>
                  <a:srgbClr val="0F5494"/>
                </a:solidFill>
                <a:latin typeface="Arial" panose="020B0604020202020204" pitchFamily="34" charset="0"/>
                <a:cs typeface="Arial" panose="020B0604020202020204" pitchFamily="34" charset="0"/>
              </a:rPr>
              <a:t>Over 850,000 profiles of Politically Exposed Persons from over 230 countries, including family members and close associates.  State owned companies and foreign officials are added to this list.</a:t>
            </a:r>
            <a:endParaRPr lang="en-GB" sz="1600" dirty="0">
              <a:solidFill>
                <a:srgbClr val="0F5494"/>
              </a:solidFill>
              <a:latin typeface="Arial" panose="020B0604020202020204" pitchFamily="34" charset="0"/>
              <a:cs typeface="Arial" panose="020B0604020202020204" pitchFamily="34" charset="0"/>
            </a:endParaRPr>
          </a:p>
          <a:p>
            <a:pPr marL="914400" lvl="4" indent="-285750">
              <a:spcBef>
                <a:spcPts val="1200"/>
              </a:spcBef>
              <a:buFont typeface="Wingdings" panose="05000000000000000000" pitchFamily="2" charset="2"/>
              <a:buChar char="ü"/>
            </a:pPr>
            <a:r>
              <a:rPr lang="en-US" sz="1600" dirty="0">
                <a:solidFill>
                  <a:srgbClr val="0F5494"/>
                </a:solidFill>
                <a:latin typeface="Arial" panose="020B0604020202020204" pitchFamily="34" charset="0"/>
                <a:cs typeface="Arial" panose="020B0604020202020204" pitchFamily="34" charset="0"/>
              </a:rPr>
              <a:t>Used in the alert ‘Involvement in PEP lists’</a:t>
            </a:r>
            <a:endParaRPr lang="en-GB" sz="1600" dirty="0">
              <a:solidFill>
                <a:srgbClr val="0F5494"/>
              </a:solidFill>
              <a:latin typeface="Arial" panose="020B0604020202020204" pitchFamily="34" charset="0"/>
              <a:cs typeface="Arial" panose="020B0604020202020204" pitchFamily="34" charset="0"/>
            </a:endParaRPr>
          </a:p>
          <a:p>
            <a:pPr marL="914400" lvl="4" indent="-285750">
              <a:spcBef>
                <a:spcPts val="1200"/>
              </a:spcBef>
              <a:buFont typeface="Wingdings" panose="05000000000000000000" pitchFamily="2" charset="2"/>
              <a:buChar char="ü"/>
            </a:pPr>
            <a:r>
              <a:rPr lang="en-US" sz="1600" dirty="0">
                <a:solidFill>
                  <a:srgbClr val="0F5494"/>
                </a:solidFill>
                <a:latin typeface="Arial" panose="020B0604020202020204" pitchFamily="34" charset="0"/>
                <a:cs typeface="Arial" panose="020B0604020202020204" pitchFamily="34" charset="0"/>
              </a:rPr>
              <a:t>Arachne shows Name + Role in the project + </a:t>
            </a:r>
            <a:r>
              <a:rPr lang="en-US" sz="1600" dirty="0" err="1">
                <a:solidFill>
                  <a:srgbClr val="0F5494"/>
                </a:solidFill>
                <a:latin typeface="Arial" panose="020B0604020202020204" pitchFamily="34" charset="0"/>
                <a:cs typeface="Arial" panose="020B0604020202020204" pitchFamily="34" charset="0"/>
              </a:rPr>
              <a:t>WorldCompliance</a:t>
            </a:r>
            <a:r>
              <a:rPr lang="en-US" sz="1600" dirty="0">
                <a:solidFill>
                  <a:srgbClr val="0F5494"/>
                </a:solidFill>
                <a:latin typeface="Arial" panose="020B0604020202020204" pitchFamily="34" charset="0"/>
                <a:cs typeface="Arial" panose="020B0604020202020204" pitchFamily="34" charset="0"/>
              </a:rPr>
              <a:t> position (e.g. Mayor of …) + </a:t>
            </a:r>
            <a:r>
              <a:rPr lang="en-US" sz="1600" dirty="0" err="1">
                <a:solidFill>
                  <a:srgbClr val="0F5494"/>
                </a:solidFill>
                <a:latin typeface="Arial" panose="020B0604020202020204" pitchFamily="34" charset="0"/>
                <a:cs typeface="Arial" panose="020B0604020202020204" pitchFamily="34" charset="0"/>
              </a:rPr>
              <a:t>WorldCompliance</a:t>
            </a:r>
            <a:r>
              <a:rPr lang="en-US" sz="1600" dirty="0">
                <a:solidFill>
                  <a:srgbClr val="0F5494"/>
                </a:solidFill>
                <a:latin typeface="Arial" panose="020B0604020202020204" pitchFamily="34" charset="0"/>
                <a:cs typeface="Arial" panose="020B0604020202020204" pitchFamily="34" charset="0"/>
              </a:rPr>
              <a:t> Remarks (e.g. former prime minister of …)</a:t>
            </a:r>
            <a:endParaRPr lang="en-GB" sz="1600" dirty="0">
              <a:solidFill>
                <a:srgbClr val="0F5494"/>
              </a:solidFill>
              <a:latin typeface="Arial" panose="020B0604020202020204" pitchFamily="34" charset="0"/>
              <a:cs typeface="Arial" panose="020B0604020202020204" pitchFamily="34" charset="0"/>
            </a:endParaRPr>
          </a:p>
          <a:p>
            <a:pPr lvl="1"/>
            <a:endParaRPr lang="fr-BE" b="0" dirty="0"/>
          </a:p>
        </p:txBody>
      </p:sp>
      <p:sp>
        <p:nvSpPr>
          <p:cNvPr id="5" name="TextBox 4"/>
          <p:cNvSpPr txBox="1"/>
          <p:nvPr/>
        </p:nvSpPr>
        <p:spPr>
          <a:xfrm>
            <a:off x="8063185" y="6377507"/>
            <a:ext cx="1080815" cy="276999"/>
          </a:xfrm>
          <a:prstGeom prst="rect">
            <a:avLst/>
          </a:prstGeom>
          <a:noFill/>
        </p:spPr>
        <p:txBody>
          <a:bodyPr wrap="square" rtlCol="0">
            <a:spAutoFit/>
          </a:bodyPr>
          <a:lstStyle/>
          <a:p>
            <a:r>
              <a:rPr lang="fr-BE" dirty="0" smtClean="0">
                <a:hlinkClick r:id="rId2" action="ppaction://hlinksldjump"/>
              </a:rPr>
              <a:t>BACK</a:t>
            </a:r>
            <a:endParaRPr lang="en-GB" dirty="0"/>
          </a:p>
        </p:txBody>
      </p:sp>
      <p:grpSp>
        <p:nvGrpSpPr>
          <p:cNvPr id="10" name="Group 9"/>
          <p:cNvGrpSpPr/>
          <p:nvPr/>
        </p:nvGrpSpPr>
        <p:grpSpPr>
          <a:xfrm>
            <a:off x="5537042" y="1052736"/>
            <a:ext cx="3499454" cy="1057275"/>
            <a:chOff x="5398012" y="1003573"/>
            <a:chExt cx="3499454" cy="1057275"/>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03573"/>
              <a:ext cx="2381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398012" y="1268760"/>
              <a:ext cx="1152128" cy="663640"/>
              <a:chOff x="7819160" y="1440713"/>
              <a:chExt cx="1152128" cy="66364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376" y="1440713"/>
                <a:ext cx="476120" cy="476120"/>
              </a:xfrm>
              <a:prstGeom prst="rect">
                <a:avLst/>
              </a:prstGeom>
            </p:spPr>
          </p:pic>
          <p:sp>
            <p:nvSpPr>
              <p:cNvPr id="14" name="TextBox 13"/>
              <p:cNvSpPr txBox="1"/>
              <p:nvPr/>
            </p:nvSpPr>
            <p:spPr>
              <a:xfrm>
                <a:off x="7819160" y="1827354"/>
                <a:ext cx="1152128" cy="276999"/>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dirty="0" smtClean="0">
                    <a:solidFill>
                      <a:srgbClr val="C00000"/>
                    </a:solidFill>
                  </a:rPr>
                  <a:t>LexisNexis</a:t>
                </a:r>
                <a:endParaRPr lang="en-GB" dirty="0">
                  <a:solidFill>
                    <a:srgbClr val="C00000"/>
                  </a:solidFill>
                </a:endParaRPr>
              </a:p>
            </p:txBody>
          </p:sp>
        </p:grpSp>
      </p:gr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World Compliance</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15</a:t>
            </a:fld>
            <a:endParaRPr lang="en-GB"/>
          </a:p>
        </p:txBody>
      </p:sp>
    </p:spTree>
    <p:extLst>
      <p:ext uri="{BB962C8B-B14F-4D97-AF65-F5344CB8AC3E}">
        <p14:creationId xmlns:p14="http://schemas.microsoft.com/office/powerpoint/2010/main" val="283999225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kern="0" dirty="0" smtClean="0">
                <a:solidFill>
                  <a:srgbClr val="FFC000"/>
                </a:solidFill>
              </a:rPr>
              <a:t>			</a:t>
            </a:r>
            <a:r>
              <a:rPr lang="en-US" sz="2400" kern="0" dirty="0" smtClean="0">
                <a:solidFill>
                  <a:srgbClr val="FFC000"/>
                </a:solidFill>
              </a:rPr>
              <a:t>User management</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150</a:t>
            </a:fld>
            <a:endParaRPr lang="en-GB"/>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009151"/>
            <a:ext cx="9115425" cy="583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66521299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772816"/>
            <a:ext cx="6768752" cy="4248472"/>
          </a:xfrm>
        </p:spPr>
        <p:txBody>
          <a:bodyPr/>
          <a:lstStyle/>
          <a:p>
            <a:pPr eaLnBrk="1" hangingPunct="1">
              <a:spcAft>
                <a:spcPts val="1200"/>
              </a:spcAft>
              <a:buClr>
                <a:srgbClr val="2D5EC1"/>
              </a:buClr>
            </a:pPr>
            <a:r>
              <a:rPr lang="en-US" sz="1600" b="1" i="0" dirty="0" smtClean="0"/>
              <a:t>Navigator</a:t>
            </a:r>
          </a:p>
          <a:p>
            <a:pPr eaLnBrk="1" hangingPunct="1">
              <a:spcAft>
                <a:spcPts val="1200"/>
              </a:spcAft>
              <a:buClr>
                <a:srgbClr val="2D5EC1"/>
              </a:buClr>
            </a:pPr>
            <a:r>
              <a:rPr lang="en-US" sz="1600" b="1" i="0" dirty="0" smtClean="0"/>
              <a:t>Parameters: columns, dashboards configuration</a:t>
            </a:r>
          </a:p>
          <a:p>
            <a:pPr eaLnBrk="1" hangingPunct="1">
              <a:spcAft>
                <a:spcPts val="1200"/>
              </a:spcAft>
              <a:buClr>
                <a:srgbClr val="2D5EC1"/>
              </a:buClr>
            </a:pPr>
            <a:r>
              <a:rPr lang="en-US" sz="1600" b="1" i="0" dirty="0" smtClean="0"/>
              <a:t>Basket</a:t>
            </a:r>
          </a:p>
          <a:p>
            <a:pPr eaLnBrk="1" hangingPunct="1">
              <a:spcAft>
                <a:spcPts val="1200"/>
              </a:spcAft>
              <a:buClr>
                <a:srgbClr val="2D5EC1"/>
              </a:buClr>
            </a:pPr>
            <a:r>
              <a:rPr lang="en-US" sz="1600" b="1" i="0" dirty="0" smtClean="0"/>
              <a:t>Task pane</a:t>
            </a:r>
          </a:p>
          <a:p>
            <a:pPr eaLnBrk="1" hangingPunct="1">
              <a:spcAft>
                <a:spcPts val="1200"/>
              </a:spcAft>
              <a:buClrTx/>
            </a:pPr>
            <a:r>
              <a:rPr lang="en-US" sz="1600" b="1" i="0" dirty="0" smtClean="0"/>
              <a:t>Search - Expert Mode</a:t>
            </a:r>
          </a:p>
          <a:p>
            <a:pPr marL="0" indent="0" eaLnBrk="1" hangingPunct="1">
              <a:spcAft>
                <a:spcPts val="1200"/>
              </a:spcAft>
              <a:buClrTx/>
              <a:buNone/>
            </a:pPr>
            <a:endParaRPr lang="en-US" sz="1600" b="1" i="0" dirty="0"/>
          </a:p>
          <a:p>
            <a:pPr eaLnBrk="1" hangingPunct="1">
              <a:spcAft>
                <a:spcPts val="1200"/>
              </a:spcAft>
              <a:buClr>
                <a:srgbClr val="2D5EC1"/>
              </a:buClr>
            </a:pPr>
            <a:endParaRPr lang="en-US" sz="1600" b="1" i="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151</a:t>
            </a:fld>
            <a:endParaRPr lang="en-GB"/>
          </a:p>
        </p:txBody>
      </p:sp>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Other								Functionalities</a:t>
            </a:r>
          </a:p>
        </p:txBody>
      </p:sp>
    </p:spTree>
    <p:extLst>
      <p:ext uri="{BB962C8B-B14F-4D97-AF65-F5344CB8AC3E}">
        <p14:creationId xmlns:p14="http://schemas.microsoft.com/office/powerpoint/2010/main" val="36230505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14:15</a:t>
            </a:r>
            <a:r>
              <a:rPr lang="en-GB" sz="1400" i="0" kern="0" dirty="0"/>
              <a:t>	Arachne functionalities : </a:t>
            </a:r>
            <a:r>
              <a:rPr lang="en-GB" sz="1400" i="0" kern="0" dirty="0" smtClean="0"/>
              <a:t>Dashboards</a:t>
            </a:r>
          </a:p>
          <a:p>
            <a:pPr>
              <a:lnSpc>
                <a:spcPct val="150000"/>
              </a:lnSpc>
            </a:pPr>
            <a:r>
              <a:rPr lang="en-GB" sz="1400" i="0" kern="0" dirty="0" smtClean="0"/>
              <a:t>14:15 </a:t>
            </a:r>
            <a:r>
              <a:rPr lang="en-GB" sz="1400" i="0" kern="0" dirty="0"/>
              <a:t>– </a:t>
            </a:r>
            <a:r>
              <a:rPr lang="en-GB" sz="1400" i="0" kern="0" dirty="0" smtClean="0"/>
              <a:t>14:30</a:t>
            </a:r>
            <a:r>
              <a:rPr lang="en-GB" sz="1400" i="0" kern="0" dirty="0"/>
              <a:t>	Arachne functionalities : Export / Case management system</a:t>
            </a:r>
          </a:p>
          <a:p>
            <a:pPr>
              <a:lnSpc>
                <a:spcPct val="150000"/>
              </a:lnSpc>
            </a:pPr>
            <a:r>
              <a:rPr lang="en-GB" sz="1400" i="0" kern="0" dirty="0" smtClean="0"/>
              <a:t>14:30 </a:t>
            </a:r>
            <a:r>
              <a:rPr lang="en-GB" sz="1400" i="0" kern="0" dirty="0"/>
              <a:t>– </a:t>
            </a:r>
            <a:r>
              <a:rPr lang="en-GB" sz="1400" i="0" kern="0" dirty="0"/>
              <a:t>15:15</a:t>
            </a:r>
            <a:r>
              <a:rPr lang="en-GB" sz="1400" i="0" kern="0" dirty="0"/>
              <a:t>	</a:t>
            </a:r>
            <a:r>
              <a:rPr lang="en-GB" sz="1400" i="0" kern="0" dirty="0" smtClean="0"/>
              <a:t>Break</a:t>
            </a:r>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Risk </a:t>
            </a:r>
            <a:r>
              <a:rPr lang="en-GB" sz="1400" i="0" kern="0" dirty="0"/>
              <a:t>details / </a:t>
            </a:r>
            <a:r>
              <a:rPr lang="en-GB" sz="1400" i="0" kern="0" dirty="0" smtClean="0"/>
              <a:t>Reports / Exercises</a:t>
            </a:r>
            <a:endParaRPr lang="en-GB" sz="1400" i="0" kern="0" dirty="0"/>
          </a:p>
          <a:p>
            <a:pPr>
              <a:lnSpc>
                <a:spcPct val="150000"/>
              </a:lnSpc>
            </a:pPr>
            <a:r>
              <a:rPr lang="en-GB" sz="1400" i="0" kern="0" dirty="0" smtClean="0">
                <a:solidFill>
                  <a:srgbClr val="FF0000"/>
                </a:solidFill>
              </a:rPr>
              <a:t>15:45 </a:t>
            </a:r>
            <a:r>
              <a:rPr lang="en-GB" sz="1400" i="0" kern="0" dirty="0">
                <a:solidFill>
                  <a:srgbClr val="FF0000"/>
                </a:solidFill>
              </a:rPr>
              <a:t>– </a:t>
            </a:r>
            <a:r>
              <a:rPr lang="en-GB" sz="1400" i="0" kern="0" dirty="0" smtClean="0">
                <a:solidFill>
                  <a:srgbClr val="FF0000"/>
                </a:solidFill>
              </a:rPr>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152</a:t>
            </a:fld>
            <a:endParaRPr lang="en-GB"/>
          </a:p>
        </p:txBody>
      </p:sp>
    </p:spTree>
    <p:extLst>
      <p:ext uri="{BB962C8B-B14F-4D97-AF65-F5344CB8AC3E}">
        <p14:creationId xmlns:p14="http://schemas.microsoft.com/office/powerpoint/2010/main" val="254510841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ubTitle" idx="1"/>
          </p:nvPr>
        </p:nvSpPr>
        <p:spPr>
          <a:xfrm>
            <a:off x="250825" y="1412776"/>
            <a:ext cx="8532813" cy="4464149"/>
          </a:xfrm>
          <a:noFill/>
        </p:spPr>
        <p:txBody>
          <a:bodyPr/>
          <a:lstStyle/>
          <a:p>
            <a:pPr algn="ctr" eaLnBrk="1" hangingPunct="1"/>
            <a:endParaRPr lang="fr-BE" sz="3400" dirty="0" smtClean="0">
              <a:solidFill>
                <a:srgbClr val="FFD624"/>
              </a:solidFill>
            </a:endParaRPr>
          </a:p>
          <a:p>
            <a:pPr algn="ctr" eaLnBrk="1" hangingPunct="1"/>
            <a:r>
              <a:rPr lang="fr-BE" sz="3400" dirty="0" err="1" smtClean="0">
                <a:solidFill>
                  <a:srgbClr val="FFD624"/>
                </a:solidFill>
              </a:rPr>
              <a:t>Thank</a:t>
            </a:r>
            <a:r>
              <a:rPr lang="fr-BE" sz="3400" dirty="0" smtClean="0">
                <a:solidFill>
                  <a:srgbClr val="FFD624"/>
                </a:solidFill>
              </a:rPr>
              <a:t> </a:t>
            </a:r>
            <a:r>
              <a:rPr lang="fr-BE" sz="3400" dirty="0" err="1" smtClean="0">
                <a:solidFill>
                  <a:srgbClr val="FFD624"/>
                </a:solidFill>
              </a:rPr>
              <a:t>you</a:t>
            </a:r>
            <a:r>
              <a:rPr lang="fr-BE" sz="3400" dirty="0" smtClean="0">
                <a:solidFill>
                  <a:srgbClr val="FFD624"/>
                </a:solidFill>
              </a:rPr>
              <a:t> for </a:t>
            </a:r>
            <a:r>
              <a:rPr lang="fr-BE" sz="3400" dirty="0" err="1" smtClean="0">
                <a:solidFill>
                  <a:srgbClr val="FFD624"/>
                </a:solidFill>
              </a:rPr>
              <a:t>your</a:t>
            </a:r>
            <a:r>
              <a:rPr lang="fr-BE" sz="3400" dirty="0" smtClean="0">
                <a:solidFill>
                  <a:srgbClr val="FFD624"/>
                </a:solidFill>
              </a:rPr>
              <a:t> attention</a:t>
            </a:r>
          </a:p>
          <a:p>
            <a:pPr algn="ctr" eaLnBrk="1" hangingPunct="1"/>
            <a:endParaRPr lang="fr-BE" sz="2000" dirty="0" smtClean="0">
              <a:solidFill>
                <a:srgbClr val="FFD624"/>
              </a:solidFill>
            </a:endParaRPr>
          </a:p>
          <a:p>
            <a:pPr algn="ctr" eaLnBrk="1" hangingPunct="1"/>
            <a:r>
              <a:rPr lang="fr-BE" sz="3400" dirty="0" smtClean="0">
                <a:solidFill>
                  <a:srgbClr val="FFD624"/>
                </a:solidFill>
              </a:rPr>
              <a:t>Questions?</a:t>
            </a:r>
          </a:p>
          <a:p>
            <a:pPr algn="ctr" eaLnBrk="1" hangingPunct="1"/>
            <a:endParaRPr lang="fr-BE" sz="2000" dirty="0" smtClean="0"/>
          </a:p>
          <a:p>
            <a:pPr algn="ctr" eaLnBrk="1" hangingPunct="1"/>
            <a:r>
              <a:rPr lang="en-GB" sz="2600" dirty="0"/>
              <a:t>EC-ARACHNE-INFO@ec.europa.eu</a:t>
            </a:r>
            <a:endParaRPr lang="en-GB" sz="2600" dirty="0" smtClean="0"/>
          </a:p>
          <a:p>
            <a:pPr eaLnBrk="1" hangingPunct="1"/>
            <a:endParaRPr lang="en-GB"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725144"/>
            <a:ext cx="1862137"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744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303"/>
            <a:ext cx="8640960" cy="3816945"/>
          </a:xfrm>
        </p:spPr>
        <p:txBody>
          <a:bodyPr/>
          <a:lstStyle/>
          <a:p>
            <a:pPr marL="457200" lvl="1" indent="0">
              <a:buNone/>
            </a:pPr>
            <a:r>
              <a:rPr lang="nl-BE" sz="1600" dirty="0">
                <a:latin typeface="Arial" panose="020B0604020202020204" pitchFamily="34" charset="0"/>
                <a:cs typeface="Arial" panose="020B0604020202020204" pitchFamily="34" charset="0"/>
              </a:rPr>
              <a:t>Global Sanctions List </a:t>
            </a:r>
            <a:r>
              <a:rPr lang="en-US" sz="1600" dirty="0">
                <a:latin typeface="Arial" panose="020B0604020202020204" pitchFamily="34" charset="0"/>
                <a:cs typeface="Arial" panose="020B0604020202020204" pitchFamily="34" charset="0"/>
              </a:rPr>
              <a:t>:</a:t>
            </a: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Aggregated information from sanction lists around the world and grouped into the Global Sanction List offering, with over 15,000 profiles covering </a:t>
            </a:r>
            <a:r>
              <a:rPr lang="en-US" sz="1600" dirty="0" err="1">
                <a:latin typeface="Arial" panose="020B0604020202020204" pitchFamily="34" charset="0"/>
                <a:cs typeface="Arial" panose="020B0604020202020204" pitchFamily="34" charset="0"/>
              </a:rPr>
              <a:t>a.o.</a:t>
            </a:r>
            <a:r>
              <a:rPr lang="en-US" sz="1600" dirty="0">
                <a:latin typeface="Arial" panose="020B0604020202020204" pitchFamily="34" charset="0"/>
                <a:cs typeface="Arial" panose="020B0604020202020204" pitchFamily="34" charset="0"/>
              </a:rPr>
              <a:t> EU Terrorism List, ICE List, CBI List, Office of Foreign Assets Control (OFAC) Sanctions, Her Majesty Treasury, Bureau of Industry and Security, World Bank Debarred Parties List, OCC Shell Bank List, Department of State, Interpol Most Wanted, SDN &amp; Blocked Entities, SECO List, Treasury PML List, UN Consolidated List</a:t>
            </a:r>
            <a:endParaRPr lang="en-GB" sz="1600" dirty="0">
              <a:latin typeface="Arial" panose="020B0604020202020204" pitchFamily="34" charset="0"/>
              <a:cs typeface="Arial" panose="020B0604020202020204" pitchFamily="34" charset="0"/>
            </a:endParaRP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Used in the alert ‘Involvement in sanction lists’</a:t>
            </a:r>
            <a:endParaRPr lang="en-GB" sz="1600" dirty="0">
              <a:latin typeface="Arial" panose="020B0604020202020204" pitchFamily="34" charset="0"/>
              <a:cs typeface="Arial" panose="020B0604020202020204" pitchFamily="34" charset="0"/>
            </a:endParaRP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Arachne shows Name + Role in the project + </a:t>
            </a:r>
            <a:r>
              <a:rPr lang="en-US" sz="1600" dirty="0" err="1">
                <a:latin typeface="Arial" panose="020B0604020202020204" pitchFamily="34" charset="0"/>
                <a:cs typeface="Arial" panose="020B0604020202020204" pitchFamily="34" charset="0"/>
              </a:rPr>
              <a:t>WorldCompliance</a:t>
            </a:r>
            <a:r>
              <a:rPr lang="en-US" sz="1600" dirty="0">
                <a:latin typeface="Arial" panose="020B0604020202020204" pitchFamily="34" charset="0"/>
                <a:cs typeface="Arial" panose="020B0604020202020204" pitchFamily="34" charset="0"/>
              </a:rPr>
              <a:t> position (e.g. Added to OFAC list)</a:t>
            </a:r>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8063185" y="6377507"/>
            <a:ext cx="1080815" cy="276999"/>
          </a:xfrm>
          <a:prstGeom prst="rect">
            <a:avLst/>
          </a:prstGeom>
          <a:noFill/>
        </p:spPr>
        <p:txBody>
          <a:bodyPr wrap="square" rtlCol="0">
            <a:spAutoFit/>
          </a:bodyPr>
          <a:lstStyle/>
          <a:p>
            <a:r>
              <a:rPr lang="fr-BE" dirty="0" smtClean="0">
                <a:hlinkClick r:id="rId2" action="ppaction://hlinksldjump"/>
              </a:rPr>
              <a:t>BACK</a:t>
            </a:r>
            <a:endParaRPr lang="en-GB" dirty="0"/>
          </a:p>
        </p:txBody>
      </p:sp>
      <p:grpSp>
        <p:nvGrpSpPr>
          <p:cNvPr id="10" name="Group 9"/>
          <p:cNvGrpSpPr/>
          <p:nvPr/>
        </p:nvGrpSpPr>
        <p:grpSpPr>
          <a:xfrm>
            <a:off x="5537042" y="1052736"/>
            <a:ext cx="3499454" cy="1057275"/>
            <a:chOff x="5398012" y="1003573"/>
            <a:chExt cx="3499454" cy="1057275"/>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03573"/>
              <a:ext cx="2381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398012" y="1268760"/>
              <a:ext cx="1152128" cy="663640"/>
              <a:chOff x="7819160" y="1440713"/>
              <a:chExt cx="1152128" cy="66364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376" y="1440713"/>
                <a:ext cx="476120" cy="476120"/>
              </a:xfrm>
              <a:prstGeom prst="rect">
                <a:avLst/>
              </a:prstGeom>
            </p:spPr>
          </p:pic>
          <p:sp>
            <p:nvSpPr>
              <p:cNvPr id="14" name="TextBox 13"/>
              <p:cNvSpPr txBox="1"/>
              <p:nvPr/>
            </p:nvSpPr>
            <p:spPr>
              <a:xfrm>
                <a:off x="7819160" y="1827354"/>
                <a:ext cx="1152128" cy="276999"/>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dirty="0" smtClean="0">
                    <a:solidFill>
                      <a:srgbClr val="C00000"/>
                    </a:solidFill>
                  </a:rPr>
                  <a:t>LexisNexis</a:t>
                </a:r>
                <a:endParaRPr lang="en-GB" dirty="0">
                  <a:solidFill>
                    <a:srgbClr val="C00000"/>
                  </a:solidFill>
                </a:endParaRPr>
              </a:p>
            </p:txBody>
          </p:sp>
        </p:grpSp>
      </p:gr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World Compliance</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16</a:t>
            </a:fld>
            <a:endParaRPr lang="en-GB"/>
          </a:p>
        </p:txBody>
      </p:sp>
    </p:spTree>
    <p:extLst>
      <p:ext uri="{BB962C8B-B14F-4D97-AF65-F5344CB8AC3E}">
        <p14:creationId xmlns:p14="http://schemas.microsoft.com/office/powerpoint/2010/main" val="31498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916311"/>
            <a:ext cx="8640960" cy="3816945"/>
          </a:xfrm>
        </p:spPr>
        <p:txBody>
          <a:bodyPr/>
          <a:lstStyle/>
          <a:p>
            <a:pPr marL="457200" lvl="1" indent="0">
              <a:buNone/>
            </a:pPr>
            <a:r>
              <a:rPr lang="nl-BE" sz="1600" dirty="0">
                <a:latin typeface="Arial" panose="020B0604020202020204" pitchFamily="34" charset="0"/>
                <a:cs typeface="Arial" panose="020B0604020202020204" pitchFamily="34" charset="0"/>
              </a:rPr>
              <a:t>Global Enforcement List</a:t>
            </a:r>
            <a:r>
              <a:rPr lang="en-US" sz="1600" dirty="0">
                <a:latin typeface="Arial" panose="020B0604020202020204" pitchFamily="34" charset="0"/>
                <a:cs typeface="Arial" panose="020B0604020202020204" pitchFamily="34" charset="0"/>
              </a:rPr>
              <a:t>:</a:t>
            </a: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Information from regulatory and governmental authorities, including warnings and actions against individuals and companies, narcotic traffickers, money launderers, fraudsters, human traffickers, fugitives and other criminals. More than 500 enforcement lists are monitored to offer over 200.000 profiles.</a:t>
            </a:r>
            <a:endParaRPr lang="en-GB" sz="1600" dirty="0">
              <a:latin typeface="Arial" panose="020B0604020202020204" pitchFamily="34" charset="0"/>
              <a:cs typeface="Arial" panose="020B0604020202020204" pitchFamily="34" charset="0"/>
            </a:endParaRP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Used in the alert ‘Involvement in enforcement lists’</a:t>
            </a:r>
            <a:endParaRPr lang="en-GB" sz="1600" dirty="0">
              <a:latin typeface="Arial" panose="020B0604020202020204" pitchFamily="34" charset="0"/>
              <a:cs typeface="Arial" panose="020B0604020202020204" pitchFamily="34" charset="0"/>
            </a:endParaRPr>
          </a:p>
          <a:p>
            <a:pPr marL="1200150" lvl="2" indent="-285750">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Arachne shows Name + Role in the project + </a:t>
            </a:r>
            <a:r>
              <a:rPr lang="en-US" sz="1600" dirty="0" err="1">
                <a:latin typeface="Arial" panose="020B0604020202020204" pitchFamily="34" charset="0"/>
                <a:cs typeface="Arial" panose="020B0604020202020204" pitchFamily="34" charset="0"/>
              </a:rPr>
              <a:t>WorldCompliance</a:t>
            </a:r>
            <a:r>
              <a:rPr lang="en-US" sz="1600" dirty="0">
                <a:latin typeface="Arial" panose="020B0604020202020204" pitchFamily="34" charset="0"/>
                <a:cs typeface="Arial" panose="020B0604020202020204" pitchFamily="34" charset="0"/>
              </a:rPr>
              <a:t> position (e.g. Wanted for organized crime and fraud)</a:t>
            </a:r>
            <a:endParaRPr lang="fr-BE" sz="1600" dirty="0">
              <a:latin typeface="Arial" panose="020B0604020202020204" pitchFamily="34" charset="0"/>
              <a:cs typeface="Arial" panose="020B0604020202020204" pitchFamily="34" charset="0"/>
            </a:endParaRPr>
          </a:p>
        </p:txBody>
      </p:sp>
      <p:sp>
        <p:nvSpPr>
          <p:cNvPr id="5" name="TextBox 4"/>
          <p:cNvSpPr txBox="1"/>
          <p:nvPr/>
        </p:nvSpPr>
        <p:spPr>
          <a:xfrm>
            <a:off x="8063185" y="6377507"/>
            <a:ext cx="1080815" cy="276999"/>
          </a:xfrm>
          <a:prstGeom prst="rect">
            <a:avLst/>
          </a:prstGeom>
          <a:noFill/>
        </p:spPr>
        <p:txBody>
          <a:bodyPr wrap="square" rtlCol="0">
            <a:spAutoFit/>
          </a:bodyPr>
          <a:lstStyle/>
          <a:p>
            <a:r>
              <a:rPr lang="fr-BE" dirty="0" smtClean="0">
                <a:hlinkClick r:id="rId2" action="ppaction://hlinksldjump"/>
              </a:rPr>
              <a:t>BACK</a:t>
            </a:r>
            <a:endParaRPr lang="en-GB" dirty="0"/>
          </a:p>
        </p:txBody>
      </p:sp>
      <p:grpSp>
        <p:nvGrpSpPr>
          <p:cNvPr id="10" name="Group 9"/>
          <p:cNvGrpSpPr/>
          <p:nvPr/>
        </p:nvGrpSpPr>
        <p:grpSpPr>
          <a:xfrm>
            <a:off x="5537042" y="1052736"/>
            <a:ext cx="3499454" cy="1057275"/>
            <a:chOff x="5398012" y="1003573"/>
            <a:chExt cx="3499454" cy="1057275"/>
          </a:xfrm>
        </p:grpSpPr>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03573"/>
              <a:ext cx="2381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398012" y="1268760"/>
              <a:ext cx="1152128" cy="663640"/>
              <a:chOff x="7819160" y="1440713"/>
              <a:chExt cx="1152128" cy="66364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9376" y="1440713"/>
                <a:ext cx="476120" cy="476120"/>
              </a:xfrm>
              <a:prstGeom prst="rect">
                <a:avLst/>
              </a:prstGeom>
            </p:spPr>
          </p:pic>
          <p:sp>
            <p:nvSpPr>
              <p:cNvPr id="14" name="TextBox 13"/>
              <p:cNvSpPr txBox="1"/>
              <p:nvPr/>
            </p:nvSpPr>
            <p:spPr>
              <a:xfrm>
                <a:off x="7819160" y="1827354"/>
                <a:ext cx="1152128" cy="276999"/>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dirty="0" smtClean="0">
                    <a:solidFill>
                      <a:srgbClr val="C00000"/>
                    </a:solidFill>
                  </a:rPr>
                  <a:t>LexisNexis</a:t>
                </a:r>
                <a:endParaRPr lang="en-GB" dirty="0">
                  <a:solidFill>
                    <a:srgbClr val="C00000"/>
                  </a:solidFill>
                </a:endParaRPr>
              </a:p>
            </p:txBody>
          </p:sp>
        </p:grpSp>
      </p:gr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World Compliance</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17</a:t>
            </a:fld>
            <a:endParaRPr lang="en-GB"/>
          </a:p>
        </p:txBody>
      </p:sp>
    </p:spTree>
    <p:extLst>
      <p:ext uri="{BB962C8B-B14F-4D97-AF65-F5344CB8AC3E}">
        <p14:creationId xmlns:p14="http://schemas.microsoft.com/office/powerpoint/2010/main" val="36444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2" y="1844303"/>
            <a:ext cx="8892398" cy="3816945"/>
          </a:xfrm>
        </p:spPr>
        <p:txBody>
          <a:bodyPr/>
          <a:lstStyle/>
          <a:p>
            <a:pPr marL="457200" lvl="1" indent="0">
              <a:buNone/>
            </a:pPr>
            <a:r>
              <a:rPr lang="en-US" sz="1600" dirty="0">
                <a:latin typeface="Arial" panose="020B0604020202020204" pitchFamily="34" charset="0"/>
                <a:cs typeface="Arial" panose="020B0604020202020204" pitchFamily="34" charset="0"/>
              </a:rPr>
              <a:t>Global Adverse Media List :</a:t>
            </a:r>
          </a:p>
          <a:p>
            <a:pPr lvl="2">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The Global Adverse Media List is an extensive proprietary database, comprised of public domain news, money launderers, fraudsters, arms dealers, narcotic traffickers and other criminals. We monitor in excess of 25.000 newspapers and magazines in more than 35 languages for risk relevant information, providing over 100.000 profiles for protection from risk entities in the public domain.</a:t>
            </a:r>
            <a:endParaRPr lang="en-GB" sz="1600" dirty="0">
              <a:latin typeface="Arial" panose="020B0604020202020204" pitchFamily="34" charset="0"/>
              <a:cs typeface="Arial" panose="020B0604020202020204" pitchFamily="34" charset="0"/>
            </a:endParaRPr>
          </a:p>
          <a:p>
            <a:pPr lvl="2">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Used in the alert ‘Involvement in adverse media’</a:t>
            </a:r>
            <a:endParaRPr lang="en-GB" sz="1600" dirty="0">
              <a:latin typeface="Arial" panose="020B0604020202020204" pitchFamily="34" charset="0"/>
              <a:cs typeface="Arial" panose="020B0604020202020204" pitchFamily="34" charset="0"/>
            </a:endParaRPr>
          </a:p>
          <a:p>
            <a:pPr lvl="2">
              <a:spcBef>
                <a:spcPts val="120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Arachne shows Name + Role in the project + </a:t>
            </a:r>
            <a:r>
              <a:rPr lang="en-US" sz="1600" dirty="0" err="1">
                <a:latin typeface="Arial" panose="020B0604020202020204" pitchFamily="34" charset="0"/>
                <a:cs typeface="Arial" panose="020B0604020202020204" pitchFamily="34" charset="0"/>
              </a:rPr>
              <a:t>WorldCompliance</a:t>
            </a:r>
            <a:r>
              <a:rPr lang="en-US" sz="1600" dirty="0">
                <a:latin typeface="Arial" panose="020B0604020202020204" pitchFamily="34" charset="0"/>
                <a:cs typeface="Arial" panose="020B0604020202020204" pitchFamily="34" charset="0"/>
              </a:rPr>
              <a:t> position (e.g. Sentenced to 18 months of prison for tax evasion) + </a:t>
            </a:r>
            <a:r>
              <a:rPr lang="en-US" sz="1600" dirty="0" err="1">
                <a:latin typeface="Arial" panose="020B0604020202020204" pitchFamily="34" charset="0"/>
                <a:cs typeface="Arial" panose="020B0604020202020204" pitchFamily="34" charset="0"/>
              </a:rPr>
              <a:t>WorldCompliance</a:t>
            </a:r>
            <a:r>
              <a:rPr lang="en-US" sz="1600" dirty="0">
                <a:latin typeface="Arial" panose="020B0604020202020204" pitchFamily="34" charset="0"/>
                <a:cs typeface="Arial" panose="020B0604020202020204" pitchFamily="34" charset="0"/>
              </a:rPr>
              <a:t> Remarks (e.g. According to </a:t>
            </a:r>
            <a:r>
              <a:rPr lang="en-US" sz="1600" dirty="0">
                <a:latin typeface="Arial" panose="020B0604020202020204" pitchFamily="34" charset="0"/>
                <a:cs typeface="Arial" panose="020B0604020202020204" pitchFamily="34" charset="0"/>
                <a:hlinkClick r:id="rId2"/>
              </a:rPr>
              <a:t>www.24chasa.bg</a:t>
            </a:r>
            <a:r>
              <a:rPr lang="en-US" sz="1600" dirty="0">
                <a:latin typeface="Arial" panose="020B0604020202020204" pitchFamily="34" charset="0"/>
                <a:cs typeface="Arial" panose="020B0604020202020204" pitchFamily="34" charset="0"/>
              </a:rPr>
              <a:t>; November 28, 2011: Emir </a:t>
            </a:r>
            <a:r>
              <a:rPr lang="en-US" sz="1600" dirty="0" err="1">
                <a:latin typeface="Arial" panose="020B0604020202020204" pitchFamily="34" charset="0"/>
                <a:cs typeface="Arial" panose="020B0604020202020204" pitchFamily="34" charset="0"/>
              </a:rPr>
              <a:t>Chamdeme</a:t>
            </a:r>
            <a:r>
              <a:rPr lang="en-US" sz="1600" dirty="0">
                <a:latin typeface="Arial" panose="020B0604020202020204" pitchFamily="34" charset="0"/>
                <a:cs typeface="Arial" panose="020B0604020202020204" pitchFamily="34" charset="0"/>
              </a:rPr>
              <a:t> was sentenced to …)</a:t>
            </a:r>
            <a:endParaRPr lang="en-GB" sz="1600" dirty="0">
              <a:latin typeface="Arial" panose="020B0604020202020204" pitchFamily="34" charset="0"/>
              <a:cs typeface="Arial" panose="020B0604020202020204" pitchFamily="34" charset="0"/>
            </a:endParaRPr>
          </a:p>
        </p:txBody>
      </p:sp>
      <p:sp>
        <p:nvSpPr>
          <p:cNvPr id="5" name="TextBox 4"/>
          <p:cNvSpPr txBox="1"/>
          <p:nvPr/>
        </p:nvSpPr>
        <p:spPr>
          <a:xfrm>
            <a:off x="8063185" y="6377507"/>
            <a:ext cx="1080815" cy="276999"/>
          </a:xfrm>
          <a:prstGeom prst="rect">
            <a:avLst/>
          </a:prstGeom>
          <a:noFill/>
        </p:spPr>
        <p:txBody>
          <a:bodyPr wrap="square" rtlCol="0">
            <a:spAutoFit/>
          </a:bodyPr>
          <a:lstStyle/>
          <a:p>
            <a:r>
              <a:rPr lang="fr-BE" dirty="0" smtClean="0">
                <a:hlinkClick r:id="rId3" action="ppaction://hlinksldjump"/>
              </a:rPr>
              <a:t>BACK</a:t>
            </a:r>
            <a:endParaRPr lang="en-GB" dirty="0"/>
          </a:p>
        </p:txBody>
      </p:sp>
      <p:grpSp>
        <p:nvGrpSpPr>
          <p:cNvPr id="10" name="Group 9"/>
          <p:cNvGrpSpPr/>
          <p:nvPr/>
        </p:nvGrpSpPr>
        <p:grpSpPr>
          <a:xfrm>
            <a:off x="5537042" y="1052736"/>
            <a:ext cx="3499454" cy="1057275"/>
            <a:chOff x="5398012" y="1003573"/>
            <a:chExt cx="3499454" cy="1057275"/>
          </a:xfrm>
        </p:grpSpPr>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003573"/>
              <a:ext cx="23812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398012" y="1268760"/>
              <a:ext cx="1152128" cy="663640"/>
              <a:chOff x="7819160" y="1440713"/>
              <a:chExt cx="1152128" cy="66364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9376" y="1440713"/>
                <a:ext cx="476120" cy="476120"/>
              </a:xfrm>
              <a:prstGeom prst="rect">
                <a:avLst/>
              </a:prstGeom>
            </p:spPr>
          </p:pic>
          <p:sp>
            <p:nvSpPr>
              <p:cNvPr id="14" name="TextBox 13"/>
              <p:cNvSpPr txBox="1"/>
              <p:nvPr/>
            </p:nvSpPr>
            <p:spPr>
              <a:xfrm>
                <a:off x="7819160" y="1827354"/>
                <a:ext cx="1152128" cy="276999"/>
              </a:xfrm>
              <a:prstGeom prst="rect">
                <a:avLst/>
              </a:prstGeom>
              <a:noFill/>
            </p:spPr>
            <p:txBody>
              <a:bodyPr wrap="square" rtlCol="0">
                <a:spAutoFit/>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r>
                  <a:rPr lang="fr-BE" dirty="0" smtClean="0">
                    <a:solidFill>
                      <a:srgbClr val="C00000"/>
                    </a:solidFill>
                  </a:rPr>
                  <a:t>LexisNexis</a:t>
                </a:r>
                <a:endParaRPr lang="en-GB" dirty="0">
                  <a:solidFill>
                    <a:srgbClr val="C00000"/>
                  </a:solidFill>
                </a:endParaRPr>
              </a:p>
            </p:txBody>
          </p:sp>
        </p:grpSp>
      </p:gr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Data Flow                  World Compliance</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18</a:t>
            </a:fld>
            <a:endParaRPr lang="en-GB"/>
          </a:p>
        </p:txBody>
      </p:sp>
    </p:spTree>
    <p:extLst>
      <p:ext uri="{BB962C8B-B14F-4D97-AF65-F5344CB8AC3E}">
        <p14:creationId xmlns:p14="http://schemas.microsoft.com/office/powerpoint/2010/main" val="868208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6200" y="1412776"/>
            <a:ext cx="1600200" cy="2321024"/>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400" dirty="0" err="1">
                <a:solidFill>
                  <a:srgbClr val="FFFFFF"/>
                </a:solidFill>
              </a:rPr>
              <a:t>Member</a:t>
            </a:r>
            <a:r>
              <a:rPr lang="fr-BE" sz="1400" dirty="0">
                <a:solidFill>
                  <a:srgbClr val="FFFFFF"/>
                </a:solidFill>
              </a:rPr>
              <a:t> States</a:t>
            </a:r>
            <a:endParaRPr lang="en-US" sz="1400" dirty="0">
              <a:solidFill>
                <a:srgbClr val="FFFFFF"/>
              </a:solidFill>
            </a:endParaRPr>
          </a:p>
        </p:txBody>
      </p:sp>
      <p:sp>
        <p:nvSpPr>
          <p:cNvPr id="9" name="Flowchart: Magnetic Disk 8"/>
          <p:cNvSpPr/>
          <p:nvPr/>
        </p:nvSpPr>
        <p:spPr>
          <a:xfrm>
            <a:off x="250825" y="2209800"/>
            <a:ext cx="1196975" cy="931863"/>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hlinkClick r:id="rId2" action="ppaction://hlinksldjump"/>
              </a:rPr>
              <a:t>Operational</a:t>
            </a:r>
            <a:r>
              <a:rPr lang="fr-BE" dirty="0">
                <a:solidFill>
                  <a:srgbClr val="000000"/>
                </a:solidFill>
                <a:hlinkClick r:id="rId2" action="ppaction://hlinksldjump"/>
              </a:rPr>
              <a:t> Data</a:t>
            </a:r>
            <a:endParaRPr lang="en-US" dirty="0">
              <a:solidFill>
                <a:srgbClr val="000000"/>
              </a:solidFill>
            </a:endParaRPr>
          </a:p>
        </p:txBody>
      </p:sp>
      <p:sp>
        <p:nvSpPr>
          <p:cNvPr id="10" name="Rounded Rectangle 9"/>
          <p:cNvSpPr/>
          <p:nvPr/>
        </p:nvSpPr>
        <p:spPr>
          <a:xfrm>
            <a:off x="2209800" y="1412776"/>
            <a:ext cx="4114800" cy="2321024"/>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600" dirty="0">
                <a:solidFill>
                  <a:srgbClr val="FFFFFF"/>
                </a:solidFill>
              </a:rPr>
              <a:t>DIGIT</a:t>
            </a:r>
            <a:endParaRPr lang="en-US" sz="1600" dirty="0">
              <a:solidFill>
                <a:srgbClr val="FFFFFF"/>
              </a:solidFill>
            </a:endParaRPr>
          </a:p>
        </p:txBody>
      </p:sp>
      <p:sp>
        <p:nvSpPr>
          <p:cNvPr id="11" name="Flowchart: Magnetic Disk 10"/>
          <p:cNvSpPr/>
          <p:nvPr/>
        </p:nvSpPr>
        <p:spPr>
          <a:xfrm>
            <a:off x="2514600" y="2209800"/>
            <a:ext cx="1181100" cy="990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rPr>
              <a:t>Operational</a:t>
            </a:r>
            <a:r>
              <a:rPr lang="fr-BE" dirty="0">
                <a:solidFill>
                  <a:srgbClr val="000000"/>
                </a:solidFill>
              </a:rPr>
              <a:t> Data</a:t>
            </a:r>
            <a:endParaRPr lang="en-US" dirty="0">
              <a:solidFill>
                <a:srgbClr val="000000"/>
              </a:solidFill>
            </a:endParaRPr>
          </a:p>
        </p:txBody>
      </p:sp>
      <p:sp>
        <p:nvSpPr>
          <p:cNvPr id="16" name="Rounded Rectangle 15"/>
          <p:cNvSpPr/>
          <p:nvPr/>
        </p:nvSpPr>
        <p:spPr>
          <a:xfrm>
            <a:off x="2286000" y="3962400"/>
            <a:ext cx="4038600" cy="2418928"/>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r">
              <a:defRPr/>
            </a:pPr>
            <a:r>
              <a:rPr lang="fr-BE" sz="1600" dirty="0" err="1">
                <a:solidFill>
                  <a:srgbClr val="FFFFFF"/>
                </a:solidFill>
              </a:rPr>
              <a:t>Vadis</a:t>
            </a:r>
            <a:endParaRPr lang="en-US" sz="1600" dirty="0">
              <a:solidFill>
                <a:srgbClr val="FFFFFF"/>
              </a:solidFill>
            </a:endParaRPr>
          </a:p>
        </p:txBody>
      </p:sp>
      <p:sp>
        <p:nvSpPr>
          <p:cNvPr id="18" name="Flowchart: Magnetic Disk 17"/>
          <p:cNvSpPr/>
          <p:nvPr/>
        </p:nvSpPr>
        <p:spPr>
          <a:xfrm>
            <a:off x="2514600" y="4572000"/>
            <a:ext cx="1125538" cy="9525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err="1">
                <a:solidFill>
                  <a:srgbClr val="000000"/>
                </a:solidFill>
              </a:rPr>
              <a:t>Operational</a:t>
            </a:r>
            <a:r>
              <a:rPr lang="fr-BE" dirty="0">
                <a:solidFill>
                  <a:srgbClr val="000000"/>
                </a:solidFill>
              </a:rPr>
              <a:t> Data</a:t>
            </a:r>
            <a:endParaRPr lang="en-US" dirty="0">
              <a:solidFill>
                <a:srgbClr val="000000"/>
              </a:solidFill>
            </a:endParaRPr>
          </a:p>
        </p:txBody>
      </p:sp>
      <p:cxnSp>
        <p:nvCxnSpPr>
          <p:cNvPr id="22" name="Straight Arrow Connector 21"/>
          <p:cNvCxnSpPr>
            <a:stCxn id="11" idx="3"/>
            <a:endCxn id="18" idx="1"/>
          </p:cNvCxnSpPr>
          <p:nvPr/>
        </p:nvCxnSpPr>
        <p:spPr>
          <a:xfrm flipH="1">
            <a:off x="3076575" y="3200400"/>
            <a:ext cx="28575"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Magnetic Disk 22"/>
          <p:cNvSpPr/>
          <p:nvPr/>
        </p:nvSpPr>
        <p:spPr>
          <a:xfrm>
            <a:off x="3200400" y="5715240"/>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err="1">
                <a:solidFill>
                  <a:srgbClr val="000000"/>
                </a:solidFill>
                <a:hlinkClick r:id="rId3" action="ppaction://hlinksldjump"/>
              </a:rPr>
              <a:t>Orbis</a:t>
            </a:r>
            <a:endParaRPr lang="en-US" sz="1050" dirty="0">
              <a:solidFill>
                <a:srgbClr val="000000"/>
              </a:solidFill>
            </a:endParaRPr>
          </a:p>
        </p:txBody>
      </p:sp>
      <p:sp>
        <p:nvSpPr>
          <p:cNvPr id="24" name="Flowchart: Magnetic Disk 23"/>
          <p:cNvSpPr/>
          <p:nvPr/>
        </p:nvSpPr>
        <p:spPr>
          <a:xfrm>
            <a:off x="4479449" y="5733256"/>
            <a:ext cx="1066800" cy="6096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sz="1050" dirty="0">
                <a:solidFill>
                  <a:srgbClr val="000000"/>
                </a:solidFill>
                <a:hlinkClick r:id="rId4" action="ppaction://hlinksldjump"/>
              </a:rPr>
              <a:t>World </a:t>
            </a:r>
            <a:r>
              <a:rPr lang="fr-BE" sz="1050" dirty="0" err="1">
                <a:solidFill>
                  <a:srgbClr val="000000"/>
                </a:solidFill>
                <a:hlinkClick r:id="rId4" action="ppaction://hlinksldjump"/>
              </a:rPr>
              <a:t>Compliance</a:t>
            </a:r>
            <a:endParaRPr lang="en-US" sz="1050" dirty="0">
              <a:solidFill>
                <a:srgbClr val="000000"/>
              </a:solidFill>
            </a:endParaRPr>
          </a:p>
        </p:txBody>
      </p:sp>
      <p:sp>
        <p:nvSpPr>
          <p:cNvPr id="26" name="Flowchart: Magnetic Disk 25"/>
          <p:cNvSpPr/>
          <p:nvPr/>
        </p:nvSpPr>
        <p:spPr>
          <a:xfrm>
            <a:off x="3810000" y="4572000"/>
            <a:ext cx="1143000" cy="9525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a:solidFill>
                  <a:srgbClr val="000000"/>
                </a:solidFill>
              </a:rPr>
              <a:t>GET </a:t>
            </a:r>
            <a:r>
              <a:rPr lang="fr-BE" dirty="0" err="1">
                <a:solidFill>
                  <a:srgbClr val="000000"/>
                </a:solidFill>
              </a:rPr>
              <a:t>database</a:t>
            </a:r>
            <a:endParaRPr lang="en-US" dirty="0">
              <a:solidFill>
                <a:srgbClr val="000000"/>
              </a:solidFill>
            </a:endParaRPr>
          </a:p>
        </p:txBody>
      </p:sp>
      <p:cxnSp>
        <p:nvCxnSpPr>
          <p:cNvPr id="28" name="Straight Arrow Connector 27"/>
          <p:cNvCxnSpPr>
            <a:stCxn id="18" idx="4"/>
            <a:endCxn id="26" idx="2"/>
          </p:cNvCxnSpPr>
          <p:nvPr/>
        </p:nvCxnSpPr>
        <p:spPr>
          <a:xfrm>
            <a:off x="3640138" y="5048250"/>
            <a:ext cx="1698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1"/>
          </p:cNvCxnSpPr>
          <p:nvPr/>
        </p:nvCxnSpPr>
        <p:spPr>
          <a:xfrm flipV="1">
            <a:off x="3733800" y="5524740"/>
            <a:ext cx="533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4" idx="1"/>
          </p:cNvCxnSpPr>
          <p:nvPr/>
        </p:nvCxnSpPr>
        <p:spPr>
          <a:xfrm flipH="1" flipV="1">
            <a:off x="4644008" y="5524500"/>
            <a:ext cx="368841" cy="208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lowchart: Magnetic Disk 36"/>
          <p:cNvSpPr/>
          <p:nvPr/>
        </p:nvSpPr>
        <p:spPr>
          <a:xfrm>
            <a:off x="3810000" y="2209800"/>
            <a:ext cx="1066800" cy="914400"/>
          </a:xfrm>
          <a:prstGeom prst="flowChartMagneticDisk">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BE" dirty="0">
                <a:solidFill>
                  <a:srgbClr val="000000"/>
                </a:solidFill>
              </a:rPr>
              <a:t>GET </a:t>
            </a:r>
            <a:r>
              <a:rPr lang="fr-BE" dirty="0" err="1">
                <a:solidFill>
                  <a:srgbClr val="000000"/>
                </a:solidFill>
              </a:rPr>
              <a:t>database</a:t>
            </a:r>
            <a:endParaRPr lang="en-US" dirty="0">
              <a:solidFill>
                <a:srgbClr val="000000"/>
              </a:solidFill>
            </a:endParaRPr>
          </a:p>
        </p:txBody>
      </p:sp>
      <p:cxnSp>
        <p:nvCxnSpPr>
          <p:cNvPr id="39" name="Straight Arrow Connector 38"/>
          <p:cNvCxnSpPr>
            <a:stCxn id="26" idx="1"/>
            <a:endCxn id="37" idx="3"/>
          </p:cNvCxnSpPr>
          <p:nvPr/>
        </p:nvCxnSpPr>
        <p:spPr>
          <a:xfrm rot="16200000" flipV="1">
            <a:off x="3638550" y="3829050"/>
            <a:ext cx="1447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105400" y="1981200"/>
            <a:ext cx="1122363" cy="11430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BE" dirty="0">
                <a:solidFill>
                  <a:srgbClr val="000000"/>
                </a:solidFill>
              </a:rPr>
              <a:t>GET Application Server</a:t>
            </a:r>
            <a:endParaRPr lang="en-US" dirty="0">
              <a:solidFill>
                <a:srgbClr val="000000"/>
              </a:solidFill>
            </a:endParaRPr>
          </a:p>
        </p:txBody>
      </p:sp>
      <p:sp>
        <p:nvSpPr>
          <p:cNvPr id="41" name="Rounded Rectangle 40"/>
          <p:cNvSpPr/>
          <p:nvPr/>
        </p:nvSpPr>
        <p:spPr>
          <a:xfrm>
            <a:off x="7772400" y="3962400"/>
            <a:ext cx="12954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BE" sz="1400" dirty="0" err="1">
                <a:solidFill>
                  <a:srgbClr val="FFFFFF"/>
                </a:solidFill>
              </a:rPr>
              <a:t>Member</a:t>
            </a:r>
            <a:r>
              <a:rPr lang="fr-BE" sz="1400" dirty="0">
                <a:solidFill>
                  <a:srgbClr val="FFFFFF"/>
                </a:solidFill>
              </a:rPr>
              <a:t> States</a:t>
            </a:r>
            <a:endParaRPr lang="en-US" sz="1400" dirty="0">
              <a:solidFill>
                <a:srgbClr val="FFFFFF"/>
              </a:solidFill>
            </a:endParaRPr>
          </a:p>
        </p:txBody>
      </p:sp>
      <p:sp>
        <p:nvSpPr>
          <p:cNvPr id="42" name="Rounded Rectangle 41"/>
          <p:cNvSpPr/>
          <p:nvPr/>
        </p:nvSpPr>
        <p:spPr>
          <a:xfrm>
            <a:off x="6400800" y="3962400"/>
            <a:ext cx="1371600" cy="990600"/>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BE" sz="1400" dirty="0" err="1">
                <a:solidFill>
                  <a:srgbClr val="FFFFFF"/>
                </a:solidFill>
              </a:rPr>
              <a:t>European</a:t>
            </a:r>
            <a:r>
              <a:rPr lang="fr-BE" sz="1400" dirty="0">
                <a:solidFill>
                  <a:srgbClr val="FFFFFF"/>
                </a:solidFill>
              </a:rPr>
              <a:t> Commission</a:t>
            </a:r>
            <a:endParaRPr lang="en-US" sz="1400" dirty="0">
              <a:solidFill>
                <a:srgbClr val="FFFFFF"/>
              </a:solidFill>
            </a:endParaRPr>
          </a:p>
        </p:txBody>
      </p:sp>
      <p:cxnSp>
        <p:nvCxnSpPr>
          <p:cNvPr id="44" name="Straight Arrow Connector 43"/>
          <p:cNvCxnSpPr/>
          <p:nvPr/>
        </p:nvCxnSpPr>
        <p:spPr>
          <a:xfrm flipV="1">
            <a:off x="6324600" y="2413000"/>
            <a:ext cx="457200" cy="160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086600" y="3048000"/>
            <a:ext cx="4572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7715250" y="3257550"/>
            <a:ext cx="914400" cy="495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752600" y="274320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0290" y="1701151"/>
            <a:ext cx="2018910" cy="134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a:stCxn id="37" idx="4"/>
          </p:cNvCxnSpPr>
          <p:nvPr/>
        </p:nvCxnSpPr>
        <p:spPr>
          <a:xfrm flipV="1">
            <a:off x="4876800" y="2661666"/>
            <a:ext cx="220980" cy="5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Data flow</a:t>
            </a:r>
          </a:p>
        </p:txBody>
      </p:sp>
    </p:spTree>
    <p:extLst>
      <p:ext uri="{BB962C8B-B14F-4D97-AF65-F5344CB8AC3E}">
        <p14:creationId xmlns:p14="http://schemas.microsoft.com/office/powerpoint/2010/main" val="234629902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a:t>
            </a:r>
            <a:r>
              <a:rPr lang="en-GB" sz="1400" i="0" kern="0" dirty="0" smtClean="0"/>
              <a:t>15:15</a:t>
            </a:r>
            <a:r>
              <a:rPr lang="en-GB" sz="1400" i="0" kern="0" dirty="0"/>
              <a:t>	Arachne functionalities : </a:t>
            </a:r>
            <a:r>
              <a:rPr lang="en-GB" sz="1400" i="0" kern="0" dirty="0" smtClean="0"/>
              <a:t>Exercises</a:t>
            </a:r>
            <a:endParaRPr lang="en-GB" sz="1400" i="0" kern="0" dirty="0"/>
          </a:p>
          <a:p>
            <a:pPr>
              <a:lnSpc>
                <a:spcPct val="150000"/>
              </a:lnSpc>
            </a:pPr>
            <a:r>
              <a:rPr lang="en-GB" sz="1400" i="0" kern="0" dirty="0" smtClean="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a:t>
            </a:fld>
            <a:endParaRPr lang="en-GB"/>
          </a:p>
        </p:txBody>
      </p:sp>
    </p:spTree>
    <p:extLst>
      <p:ext uri="{BB962C8B-B14F-4D97-AF65-F5344CB8AC3E}">
        <p14:creationId xmlns:p14="http://schemas.microsoft.com/office/powerpoint/2010/main" val="21169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C:\Users\Surfen\AppData\Local\Microsoft\Windows\INetCache\IE\9M6TAPXO\MC900432614[1].png"/>
          <p:cNvPicPr>
            <a:picLocks noChangeAspect="1" noChangeArrowheads="1"/>
          </p:cNvPicPr>
          <p:nvPr/>
        </p:nvPicPr>
        <p:blipFill>
          <a:blip r:embed="rId3"/>
          <a:srcRect/>
          <a:stretch>
            <a:fillRect/>
          </a:stretch>
        </p:blipFill>
        <p:spPr bwMode="auto">
          <a:xfrm>
            <a:off x="6943856" y="1557090"/>
            <a:ext cx="1439862" cy="1439862"/>
          </a:xfrm>
          <a:prstGeom prst="rect">
            <a:avLst/>
          </a:prstGeom>
          <a:noFill/>
          <a:ln w="9525">
            <a:noFill/>
            <a:miter lim="800000"/>
            <a:headEnd/>
            <a:tailEnd/>
          </a:ln>
        </p:spPr>
      </p:pic>
      <p:pic>
        <p:nvPicPr>
          <p:cNvPr id="25605" name="Picture 5" descr="C:\Users\Surfen\AppData\Local\Microsoft\Windows\INetCache\IE\WYY80640\MC900441978[1].wmf"/>
          <p:cNvPicPr>
            <a:picLocks noChangeAspect="1" noChangeArrowheads="1"/>
          </p:cNvPicPr>
          <p:nvPr/>
        </p:nvPicPr>
        <p:blipFill>
          <a:blip r:embed="rId4"/>
          <a:srcRect/>
          <a:stretch>
            <a:fillRect/>
          </a:stretch>
        </p:blipFill>
        <p:spPr bwMode="auto">
          <a:xfrm>
            <a:off x="7034975" y="4239716"/>
            <a:ext cx="1257624" cy="1277516"/>
          </a:xfrm>
          <a:prstGeom prst="rect">
            <a:avLst/>
          </a:prstGeom>
          <a:noFill/>
          <a:ln w="9525">
            <a:noFill/>
            <a:miter lim="800000"/>
            <a:headEnd/>
            <a:tailEnd/>
          </a:ln>
        </p:spPr>
      </p:pic>
      <p:sp>
        <p:nvSpPr>
          <p:cNvPr id="2" name="Rectangle 1"/>
          <p:cNvSpPr/>
          <p:nvPr/>
        </p:nvSpPr>
        <p:spPr>
          <a:xfrm>
            <a:off x="395536" y="1412776"/>
            <a:ext cx="6336704" cy="4385816"/>
          </a:xfrm>
          <a:prstGeom prst="rect">
            <a:avLst/>
          </a:prstGeom>
        </p:spPr>
        <p:txBody>
          <a:bodyPr wrap="square">
            <a:spAutoFit/>
          </a:bodyPr>
          <a:lstStyle/>
          <a:p>
            <a:pPr>
              <a:spcBef>
                <a:spcPts val="0"/>
              </a:spcBef>
              <a:spcAft>
                <a:spcPts val="0"/>
              </a:spcAft>
              <a:tabLst>
                <a:tab pos="901700" algn="l"/>
              </a:tabLst>
              <a:defRPr/>
            </a:pPr>
            <a:r>
              <a:rPr lang="en-US" sz="2400" b="1" dirty="0">
                <a:solidFill>
                  <a:srgbClr val="2D5EC1"/>
                </a:solidFill>
              </a:rPr>
              <a:t>Technical </a:t>
            </a:r>
            <a:r>
              <a:rPr lang="en-US" sz="2400" b="1" dirty="0" smtClean="0">
                <a:solidFill>
                  <a:srgbClr val="2D5EC1"/>
                </a:solidFill>
              </a:rPr>
              <a:t>impact</a:t>
            </a:r>
          </a:p>
          <a:p>
            <a:pPr marL="285750" indent="-285750">
              <a:spcBef>
                <a:spcPts val="0"/>
              </a:spcBef>
              <a:spcAft>
                <a:spcPts val="0"/>
              </a:spcAft>
              <a:buFont typeface="Arial" panose="020B0604020202020204" pitchFamily="34" charset="0"/>
              <a:buChar char="•"/>
              <a:tabLst>
                <a:tab pos="901700" algn="l"/>
              </a:tabLst>
              <a:defRPr/>
            </a:pPr>
            <a:endParaRPr lang="en-GB" sz="1800" dirty="0" smtClean="0">
              <a:solidFill>
                <a:srgbClr val="2D5EC1"/>
              </a:solidFill>
            </a:endParaRPr>
          </a:p>
          <a:p>
            <a:pPr marL="285750" indent="-285750">
              <a:spcBef>
                <a:spcPts val="0"/>
              </a:spcBef>
              <a:spcAft>
                <a:spcPts val="0"/>
              </a:spcAft>
              <a:buFont typeface="Arial" panose="020B0604020202020204" pitchFamily="34" charset="0"/>
              <a:buChar char="•"/>
              <a:tabLst>
                <a:tab pos="901700" algn="l"/>
              </a:tabLst>
              <a:defRPr/>
            </a:pPr>
            <a:r>
              <a:rPr lang="en-GB" sz="1800" dirty="0" smtClean="0">
                <a:solidFill>
                  <a:srgbClr val="2D5EC1"/>
                </a:solidFill>
              </a:rPr>
              <a:t>providing </a:t>
            </a:r>
            <a:r>
              <a:rPr lang="en-GB" sz="1800" dirty="0">
                <a:solidFill>
                  <a:srgbClr val="2D5EC1"/>
                </a:solidFill>
              </a:rPr>
              <a:t>the data for the risk </a:t>
            </a:r>
            <a:r>
              <a:rPr lang="en-GB" sz="1800" dirty="0" smtClean="0">
                <a:solidFill>
                  <a:srgbClr val="2D5EC1"/>
                </a:solidFill>
              </a:rPr>
              <a:t>calculation to Arachne in XML format</a:t>
            </a:r>
          </a:p>
          <a:p>
            <a:pPr marL="285750" indent="-285750">
              <a:spcBef>
                <a:spcPts val="0"/>
              </a:spcBef>
              <a:spcAft>
                <a:spcPts val="0"/>
              </a:spcAft>
              <a:buFont typeface="Arial" panose="020B0604020202020204" pitchFamily="34" charset="0"/>
              <a:buChar char="•"/>
              <a:tabLst>
                <a:tab pos="901700" algn="l"/>
              </a:tabLst>
              <a:defRPr/>
            </a:pPr>
            <a:r>
              <a:rPr lang="en-US" sz="1800" dirty="0">
                <a:solidFill>
                  <a:srgbClr val="2D5EC1"/>
                </a:solidFill>
              </a:rPr>
              <a:t>installation </a:t>
            </a:r>
            <a:r>
              <a:rPr lang="en-US" sz="1800" dirty="0" smtClean="0">
                <a:solidFill>
                  <a:srgbClr val="2D5EC1"/>
                </a:solidFill>
              </a:rPr>
              <a:t>of the Arachne client software</a:t>
            </a:r>
          </a:p>
          <a:p>
            <a:pPr>
              <a:spcBef>
                <a:spcPts val="0"/>
              </a:spcBef>
              <a:spcAft>
                <a:spcPts val="600"/>
              </a:spcAft>
              <a:defRPr/>
            </a:pPr>
            <a:endParaRPr lang="en-US" sz="1800" dirty="0" smtClean="0">
              <a:solidFill>
                <a:srgbClr val="2D5EC1"/>
              </a:solidFill>
            </a:endParaRPr>
          </a:p>
          <a:p>
            <a:pPr>
              <a:spcBef>
                <a:spcPts val="0"/>
              </a:spcBef>
              <a:spcAft>
                <a:spcPts val="600"/>
              </a:spcAft>
              <a:defRPr/>
            </a:pPr>
            <a:endParaRPr lang="en-US" sz="1800" dirty="0">
              <a:solidFill>
                <a:srgbClr val="2D5EC1"/>
              </a:solidFill>
            </a:endParaRPr>
          </a:p>
          <a:p>
            <a:pPr>
              <a:spcBef>
                <a:spcPts val="0"/>
              </a:spcBef>
              <a:spcAft>
                <a:spcPts val="600"/>
              </a:spcAft>
              <a:defRPr/>
            </a:pPr>
            <a:endParaRPr lang="en-US" sz="1800" dirty="0">
              <a:solidFill>
                <a:srgbClr val="2D5EC1"/>
              </a:solidFill>
            </a:endParaRPr>
          </a:p>
          <a:p>
            <a:pPr>
              <a:spcBef>
                <a:spcPts val="0"/>
              </a:spcBef>
              <a:spcAft>
                <a:spcPts val="0"/>
              </a:spcAft>
              <a:tabLst>
                <a:tab pos="901700" algn="l"/>
              </a:tabLst>
              <a:defRPr/>
            </a:pPr>
            <a:r>
              <a:rPr lang="en-US" sz="2400" b="1" dirty="0">
                <a:solidFill>
                  <a:srgbClr val="2D5EC1"/>
                </a:solidFill>
              </a:rPr>
              <a:t>Administrative </a:t>
            </a:r>
            <a:r>
              <a:rPr lang="en-US" sz="2400" b="1" dirty="0" smtClean="0">
                <a:solidFill>
                  <a:srgbClr val="2D5EC1"/>
                </a:solidFill>
              </a:rPr>
              <a:t>impact</a:t>
            </a:r>
          </a:p>
          <a:p>
            <a:pPr marL="285750" indent="-285750">
              <a:spcBef>
                <a:spcPts val="0"/>
              </a:spcBef>
              <a:spcAft>
                <a:spcPts val="0"/>
              </a:spcAft>
              <a:buFont typeface="Arial" panose="020B0604020202020204" pitchFamily="34" charset="0"/>
              <a:buChar char="•"/>
              <a:tabLst>
                <a:tab pos="901700" algn="l"/>
              </a:tabLst>
              <a:defRPr/>
            </a:pPr>
            <a:endParaRPr lang="en-US" sz="1800" dirty="0" smtClean="0">
              <a:solidFill>
                <a:srgbClr val="2D5EC1"/>
              </a:solidFill>
            </a:endParaRPr>
          </a:p>
          <a:p>
            <a:pPr marL="285750" indent="-285750">
              <a:spcBef>
                <a:spcPts val="0"/>
              </a:spcBef>
              <a:spcAft>
                <a:spcPts val="0"/>
              </a:spcAft>
              <a:buFont typeface="Arial" panose="020B0604020202020204" pitchFamily="34" charset="0"/>
              <a:buChar char="•"/>
              <a:tabLst>
                <a:tab pos="901700" algn="l"/>
              </a:tabLst>
              <a:defRPr/>
            </a:pPr>
            <a:r>
              <a:rPr lang="en-US" sz="1800" dirty="0" smtClean="0">
                <a:solidFill>
                  <a:srgbClr val="2D5EC1"/>
                </a:solidFill>
              </a:rPr>
              <a:t>Define </a:t>
            </a:r>
            <a:r>
              <a:rPr lang="en-US" sz="1800" dirty="0">
                <a:solidFill>
                  <a:srgbClr val="2D5EC1"/>
                </a:solidFill>
              </a:rPr>
              <a:t>Arachne users / roles</a:t>
            </a:r>
            <a:endParaRPr lang="en-GB" sz="1800" dirty="0">
              <a:solidFill>
                <a:srgbClr val="2D5EC1"/>
              </a:solidFill>
            </a:endParaRPr>
          </a:p>
          <a:p>
            <a:pPr marL="285750" indent="-285750">
              <a:spcBef>
                <a:spcPts val="0"/>
              </a:spcBef>
              <a:spcAft>
                <a:spcPts val="0"/>
              </a:spcAft>
              <a:buFont typeface="Arial" panose="020B0604020202020204" pitchFamily="34" charset="0"/>
              <a:buChar char="•"/>
              <a:tabLst>
                <a:tab pos="901700" algn="l"/>
              </a:tabLst>
              <a:defRPr/>
            </a:pPr>
            <a:r>
              <a:rPr lang="en-US" sz="1800" dirty="0">
                <a:solidFill>
                  <a:srgbClr val="2D5EC1"/>
                </a:solidFill>
              </a:rPr>
              <a:t>Train the users</a:t>
            </a:r>
          </a:p>
          <a:p>
            <a:pPr marL="285750" indent="-285750">
              <a:spcBef>
                <a:spcPts val="0"/>
              </a:spcBef>
              <a:spcAft>
                <a:spcPts val="0"/>
              </a:spcAft>
              <a:buFont typeface="Arial" panose="020B0604020202020204" pitchFamily="34" charset="0"/>
              <a:buChar char="•"/>
              <a:tabLst>
                <a:tab pos="901700" algn="l"/>
              </a:tabLst>
              <a:defRPr/>
            </a:pPr>
            <a:r>
              <a:rPr lang="en-US" sz="1800" dirty="0">
                <a:solidFill>
                  <a:srgbClr val="2D5EC1"/>
                </a:solidFill>
              </a:rPr>
              <a:t>How and when to integrate / to use Arachne in management verifications</a:t>
            </a:r>
            <a:endParaRPr lang="en-GB" sz="1800" dirty="0">
              <a:solidFill>
                <a:srgbClr val="2D5EC1"/>
              </a:solidFill>
            </a:endParaRPr>
          </a:p>
        </p:txBody>
      </p:sp>
      <p:sp>
        <p:nvSpPr>
          <p:cNvPr id="9"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					</a:t>
            </a:r>
            <a:r>
              <a:rPr lang="en-US" sz="2400" dirty="0" smtClean="0">
                <a:solidFill>
                  <a:srgbClr val="FFC000"/>
                </a:solidFill>
              </a:rPr>
              <a:t>Impact</a:t>
            </a:r>
            <a:endParaRPr lang="en-US" dirty="0" smtClean="0">
              <a:solidFill>
                <a:srgbClr val="FFC000"/>
              </a:solidFill>
            </a:endParaRPr>
          </a:p>
        </p:txBody>
      </p:sp>
    </p:spTree>
    <p:extLst>
      <p:ext uri="{BB962C8B-B14F-4D97-AF65-F5344CB8AC3E}">
        <p14:creationId xmlns:p14="http://schemas.microsoft.com/office/powerpoint/2010/main" val="871550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700808"/>
            <a:ext cx="8568952" cy="4752528"/>
          </a:xfrm>
        </p:spPr>
        <p:txBody>
          <a:bodyPr/>
          <a:lstStyle/>
          <a:p>
            <a:pPr eaLnBrk="1" hangingPunct="1">
              <a:spcAft>
                <a:spcPts val="1200"/>
              </a:spcAft>
              <a:buClr>
                <a:srgbClr val="2D5EC1"/>
              </a:buClr>
              <a:buFont typeface="Wingdings" panose="05000000000000000000" pitchFamily="2" charset="2"/>
              <a:buChar char="Ø"/>
            </a:pPr>
            <a:r>
              <a:rPr lang="en-US" sz="1400" i="0" kern="1200" dirty="0">
                <a:solidFill>
                  <a:srgbClr val="2D5EC1"/>
                </a:solidFill>
                <a:latin typeface="Verdana" pitchFamily="34" charset="0"/>
              </a:rPr>
              <a:t>Are all DG's involved in Arachne ?</a:t>
            </a:r>
          </a:p>
          <a:p>
            <a:pPr eaLnBrk="1" hangingPunct="1">
              <a:spcAft>
                <a:spcPts val="1200"/>
              </a:spcAft>
              <a:buClr>
                <a:srgbClr val="2D5EC1"/>
              </a:buClr>
              <a:buFont typeface="Wingdings" panose="05000000000000000000" pitchFamily="2" charset="2"/>
              <a:buChar char="Ø"/>
            </a:pPr>
            <a:r>
              <a:rPr lang="en-US" sz="1400" i="0" kern="1200" dirty="0">
                <a:solidFill>
                  <a:srgbClr val="2D5EC1"/>
                </a:solidFill>
                <a:latin typeface="Verdana" pitchFamily="34" charset="0"/>
              </a:rPr>
              <a:t>What is the cost to integrate Arachne for a Member States ?</a:t>
            </a:r>
          </a:p>
          <a:p>
            <a:pPr eaLnBrk="1" hangingPunct="1">
              <a:spcAft>
                <a:spcPts val="1200"/>
              </a:spcAft>
              <a:buClr>
                <a:srgbClr val="2D5EC1"/>
              </a:buClr>
              <a:buFont typeface="Wingdings" panose="05000000000000000000" pitchFamily="2" charset="2"/>
              <a:buChar char="Ø"/>
            </a:pPr>
            <a:r>
              <a:rPr lang="en-US" sz="1400" i="0" kern="1200" dirty="0">
                <a:solidFill>
                  <a:srgbClr val="2D5EC1"/>
                </a:solidFill>
                <a:latin typeface="Verdana" pitchFamily="34" charset="0"/>
              </a:rPr>
              <a:t>What currency should MS use for amounts ?</a:t>
            </a:r>
          </a:p>
          <a:p>
            <a:pPr eaLnBrk="1" hangingPunct="1">
              <a:spcAft>
                <a:spcPts val="1200"/>
              </a:spcAft>
              <a:buClr>
                <a:srgbClr val="2D5EC1"/>
              </a:buClr>
              <a:buFont typeface="Wingdings" panose="05000000000000000000" pitchFamily="2" charset="2"/>
              <a:buChar char="Ø"/>
            </a:pPr>
            <a:r>
              <a:rPr lang="en-US" sz="1400" i="0" kern="1200" dirty="0">
                <a:solidFill>
                  <a:srgbClr val="2D5EC1"/>
                </a:solidFill>
                <a:latin typeface="Verdana" pitchFamily="34" charset="0"/>
              </a:rPr>
              <a:t>Are there direct links with other tools  (IMS / EWS / TED / EDES / …) </a:t>
            </a:r>
            <a:r>
              <a:rPr lang="en-US" sz="1400" i="0" kern="1200" dirty="0" smtClean="0">
                <a:solidFill>
                  <a:srgbClr val="2D5EC1"/>
                </a:solidFill>
                <a:latin typeface="Verdana" pitchFamily="34" charset="0"/>
              </a:rPr>
              <a:t>?</a:t>
            </a:r>
            <a:endParaRPr lang="en-US" sz="1400" i="0" kern="1200" dirty="0">
              <a:solidFill>
                <a:srgbClr val="2D5EC1"/>
              </a:solidFill>
              <a:latin typeface="Verdana" pitchFamily="34" charset="0"/>
            </a:endParaRPr>
          </a:p>
          <a:p>
            <a:pPr eaLnBrk="1" hangingPunct="1">
              <a:spcAft>
                <a:spcPts val="1200"/>
              </a:spcAft>
              <a:buClr>
                <a:srgbClr val="2D5EC1"/>
              </a:buClr>
              <a:buFont typeface="Wingdings" panose="05000000000000000000" pitchFamily="2" charset="2"/>
              <a:buChar char="Ø"/>
            </a:pPr>
            <a:r>
              <a:rPr lang="en-US" sz="1400" i="0" kern="1200" dirty="0">
                <a:solidFill>
                  <a:srgbClr val="2D5EC1"/>
                </a:solidFill>
                <a:latin typeface="Verdana" pitchFamily="34" charset="0"/>
              </a:rPr>
              <a:t>Which operational </a:t>
            </a:r>
            <a:r>
              <a:rPr lang="en-US" sz="1400" i="0" kern="1200" dirty="0" err="1">
                <a:solidFill>
                  <a:srgbClr val="2D5EC1"/>
                </a:solidFill>
                <a:latin typeface="Verdana" pitchFamily="34" charset="0"/>
              </a:rPr>
              <a:t>programmes</a:t>
            </a:r>
            <a:r>
              <a:rPr lang="en-US" sz="1400" i="0" kern="1200" dirty="0">
                <a:solidFill>
                  <a:srgbClr val="2D5EC1"/>
                </a:solidFill>
                <a:latin typeface="Verdana" pitchFamily="34" charset="0"/>
              </a:rPr>
              <a:t> must be sourced to Arachne ?</a:t>
            </a:r>
          </a:p>
          <a:p>
            <a:pPr eaLnBrk="1" hangingPunct="1">
              <a:spcAft>
                <a:spcPts val="1200"/>
              </a:spcAft>
            </a:pPr>
            <a:endParaRPr lang="en-US" sz="1400" b="1" i="0" dirty="0"/>
          </a:p>
          <a:p>
            <a:pPr eaLnBrk="1" hangingPunct="1">
              <a:spcAft>
                <a:spcPts val="1200"/>
              </a:spcAft>
            </a:pPr>
            <a:r>
              <a:rPr lang="en-US" sz="1400" b="1" i="0" dirty="0" smtClean="0"/>
              <a:t>	</a:t>
            </a:r>
            <a:endParaRPr lang="en-US"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General info</a:t>
            </a:r>
          </a:p>
        </p:txBody>
      </p:sp>
    </p:spTree>
    <p:extLst>
      <p:ext uri="{BB962C8B-B14F-4D97-AF65-F5344CB8AC3E}">
        <p14:creationId xmlns:p14="http://schemas.microsoft.com/office/powerpoint/2010/main" val="142930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solidFill>
                  <a:srgbClr val="FF0000"/>
                </a:solidFill>
              </a:rPr>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22</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340768"/>
            <a:ext cx="8568952" cy="4752528"/>
          </a:xfrm>
        </p:spPr>
        <p:txBody>
          <a:bodyPr/>
          <a:lstStyle/>
          <a:p>
            <a:pPr eaLnBrk="1" hangingPunct="1">
              <a:spcAft>
                <a:spcPts val="1200"/>
              </a:spcAft>
              <a:buClr>
                <a:srgbClr val="2D5EC1"/>
              </a:buClr>
              <a:buFont typeface="Wingdings" panose="05000000000000000000" pitchFamily="2" charset="2"/>
              <a:buChar char="§"/>
            </a:pPr>
            <a:r>
              <a:rPr lang="en-US" sz="1400" b="1" i="0" dirty="0" smtClean="0"/>
              <a:t>Data quantity (OP's, projects)</a:t>
            </a:r>
          </a:p>
          <a:p>
            <a:pPr lvl="1" eaLnBrk="1" hangingPunct="1">
              <a:spcAft>
                <a:spcPts val="1200"/>
              </a:spcAft>
              <a:buClr>
                <a:srgbClr val="2D5EC1"/>
              </a:buClr>
              <a:buFont typeface="Wingdings" panose="05000000000000000000" pitchFamily="2" charset="2"/>
              <a:buChar char="§"/>
            </a:pPr>
            <a:r>
              <a:rPr lang="en-US" sz="1000" b="1" i="0" dirty="0" smtClean="0"/>
              <a:t>Programmes for which data is uploaded</a:t>
            </a:r>
          </a:p>
          <a:p>
            <a:pPr marL="0" indent="0" eaLnBrk="1" hangingPunct="1">
              <a:spcAft>
                <a:spcPts val="1200"/>
              </a:spcAft>
              <a:buClr>
                <a:srgbClr val="2D5EC1"/>
              </a:buClr>
              <a:buNone/>
            </a:pPr>
            <a:endParaRPr lang="en-US" sz="1000" b="1" i="0" dirty="0" smtClean="0"/>
          </a:p>
          <a:p>
            <a:pPr marL="457200" lvl="1" indent="0" eaLnBrk="1" hangingPunct="1">
              <a:spcAft>
                <a:spcPts val="1200"/>
              </a:spcAft>
              <a:buClr>
                <a:srgbClr val="2D5EC1"/>
              </a:buClr>
              <a:buNone/>
            </a:pPr>
            <a:endParaRPr lang="en-US" sz="1000" b="1" i="0" dirty="0" smtClean="0"/>
          </a:p>
          <a:p>
            <a:pPr marL="457200" lvl="1" indent="0" eaLnBrk="1" hangingPunct="1">
              <a:spcAft>
                <a:spcPts val="1200"/>
              </a:spcAft>
              <a:buClr>
                <a:srgbClr val="2D5EC1"/>
              </a:buClr>
              <a:buNone/>
            </a:pPr>
            <a:endParaRPr lang="en-US" sz="1000" dirty="0"/>
          </a:p>
          <a:p>
            <a:pPr marL="457200" lvl="1" indent="0" eaLnBrk="1" hangingPunct="1">
              <a:spcAft>
                <a:spcPts val="1200"/>
              </a:spcAft>
              <a:buClr>
                <a:srgbClr val="2D5EC1"/>
              </a:buClr>
              <a:buNone/>
            </a:pPr>
            <a:endParaRPr lang="en-US" sz="1000" b="1" i="0" dirty="0" smtClean="0"/>
          </a:p>
          <a:p>
            <a:pPr marL="0" indent="0" eaLnBrk="1" hangingPunct="1">
              <a:spcAft>
                <a:spcPts val="1200"/>
              </a:spcAft>
              <a:buNone/>
            </a:pPr>
            <a:endParaRPr lang="en-US" sz="1400" b="1" i="0" dirty="0"/>
          </a:p>
          <a:p>
            <a:pPr eaLnBrk="1" hangingPunct="1">
              <a:spcAft>
                <a:spcPts val="1200"/>
              </a:spcAft>
            </a:pPr>
            <a:r>
              <a:rPr lang="en-US" sz="1400" b="1" i="0" dirty="0" smtClean="0"/>
              <a:t>	</a:t>
            </a:r>
            <a:endParaRPr lang="en-US"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Data Quantity</a:t>
            </a:r>
          </a:p>
        </p:txBody>
      </p:sp>
      <p:graphicFrame>
        <p:nvGraphicFramePr>
          <p:cNvPr id="2" name="Table 1"/>
          <p:cNvGraphicFramePr>
            <a:graphicFrameLocks noGrp="1"/>
          </p:cNvGraphicFramePr>
          <p:nvPr>
            <p:extLst>
              <p:ext uri="{D42A27DB-BD31-4B8C-83A1-F6EECF244321}">
                <p14:modId xmlns:p14="http://schemas.microsoft.com/office/powerpoint/2010/main" val="549087481"/>
              </p:ext>
            </p:extLst>
          </p:nvPr>
        </p:nvGraphicFramePr>
        <p:xfrm>
          <a:off x="971600" y="2204864"/>
          <a:ext cx="6696744" cy="3714760"/>
        </p:xfrm>
        <a:graphic>
          <a:graphicData uri="http://schemas.openxmlformats.org/drawingml/2006/table">
            <a:tbl>
              <a:tblPr>
                <a:tableStyleId>{5C22544A-7EE6-4342-B048-85BDC9FD1C3A}</a:tableStyleId>
              </a:tblPr>
              <a:tblGrid>
                <a:gridCol w="2463170"/>
                <a:gridCol w="1497270"/>
                <a:gridCol w="2736304"/>
              </a:tblGrid>
              <a:tr h="185738">
                <a:tc>
                  <a:txBody>
                    <a:bodyPr/>
                    <a:lstStyle/>
                    <a:p>
                      <a:pPr algn="ctr" fontAlgn="b"/>
                      <a:r>
                        <a:rPr lang="en-GB" sz="1100" b="1" u="none" strike="noStrike" dirty="0" smtClean="0">
                          <a:effectLst/>
                        </a:rPr>
                        <a:t>OP</a:t>
                      </a:r>
                      <a:endParaRPr lang="en-GB" sz="1100" b="1" i="0" u="none" strike="noStrike" dirty="0">
                        <a:solidFill>
                          <a:srgbClr val="000000"/>
                        </a:solidFill>
                        <a:effectLst/>
                        <a:latin typeface="Calibri"/>
                      </a:endParaRPr>
                    </a:p>
                  </a:txBody>
                  <a:tcPr marL="9287" marR="9287" marT="9287" marB="0" anchor="b">
                    <a:solidFill>
                      <a:schemeClr val="accent5">
                        <a:lumMod val="75000"/>
                      </a:schemeClr>
                    </a:solidFill>
                  </a:tcPr>
                </a:tc>
                <a:tc>
                  <a:txBody>
                    <a:bodyPr/>
                    <a:lstStyle/>
                    <a:p>
                      <a:pPr algn="ctr" fontAlgn="b"/>
                      <a:r>
                        <a:rPr lang="en-GB" sz="1100" b="1" u="none" strike="noStrike" dirty="0" err="1">
                          <a:effectLst/>
                        </a:rPr>
                        <a:t>ProjectType</a:t>
                      </a:r>
                      <a:endParaRPr lang="en-GB" sz="1100" b="1" i="0" u="none" strike="noStrike" dirty="0">
                        <a:solidFill>
                          <a:srgbClr val="000000"/>
                        </a:solidFill>
                        <a:effectLst/>
                        <a:latin typeface="Calibri"/>
                      </a:endParaRPr>
                    </a:p>
                  </a:txBody>
                  <a:tcPr marL="9287" marR="9287" marT="9287" marB="0" anchor="b">
                    <a:solidFill>
                      <a:schemeClr val="accent5">
                        <a:lumMod val="75000"/>
                      </a:schemeClr>
                    </a:solidFill>
                  </a:tcPr>
                </a:tc>
                <a:tc>
                  <a:txBody>
                    <a:bodyPr/>
                    <a:lstStyle/>
                    <a:p>
                      <a:pPr algn="ctr" fontAlgn="b"/>
                      <a:r>
                        <a:rPr lang="en-GB" sz="1100" b="1" u="none" strike="noStrike" dirty="0">
                          <a:effectLst/>
                        </a:rPr>
                        <a:t>Total </a:t>
                      </a:r>
                      <a:r>
                        <a:rPr lang="en-GB" sz="1100" b="1" u="none" strike="noStrike" dirty="0" err="1">
                          <a:effectLst/>
                        </a:rPr>
                        <a:t>Nbr</a:t>
                      </a:r>
                      <a:r>
                        <a:rPr lang="en-GB" sz="1100" b="1" u="none" strike="noStrike" dirty="0">
                          <a:effectLst/>
                        </a:rPr>
                        <a:t> of </a:t>
                      </a:r>
                      <a:r>
                        <a:rPr lang="en-GB" sz="1100" b="1" u="none" strike="noStrike" dirty="0" smtClean="0">
                          <a:effectLst/>
                        </a:rPr>
                        <a:t>Projects</a:t>
                      </a:r>
                      <a:endParaRPr lang="en-GB" sz="1100" b="1" i="0" u="none" strike="noStrike" dirty="0">
                        <a:solidFill>
                          <a:srgbClr val="000000"/>
                        </a:solidFill>
                        <a:effectLst/>
                        <a:latin typeface="Calibri"/>
                      </a:endParaRPr>
                    </a:p>
                  </a:txBody>
                  <a:tcPr marL="9287" marR="9287" marT="9287" marB="0" anchor="b">
                    <a:solidFill>
                      <a:schemeClr val="accent5">
                        <a:lumMod val="75000"/>
                      </a:schemeClr>
                    </a:solidFill>
                  </a:tcPr>
                </a:tc>
              </a:tr>
              <a:tr h="185738">
                <a:tc>
                  <a:txBody>
                    <a:bodyPr/>
                    <a:lstStyle/>
                    <a:p>
                      <a:pPr algn="ctr" fontAlgn="b"/>
                      <a:r>
                        <a:rPr lang="en-GB" sz="1100" u="none" strike="noStrike" dirty="0">
                          <a:effectLst/>
                        </a:rPr>
                        <a:t>2007CZ052PO001</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a:effectLst/>
                        </a:rPr>
                        <a:t>ESF</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a:effectLst/>
                        </a:rPr>
                        <a:t>1044</a:t>
                      </a:r>
                      <a:endParaRPr lang="en-GB" sz="1100" b="0" i="0" u="none" strike="noStrike" dirty="0">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2007CZ05UPO001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dirty="0">
                          <a:effectLst/>
                        </a:rPr>
                        <a:t>ESF</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a:effectLst/>
                        </a:rPr>
                        <a:t>5482</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2007CZ05UPO002</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dirty="0">
                          <a:effectLst/>
                        </a:rPr>
                        <a:t>ESF</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a:effectLst/>
                        </a:rPr>
                        <a:t>14805</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2007CZ161PO004</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13810</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2007CZ161PO006</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19977</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2007CZ161PO007</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423</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2007CZ161PO012</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225</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2007CZ162PO001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391</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2007CZ16UPO002</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8604</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2014CZ05M2OP001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ESF</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169</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2014CZ05M2OP001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13</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2014CZ05M9OP001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ESF</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723</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2014CZ05M9OP001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14</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2014CZ16CFTA001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68</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2014CZ16M1OP002</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Other</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3</a:t>
                      </a:r>
                      <a:endParaRPr lang="en-GB" sz="1100" b="0" i="0" u="none" strike="noStrike">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2014CZ16M2OP001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a:effectLst/>
                        </a:rPr>
                        <a:t>ESF</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287" marR="9287" marT="9287" marB="0" anchor="b"/>
                </a:tc>
              </a:tr>
              <a:tr h="185738">
                <a:tc>
                  <a:txBody>
                    <a:bodyPr/>
                    <a:lstStyle/>
                    <a:p>
                      <a:pPr algn="ctr" fontAlgn="b"/>
                      <a:r>
                        <a:rPr lang="en-GB" sz="1100" u="none" strike="noStrike">
                          <a:effectLst/>
                        </a:rPr>
                        <a:t>2014CZ16RFOP001</a:t>
                      </a:r>
                      <a:endParaRPr lang="en-GB" sz="1100" b="0" i="0" u="none" strike="noStrike">
                        <a:solidFill>
                          <a:srgbClr val="000000"/>
                        </a:solidFill>
                        <a:effectLst/>
                        <a:latin typeface="Calibri"/>
                      </a:endParaRPr>
                    </a:p>
                  </a:txBody>
                  <a:tcPr marL="9287" marR="9287" marT="9287" marB="0" anchor="b"/>
                </a:tc>
                <a:tc>
                  <a:txBody>
                    <a:bodyPr/>
                    <a:lstStyle/>
                    <a:p>
                      <a:pPr algn="ctr" fontAlgn="b"/>
                      <a:r>
                        <a:rPr lang="en-GB" sz="1100" u="none" strike="noStrike" dirty="0">
                          <a:effectLst/>
                        </a:rPr>
                        <a:t>Other</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a:effectLst/>
                        </a:rPr>
                        <a:t>15</a:t>
                      </a:r>
                      <a:endParaRPr lang="en-GB" sz="1100" b="0" i="0" u="none" strike="noStrike" dirty="0">
                        <a:solidFill>
                          <a:srgbClr val="000000"/>
                        </a:solidFill>
                        <a:effectLst/>
                        <a:latin typeface="Calibri"/>
                      </a:endParaRPr>
                    </a:p>
                  </a:txBody>
                  <a:tcPr marL="9287" marR="9287" marT="9287" marB="0" anchor="b"/>
                </a:tc>
              </a:tr>
              <a:tr h="185738">
                <a:tc>
                  <a:txBody>
                    <a:bodyPr/>
                    <a:lstStyle/>
                    <a:p>
                      <a:pPr algn="ctr" fontAlgn="b"/>
                      <a:r>
                        <a:rPr lang="en-GB" sz="1100" u="none" strike="noStrike" dirty="0">
                          <a:effectLst/>
                        </a:rPr>
                        <a:t>2014CZ16RFOP002</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a:effectLst/>
                        </a:rPr>
                        <a:t>Other</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a:effectLst/>
                        </a:rPr>
                        <a:t>209</a:t>
                      </a:r>
                      <a:endParaRPr lang="en-GB" sz="1100" b="0" i="0" u="none" strike="noStrike" dirty="0">
                        <a:solidFill>
                          <a:srgbClr val="000000"/>
                        </a:solidFill>
                        <a:effectLst/>
                        <a:latin typeface="Calibri"/>
                      </a:endParaRPr>
                    </a:p>
                  </a:txBody>
                  <a:tcPr marL="9287" marR="9287" marT="9287" marB="0" anchor="b"/>
                </a:tc>
              </a:tr>
              <a:tr h="18573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u="none" strike="noStrike" dirty="0" smtClean="0">
                          <a:effectLst/>
                        </a:rPr>
                        <a:t>2014TC16RFCB025</a:t>
                      </a:r>
                      <a:endParaRPr lang="en-GB" sz="1100" b="0" i="0" u="none" strike="noStrike" dirty="0" smtClean="0">
                        <a:solidFill>
                          <a:srgbClr val="000000"/>
                        </a:solidFill>
                        <a:effectLst/>
                        <a:latin typeface="Calibri"/>
                      </a:endParaRPr>
                    </a:p>
                  </a:txBody>
                  <a:tcPr marL="9287" marR="9287" marT="9287" marB="0" anchor="b"/>
                </a:tc>
                <a:tc>
                  <a:txBody>
                    <a:bodyPr/>
                    <a:lstStyle/>
                    <a:p>
                      <a:pPr algn="ctr" fontAlgn="b"/>
                      <a:r>
                        <a:rPr lang="en-GB" sz="1100" u="none" strike="noStrike" dirty="0" smtClean="0">
                          <a:effectLst/>
                        </a:rPr>
                        <a:t>Other</a:t>
                      </a:r>
                      <a:endParaRPr lang="en-GB" sz="1100" b="0" i="0" u="none" strike="noStrike" dirty="0">
                        <a:solidFill>
                          <a:srgbClr val="000000"/>
                        </a:solidFill>
                        <a:effectLst/>
                        <a:latin typeface="Calibri"/>
                      </a:endParaRPr>
                    </a:p>
                  </a:txBody>
                  <a:tcPr marL="9287" marR="9287" marT="9287" marB="0" anchor="b"/>
                </a:tc>
                <a:tc>
                  <a:txBody>
                    <a:bodyPr/>
                    <a:lstStyle/>
                    <a:p>
                      <a:pPr algn="ctr" fontAlgn="b"/>
                      <a:r>
                        <a:rPr lang="en-GB" sz="1100" u="none" strike="noStrike" dirty="0" smtClean="0">
                          <a:effectLst/>
                        </a:rPr>
                        <a:t>4</a:t>
                      </a:r>
                      <a:endParaRPr lang="en-GB" sz="1100" b="0" i="0" u="none" strike="noStrike" dirty="0">
                        <a:solidFill>
                          <a:srgbClr val="000000"/>
                        </a:solidFill>
                        <a:effectLst/>
                        <a:latin typeface="Calibri"/>
                      </a:endParaRPr>
                    </a:p>
                  </a:txBody>
                  <a:tcPr marL="9287" marR="9287" marT="9287" marB="0" anchor="b"/>
                </a:tc>
              </a:tr>
            </a:tbl>
          </a:graphicData>
        </a:graphic>
      </p:graphicFrame>
    </p:spTree>
    <p:extLst>
      <p:ext uri="{BB962C8B-B14F-4D97-AF65-F5344CB8AC3E}">
        <p14:creationId xmlns:p14="http://schemas.microsoft.com/office/powerpoint/2010/main" val="3573638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75048" y="1628800"/>
            <a:ext cx="8568952" cy="4896544"/>
          </a:xfrm>
        </p:spPr>
        <p:txBody>
          <a:bodyPr/>
          <a:lstStyle/>
          <a:p>
            <a:pPr eaLnBrk="1" hangingPunct="1">
              <a:spcAft>
                <a:spcPts val="1200"/>
              </a:spcAft>
              <a:buClr>
                <a:srgbClr val="2D5EC1"/>
              </a:buClr>
              <a:buFont typeface="Wingdings" panose="05000000000000000000" pitchFamily="2" charset="2"/>
              <a:buChar char="§"/>
            </a:pPr>
            <a:r>
              <a:rPr lang="en-US" sz="1600" b="1" i="0" dirty="0" smtClean="0"/>
              <a:t>Data quality (data fields)</a:t>
            </a:r>
          </a:p>
          <a:p>
            <a:pPr lvl="1" eaLnBrk="1" hangingPunct="1">
              <a:spcAft>
                <a:spcPts val="1200"/>
              </a:spcAft>
              <a:buClr>
                <a:srgbClr val="2D5EC1"/>
              </a:buClr>
              <a:buFont typeface="Wingdings" panose="05000000000000000000" pitchFamily="2" charset="2"/>
              <a:buChar char="§"/>
            </a:pPr>
            <a:r>
              <a:rPr lang="en-US" sz="1400" dirty="0" smtClean="0"/>
              <a:t>FOR ERDF programs :  all projects are sourced with project type 'Other'</a:t>
            </a:r>
            <a:endParaRPr lang="en-US" sz="1400" b="0" dirty="0"/>
          </a:p>
          <a:p>
            <a:pPr marL="457200" lvl="1" indent="0" eaLnBrk="1" hangingPunct="1">
              <a:spcAft>
                <a:spcPts val="1200"/>
              </a:spcAft>
              <a:buClr>
                <a:srgbClr val="2D5EC1"/>
              </a:buClr>
              <a:buNone/>
            </a:pPr>
            <a:r>
              <a:rPr lang="en-US" sz="1200" b="0" i="0" dirty="0" smtClean="0"/>
              <a:t>	</a:t>
            </a:r>
            <a:r>
              <a:rPr lang="en-US" sz="1200" b="0" i="0" dirty="0" smtClean="0">
                <a:sym typeface="Wingdings" panose="05000000000000000000" pitchFamily="2" charset="2"/>
              </a:rPr>
              <a:t> </a:t>
            </a:r>
            <a:r>
              <a:rPr lang="en-US" sz="1200" b="0" i="0" dirty="0" smtClean="0"/>
              <a:t>Impact : a lot of indicators are not calculated</a:t>
            </a:r>
          </a:p>
          <a:p>
            <a:pPr lvl="1" eaLnBrk="1" hangingPunct="1">
              <a:spcAft>
                <a:spcPts val="1200"/>
              </a:spcAft>
              <a:buClr>
                <a:srgbClr val="2D5EC1"/>
              </a:buClr>
              <a:buFont typeface="Wingdings" panose="05000000000000000000" pitchFamily="2" charset="2"/>
              <a:buChar char="§"/>
            </a:pPr>
            <a:r>
              <a:rPr lang="en-US" sz="1400" dirty="0" smtClean="0"/>
              <a:t>No expenses linked to the projects</a:t>
            </a:r>
          </a:p>
          <a:p>
            <a:pPr marL="914400" lvl="2" indent="0" eaLnBrk="1" hangingPunct="1">
              <a:spcAft>
                <a:spcPts val="1200"/>
              </a:spcAft>
              <a:buClr>
                <a:srgbClr val="2D5EC1"/>
              </a:buClr>
            </a:pPr>
            <a:r>
              <a:rPr lang="en-US" sz="1200" i="0" dirty="0" smtClean="0">
                <a:sym typeface="Wingdings" panose="05000000000000000000" pitchFamily="2" charset="2"/>
              </a:rPr>
              <a:t> Impact : No Eligibility and Other ('Reasonability') indicators are calculated</a:t>
            </a:r>
            <a:endParaRPr lang="en-US" sz="1200" i="0" dirty="0" smtClean="0"/>
          </a:p>
          <a:p>
            <a:pPr marL="457200" lvl="1" indent="0" eaLnBrk="1" hangingPunct="1">
              <a:spcAft>
                <a:spcPts val="1200"/>
              </a:spcAft>
              <a:buClr>
                <a:srgbClr val="2D5EC1"/>
              </a:buClr>
              <a:buNone/>
            </a:pPr>
            <a:endParaRPr lang="en-US" sz="1200" i="0" dirty="0"/>
          </a:p>
          <a:p>
            <a:pPr marL="0" indent="0" eaLnBrk="1" hangingPunct="1">
              <a:spcAft>
                <a:spcPts val="1200"/>
              </a:spcAft>
              <a:buNone/>
            </a:pPr>
            <a:endParaRPr lang="en-US" sz="1200" dirty="0" smtClean="0"/>
          </a:p>
          <a:p>
            <a:pPr marL="0" indent="0" eaLnBrk="1" hangingPunct="1">
              <a:spcAft>
                <a:spcPts val="1200"/>
              </a:spcAft>
              <a:buNone/>
            </a:pPr>
            <a:endParaRPr lang="en-US" sz="1200" dirty="0"/>
          </a:p>
          <a:p>
            <a:pPr eaLnBrk="1" hangingPunct="1">
              <a:spcAft>
                <a:spcPts val="1200"/>
              </a:spcAft>
            </a:pPr>
            <a:endParaRPr lang="en-US" sz="1000" i="0" dirty="0" smtClean="0"/>
          </a:p>
          <a:p>
            <a:pPr eaLnBrk="1" hangingPunct="1">
              <a:spcAft>
                <a:spcPts val="1200"/>
              </a:spcAft>
            </a:pPr>
            <a:endParaRPr lang="en-US" sz="1000" i="0" dirty="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Data Quality</a:t>
            </a:r>
          </a:p>
        </p:txBody>
      </p:sp>
    </p:spTree>
    <p:extLst>
      <p:ext uri="{BB962C8B-B14F-4D97-AF65-F5344CB8AC3E}">
        <p14:creationId xmlns:p14="http://schemas.microsoft.com/office/powerpoint/2010/main" val="1582231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575048" y="1484784"/>
            <a:ext cx="7669360" cy="5040560"/>
          </a:xfrm>
        </p:spPr>
        <p:txBody>
          <a:bodyPr/>
          <a:lstStyle/>
          <a:p>
            <a:pPr eaLnBrk="1" hangingPunct="1">
              <a:spcAft>
                <a:spcPts val="1200"/>
              </a:spcAft>
              <a:buClrTx/>
            </a:pPr>
            <a:r>
              <a:rPr lang="en-US" sz="1600" b="1" i="0" dirty="0"/>
              <a:t>Data </a:t>
            </a:r>
            <a:r>
              <a:rPr lang="en-US" sz="1600" b="1" i="0" dirty="0" smtClean="0"/>
              <a:t>quality</a:t>
            </a:r>
            <a:endParaRPr lang="en-US" sz="1600" b="1" i="0" dirty="0"/>
          </a:p>
          <a:p>
            <a:pPr lvl="1" eaLnBrk="1" hangingPunct="1">
              <a:spcAft>
                <a:spcPts val="1200"/>
              </a:spcAft>
              <a:buClrTx/>
            </a:pPr>
            <a:r>
              <a:rPr lang="en-US" sz="1400" b="0" i="0" dirty="0" smtClean="0"/>
              <a:t>projects with project amount = 0</a:t>
            </a:r>
          </a:p>
          <a:p>
            <a:pPr marL="457200" lvl="1" indent="0" eaLnBrk="1" hangingPunct="1">
              <a:spcAft>
                <a:spcPts val="1200"/>
              </a:spcAft>
              <a:buClrTx/>
              <a:buNone/>
            </a:pPr>
            <a:r>
              <a:rPr lang="en-US" sz="1400" dirty="0" smtClean="0">
                <a:sym typeface="Wingdings" panose="05000000000000000000" pitchFamily="2" charset="2"/>
              </a:rPr>
              <a:t>	</a:t>
            </a:r>
            <a:r>
              <a:rPr lang="en-US" sz="1200" b="0" dirty="0" smtClean="0">
                <a:sym typeface="Wingdings" panose="05000000000000000000" pitchFamily="2" charset="2"/>
              </a:rPr>
              <a:t> </a:t>
            </a:r>
            <a:r>
              <a:rPr lang="en-US" sz="1200" b="0" dirty="0">
                <a:sym typeface="Wingdings" panose="05000000000000000000" pitchFamily="2" charset="2"/>
              </a:rPr>
              <a:t>Impact </a:t>
            </a:r>
            <a:r>
              <a:rPr lang="en-US" sz="1200" b="0" dirty="0" smtClean="0">
                <a:sym typeface="Wingdings" panose="05000000000000000000" pitchFamily="2" charset="2"/>
              </a:rPr>
              <a:t>: used in the calculation of 26 indicators (17 of them with peer group)</a:t>
            </a:r>
            <a:endParaRPr lang="en-US" sz="1200" b="0" i="0" dirty="0" smtClean="0"/>
          </a:p>
          <a:p>
            <a:pPr lvl="1" eaLnBrk="1" hangingPunct="1">
              <a:spcAft>
                <a:spcPts val="1200"/>
              </a:spcAft>
              <a:buClrTx/>
            </a:pPr>
            <a:r>
              <a:rPr lang="en-US" sz="1400" b="0" i="0" dirty="0"/>
              <a:t>projects with </a:t>
            </a:r>
            <a:r>
              <a:rPr lang="en-US" sz="1400" b="0" i="0" dirty="0" smtClean="0"/>
              <a:t>status closed and end date in the future</a:t>
            </a:r>
          </a:p>
          <a:p>
            <a:pPr lvl="1" eaLnBrk="1" hangingPunct="1">
              <a:spcAft>
                <a:spcPts val="1200"/>
              </a:spcAft>
              <a:buClrTx/>
            </a:pPr>
            <a:r>
              <a:rPr lang="en-US" sz="1400" b="0" i="0" dirty="0" smtClean="0"/>
              <a:t>projects </a:t>
            </a:r>
            <a:r>
              <a:rPr lang="en-US" sz="1400" b="0" i="0" dirty="0"/>
              <a:t>with end date &lt; start date </a:t>
            </a:r>
            <a:endParaRPr lang="en-US" sz="1400" b="0" i="0" dirty="0" smtClean="0"/>
          </a:p>
          <a:p>
            <a:pPr marL="457200" lvl="1" indent="0" eaLnBrk="1" hangingPunct="1">
              <a:spcAft>
                <a:spcPts val="1200"/>
              </a:spcAft>
              <a:buClrTx/>
              <a:buNone/>
            </a:pPr>
            <a:r>
              <a:rPr lang="en-US" sz="1200" b="0" dirty="0" smtClean="0">
                <a:sym typeface="Wingdings" panose="05000000000000000000" pitchFamily="2" charset="2"/>
              </a:rPr>
              <a:t>	 </a:t>
            </a:r>
            <a:r>
              <a:rPr lang="en-US" sz="1200" b="0" dirty="0">
                <a:sym typeface="Wingdings" panose="05000000000000000000" pitchFamily="2" charset="2"/>
              </a:rPr>
              <a:t>Impact </a:t>
            </a:r>
            <a:r>
              <a:rPr lang="en-US" sz="1200" b="0" dirty="0" smtClean="0">
                <a:sym typeface="Wingdings" panose="05000000000000000000" pitchFamily="2" charset="2"/>
              </a:rPr>
              <a:t>: start or end </a:t>
            </a:r>
            <a:r>
              <a:rPr lang="en-US" sz="1200" b="0" dirty="0">
                <a:sym typeface="Wingdings" panose="05000000000000000000" pitchFamily="2" charset="2"/>
              </a:rPr>
              <a:t>date used in the calculation of </a:t>
            </a:r>
            <a:r>
              <a:rPr lang="en-US" sz="1200" b="0" dirty="0" smtClean="0">
                <a:sym typeface="Wingdings" panose="05000000000000000000" pitchFamily="2" charset="2"/>
              </a:rPr>
              <a:t>23 </a:t>
            </a:r>
            <a:r>
              <a:rPr lang="en-US" sz="1200" b="0" dirty="0">
                <a:sym typeface="Wingdings" panose="05000000000000000000" pitchFamily="2" charset="2"/>
              </a:rPr>
              <a:t>indicators</a:t>
            </a:r>
            <a:endParaRPr lang="en-US" sz="1200" b="0" dirty="0"/>
          </a:p>
          <a:p>
            <a:pPr lvl="1" eaLnBrk="1" hangingPunct="1">
              <a:spcAft>
                <a:spcPts val="1200"/>
              </a:spcAft>
              <a:buClrTx/>
            </a:pPr>
            <a:r>
              <a:rPr lang="en-US" sz="1400" b="0" i="0" dirty="0" smtClean="0"/>
              <a:t>Project </a:t>
            </a:r>
            <a:r>
              <a:rPr lang="en-US" sz="1400" b="0" i="0" dirty="0"/>
              <a:t>Open but end date more than 1 year in the </a:t>
            </a:r>
            <a:r>
              <a:rPr lang="en-US" sz="1400" b="0" i="0" dirty="0" smtClean="0"/>
              <a:t>past</a:t>
            </a:r>
          </a:p>
          <a:p>
            <a:pPr marL="457200" lvl="1" indent="0" eaLnBrk="1" hangingPunct="1">
              <a:spcAft>
                <a:spcPts val="1200"/>
              </a:spcAft>
              <a:buClrTx/>
              <a:buNone/>
            </a:pPr>
            <a:r>
              <a:rPr lang="en-US" sz="1400" b="0" dirty="0" smtClean="0">
                <a:sym typeface="Wingdings" panose="05000000000000000000" pitchFamily="2" charset="2"/>
              </a:rPr>
              <a:t>	</a:t>
            </a:r>
            <a:r>
              <a:rPr lang="en-US" sz="1200" b="0" dirty="0" smtClean="0">
                <a:sym typeface="Wingdings" panose="05000000000000000000" pitchFamily="2" charset="2"/>
              </a:rPr>
              <a:t> </a:t>
            </a:r>
            <a:r>
              <a:rPr lang="en-US" sz="1200" b="0" dirty="0">
                <a:sym typeface="Wingdings" panose="05000000000000000000" pitchFamily="2" charset="2"/>
              </a:rPr>
              <a:t>Impact </a:t>
            </a:r>
            <a:r>
              <a:rPr lang="en-US" sz="1200" b="0" dirty="0" smtClean="0">
                <a:sym typeface="Wingdings" panose="05000000000000000000" pitchFamily="2" charset="2"/>
              </a:rPr>
              <a:t>: will keep on to be calculated</a:t>
            </a:r>
            <a:endParaRPr lang="en-US" sz="1200" b="0" i="0" dirty="0" smtClean="0"/>
          </a:p>
          <a:p>
            <a:pPr lvl="1" eaLnBrk="1" hangingPunct="1">
              <a:spcAft>
                <a:spcPts val="1200"/>
              </a:spcAft>
              <a:buClrTx/>
            </a:pPr>
            <a:r>
              <a:rPr lang="en-US" sz="1400" b="0" i="0" dirty="0" smtClean="0"/>
              <a:t>Contract </a:t>
            </a:r>
            <a:r>
              <a:rPr lang="en-US" sz="1400" b="0" i="0" dirty="0"/>
              <a:t>amount = 0 EUR</a:t>
            </a:r>
          </a:p>
          <a:p>
            <a:pPr marL="0" lvl="1" indent="0" eaLnBrk="1" hangingPunct="1">
              <a:spcAft>
                <a:spcPts val="1200"/>
              </a:spcAft>
              <a:buClrTx/>
              <a:buNone/>
            </a:pPr>
            <a:r>
              <a:rPr lang="en-US" sz="1400" dirty="0">
                <a:sym typeface="Wingdings" panose="05000000000000000000" pitchFamily="2" charset="2"/>
              </a:rPr>
              <a:t>	</a:t>
            </a:r>
            <a:r>
              <a:rPr lang="en-US" sz="1200" b="0" dirty="0">
                <a:sym typeface="Wingdings" panose="05000000000000000000" pitchFamily="2" charset="2"/>
              </a:rPr>
              <a:t> Impact : used in the calculation of </a:t>
            </a:r>
            <a:r>
              <a:rPr lang="en-US" sz="1200" b="0" dirty="0" smtClean="0">
                <a:sym typeface="Wingdings" panose="05000000000000000000" pitchFamily="2" charset="2"/>
              </a:rPr>
              <a:t>3 </a:t>
            </a:r>
            <a:r>
              <a:rPr lang="en-US" sz="1200" b="0" dirty="0">
                <a:sym typeface="Wingdings" panose="05000000000000000000" pitchFamily="2" charset="2"/>
              </a:rPr>
              <a:t>indicators </a:t>
            </a:r>
            <a:r>
              <a:rPr lang="en-US" sz="1200" b="0" dirty="0" smtClean="0">
                <a:sym typeface="Wingdings" panose="05000000000000000000" pitchFamily="2" charset="2"/>
              </a:rPr>
              <a:t>(all with </a:t>
            </a:r>
            <a:r>
              <a:rPr lang="en-US" sz="1200" b="0" dirty="0">
                <a:sym typeface="Wingdings" panose="05000000000000000000" pitchFamily="2" charset="2"/>
              </a:rPr>
              <a:t>peer group)</a:t>
            </a:r>
            <a:endParaRPr lang="en-US" sz="1200" b="0" dirty="0"/>
          </a:p>
          <a:p>
            <a:pPr eaLnBrk="1" hangingPunct="1">
              <a:spcAft>
                <a:spcPts val="1200"/>
              </a:spcAft>
              <a:buClrTx/>
            </a:pPr>
            <a:endParaRPr lang="en-US" sz="1400" i="0" dirty="0"/>
          </a:p>
          <a:p>
            <a:pPr eaLnBrk="1" hangingPunct="1">
              <a:spcAft>
                <a:spcPts val="1200"/>
              </a:spcAft>
              <a:buClrTx/>
            </a:pPr>
            <a:endParaRPr lang="en-US" sz="1400" i="0" dirty="0"/>
          </a:p>
          <a:p>
            <a:pPr eaLnBrk="1" hangingPunct="1">
              <a:spcAft>
                <a:spcPts val="1200"/>
              </a:spcAft>
            </a:pPr>
            <a:endParaRPr lang="en-US" sz="1000" i="0" dirty="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Data Quality</a:t>
            </a:r>
          </a:p>
        </p:txBody>
      </p:sp>
    </p:spTree>
    <p:extLst>
      <p:ext uri="{BB962C8B-B14F-4D97-AF65-F5344CB8AC3E}">
        <p14:creationId xmlns:p14="http://schemas.microsoft.com/office/powerpoint/2010/main" val="4211139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340768"/>
            <a:ext cx="8568952" cy="4752528"/>
          </a:xfrm>
        </p:spPr>
        <p:txBody>
          <a:bodyPr/>
          <a:lstStyle/>
          <a:p>
            <a:pPr eaLnBrk="1" hangingPunct="1">
              <a:spcAft>
                <a:spcPts val="1200"/>
              </a:spcAft>
              <a:buClr>
                <a:srgbClr val="2D5EC1"/>
              </a:buClr>
              <a:buFont typeface="Wingdings" panose="05000000000000000000" pitchFamily="2" charset="2"/>
              <a:buChar char="§"/>
            </a:pPr>
            <a:r>
              <a:rPr lang="en-US" sz="1400" b="1" i="0" dirty="0" smtClean="0"/>
              <a:t>Data matching -&gt; Entities not found in Orbis</a:t>
            </a:r>
          </a:p>
          <a:p>
            <a:r>
              <a:rPr lang="en-US" sz="1600" i="0" dirty="0" smtClean="0"/>
              <a:t>The </a:t>
            </a:r>
            <a:r>
              <a:rPr lang="en-US" sz="1600" i="0" dirty="0"/>
              <a:t>reason why we could not match </a:t>
            </a:r>
            <a:r>
              <a:rPr lang="en-US" sz="1600" i="0" dirty="0" smtClean="0"/>
              <a:t>can </a:t>
            </a:r>
            <a:r>
              <a:rPr lang="en-US" sz="1600" i="0" dirty="0"/>
              <a:t>be divers </a:t>
            </a:r>
            <a:r>
              <a:rPr lang="en-US" sz="1600" i="0" dirty="0" smtClean="0"/>
              <a:t>:</a:t>
            </a:r>
          </a:p>
          <a:p>
            <a:pPr lvl="1">
              <a:lnSpc>
                <a:spcPct val="150000"/>
              </a:lnSpc>
            </a:pPr>
            <a:r>
              <a:rPr lang="en-GB" sz="1600" b="0" dirty="0"/>
              <a:t>The entity is not obliged to publish </a:t>
            </a:r>
            <a:r>
              <a:rPr lang="en-GB" sz="1600" b="0" dirty="0" smtClean="0"/>
              <a:t>data</a:t>
            </a:r>
          </a:p>
          <a:p>
            <a:pPr lvl="2"/>
            <a:r>
              <a:rPr lang="en-US" dirty="0">
                <a:sym typeface="Wingdings" panose="05000000000000000000" pitchFamily="2" charset="2"/>
              </a:rPr>
              <a:t> </a:t>
            </a:r>
            <a:r>
              <a:rPr lang="en-GB" dirty="0" smtClean="0"/>
              <a:t>source </a:t>
            </a:r>
            <a:r>
              <a:rPr lang="en-GB" dirty="0"/>
              <a:t>additional data fields turnover and personnel</a:t>
            </a:r>
            <a:endParaRPr lang="en-US" b="0" dirty="0"/>
          </a:p>
          <a:p>
            <a:pPr lvl="1">
              <a:lnSpc>
                <a:spcPct val="150000"/>
              </a:lnSpc>
            </a:pPr>
            <a:r>
              <a:rPr lang="en-GB" sz="1600" b="0" dirty="0"/>
              <a:t>Company has been added to Orbis very recently / not </a:t>
            </a:r>
            <a:r>
              <a:rPr lang="en-GB" sz="1600" b="0" dirty="0" smtClean="0"/>
              <a:t>yet</a:t>
            </a:r>
          </a:p>
          <a:p>
            <a:pPr lvl="2"/>
            <a:r>
              <a:rPr lang="en-US" dirty="0">
                <a:sym typeface="Wingdings" panose="05000000000000000000" pitchFamily="2" charset="2"/>
              </a:rPr>
              <a:t> </a:t>
            </a:r>
            <a:r>
              <a:rPr lang="en-GB" dirty="0" smtClean="0"/>
              <a:t>Time </a:t>
            </a:r>
            <a:r>
              <a:rPr lang="en-GB" dirty="0"/>
              <a:t>lapse between registration in national database and collection of this data by </a:t>
            </a:r>
            <a:r>
              <a:rPr lang="en-GB" dirty="0" err="1" smtClean="0"/>
              <a:t>BvD</a:t>
            </a:r>
            <a:endParaRPr lang="en-GB" dirty="0" smtClean="0"/>
          </a:p>
          <a:p>
            <a:pPr lvl="2"/>
            <a:r>
              <a:rPr lang="en-US" dirty="0">
                <a:sym typeface="Wingdings" panose="05000000000000000000" pitchFamily="2" charset="2"/>
              </a:rPr>
              <a:t> </a:t>
            </a:r>
            <a:r>
              <a:rPr lang="fr-BE" b="0" dirty="0" err="1" smtClean="0"/>
              <a:t>Add</a:t>
            </a:r>
            <a:r>
              <a:rPr lang="fr-BE" b="0" dirty="0" smtClean="0"/>
              <a:t> source of data in Orbis by </a:t>
            </a:r>
            <a:r>
              <a:rPr lang="fr-BE" b="0" dirty="0" err="1" smtClean="0"/>
              <a:t>BvD</a:t>
            </a:r>
            <a:endParaRPr lang="en-US" b="0" dirty="0"/>
          </a:p>
          <a:p>
            <a:pPr lvl="1">
              <a:lnSpc>
                <a:spcPct val="150000"/>
              </a:lnSpc>
            </a:pPr>
            <a:r>
              <a:rPr lang="en-US" sz="1600" b="0" dirty="0"/>
              <a:t>Extra data sourced is not equal to the official published data in Orbis</a:t>
            </a:r>
            <a:endParaRPr lang="en-GB" sz="1600" b="0" dirty="0"/>
          </a:p>
          <a:p>
            <a:pPr lvl="2"/>
            <a:r>
              <a:rPr lang="en-US" dirty="0">
                <a:sym typeface="Wingdings" panose="05000000000000000000" pitchFamily="2" charset="2"/>
              </a:rPr>
              <a:t> </a:t>
            </a:r>
            <a:r>
              <a:rPr lang="en-US" b="0" dirty="0" smtClean="0"/>
              <a:t>Correct de CZ programs database based on the officially published data</a:t>
            </a:r>
          </a:p>
          <a:p>
            <a:pPr lvl="1">
              <a:lnSpc>
                <a:spcPct val="150000"/>
              </a:lnSpc>
            </a:pPr>
            <a:r>
              <a:rPr lang="en-US" sz="1600" b="0" dirty="0"/>
              <a:t>Official name is not the same (although we do some Fuzzy matching</a:t>
            </a:r>
            <a:r>
              <a:rPr lang="en-US" sz="1600" b="0" dirty="0" smtClean="0"/>
              <a:t>)</a:t>
            </a:r>
          </a:p>
          <a:p>
            <a:pPr lvl="2"/>
            <a:r>
              <a:rPr lang="en-US" dirty="0">
                <a:sym typeface="Wingdings" panose="05000000000000000000" pitchFamily="2" charset="2"/>
              </a:rPr>
              <a:t> </a:t>
            </a:r>
            <a:r>
              <a:rPr lang="en-US" b="0" dirty="0" smtClean="0"/>
              <a:t>Correct </a:t>
            </a:r>
            <a:r>
              <a:rPr lang="en-US" b="0" dirty="0"/>
              <a:t>de </a:t>
            </a:r>
            <a:r>
              <a:rPr lang="en-US" b="0" dirty="0" smtClean="0"/>
              <a:t>CZ database or improve matching process (version 2)</a:t>
            </a:r>
            <a:endParaRPr lang="nl-NL" dirty="0"/>
          </a:p>
          <a:p>
            <a:pPr lvl="1">
              <a:lnSpc>
                <a:spcPct val="150000"/>
              </a:lnSpc>
            </a:pPr>
            <a:r>
              <a:rPr lang="en-US" sz="1600" b="0" dirty="0"/>
              <a:t>Not enough data to identify </a:t>
            </a:r>
            <a:r>
              <a:rPr lang="en-US" sz="1600" b="0" u="sng" dirty="0"/>
              <a:t>one</a:t>
            </a:r>
            <a:r>
              <a:rPr lang="en-US" sz="1600" b="0" dirty="0"/>
              <a:t> </a:t>
            </a:r>
            <a:r>
              <a:rPr lang="en-US" sz="1600" b="0" dirty="0" smtClean="0"/>
              <a:t>company</a:t>
            </a:r>
            <a:endParaRPr lang="en-US" sz="1600" dirty="0"/>
          </a:p>
          <a:p>
            <a:pPr lvl="2"/>
            <a:r>
              <a:rPr lang="en-US" dirty="0" smtClean="0">
                <a:sym typeface="Wingdings" panose="05000000000000000000" pitchFamily="2" charset="2"/>
              </a:rPr>
              <a:t> Add more information in data extraction</a:t>
            </a:r>
            <a:endParaRPr lang="en-GB" b="0" dirty="0" smtClean="0"/>
          </a:p>
          <a:p>
            <a:endParaRPr lang="fr-BE" sz="140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Data Sourcing</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26</a:t>
            </a:fld>
            <a:endParaRPr lang="en-GB"/>
          </a:p>
        </p:txBody>
      </p:sp>
    </p:spTree>
    <p:extLst>
      <p:ext uri="{BB962C8B-B14F-4D97-AF65-F5344CB8AC3E}">
        <p14:creationId xmlns:p14="http://schemas.microsoft.com/office/powerpoint/2010/main" val="2905203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solidFill>
                  <a:srgbClr val="FF0000"/>
                </a:solidFill>
              </a:rPr>
              <a:t>09:45 – </a:t>
            </a:r>
            <a:r>
              <a:rPr lang="en-GB" sz="1400" i="0" kern="0" dirty="0" smtClean="0">
                <a:solidFill>
                  <a:srgbClr val="FF0000"/>
                </a:solidFill>
              </a:rPr>
              <a:t>10:15</a:t>
            </a:r>
            <a:r>
              <a:rPr lang="en-GB" sz="1400" i="0" kern="0" dirty="0">
                <a:solidFill>
                  <a:srgbClr val="FF0000"/>
                </a:solidFill>
              </a:rPr>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27</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t>
            </a:r>
            <a:r>
              <a:rPr lang="en-US" sz="1400" kern="0" dirty="0" smtClean="0">
                <a:solidFill>
                  <a:srgbClr val="FFC000"/>
                </a:solidFill>
              </a:rPr>
              <a:t>Company/person data</a:t>
            </a:r>
          </a:p>
        </p:txBody>
      </p:sp>
      <p:sp>
        <p:nvSpPr>
          <p:cNvPr id="7" name="Rectangle 3"/>
          <p:cNvSpPr txBox="1">
            <a:spLocks noChangeArrowheads="1"/>
          </p:cNvSpPr>
          <p:nvPr/>
        </p:nvSpPr>
        <p:spPr bwMode="auto">
          <a:xfrm>
            <a:off x="251520" y="1565572"/>
            <a:ext cx="8568952" cy="481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buClrTx/>
            </a:pPr>
            <a:r>
              <a:rPr lang="en-GB" sz="1400" i="0" kern="0" dirty="0" smtClean="0"/>
              <a:t>How to Connect to Arachne</a:t>
            </a:r>
          </a:p>
          <a:p>
            <a:pPr>
              <a:lnSpc>
                <a:spcPct val="150000"/>
              </a:lnSpc>
              <a:buClrTx/>
            </a:pPr>
            <a:r>
              <a:rPr lang="fr-BE" sz="1400" i="0" kern="0" dirty="0" smtClean="0"/>
              <a:t>Default </a:t>
            </a:r>
            <a:r>
              <a:rPr lang="fr-BE" sz="1400" i="0" kern="0" dirty="0" err="1" smtClean="0"/>
              <a:t>screens</a:t>
            </a:r>
            <a:r>
              <a:rPr lang="fr-BE" sz="1400" i="0" kern="0" dirty="0" smtClean="0"/>
              <a:t> / </a:t>
            </a:r>
            <a:r>
              <a:rPr lang="fr-BE" sz="1400" i="0" kern="0" dirty="0" err="1" smtClean="0"/>
              <a:t>task</a:t>
            </a:r>
            <a:r>
              <a:rPr lang="fr-BE" sz="1400" i="0" kern="0" dirty="0" smtClean="0"/>
              <a:t> pane / Arachne help file</a:t>
            </a:r>
          </a:p>
          <a:p>
            <a:pPr>
              <a:lnSpc>
                <a:spcPct val="150000"/>
              </a:lnSpc>
              <a:buClrTx/>
            </a:pPr>
            <a:r>
              <a:rPr lang="fr-BE" sz="1400" i="0" kern="0" dirty="0" err="1" smtClean="0"/>
              <a:t>Search</a:t>
            </a:r>
            <a:r>
              <a:rPr lang="fr-BE" sz="1400" i="0" kern="0" dirty="0" smtClean="0"/>
              <a:t> for a </a:t>
            </a:r>
            <a:r>
              <a:rPr lang="fr-BE" sz="1400" i="0" kern="0" dirty="0" err="1" smtClean="0"/>
              <a:t>company</a:t>
            </a:r>
            <a:r>
              <a:rPr lang="fr-BE" sz="1400" i="0" kern="0" dirty="0" smtClean="0"/>
              <a:t> / </a:t>
            </a:r>
            <a:r>
              <a:rPr lang="fr-BE" sz="1400" i="0" kern="0" dirty="0" err="1" smtClean="0"/>
              <a:t>person</a:t>
            </a:r>
            <a:endParaRPr lang="fr-BE" sz="1400" i="0" kern="0" dirty="0" smtClean="0"/>
          </a:p>
          <a:p>
            <a:pPr>
              <a:lnSpc>
                <a:spcPct val="150000"/>
              </a:lnSpc>
              <a:buClrTx/>
            </a:pPr>
            <a:r>
              <a:rPr lang="fr-BE" sz="1400" i="0" kern="0" dirty="0" err="1" smtClean="0"/>
              <a:t>Detailed</a:t>
            </a:r>
            <a:r>
              <a:rPr lang="fr-BE" sz="1400" i="0" kern="0" dirty="0" smtClean="0"/>
              <a:t> report of a </a:t>
            </a:r>
            <a:r>
              <a:rPr lang="fr-BE" sz="1400" i="0" kern="0" dirty="0" err="1" smtClean="0"/>
              <a:t>company</a:t>
            </a:r>
            <a:endParaRPr lang="fr-BE" sz="1400" i="0" kern="0" dirty="0" smtClean="0"/>
          </a:p>
          <a:p>
            <a:pPr>
              <a:lnSpc>
                <a:spcPct val="150000"/>
              </a:lnSpc>
              <a:buClrTx/>
            </a:pPr>
            <a:r>
              <a:rPr lang="fr-BE" sz="1400" i="0" kern="0" dirty="0" smtClean="0"/>
              <a:t>List of </a:t>
            </a:r>
            <a:r>
              <a:rPr lang="fr-BE" sz="1400" i="0" kern="0" dirty="0" err="1" smtClean="0"/>
              <a:t>shareholders</a:t>
            </a:r>
            <a:r>
              <a:rPr lang="fr-BE" sz="1400" i="0" kern="0" dirty="0" smtClean="0"/>
              <a:t> / </a:t>
            </a:r>
            <a:r>
              <a:rPr lang="fr-BE" sz="1400" i="0" kern="0" dirty="0" err="1" smtClean="0"/>
              <a:t>subsidiaries</a:t>
            </a:r>
            <a:endParaRPr lang="fr-BE" sz="1400" i="0" kern="0" dirty="0" smtClean="0"/>
          </a:p>
          <a:p>
            <a:pPr>
              <a:lnSpc>
                <a:spcPct val="150000"/>
              </a:lnSpc>
              <a:buClrTx/>
            </a:pPr>
            <a:r>
              <a:rPr lang="fr-BE" sz="1400" i="0" kern="0" dirty="0" err="1" smtClean="0"/>
              <a:t>Hierachy</a:t>
            </a:r>
            <a:r>
              <a:rPr lang="fr-BE" sz="1400" i="0" kern="0" dirty="0" smtClean="0"/>
              <a:t> </a:t>
            </a:r>
            <a:r>
              <a:rPr lang="fr-BE" sz="1400" i="0" kern="0" dirty="0" err="1" smtClean="0"/>
              <a:t>view</a:t>
            </a:r>
            <a:r>
              <a:rPr lang="fr-BE" sz="1400" i="0" kern="0" dirty="0" smtClean="0"/>
              <a:t> of the </a:t>
            </a:r>
            <a:r>
              <a:rPr lang="fr-BE" sz="1400" i="0" kern="0" dirty="0" err="1" smtClean="0"/>
              <a:t>company</a:t>
            </a:r>
            <a:endParaRPr lang="fr-BE" sz="1400" i="0" kern="0" dirty="0" smtClean="0"/>
          </a:p>
          <a:p>
            <a:pPr>
              <a:lnSpc>
                <a:spcPct val="150000"/>
              </a:lnSpc>
              <a:buClrTx/>
            </a:pPr>
            <a:r>
              <a:rPr lang="fr-BE" sz="1400" i="0" kern="0" dirty="0" smtClean="0"/>
              <a:t>List </a:t>
            </a:r>
            <a:r>
              <a:rPr lang="fr-BE" sz="1400" i="0" kern="0" dirty="0" err="1" smtClean="0"/>
              <a:t>Board</a:t>
            </a:r>
            <a:r>
              <a:rPr lang="fr-BE" sz="1400" i="0" kern="0" dirty="0" smtClean="0"/>
              <a:t> of </a:t>
            </a:r>
            <a:r>
              <a:rPr lang="fr-BE" sz="1400" i="0" kern="0" dirty="0" err="1" smtClean="0"/>
              <a:t>director</a:t>
            </a:r>
            <a:r>
              <a:rPr lang="fr-BE" sz="1400" i="0" kern="0" dirty="0" smtClean="0"/>
              <a:t> </a:t>
            </a:r>
            <a:r>
              <a:rPr lang="fr-BE" sz="1400" i="0" kern="0" dirty="0" err="1" smtClean="0"/>
              <a:t>members</a:t>
            </a:r>
            <a:endParaRPr lang="fr-BE" sz="1400" i="0" kern="0" dirty="0" smtClean="0"/>
          </a:p>
          <a:p>
            <a:pPr>
              <a:lnSpc>
                <a:spcPct val="150000"/>
              </a:lnSpc>
              <a:buClrTx/>
            </a:pPr>
            <a:r>
              <a:rPr lang="fr-BE" sz="1400" i="0" kern="0" dirty="0" smtClean="0"/>
              <a:t>List of </a:t>
            </a:r>
            <a:r>
              <a:rPr lang="fr-BE" sz="1400" i="0" kern="0" dirty="0" err="1" smtClean="0"/>
              <a:t>companies</a:t>
            </a:r>
            <a:r>
              <a:rPr lang="fr-BE" sz="1400" i="0" kern="0" dirty="0" smtClean="0"/>
              <a:t> of a </a:t>
            </a:r>
            <a:r>
              <a:rPr lang="fr-BE" sz="1400" i="0" kern="0" dirty="0" err="1" smtClean="0"/>
              <a:t>person</a:t>
            </a:r>
            <a:endParaRPr lang="fr-BE" sz="1400" i="0" kern="0" dirty="0" smtClean="0"/>
          </a:p>
          <a:p>
            <a:pPr>
              <a:lnSpc>
                <a:spcPct val="150000"/>
              </a:lnSpc>
              <a:buClrTx/>
            </a:pPr>
            <a:r>
              <a:rPr lang="fr-BE" sz="1400" i="0" kern="0" dirty="0" smtClean="0"/>
              <a:t>List of </a:t>
            </a:r>
            <a:r>
              <a:rPr lang="fr-BE" sz="1400" i="0" kern="0" dirty="0" err="1" smtClean="0"/>
              <a:t>affinities</a:t>
            </a:r>
            <a:r>
              <a:rPr lang="fr-BE" sz="1400" i="0" kern="0" dirty="0" smtClean="0"/>
              <a:t> of a </a:t>
            </a:r>
            <a:r>
              <a:rPr lang="fr-BE" sz="1400" i="0" kern="0" dirty="0" err="1" smtClean="0"/>
              <a:t>person</a:t>
            </a:r>
            <a:endParaRPr lang="fr-BE" sz="1400" i="0" kern="0" dirty="0" smtClean="0"/>
          </a:p>
          <a:p>
            <a:pPr>
              <a:lnSpc>
                <a:spcPct val="150000"/>
              </a:lnSpc>
              <a:buClrTx/>
            </a:pPr>
            <a:r>
              <a:rPr lang="fr-BE" sz="1400" i="0" kern="0" dirty="0" err="1" smtClean="0"/>
              <a:t>Affinity</a:t>
            </a:r>
            <a:r>
              <a:rPr lang="fr-BE" sz="1400" i="0" kern="0" dirty="0" smtClean="0"/>
              <a:t> </a:t>
            </a:r>
            <a:r>
              <a:rPr lang="fr-BE" sz="1400" i="0" kern="0" dirty="0" err="1" smtClean="0"/>
              <a:t>diagram</a:t>
            </a:r>
            <a:r>
              <a:rPr lang="fr-BE" sz="1400" i="0" kern="0" dirty="0" smtClean="0"/>
              <a:t> </a:t>
            </a:r>
          </a:p>
          <a:p>
            <a:pPr>
              <a:lnSpc>
                <a:spcPct val="150000"/>
              </a:lnSpc>
              <a:buClrTx/>
            </a:pPr>
            <a:r>
              <a:rPr lang="fr-BE" sz="1400" i="0" kern="0" dirty="0" err="1" smtClean="0"/>
              <a:t>Personalize</a:t>
            </a:r>
            <a:r>
              <a:rPr lang="fr-BE" sz="1400" i="0" kern="0" dirty="0" smtClean="0"/>
              <a:t> </a:t>
            </a:r>
            <a:r>
              <a:rPr lang="fr-BE" sz="1400" i="0" kern="0" dirty="0" err="1" smtClean="0"/>
              <a:t>views</a:t>
            </a:r>
            <a:r>
              <a:rPr lang="fr-BE" sz="1400" i="0" kern="0" dirty="0" smtClean="0"/>
              <a:t> and </a:t>
            </a:r>
            <a:r>
              <a:rPr lang="fr-BE" sz="1400" i="0" kern="0" dirty="0" err="1" smtClean="0"/>
              <a:t>diagrams</a:t>
            </a:r>
            <a:r>
              <a:rPr lang="fr-BE" sz="1400" i="0" kern="0" dirty="0"/>
              <a:t> </a:t>
            </a:r>
            <a:endParaRPr lang="fr-BE" sz="1400" i="0" kern="0" dirty="0" smtClean="0"/>
          </a:p>
          <a:p>
            <a:pPr marL="0" indent="0">
              <a:lnSpc>
                <a:spcPct val="150000"/>
              </a:lnSpc>
              <a:buClrTx/>
              <a:buNone/>
            </a:pPr>
            <a:endParaRPr lang="fr-BE" sz="1400" i="0" kern="0" dirty="0" smtClean="0"/>
          </a:p>
          <a:p>
            <a:pPr>
              <a:lnSpc>
                <a:spcPct val="150000"/>
              </a:lnSpc>
              <a:buClrTx/>
            </a:pPr>
            <a:endParaRPr lang="fr-BE" sz="1400" i="0" kern="0" dirty="0" smtClean="0"/>
          </a:p>
          <a:p>
            <a:pPr>
              <a:lnSpc>
                <a:spcPct val="150000"/>
              </a:lnSpc>
              <a:buClrTx/>
            </a:pPr>
            <a:endParaRPr lang="fr-BE" sz="1400" i="0" kern="0" dirty="0" smtClean="0"/>
          </a:p>
          <a:p>
            <a:pPr>
              <a:lnSpc>
                <a:spcPct val="150000"/>
              </a:lnSpc>
              <a:buClrTx/>
            </a:pPr>
            <a:endParaRPr lang="en-GB" sz="1400" i="0" kern="0" dirty="0" smtClean="0"/>
          </a:p>
          <a:p>
            <a:pPr>
              <a:lnSpc>
                <a:spcPct val="150000"/>
              </a:lnSpc>
              <a:buClrTx/>
            </a:pPr>
            <a:endParaRPr lang="en-GB" sz="1400" i="0" kern="0"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28</a:t>
            </a:fld>
            <a:endParaRPr lang="en-GB"/>
          </a:p>
        </p:txBody>
      </p:sp>
    </p:spTree>
    <p:extLst>
      <p:ext uri="{BB962C8B-B14F-4D97-AF65-F5344CB8AC3E}">
        <p14:creationId xmlns:p14="http://schemas.microsoft.com/office/powerpoint/2010/main" val="774076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29</a:t>
            </a:fld>
            <a:endParaRPr lang="en-GB"/>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07418"/>
            <a:ext cx="24098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966" y="1412776"/>
            <a:ext cx="24003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098" y="1412776"/>
            <a:ext cx="24193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bwMode="auto">
          <a:xfrm rot="9985561">
            <a:off x="1968163" y="5290392"/>
            <a:ext cx="1345468" cy="161772"/>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1" name="Rounded Rectangle 10"/>
          <p:cNvSpPr/>
          <p:nvPr/>
        </p:nvSpPr>
        <p:spPr bwMode="auto">
          <a:xfrm>
            <a:off x="519733" y="5445224"/>
            <a:ext cx="14843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2" name="Rounded Rectangle 11"/>
          <p:cNvSpPr/>
          <p:nvPr/>
        </p:nvSpPr>
        <p:spPr bwMode="auto">
          <a:xfrm>
            <a:off x="3341762" y="4986969"/>
            <a:ext cx="14843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3" name="Rounded Rectangle 12"/>
          <p:cNvSpPr/>
          <p:nvPr/>
        </p:nvSpPr>
        <p:spPr bwMode="auto">
          <a:xfrm>
            <a:off x="6444208" y="2996952"/>
            <a:ext cx="2160240"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4" name="Left Arrow 13"/>
          <p:cNvSpPr/>
          <p:nvPr/>
        </p:nvSpPr>
        <p:spPr bwMode="auto">
          <a:xfrm rot="8059992">
            <a:off x="4342709" y="4005719"/>
            <a:ext cx="2401783" cy="171647"/>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dirty="0">
                <a:solidFill>
                  <a:srgbClr val="FFC000"/>
                </a:solidFill>
              </a:rPr>
              <a:t>Arachne</a:t>
            </a:r>
            <a:r>
              <a:rPr lang="en-US" sz="2000" dirty="0">
                <a:solidFill>
                  <a:srgbClr val="FFC000"/>
                </a:solidFill>
              </a:rPr>
              <a:t> </a:t>
            </a:r>
            <a:r>
              <a:rPr lang="en-US" sz="2000" dirty="0" smtClean="0">
                <a:solidFill>
                  <a:srgbClr val="FFC000"/>
                </a:solidFill>
              </a:rPr>
              <a:t>					</a:t>
            </a:r>
            <a:r>
              <a:rPr lang="en-US" sz="2800" kern="0" dirty="0" smtClean="0">
                <a:solidFill>
                  <a:srgbClr val="FFC000"/>
                </a:solidFill>
              </a:rPr>
              <a:t>Login</a:t>
            </a:r>
            <a:endParaRPr lang="en-US" sz="2000" kern="0" dirty="0" smtClean="0">
              <a:solidFill>
                <a:srgbClr val="FFC000"/>
              </a:solidFill>
            </a:endParaRPr>
          </a:p>
        </p:txBody>
      </p:sp>
    </p:spTree>
    <p:extLst>
      <p:ext uri="{BB962C8B-B14F-4D97-AF65-F5344CB8AC3E}">
        <p14:creationId xmlns:p14="http://schemas.microsoft.com/office/powerpoint/2010/main" val="215799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solidFill>
                  <a:srgbClr val="FF0000"/>
                </a:solidFill>
              </a:rPr>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smtClean="0"/>
              <a:t>15:15 –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68300"/>
            <a:ext cx="9144000" cy="588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dirty="0">
                <a:solidFill>
                  <a:srgbClr val="FFC000"/>
                </a:solidFill>
              </a:rPr>
              <a:t>Arachne</a:t>
            </a:r>
            <a:r>
              <a:rPr lang="en-US" sz="2000" dirty="0">
                <a:solidFill>
                  <a:srgbClr val="FFC000"/>
                </a:solidFill>
              </a:rPr>
              <a:t> </a:t>
            </a:r>
            <a:r>
              <a:rPr lang="en-US" sz="2000" dirty="0" smtClean="0">
                <a:solidFill>
                  <a:srgbClr val="FFC000"/>
                </a:solidFill>
              </a:rPr>
              <a:t>					</a:t>
            </a:r>
            <a:r>
              <a:rPr lang="en-US" sz="2800" kern="0" dirty="0" smtClean="0">
                <a:solidFill>
                  <a:srgbClr val="FFC000"/>
                </a:solidFill>
              </a:rPr>
              <a:t>Login</a:t>
            </a:r>
            <a:endParaRPr lang="en-US" sz="2000"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30</a:t>
            </a:fld>
            <a:endParaRPr lang="en-GB"/>
          </a:p>
        </p:txBody>
      </p:sp>
      <p:sp>
        <p:nvSpPr>
          <p:cNvPr id="7" name="Rounded Rectangle 6"/>
          <p:cNvSpPr/>
          <p:nvPr/>
        </p:nvSpPr>
        <p:spPr bwMode="auto">
          <a:xfrm>
            <a:off x="2526298" y="5229200"/>
            <a:ext cx="1584176" cy="136815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878995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07504" y="14128"/>
            <a:ext cx="8928992" cy="864096"/>
          </a:xfrm>
        </p:spPr>
        <p:txBody>
          <a:bodyPr/>
          <a:lstStyle/>
          <a:p>
            <a:pPr indent="0" eaLnBrk="1" hangingPunct="1"/>
            <a:r>
              <a:rPr lang="en-US" sz="2800" dirty="0" smtClean="0">
                <a:solidFill>
                  <a:srgbClr val="FFC000"/>
                </a:solidFill>
              </a:rPr>
              <a:t>Arachne					</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31</a:t>
            </a:fld>
            <a:endParaRPr lang="en-GB"/>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3999"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280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52847"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eaLnBrk="1" hangingPunct="1"/>
            <a:r>
              <a:rPr lang="en-US" sz="2800" dirty="0" smtClean="0">
                <a:solidFill>
                  <a:srgbClr val="FFC000"/>
                </a:solidFill>
              </a:rPr>
              <a:t>Arachne				Close window</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32</a:t>
            </a:fld>
            <a:endParaRPr lang="en-GB"/>
          </a:p>
        </p:txBody>
      </p:sp>
      <p:sp>
        <p:nvSpPr>
          <p:cNvPr id="6" name="TextBox 5"/>
          <p:cNvSpPr txBox="1"/>
          <p:nvPr/>
        </p:nvSpPr>
        <p:spPr>
          <a:xfrm>
            <a:off x="4117642" y="1040787"/>
            <a:ext cx="1296144"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7" name="Oval 6"/>
          <p:cNvSpPr/>
          <p:nvPr/>
        </p:nvSpPr>
        <p:spPr bwMode="auto">
          <a:xfrm>
            <a:off x="5462155" y="116825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Left Arrow 10"/>
          <p:cNvSpPr/>
          <p:nvPr/>
        </p:nvSpPr>
        <p:spPr bwMode="auto">
          <a:xfrm>
            <a:off x="3301915" y="1363953"/>
            <a:ext cx="792088"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pSp>
        <p:nvGrpSpPr>
          <p:cNvPr id="3" name="Group 2"/>
          <p:cNvGrpSpPr/>
          <p:nvPr/>
        </p:nvGrpSpPr>
        <p:grpSpPr>
          <a:xfrm>
            <a:off x="2437819" y="1706154"/>
            <a:ext cx="1536859" cy="1123089"/>
            <a:chOff x="2437819" y="1599216"/>
            <a:chExt cx="1536859" cy="1123089"/>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19" y="1599216"/>
              <a:ext cx="1536859" cy="112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bwMode="auto">
            <a:xfrm>
              <a:off x="2437819" y="1626197"/>
              <a:ext cx="1536857" cy="1096108"/>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grpSp>
      <p:sp>
        <p:nvSpPr>
          <p:cNvPr id="8" name="Oval 7"/>
          <p:cNvSpPr/>
          <p:nvPr/>
        </p:nvSpPr>
        <p:spPr bwMode="auto">
          <a:xfrm>
            <a:off x="4283968" y="2996952"/>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9" name="Left Arrow 8"/>
          <p:cNvSpPr/>
          <p:nvPr/>
        </p:nvSpPr>
        <p:spPr bwMode="auto">
          <a:xfrm rot="2871996">
            <a:off x="3237533" y="2447078"/>
            <a:ext cx="1337347" cy="228715"/>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6" name="Rounded Rectangle 15"/>
          <p:cNvSpPr/>
          <p:nvPr/>
        </p:nvSpPr>
        <p:spPr bwMode="auto">
          <a:xfrm>
            <a:off x="2027115" y="1308494"/>
            <a:ext cx="1274800"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780644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1" y="985858"/>
            <a:ext cx="9123859" cy="587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eaLnBrk="1" hangingPunct="1"/>
            <a:r>
              <a:rPr lang="en-US" sz="2800" dirty="0" smtClean="0">
                <a:solidFill>
                  <a:srgbClr val="FFC000"/>
                </a:solidFill>
              </a:rPr>
              <a:t>Arachne					Task pane</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33</a:t>
            </a:fld>
            <a:endParaRPr lang="en-GB"/>
          </a:p>
        </p:txBody>
      </p:sp>
      <p:grpSp>
        <p:nvGrpSpPr>
          <p:cNvPr id="3" name="Group 2"/>
          <p:cNvGrpSpPr/>
          <p:nvPr/>
        </p:nvGrpSpPr>
        <p:grpSpPr>
          <a:xfrm>
            <a:off x="2339752" y="764704"/>
            <a:ext cx="3273152" cy="2232248"/>
            <a:chOff x="1835696" y="836712"/>
            <a:chExt cx="3273152" cy="2160265"/>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96752"/>
              <a:ext cx="19050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bwMode="auto">
            <a:xfrm rot="11677717">
              <a:off x="2662889" y="1060820"/>
              <a:ext cx="552433"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8" name="Left Arrow 7"/>
            <p:cNvSpPr/>
            <p:nvPr/>
          </p:nvSpPr>
          <p:spPr bwMode="auto">
            <a:xfrm rot="11859553">
              <a:off x="2532830" y="2035649"/>
              <a:ext cx="696806"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9" name="Oval 8"/>
            <p:cNvSpPr/>
            <p:nvPr/>
          </p:nvSpPr>
          <p:spPr bwMode="auto">
            <a:xfrm>
              <a:off x="1979712" y="836712"/>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1835696" y="170080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grpSp>
      <p:sp>
        <p:nvSpPr>
          <p:cNvPr id="13" name="Rounded Rectangle 12"/>
          <p:cNvSpPr/>
          <p:nvPr/>
        </p:nvSpPr>
        <p:spPr bwMode="auto">
          <a:xfrm>
            <a:off x="20140" y="1356054"/>
            <a:ext cx="1959571" cy="531330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
        <p:nvSpPr>
          <p:cNvPr id="15" name="Rounded Rectangle 14"/>
          <p:cNvSpPr/>
          <p:nvPr/>
        </p:nvSpPr>
        <p:spPr bwMode="auto">
          <a:xfrm>
            <a:off x="3705647" y="1136464"/>
            <a:ext cx="637400" cy="223499"/>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
        <p:nvSpPr>
          <p:cNvPr id="16" name="Rounded Rectangle 15"/>
          <p:cNvSpPr/>
          <p:nvPr/>
        </p:nvSpPr>
        <p:spPr bwMode="auto">
          <a:xfrm>
            <a:off x="3707904" y="2189609"/>
            <a:ext cx="1905000" cy="26746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653366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39720"/>
            <a:ext cx="9117481" cy="591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eaLnBrk="1" hangingPunct="1"/>
            <a:r>
              <a:rPr lang="en-US" sz="2800" dirty="0" smtClean="0">
                <a:solidFill>
                  <a:srgbClr val="FFC000"/>
                </a:solidFill>
              </a:rPr>
              <a:t>Arachne					Help</a:t>
            </a:r>
            <a:endParaRPr lang="en-US" dirty="0" smtClean="0">
              <a:solidFill>
                <a:srgbClr val="FFC000"/>
              </a:solidFill>
            </a:endParaRPr>
          </a:p>
        </p:txBody>
      </p:sp>
      <p:sp>
        <p:nvSpPr>
          <p:cNvPr id="4" name="Left Arrow 3"/>
          <p:cNvSpPr/>
          <p:nvPr/>
        </p:nvSpPr>
        <p:spPr bwMode="auto">
          <a:xfrm rot="11677717">
            <a:off x="8135497" y="988812"/>
            <a:ext cx="552433"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6" name="Left Arrow 5"/>
          <p:cNvSpPr/>
          <p:nvPr/>
        </p:nvSpPr>
        <p:spPr bwMode="auto">
          <a:xfrm rot="11859553">
            <a:off x="7213350" y="1387577"/>
            <a:ext cx="696806"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7" name="Left Arrow 6"/>
          <p:cNvSpPr/>
          <p:nvPr/>
        </p:nvSpPr>
        <p:spPr bwMode="auto">
          <a:xfrm rot="11903824">
            <a:off x="5591116" y="1682180"/>
            <a:ext cx="792088" cy="407284"/>
          </a:xfrm>
          <a:prstGeom prst="leftArrow">
            <a:avLst>
              <a:gd name="adj1" fmla="val 30937"/>
              <a:gd name="adj2" fmla="val 50000"/>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8" name="Oval 7"/>
          <p:cNvSpPr/>
          <p:nvPr/>
        </p:nvSpPr>
        <p:spPr bwMode="auto">
          <a:xfrm>
            <a:off x="7452320" y="76470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9" name="Oval 8"/>
          <p:cNvSpPr/>
          <p:nvPr/>
        </p:nvSpPr>
        <p:spPr bwMode="auto">
          <a:xfrm>
            <a:off x="6516216" y="105273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4932040" y="134076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34</a:t>
            </a:fld>
            <a:endParaRPr lang="en-GB"/>
          </a:p>
        </p:txBody>
      </p:sp>
      <p:sp>
        <p:nvSpPr>
          <p:cNvPr id="15" name="Rounded Rectangle 14"/>
          <p:cNvSpPr/>
          <p:nvPr/>
        </p:nvSpPr>
        <p:spPr bwMode="auto">
          <a:xfrm>
            <a:off x="8604448" y="1117193"/>
            <a:ext cx="539552" cy="223575"/>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549649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6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bwMode="auto">
          <a:xfrm>
            <a:off x="2555776" y="1988840"/>
            <a:ext cx="792088"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5" name="Down Arrow 4"/>
          <p:cNvSpPr/>
          <p:nvPr/>
        </p:nvSpPr>
        <p:spPr bwMode="auto">
          <a:xfrm>
            <a:off x="611560" y="548680"/>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35</a:t>
            </a:fld>
            <a:endParaRPr lang="en-GB"/>
          </a:p>
        </p:txBody>
      </p:sp>
      <p:sp>
        <p:nvSpPr>
          <p:cNvPr id="9" name="Rounded Rectangle 8"/>
          <p:cNvSpPr/>
          <p:nvPr/>
        </p:nvSpPr>
        <p:spPr bwMode="auto">
          <a:xfrm>
            <a:off x="432048" y="1196752"/>
            <a:ext cx="611560" cy="223575"/>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432048" y="2057072"/>
            <a:ext cx="2123728" cy="223575"/>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1024415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
        <p:nvSpPr>
          <p:cNvPr id="5123" name="Rectangle 3"/>
          <p:cNvSpPr>
            <a:spLocks noGrp="1" noChangeArrowheads="1"/>
          </p:cNvSpPr>
          <p:nvPr>
            <p:ph type="body" idx="1"/>
          </p:nvPr>
        </p:nvSpPr>
        <p:spPr>
          <a:xfrm>
            <a:off x="395536" y="1628800"/>
            <a:ext cx="8568952" cy="4176464"/>
          </a:xfrm>
        </p:spPr>
        <p:txBody>
          <a:bodyPr/>
          <a:lstStyle/>
          <a:p>
            <a:pPr marL="0" indent="0" algn="ctr" eaLnBrk="1" hangingPunct="1">
              <a:spcAft>
                <a:spcPts val="1200"/>
              </a:spcAft>
              <a:buClr>
                <a:schemeClr val="tx1"/>
              </a:buClr>
              <a:buNone/>
            </a:pPr>
            <a:r>
              <a:rPr lang="en-US" sz="3600" i="0" dirty="0" smtClean="0">
                <a:solidFill>
                  <a:srgbClr val="FF0000"/>
                </a:solidFill>
              </a:rPr>
              <a:t>Search for company :</a:t>
            </a:r>
          </a:p>
          <a:p>
            <a:pPr marL="0" indent="0" algn="ctr" eaLnBrk="1" hangingPunct="1">
              <a:spcAft>
                <a:spcPts val="1200"/>
              </a:spcAft>
              <a:buClr>
                <a:schemeClr val="tx1"/>
              </a:buClr>
              <a:buNone/>
            </a:pPr>
            <a:r>
              <a:rPr lang="en-US" sz="3600" i="0" dirty="0" smtClean="0"/>
              <a:t>Look for all companies having the word </a:t>
            </a:r>
          </a:p>
          <a:p>
            <a:pPr marL="0" indent="0" algn="ctr" eaLnBrk="1" hangingPunct="1">
              <a:spcAft>
                <a:spcPts val="1200"/>
              </a:spcAft>
              <a:buClr>
                <a:schemeClr val="tx1"/>
              </a:buClr>
              <a:buNone/>
            </a:pPr>
            <a:r>
              <a:rPr lang="en-US" sz="3600" i="0" dirty="0" smtClean="0"/>
              <a:t>'</a:t>
            </a:r>
            <a:r>
              <a:rPr lang="en-US" sz="3600" b="1" i="0" dirty="0" smtClean="0"/>
              <a:t>FRENCKEN</a:t>
            </a:r>
            <a:r>
              <a:rPr lang="en-US" sz="3600" i="0" dirty="0" smtClean="0"/>
              <a:t>' </a:t>
            </a:r>
          </a:p>
          <a:p>
            <a:pPr marL="0" indent="0" algn="ctr" eaLnBrk="1" hangingPunct="1">
              <a:spcAft>
                <a:spcPts val="1200"/>
              </a:spcAft>
              <a:buClr>
                <a:schemeClr val="tx1"/>
              </a:buClr>
              <a:buNone/>
            </a:pPr>
            <a:r>
              <a:rPr lang="en-US" sz="3600" i="0" dirty="0" smtClean="0"/>
              <a:t>in their name</a:t>
            </a:r>
            <a:endParaRPr lang="en-US" sz="1600" b="1" dirty="0">
              <a:solidFill>
                <a:srgbClr val="FFC000"/>
              </a:solidFill>
            </a:endParaRPr>
          </a:p>
          <a:p>
            <a:pPr eaLnBrk="1" hangingPunct="1">
              <a:spcAft>
                <a:spcPts val="1200"/>
              </a:spcAft>
            </a:pPr>
            <a:r>
              <a:rPr lang="en-US" sz="1400" b="1" i="0" dirty="0" smtClean="0"/>
              <a:t>	</a:t>
            </a:r>
            <a:endParaRPr lang="en-US" b="1" i="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36</a:t>
            </a:fld>
            <a:endParaRPr lang="en-GB"/>
          </a:p>
        </p:txBody>
      </p:sp>
    </p:spTree>
    <p:extLst>
      <p:ext uri="{BB962C8B-B14F-4D97-AF65-F5344CB8AC3E}">
        <p14:creationId xmlns:p14="http://schemas.microsoft.com/office/powerpoint/2010/main" val="19612015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30524"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smtClean="0">
                <a:solidFill>
                  <a:srgbClr val="FFC000"/>
                </a:solidFill>
              </a:rPr>
              <a:t>Arachne				</a:t>
            </a:r>
            <a:r>
              <a:rPr lang="en-US" sz="2400" kern="0" smtClean="0">
                <a:solidFill>
                  <a:srgbClr val="FFC000"/>
                </a:solidFill>
              </a:rPr>
              <a:t>Search for 							company</a:t>
            </a:r>
            <a:endParaRPr lang="en-US" kern="0" dirty="0" smtClean="0">
              <a:solidFill>
                <a:srgbClr val="FFC000"/>
              </a:solidFill>
            </a:endParaRPr>
          </a:p>
        </p:txBody>
      </p:sp>
      <p:sp>
        <p:nvSpPr>
          <p:cNvPr id="7" name="Rounded Rectangle 6"/>
          <p:cNvSpPr/>
          <p:nvPr/>
        </p:nvSpPr>
        <p:spPr bwMode="auto">
          <a:xfrm>
            <a:off x="55646" y="1473764"/>
            <a:ext cx="3796274" cy="2747324"/>
          </a:xfrm>
          <a:prstGeom prst="roundRect">
            <a:avLst/>
          </a:prstGeom>
          <a:solidFill>
            <a:srgbClr val="5224FC">
              <a:alpha val="13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2400" b="1" i="0" u="none" strike="noStrike" cap="none" normalizeH="0" baseline="0" dirty="0" smtClean="0">
              <a:ln>
                <a:noFill/>
              </a:ln>
              <a:solidFill>
                <a:srgbClr val="002060"/>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endParaRPr lang="fr-BE" sz="2400" b="1" dirty="0">
              <a:solidFill>
                <a:srgbClr val="002060"/>
              </a:solidFill>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fr-BE" sz="2400" b="1" i="0" u="none" strike="noStrike" cap="none" normalizeH="0" baseline="0" dirty="0" err="1" smtClean="0">
                <a:ln>
                  <a:noFill/>
                </a:ln>
                <a:solidFill>
                  <a:srgbClr val="002060"/>
                </a:solidFill>
                <a:effectLst/>
                <a:latin typeface="Verdana" pitchFamily="34" charset="0"/>
              </a:rPr>
              <a:t>Search</a:t>
            </a:r>
            <a:r>
              <a:rPr kumimoji="0" lang="fr-BE" sz="2400" b="1" i="0" u="none" strike="noStrike" cap="none" normalizeH="0" baseline="0" dirty="0" smtClean="0">
                <a:ln>
                  <a:noFill/>
                </a:ln>
                <a:solidFill>
                  <a:srgbClr val="002060"/>
                </a:solidFill>
                <a:effectLst/>
                <a:latin typeface="Verdana" pitchFamily="34" charset="0"/>
              </a:rPr>
              <a:t> </a:t>
            </a:r>
            <a:r>
              <a:rPr kumimoji="0" lang="fr-BE" sz="2400" b="1" i="0" u="none" strike="noStrike" cap="none" normalizeH="0" baseline="0" dirty="0" err="1" smtClean="0">
                <a:ln>
                  <a:noFill/>
                </a:ln>
                <a:solidFill>
                  <a:srgbClr val="002060"/>
                </a:solidFill>
                <a:effectLst/>
                <a:latin typeface="Verdana" pitchFamily="34" charset="0"/>
              </a:rPr>
              <a:t>Criteria</a:t>
            </a:r>
            <a:endParaRPr kumimoji="0" lang="fr-FR" sz="2400" b="1" i="0" u="none" strike="noStrike" cap="none" normalizeH="0" baseline="0" dirty="0" smtClean="0">
              <a:ln>
                <a:noFill/>
              </a:ln>
              <a:solidFill>
                <a:srgbClr val="002060"/>
              </a:solidFill>
              <a:effectLst/>
              <a:latin typeface="Verdana" pitchFamily="34" charset="0"/>
            </a:endParaRPr>
          </a:p>
        </p:txBody>
      </p:sp>
      <p:sp>
        <p:nvSpPr>
          <p:cNvPr id="9" name="Rounded Rectangle 8"/>
          <p:cNvSpPr/>
          <p:nvPr/>
        </p:nvSpPr>
        <p:spPr bwMode="auto">
          <a:xfrm>
            <a:off x="6122941" y="2059704"/>
            <a:ext cx="2193475" cy="1080120"/>
          </a:xfrm>
          <a:prstGeom prst="roundRect">
            <a:avLst/>
          </a:prstGeom>
          <a:solidFill>
            <a:srgbClr val="5224FC">
              <a:alpha val="26000"/>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2400" b="1" i="0" u="none" strike="noStrike" cap="none" normalizeH="0" baseline="0" dirty="0" smtClean="0">
                <a:ln>
                  <a:noFill/>
                </a:ln>
                <a:solidFill>
                  <a:srgbClr val="002060"/>
                </a:solidFill>
                <a:effectLst/>
                <a:latin typeface="Verdana" pitchFamily="34" charset="0"/>
              </a:rPr>
              <a:t>Advanced </a:t>
            </a:r>
            <a:r>
              <a:rPr kumimoji="0" lang="fr-BE" sz="2400" b="1" i="0" u="none" strike="noStrike" cap="none" normalizeH="0" baseline="0" dirty="0" err="1" smtClean="0">
                <a:ln>
                  <a:noFill/>
                </a:ln>
                <a:solidFill>
                  <a:srgbClr val="002060"/>
                </a:solidFill>
                <a:effectLst/>
                <a:latin typeface="Verdana" pitchFamily="34" charset="0"/>
              </a:rPr>
              <a:t>Search</a:t>
            </a:r>
            <a:endParaRPr kumimoji="0" lang="fr-BE" sz="2400" b="1" i="0" u="none" strike="noStrike" cap="none" normalizeH="0" baseline="0" dirty="0" smtClean="0">
              <a:ln>
                <a:noFill/>
              </a:ln>
              <a:solidFill>
                <a:srgbClr val="002060"/>
              </a:solidFill>
              <a:effectLst/>
              <a:latin typeface="Verdana" pitchFamily="34" charset="0"/>
            </a:endParaRPr>
          </a:p>
          <a:p>
            <a:pPr marL="3175" marR="0" indent="0" algn="ctr" defTabSz="914400" rtl="0" eaLnBrk="1" fontAlgn="base" latinLnBrk="0" hangingPunct="1">
              <a:lnSpc>
                <a:spcPct val="100000"/>
              </a:lnSpc>
              <a:spcBef>
                <a:spcPct val="0"/>
              </a:spcBef>
              <a:spcAft>
                <a:spcPct val="0"/>
              </a:spcAft>
              <a:buClrTx/>
              <a:buSzTx/>
              <a:buFontTx/>
              <a:buNone/>
              <a:tabLst/>
            </a:pPr>
            <a:r>
              <a:rPr kumimoji="0" lang="fr-BE" sz="1600" b="1" i="0" u="none" strike="noStrike" cap="none" normalizeH="0" baseline="0" dirty="0" smtClean="0">
                <a:ln>
                  <a:noFill/>
                </a:ln>
                <a:solidFill>
                  <a:srgbClr val="0F5494"/>
                </a:solidFill>
                <a:effectLst/>
                <a:latin typeface="Verdana" pitchFamily="34" charset="0"/>
              </a:rPr>
              <a:t>more </a:t>
            </a:r>
            <a:r>
              <a:rPr kumimoji="0" lang="fr-BE" sz="1600" b="1" i="0" u="none" strike="noStrike" cap="none" normalizeH="0" baseline="0" dirty="0" err="1" smtClean="0">
                <a:ln>
                  <a:noFill/>
                </a:ln>
                <a:solidFill>
                  <a:srgbClr val="0F5494"/>
                </a:solidFill>
                <a:effectLst/>
                <a:latin typeface="Verdana" pitchFamily="34" charset="0"/>
              </a:rPr>
              <a:t>fields</a:t>
            </a:r>
            <a:endParaRPr kumimoji="0" lang="fr-FR" sz="1600" b="1" i="0" u="none" strike="noStrike" cap="none" normalizeH="0" baseline="0" dirty="0" smtClean="0">
              <a:ln>
                <a:noFill/>
              </a:ln>
              <a:solidFill>
                <a:srgbClr val="0F5494"/>
              </a:solidFill>
              <a:effectLst/>
              <a:latin typeface="Verdana" pitchFamily="34" charset="0"/>
            </a:endParaRPr>
          </a:p>
        </p:txBody>
      </p:sp>
      <p:cxnSp>
        <p:nvCxnSpPr>
          <p:cNvPr id="10" name="Straight Arrow Connector 9"/>
          <p:cNvCxnSpPr/>
          <p:nvPr/>
        </p:nvCxnSpPr>
        <p:spPr bwMode="auto">
          <a:xfrm flipV="1">
            <a:off x="8211173" y="1716029"/>
            <a:ext cx="432048" cy="434336"/>
          </a:xfrm>
          <a:prstGeom prst="straightConnector1">
            <a:avLst/>
          </a:prstGeom>
          <a:noFill/>
          <a:ln w="25400" cap="flat" cmpd="sng" algn="ctr">
            <a:solidFill>
              <a:srgbClr val="FF0000">
                <a:alpha val="56000"/>
              </a:srgbClr>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ounded Rectangle 10"/>
          <p:cNvSpPr/>
          <p:nvPr/>
        </p:nvSpPr>
        <p:spPr bwMode="auto">
          <a:xfrm>
            <a:off x="107504" y="4581128"/>
            <a:ext cx="8928992" cy="1728192"/>
          </a:xfrm>
          <a:prstGeom prst="roundRect">
            <a:avLst/>
          </a:prstGeom>
          <a:solidFill>
            <a:srgbClr val="FF0000">
              <a:alpha val="15000"/>
            </a:srgbClr>
          </a:solidFill>
          <a:ln>
            <a:noFill/>
          </a:ln>
          <a:effectLst/>
          <a:extLst/>
        </p:spPr>
        <p:txBody>
          <a:bodyPr vert="horz" wrap="square" lIns="91440" tIns="45720" rIns="91440" bIns="45720" numCol="1" rtlCol="0" anchor="ctr" anchorCtr="0" compatLnSpc="1">
            <a:prstTxWarp prst="textNoShape">
              <a:avLst/>
            </a:prstTxWarp>
          </a:bodyPr>
          <a:lstStyle/>
          <a:p>
            <a:pPr marL="3175" algn="ctr"/>
            <a:r>
              <a:rPr lang="fr-BE" sz="2400" b="1" dirty="0" err="1" smtClean="0">
                <a:solidFill>
                  <a:srgbClr val="002060"/>
                </a:solidFill>
              </a:rPr>
              <a:t>Search</a:t>
            </a:r>
            <a:r>
              <a:rPr lang="fr-BE" sz="2400" b="1" dirty="0" smtClean="0">
                <a:solidFill>
                  <a:srgbClr val="002060"/>
                </a:solidFill>
              </a:rPr>
              <a:t> </a:t>
            </a:r>
            <a:r>
              <a:rPr lang="fr-BE" sz="2400" b="1" dirty="0" err="1" smtClean="0">
                <a:solidFill>
                  <a:srgbClr val="002060"/>
                </a:solidFill>
              </a:rPr>
              <a:t>results</a:t>
            </a:r>
            <a:r>
              <a:rPr kumimoji="0" lang="fr-BE" sz="2400" b="1" i="0" u="none" strike="noStrike" cap="none" normalizeH="0" baseline="0" dirty="0" smtClean="0">
                <a:ln>
                  <a:noFill/>
                </a:ln>
                <a:solidFill>
                  <a:srgbClr val="0F5494"/>
                </a:solidFill>
                <a:effectLst/>
              </a:rPr>
              <a:t> </a:t>
            </a:r>
          </a:p>
          <a:p>
            <a:pPr marL="3175" marR="0" indent="0" algn="ctr" defTabSz="914400" rtl="0" eaLnBrk="1" fontAlgn="base" latinLnBrk="0" hangingPunct="1">
              <a:lnSpc>
                <a:spcPct val="100000"/>
              </a:lnSpc>
              <a:spcBef>
                <a:spcPct val="0"/>
              </a:spcBef>
              <a:spcAft>
                <a:spcPct val="0"/>
              </a:spcAft>
              <a:buClrTx/>
              <a:buSzTx/>
              <a:buFontTx/>
              <a:buNone/>
              <a:tabLst/>
            </a:pPr>
            <a:r>
              <a:rPr kumimoji="0" lang="fr-BE" sz="2400" b="1" i="0" u="none" strike="noStrike" cap="none" normalizeH="0" baseline="0" dirty="0" smtClean="0">
                <a:ln>
                  <a:noFill/>
                </a:ln>
                <a:solidFill>
                  <a:srgbClr val="0F5494"/>
                </a:solidFill>
                <a:effectLst/>
              </a:rPr>
              <a:t>MAX 5000</a:t>
            </a:r>
            <a:r>
              <a:rPr kumimoji="0" lang="fr-BE" sz="2400" b="1" i="0" u="none" strike="noStrike" cap="none" normalizeH="0" dirty="0" smtClean="0">
                <a:ln>
                  <a:noFill/>
                </a:ln>
                <a:solidFill>
                  <a:srgbClr val="0F5494"/>
                </a:solidFill>
                <a:effectLst/>
              </a:rPr>
              <a:t> records </a:t>
            </a:r>
            <a:r>
              <a:rPr kumimoji="0" lang="fr-BE" sz="2400" b="1" i="0" u="none" strike="noStrike" cap="none" normalizeH="0" dirty="0" err="1" smtClean="0">
                <a:ln>
                  <a:noFill/>
                </a:ln>
                <a:solidFill>
                  <a:srgbClr val="0F5494"/>
                </a:solidFill>
                <a:effectLst/>
              </a:rPr>
              <a:t>retrieved</a:t>
            </a:r>
            <a:r>
              <a:rPr kumimoji="0" lang="fr-BE" sz="2400" b="1" i="0" u="none" strike="noStrike" cap="none" normalizeH="0" dirty="0" smtClean="0">
                <a:ln>
                  <a:noFill/>
                </a:ln>
                <a:solidFill>
                  <a:srgbClr val="0F5494"/>
                </a:solidFill>
                <a:effectLst/>
              </a:rPr>
              <a:t> </a:t>
            </a:r>
            <a:r>
              <a:rPr kumimoji="0" lang="fr-BE" sz="2400" b="1" i="0" u="none" strike="noStrike" cap="none" normalizeH="0" dirty="0" err="1" smtClean="0">
                <a:ln>
                  <a:noFill/>
                </a:ln>
                <a:solidFill>
                  <a:srgbClr val="0F5494"/>
                </a:solidFill>
                <a:effectLst/>
              </a:rPr>
              <a:t>at</a:t>
            </a:r>
            <a:r>
              <a:rPr kumimoji="0" lang="fr-BE" sz="2400" b="1" i="0" u="none" strike="noStrike" cap="none" normalizeH="0" dirty="0" smtClean="0">
                <a:ln>
                  <a:noFill/>
                </a:ln>
                <a:solidFill>
                  <a:srgbClr val="0F5494"/>
                </a:solidFill>
                <a:effectLst/>
              </a:rPr>
              <a:t> once</a:t>
            </a:r>
            <a:endParaRPr kumimoji="0" lang="fr-FR" sz="2400" b="1" i="0" u="none" strike="noStrike" cap="none" normalizeH="0" baseline="0" dirty="0" smtClean="0">
              <a:ln>
                <a:noFill/>
              </a:ln>
              <a:solidFill>
                <a:srgbClr val="0F5494"/>
              </a:solidFill>
              <a:effectLst/>
            </a:endParaRPr>
          </a:p>
        </p:txBody>
      </p:sp>
      <p:sp>
        <p:nvSpPr>
          <p:cNvPr id="4" name="Slide Number Placeholder 3"/>
          <p:cNvSpPr>
            <a:spLocks noGrp="1"/>
          </p:cNvSpPr>
          <p:nvPr>
            <p:ph type="sldNum" sz="quarter" idx="12"/>
          </p:nvPr>
        </p:nvSpPr>
        <p:spPr/>
        <p:txBody>
          <a:bodyPr/>
          <a:lstStyle/>
          <a:p>
            <a:pPr>
              <a:defRPr/>
            </a:pPr>
            <a:fld id="{FAB50603-6AAE-4DCB-8CCA-E960BA737129}" type="slidenum">
              <a:rPr lang="en-GB" smtClean="0"/>
              <a:pPr>
                <a:defRPr/>
              </a:pPr>
              <a:t>37</a:t>
            </a:fld>
            <a:endParaRPr lang="en-GB"/>
          </a:p>
        </p:txBody>
      </p:sp>
    </p:spTree>
    <p:extLst>
      <p:ext uri="{BB962C8B-B14F-4D97-AF65-F5344CB8AC3E}">
        <p14:creationId xmlns:p14="http://schemas.microsoft.com/office/powerpoint/2010/main" val="3052042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3" y="980728"/>
            <a:ext cx="9074498" cy="555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32448" y="1616383"/>
            <a:ext cx="2088232" cy="461665"/>
          </a:xfrm>
          <a:prstGeom prst="rect">
            <a:avLst/>
          </a:prstGeom>
          <a:noFill/>
        </p:spPr>
        <p:txBody>
          <a:bodyPr wrap="square" rtlCol="0">
            <a:spAutoFit/>
          </a:bodyPr>
          <a:lstStyle/>
          <a:p>
            <a:r>
              <a:rPr lang="fr-BE" sz="2400" b="1" dirty="0" err="1" smtClean="0">
                <a:solidFill>
                  <a:srgbClr val="FF0000"/>
                </a:solidFill>
              </a:rPr>
              <a:t>Frencken</a:t>
            </a:r>
            <a:endParaRPr lang="en-GB" sz="2400" b="1" dirty="0">
              <a:solidFill>
                <a:srgbClr val="FF0000"/>
              </a:solidFill>
            </a:endParaRPr>
          </a:p>
        </p:txBody>
      </p:sp>
      <p:sp>
        <p:nvSpPr>
          <p:cNvPr id="5" name="Left Arrow 4"/>
          <p:cNvSpPr/>
          <p:nvPr/>
        </p:nvSpPr>
        <p:spPr bwMode="auto">
          <a:xfrm>
            <a:off x="4139952" y="1844824"/>
            <a:ext cx="1800200"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ight Arrow 5"/>
          <p:cNvSpPr/>
          <p:nvPr/>
        </p:nvSpPr>
        <p:spPr bwMode="auto">
          <a:xfrm>
            <a:off x="7236296" y="3760572"/>
            <a:ext cx="1044116" cy="319390"/>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38</a:t>
            </a:fld>
            <a:endParaRPr lang="en-GB"/>
          </a:p>
        </p:txBody>
      </p:sp>
      <p:sp>
        <p:nvSpPr>
          <p:cNvPr id="13" name="Oval 12"/>
          <p:cNvSpPr/>
          <p:nvPr/>
        </p:nvSpPr>
        <p:spPr bwMode="auto">
          <a:xfrm>
            <a:off x="6516216" y="3632235"/>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Oval 10"/>
          <p:cNvSpPr/>
          <p:nvPr/>
        </p:nvSpPr>
        <p:spPr bwMode="auto">
          <a:xfrm>
            <a:off x="5572408" y="202949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4" name="Rounded Rectangle 13"/>
          <p:cNvSpPr/>
          <p:nvPr/>
        </p:nvSpPr>
        <p:spPr bwMode="auto">
          <a:xfrm>
            <a:off x="2555776" y="1791260"/>
            <a:ext cx="82140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
        <p:nvSpPr>
          <p:cNvPr id="15" name="Rounded Rectangle 14"/>
          <p:cNvSpPr/>
          <p:nvPr/>
        </p:nvSpPr>
        <p:spPr bwMode="auto">
          <a:xfrm>
            <a:off x="8388425" y="3760572"/>
            <a:ext cx="648072" cy="29521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525250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9"/>
            <a:ext cx="895831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87624" y="6330806"/>
            <a:ext cx="6843451" cy="338554"/>
          </a:xfrm>
          <a:prstGeom prst="rect">
            <a:avLst/>
          </a:prstGeom>
          <a:solidFill>
            <a:schemeClr val="accent1"/>
          </a:solidFill>
          <a:ln w="34925">
            <a:solidFill>
              <a:srgbClr val="FF0000"/>
            </a:solidFill>
          </a:ln>
        </p:spPr>
        <p:txBody>
          <a:bodyPr wrap="square" rtlCol="0" anchor="ctr">
            <a:spAutoFit/>
          </a:bodyPr>
          <a:lstStyle/>
          <a:p>
            <a:r>
              <a:rPr lang="fr-BE" sz="1600" b="1" dirty="0" smtClean="0">
                <a:solidFill>
                  <a:schemeClr val="tx1"/>
                </a:solidFill>
              </a:rPr>
              <a:t>133 </a:t>
            </a:r>
            <a:r>
              <a:rPr lang="fr-BE" sz="1600" b="1" dirty="0" err="1" smtClean="0">
                <a:solidFill>
                  <a:schemeClr val="tx1"/>
                </a:solidFill>
              </a:rPr>
              <a:t>companies</a:t>
            </a:r>
            <a:r>
              <a:rPr lang="fr-BE" sz="1600" b="1" dirty="0" smtClean="0">
                <a:solidFill>
                  <a:schemeClr val="tx1"/>
                </a:solidFill>
              </a:rPr>
              <a:t> </a:t>
            </a:r>
            <a:r>
              <a:rPr lang="fr-BE" sz="1600" b="1" dirty="0" err="1" smtClean="0">
                <a:solidFill>
                  <a:schemeClr val="tx1"/>
                </a:solidFill>
              </a:rPr>
              <a:t>were</a:t>
            </a:r>
            <a:r>
              <a:rPr lang="fr-BE" sz="1600" b="1" dirty="0" smtClean="0">
                <a:solidFill>
                  <a:schemeClr val="tx1"/>
                </a:solidFill>
              </a:rPr>
              <a:t> </a:t>
            </a:r>
            <a:r>
              <a:rPr lang="fr-BE" sz="1600" b="1" dirty="0" err="1" smtClean="0">
                <a:solidFill>
                  <a:schemeClr val="tx1"/>
                </a:solidFill>
              </a:rPr>
              <a:t>found</a:t>
            </a:r>
            <a:r>
              <a:rPr lang="fr-BE" sz="1600" b="1" dirty="0" smtClean="0">
                <a:solidFill>
                  <a:schemeClr val="tx1"/>
                </a:solidFill>
              </a:rPr>
              <a:t>, </a:t>
            </a:r>
            <a:r>
              <a:rPr lang="fr-BE" sz="1600" b="1" dirty="0" err="1" smtClean="0">
                <a:solidFill>
                  <a:schemeClr val="tx1"/>
                </a:solidFill>
              </a:rPr>
              <a:t>name</a:t>
            </a:r>
            <a:r>
              <a:rPr lang="fr-BE" sz="1600" b="1" dirty="0" smtClean="0">
                <a:solidFill>
                  <a:schemeClr val="tx1"/>
                </a:solidFill>
              </a:rPr>
              <a:t> </a:t>
            </a:r>
            <a:r>
              <a:rPr lang="fr-BE" sz="1600" b="1" dirty="0" err="1" smtClean="0">
                <a:solidFill>
                  <a:schemeClr val="tx1"/>
                </a:solidFill>
              </a:rPr>
              <a:t>containing</a:t>
            </a:r>
            <a:r>
              <a:rPr lang="fr-BE" sz="1600" b="1" dirty="0" smtClean="0">
                <a:solidFill>
                  <a:schemeClr val="tx1"/>
                </a:solidFill>
              </a:rPr>
              <a:t> </a:t>
            </a:r>
            <a:r>
              <a:rPr lang="fr-BE" sz="1600" b="1" dirty="0" err="1" smtClean="0">
                <a:solidFill>
                  <a:schemeClr val="tx1"/>
                </a:solidFill>
              </a:rPr>
              <a:t>Frencken</a:t>
            </a:r>
            <a:r>
              <a:rPr lang="fr-BE" sz="1600" b="1" dirty="0" smtClean="0">
                <a:solidFill>
                  <a:schemeClr val="tx1"/>
                </a:solidFill>
              </a:rPr>
              <a:t> </a:t>
            </a:r>
            <a:r>
              <a:rPr lang="fr-BE" sz="1600" b="1" dirty="0" smtClean="0">
                <a:solidFill>
                  <a:schemeClr val="tx1"/>
                </a:solidFill>
                <a:sym typeface="Wingdings" panose="05000000000000000000" pitchFamily="2" charset="2"/>
              </a:rPr>
              <a:t> </a:t>
            </a:r>
            <a:endParaRPr lang="fr-BE" sz="1600" b="1" dirty="0" smtClean="0">
              <a:solidFill>
                <a:schemeClr val="tx1"/>
              </a:solidFill>
            </a:endParaRPr>
          </a:p>
        </p:txBody>
      </p:sp>
      <p:sp>
        <p:nvSpPr>
          <p:cNvPr id="6" name="Rounded Rectangle 5"/>
          <p:cNvSpPr/>
          <p:nvPr/>
        </p:nvSpPr>
        <p:spPr bwMode="auto">
          <a:xfrm>
            <a:off x="8244408" y="6373777"/>
            <a:ext cx="82140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
        <p:nvSpPr>
          <p:cNvPr id="9"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Tree>
    <p:extLst>
      <p:ext uri="{BB962C8B-B14F-4D97-AF65-F5344CB8AC3E}">
        <p14:creationId xmlns:p14="http://schemas.microsoft.com/office/powerpoint/2010/main" val="823887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7950" y="1556792"/>
            <a:ext cx="8856663" cy="4414837"/>
          </a:xfrm>
        </p:spPr>
        <p:txBody>
          <a:bodyPr/>
          <a:lstStyle/>
          <a:p>
            <a:pPr marL="0" indent="0" algn="ctr" eaLnBrk="1" hangingPunct="1">
              <a:buFontTx/>
              <a:buNone/>
              <a:defRPr/>
            </a:pPr>
            <a:r>
              <a:rPr lang="en-US" b="1" i="0" dirty="0"/>
              <a:t>Objectives </a:t>
            </a:r>
          </a:p>
          <a:p>
            <a:pPr eaLnBrk="1" hangingPunct="1">
              <a:defRPr/>
            </a:pPr>
            <a:endParaRPr lang="en-US" i="0" dirty="0" smtClean="0">
              <a:solidFill>
                <a:srgbClr val="FFC000"/>
              </a:solidFill>
            </a:endParaRPr>
          </a:p>
          <a:p>
            <a:pPr marL="0" indent="0" algn="ctr" eaLnBrk="1" hangingPunct="1">
              <a:spcAft>
                <a:spcPts val="600"/>
              </a:spcAft>
              <a:buClr>
                <a:srgbClr val="3166CF"/>
              </a:buClr>
              <a:buNone/>
              <a:defRPr/>
            </a:pPr>
            <a:r>
              <a:rPr lang="en-US" i="0" dirty="0" smtClean="0"/>
              <a:t>Provide the MA's with a </a:t>
            </a:r>
            <a:r>
              <a:rPr lang="en-US" b="1" i="0" dirty="0" smtClean="0"/>
              <a:t>tool</a:t>
            </a:r>
            <a:r>
              <a:rPr lang="en-US" i="0" dirty="0" smtClean="0"/>
              <a:t> which can help them to comply </a:t>
            </a:r>
            <a:r>
              <a:rPr lang="en-GB" dirty="0" smtClean="0"/>
              <a:t>to </a:t>
            </a:r>
            <a:r>
              <a:rPr lang="en-GB" dirty="0"/>
              <a:t>Article 125 (4)(c) of the Commission Regulation (EU) No </a:t>
            </a:r>
            <a:r>
              <a:rPr lang="en-GB" dirty="0" smtClean="0"/>
              <a:t>1303/2013:</a:t>
            </a:r>
          </a:p>
          <a:p>
            <a:pPr marL="0" indent="0" eaLnBrk="1" hangingPunct="1">
              <a:spcAft>
                <a:spcPts val="600"/>
              </a:spcAft>
              <a:buClr>
                <a:srgbClr val="3166CF"/>
              </a:buClr>
              <a:buNone/>
              <a:defRPr/>
            </a:pPr>
            <a:endParaRPr lang="en-GB" dirty="0" smtClean="0"/>
          </a:p>
          <a:p>
            <a:pPr marL="400050" lvl="1" indent="0" algn="ctr" eaLnBrk="1" hangingPunct="1">
              <a:spcAft>
                <a:spcPts val="600"/>
              </a:spcAft>
              <a:buClr>
                <a:srgbClr val="3166CF"/>
              </a:buClr>
              <a:buNone/>
              <a:defRPr/>
            </a:pPr>
            <a:r>
              <a:rPr lang="en-GB" b="0" i="1" dirty="0" smtClean="0"/>
              <a:t>"managing </a:t>
            </a:r>
            <a:r>
              <a:rPr lang="en-GB" b="0" i="1" dirty="0"/>
              <a:t>authorities have to "put in place effective and proportionate anti-fraud measures taking into account the risks identified</a:t>
            </a:r>
            <a:r>
              <a:rPr lang="en-GB" b="0" i="1" dirty="0" smtClean="0"/>
              <a:t>"</a:t>
            </a:r>
            <a:endParaRPr lang="en-US" b="0" i="1" dirty="0">
              <a:solidFill>
                <a:srgbClr val="FFC000"/>
              </a:solidFill>
            </a:endParaRPr>
          </a:p>
          <a:p>
            <a:pPr eaLnBrk="1" hangingPunct="1">
              <a:spcAft>
                <a:spcPts val="600"/>
              </a:spcAft>
              <a:defRPr/>
            </a:pPr>
            <a:endParaRPr lang="en-US" dirty="0" smtClean="0"/>
          </a:p>
        </p:txBody>
      </p:sp>
      <p:cxnSp>
        <p:nvCxnSpPr>
          <p:cNvPr id="7" name="Straight Connector 6"/>
          <p:cNvCxnSpPr/>
          <p:nvPr/>
        </p:nvCxnSpPr>
        <p:spPr bwMode="auto">
          <a:xfrm>
            <a:off x="323850" y="2060848"/>
            <a:ext cx="8424863" cy="0"/>
          </a:xfrm>
          <a:prstGeom prst="line">
            <a:avLst/>
          </a:prstGeom>
          <a:ln/>
          <a:extLst/>
        </p:spPr>
        <p:style>
          <a:lnRef idx="2">
            <a:schemeClr val="accent5"/>
          </a:lnRef>
          <a:fillRef idx="0">
            <a:schemeClr val="accent5"/>
          </a:fillRef>
          <a:effectRef idx="1">
            <a:schemeClr val="accent5"/>
          </a:effectRef>
          <a:fontRef idx="minor">
            <a:schemeClr val="tx1"/>
          </a:fontRef>
        </p:style>
      </p:cxnSp>
      <p:cxnSp>
        <p:nvCxnSpPr>
          <p:cNvPr id="8" name="Straight Connector 7"/>
          <p:cNvCxnSpPr/>
          <p:nvPr/>
        </p:nvCxnSpPr>
        <p:spPr bwMode="auto">
          <a:xfrm>
            <a:off x="323601" y="1484784"/>
            <a:ext cx="8424863" cy="0"/>
          </a:xfrm>
          <a:prstGeom prst="line">
            <a:avLst/>
          </a:prstGeom>
          <a:ln/>
          <a:ex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2996088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9"/>
            <a:ext cx="895831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bwMode="auto">
          <a:xfrm>
            <a:off x="611560" y="2348880"/>
            <a:ext cx="1944216" cy="1296144"/>
          </a:xfrm>
          <a:prstGeom prst="wedge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6"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
        <p:nvSpPr>
          <p:cNvPr id="9" name="Down Arrow Callout 8"/>
          <p:cNvSpPr/>
          <p:nvPr/>
        </p:nvSpPr>
        <p:spPr bwMode="auto">
          <a:xfrm>
            <a:off x="6516216" y="3284984"/>
            <a:ext cx="1342653" cy="847963"/>
          </a:xfrm>
          <a:prstGeom prst="downArrowCallout">
            <a:avLst>
              <a:gd name="adj1" fmla="val 28506"/>
              <a:gd name="adj2" fmla="val 29877"/>
              <a:gd name="adj3" fmla="val 34276"/>
              <a:gd name="adj4" fmla="val 43299"/>
            </a:avLst>
          </a:prstGeom>
          <a:solidFill>
            <a:schemeClr val="accent1"/>
          </a:solidFill>
          <a:ln w="34925">
            <a:solidFill>
              <a:srgbClr val="FF0000"/>
            </a:solidFill>
          </a:ln>
          <a:extLst/>
        </p:spPr>
        <p:txBody>
          <a:bodyPr wrap="square" rtlCol="0" anchor="ctr">
            <a:spAutoFit/>
          </a:bodyPr>
          <a:lstStyle/>
          <a:p>
            <a:pPr algn="ctr"/>
            <a:r>
              <a:rPr lang="fr-BE" sz="1800" b="1" dirty="0" smtClean="0">
                <a:solidFill>
                  <a:schemeClr val="tx1"/>
                </a:solidFill>
              </a:rPr>
              <a:t>C.E. </a:t>
            </a:r>
            <a:r>
              <a:rPr lang="fr-BE" sz="1800" b="1" dirty="0">
                <a:solidFill>
                  <a:schemeClr val="tx1"/>
                </a:solidFill>
              </a:rPr>
              <a:t>Flag</a:t>
            </a:r>
            <a:endParaRPr lang="en-GB" sz="1800" b="1" dirty="0">
              <a:solidFill>
                <a:schemeClr val="tx1"/>
              </a:solidFill>
            </a:endParaRPr>
          </a:p>
        </p:txBody>
      </p:sp>
    </p:spTree>
    <p:extLst>
      <p:ext uri="{BB962C8B-B14F-4D97-AF65-F5344CB8AC3E}">
        <p14:creationId xmlns:p14="http://schemas.microsoft.com/office/powerpoint/2010/main" val="1774501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4" y="1556793"/>
            <a:ext cx="8964440" cy="5301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a:t>
            </a:r>
            <a:r>
              <a:rPr lang="en-US" sz="2400" dirty="0" smtClean="0">
                <a:solidFill>
                  <a:srgbClr val="FFC000"/>
                </a:solidFill>
              </a:rPr>
              <a:t>Search for 							company</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41</a:t>
            </a:fld>
            <a:endParaRPr lang="en-GB"/>
          </a:p>
        </p:txBody>
      </p:sp>
      <p:sp>
        <p:nvSpPr>
          <p:cNvPr id="7" name="Down Arrow Callout 6"/>
          <p:cNvSpPr/>
          <p:nvPr/>
        </p:nvSpPr>
        <p:spPr bwMode="auto">
          <a:xfrm>
            <a:off x="3157339" y="3068960"/>
            <a:ext cx="3070845" cy="1171396"/>
          </a:xfrm>
          <a:prstGeom prst="downArrowCallout">
            <a:avLst>
              <a:gd name="adj1" fmla="val 19520"/>
              <a:gd name="adj2" fmla="val 22816"/>
              <a:gd name="adj3" fmla="val 25290"/>
              <a:gd name="adj4" fmla="val 54853"/>
            </a:avLst>
          </a:prstGeom>
          <a:solidFill>
            <a:schemeClr val="accent1"/>
          </a:solidFill>
          <a:ln w="34925">
            <a:solidFill>
              <a:srgbClr val="FF0000"/>
            </a:solidFill>
          </a:ln>
          <a:extLst/>
        </p:spPr>
        <p:txBody>
          <a:bodyPr wrap="square" rtlCol="0" anchor="ctr">
            <a:spAutoFit/>
          </a:bodyPr>
          <a:lstStyle/>
          <a:p>
            <a:r>
              <a:rPr lang="fr-BE" sz="1800" b="1" dirty="0" err="1">
                <a:solidFill>
                  <a:schemeClr val="tx1"/>
                </a:solidFill>
              </a:rPr>
              <a:t>Left</a:t>
            </a:r>
            <a:r>
              <a:rPr lang="fr-BE" sz="1800" b="1" dirty="0">
                <a:solidFill>
                  <a:schemeClr val="tx1"/>
                </a:solidFill>
              </a:rPr>
              <a:t> click on the </a:t>
            </a:r>
            <a:r>
              <a:rPr lang="fr-BE" sz="1800" b="1" dirty="0" err="1">
                <a:solidFill>
                  <a:schemeClr val="tx1"/>
                </a:solidFill>
              </a:rPr>
              <a:t>column</a:t>
            </a:r>
            <a:r>
              <a:rPr lang="fr-BE" sz="1800" b="1" dirty="0">
                <a:solidFill>
                  <a:schemeClr val="tx1"/>
                </a:solidFill>
              </a:rPr>
              <a:t> to sort by size</a:t>
            </a:r>
          </a:p>
        </p:txBody>
      </p:sp>
      <p:sp>
        <p:nvSpPr>
          <p:cNvPr id="8" name="Rounded Rectangle 7"/>
          <p:cNvSpPr/>
          <p:nvPr/>
        </p:nvSpPr>
        <p:spPr bwMode="auto">
          <a:xfrm>
            <a:off x="4237460" y="4312364"/>
            <a:ext cx="82140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683922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628800"/>
            <a:ext cx="8568952" cy="4176464"/>
          </a:xfrm>
        </p:spPr>
        <p:txBody>
          <a:bodyPr/>
          <a:lstStyle/>
          <a:p>
            <a:pPr marL="0" indent="0" algn="ctr" eaLnBrk="1" hangingPunct="1">
              <a:spcAft>
                <a:spcPts val="1200"/>
              </a:spcAft>
              <a:buClr>
                <a:schemeClr val="tx1"/>
              </a:buClr>
              <a:buNone/>
            </a:pPr>
            <a:r>
              <a:rPr lang="en-US" sz="3600" i="0" dirty="0" smtClean="0"/>
              <a:t>Open </a:t>
            </a:r>
            <a:r>
              <a:rPr lang="en-US" sz="3600" i="0" dirty="0" smtClean="0">
                <a:solidFill>
                  <a:srgbClr val="FF0000"/>
                </a:solidFill>
              </a:rPr>
              <a:t>Detailed report</a:t>
            </a:r>
            <a:r>
              <a:rPr lang="en-US" sz="3600" i="0" dirty="0" smtClean="0"/>
              <a:t> of company </a:t>
            </a:r>
          </a:p>
          <a:p>
            <a:pPr marL="0" indent="0" algn="ctr" eaLnBrk="1" hangingPunct="1">
              <a:spcAft>
                <a:spcPts val="1200"/>
              </a:spcAft>
              <a:buClr>
                <a:schemeClr val="tx1"/>
              </a:buClr>
              <a:buNone/>
            </a:pPr>
            <a:r>
              <a:rPr lang="fr-BE" sz="3600" i="0" dirty="0" smtClean="0"/>
              <a:t>'</a:t>
            </a:r>
            <a:r>
              <a:rPr lang="en-US" sz="3600" i="0" dirty="0" err="1" smtClean="0"/>
              <a:t>Frencken</a:t>
            </a:r>
            <a:r>
              <a:rPr lang="en-US" sz="3600" i="0" dirty="0" smtClean="0"/>
              <a:t> </a:t>
            </a:r>
            <a:r>
              <a:rPr lang="en-US" sz="3600" i="0" dirty="0"/>
              <a:t>Europe B.V</a:t>
            </a:r>
            <a:r>
              <a:rPr lang="en-US" sz="3600" i="0" dirty="0" smtClean="0"/>
              <a:t>.'</a:t>
            </a:r>
          </a:p>
          <a:p>
            <a:pPr eaLnBrk="1" hangingPunct="1">
              <a:spcAft>
                <a:spcPts val="1200"/>
              </a:spcAft>
            </a:pPr>
            <a:r>
              <a:rPr lang="en-US" sz="1400" b="1" i="0" dirty="0" smtClean="0"/>
              <a:t>	</a:t>
            </a:r>
            <a:endParaRPr lang="en-US"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Detailed Report</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42</a:t>
            </a:fld>
            <a:endParaRPr lang="en-GB"/>
          </a:p>
        </p:txBody>
      </p:sp>
    </p:spTree>
    <p:extLst>
      <p:ext uri="{BB962C8B-B14F-4D97-AF65-F5344CB8AC3E}">
        <p14:creationId xmlns:p14="http://schemas.microsoft.com/office/powerpoint/2010/main" val="1262231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5576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92088" y="2924944"/>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9" name="Oval 8"/>
          <p:cNvSpPr/>
          <p:nvPr/>
        </p:nvSpPr>
        <p:spPr bwMode="auto">
          <a:xfrm>
            <a:off x="72008" y="3082497"/>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4231675" y="4797152"/>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Left Arrow 10"/>
          <p:cNvSpPr/>
          <p:nvPr/>
        </p:nvSpPr>
        <p:spPr bwMode="auto">
          <a:xfrm>
            <a:off x="3635896" y="4992851"/>
            <a:ext cx="576064"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2" name="Rounded Rectangle 11"/>
          <p:cNvSpPr/>
          <p:nvPr/>
        </p:nvSpPr>
        <p:spPr bwMode="auto">
          <a:xfrm>
            <a:off x="2071435" y="4937393"/>
            <a:ext cx="14843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3" name="Left Arrow 12"/>
          <p:cNvSpPr/>
          <p:nvPr/>
        </p:nvSpPr>
        <p:spPr bwMode="auto">
          <a:xfrm rot="16200000">
            <a:off x="1068216" y="4096527"/>
            <a:ext cx="496505"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Detailed Report</a:t>
            </a:r>
            <a:endParaRPr lang="en-US" kern="0" dirty="0" smtClean="0">
              <a:solidFill>
                <a:srgbClr val="FFC000"/>
              </a:solidFill>
            </a:endParaRPr>
          </a:p>
        </p:txBody>
      </p:sp>
      <p:sp>
        <p:nvSpPr>
          <p:cNvPr id="15" name="Rounded Rectangle 14"/>
          <p:cNvSpPr/>
          <p:nvPr/>
        </p:nvSpPr>
        <p:spPr bwMode="auto">
          <a:xfrm>
            <a:off x="432048" y="4437112"/>
            <a:ext cx="14843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43</a:t>
            </a:fld>
            <a:endParaRPr lang="en-GB"/>
          </a:p>
        </p:txBody>
      </p:sp>
    </p:spTree>
    <p:extLst>
      <p:ext uri="{BB962C8B-B14F-4D97-AF65-F5344CB8AC3E}">
        <p14:creationId xmlns:p14="http://schemas.microsoft.com/office/powerpoint/2010/main" val="3465630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Detailed Report</a:t>
            </a:r>
            <a:endParaRPr lang="en-US" kern="0" dirty="0" smtClean="0">
              <a:solidFill>
                <a:srgbClr val="FFC000"/>
              </a:solidFill>
            </a:endParaRPr>
          </a:p>
        </p:txBody>
      </p:sp>
      <p:sp>
        <p:nvSpPr>
          <p:cNvPr id="4" name="Left Arrow 3"/>
          <p:cNvSpPr/>
          <p:nvPr/>
        </p:nvSpPr>
        <p:spPr bwMode="auto">
          <a:xfrm rot="16200000">
            <a:off x="7812358" y="3933054"/>
            <a:ext cx="1224139" cy="216024"/>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90164"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83851" y="6104329"/>
            <a:ext cx="1197764" cy="276999"/>
          </a:xfrm>
          <a:prstGeom prst="rect">
            <a:avLst/>
          </a:prstGeom>
          <a:solidFill>
            <a:schemeClr val="accent1"/>
          </a:solidFill>
          <a:ln w="34925">
            <a:solidFill>
              <a:srgbClr val="FF0000"/>
            </a:solidFill>
          </a:ln>
        </p:spPr>
        <p:txBody>
          <a:bodyPr wrap="none" rtlCol="0">
            <a:spAutoFit/>
          </a:bodyPr>
          <a:lstStyle/>
          <a:p>
            <a:r>
              <a:rPr lang="fr-BE" b="1" dirty="0" smtClean="0">
                <a:sym typeface="Wingdings" panose="05000000000000000000" pitchFamily="2" charset="2"/>
              </a:rPr>
              <a:t>Scroll down</a:t>
            </a:r>
            <a:endParaRPr lang="en-GB"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44</a:t>
            </a:fld>
            <a:endParaRPr lang="en-GB"/>
          </a:p>
        </p:txBody>
      </p:sp>
      <p:sp>
        <p:nvSpPr>
          <p:cNvPr id="8" name="Rounded Rectangle 7"/>
          <p:cNvSpPr/>
          <p:nvPr/>
        </p:nvSpPr>
        <p:spPr bwMode="auto">
          <a:xfrm>
            <a:off x="35497" y="2125305"/>
            <a:ext cx="1080119"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9" name="Rounded Rectangle 8"/>
          <p:cNvSpPr/>
          <p:nvPr/>
        </p:nvSpPr>
        <p:spPr bwMode="auto">
          <a:xfrm>
            <a:off x="35497" y="3709481"/>
            <a:ext cx="151216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69455" y="4429561"/>
            <a:ext cx="1622225"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1" name="Rounded Rectangle 10"/>
          <p:cNvSpPr/>
          <p:nvPr/>
        </p:nvSpPr>
        <p:spPr bwMode="auto">
          <a:xfrm>
            <a:off x="3203848" y="4221088"/>
            <a:ext cx="1800200"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343968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 y="980729"/>
            <a:ext cx="8162925"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Detailed Report</a:t>
            </a:r>
            <a:endParaRPr lang="en-US" kern="0" dirty="0" smtClean="0">
              <a:solidFill>
                <a:srgbClr val="FFC000"/>
              </a:solidFill>
            </a:endParaRPr>
          </a:p>
        </p:txBody>
      </p:sp>
      <p:sp>
        <p:nvSpPr>
          <p:cNvPr id="9" name="Rounded Rectangle 8"/>
          <p:cNvSpPr/>
          <p:nvPr/>
        </p:nvSpPr>
        <p:spPr bwMode="auto">
          <a:xfrm>
            <a:off x="47761" y="1700808"/>
            <a:ext cx="980332"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20827" y="3925505"/>
            <a:ext cx="980332"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45</a:t>
            </a:fld>
            <a:endParaRPr lang="en-GB"/>
          </a:p>
        </p:txBody>
      </p:sp>
      <p:grpSp>
        <p:nvGrpSpPr>
          <p:cNvPr id="4" name="Group 3"/>
          <p:cNvGrpSpPr/>
          <p:nvPr/>
        </p:nvGrpSpPr>
        <p:grpSpPr>
          <a:xfrm>
            <a:off x="1573329" y="2420888"/>
            <a:ext cx="3816425" cy="4381500"/>
            <a:chOff x="1573329" y="2420888"/>
            <a:chExt cx="3816425" cy="4381500"/>
          </a:xfrm>
        </p:grpSpPr>
        <p:sp>
          <p:nvSpPr>
            <p:cNvPr id="12" name="TextBox 11"/>
            <p:cNvSpPr txBox="1"/>
            <p:nvPr/>
          </p:nvSpPr>
          <p:spPr>
            <a:xfrm>
              <a:off x="1573329" y="5511137"/>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grpSp>
          <p:nvGrpSpPr>
            <p:cNvPr id="3" name="Group 2"/>
            <p:cNvGrpSpPr/>
            <p:nvPr/>
          </p:nvGrpSpPr>
          <p:grpSpPr>
            <a:xfrm>
              <a:off x="3157506" y="2420888"/>
              <a:ext cx="2232248" cy="4381500"/>
              <a:chOff x="3157506" y="2420888"/>
              <a:chExt cx="2232248" cy="43815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428" y="2420888"/>
                <a:ext cx="22193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bwMode="auto">
              <a:xfrm>
                <a:off x="3157506" y="2420888"/>
                <a:ext cx="2232248" cy="438150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grpSp>
      </p:grpSp>
      <p:sp>
        <p:nvSpPr>
          <p:cNvPr id="13" name="Right Arrow 12"/>
          <p:cNvSpPr/>
          <p:nvPr/>
        </p:nvSpPr>
        <p:spPr bwMode="auto">
          <a:xfrm>
            <a:off x="1907704" y="5229200"/>
            <a:ext cx="1249802" cy="281937"/>
          </a:xfrm>
          <a:prstGeom prst="rightArrow">
            <a:avLst>
              <a:gd name="adj1" fmla="val 40015"/>
              <a:gd name="adj2" fmla="val 7496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514189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8032" y="1268760"/>
            <a:ext cx="9828584" cy="4176464"/>
          </a:xfrm>
        </p:spPr>
        <p:txBody>
          <a:bodyPr/>
          <a:lstStyle/>
          <a:p>
            <a:pPr marL="0" indent="0" algn="ctr" eaLnBrk="1" hangingPunct="1">
              <a:spcAft>
                <a:spcPts val="1200"/>
              </a:spcAft>
              <a:buClr>
                <a:schemeClr val="tx1"/>
              </a:buClr>
              <a:buNone/>
            </a:pPr>
            <a:endParaRPr lang="en-US" sz="3600" i="0" dirty="0" smtClean="0"/>
          </a:p>
          <a:p>
            <a:pPr marL="0" indent="0" algn="ctr" eaLnBrk="1" hangingPunct="1">
              <a:spcAft>
                <a:spcPts val="1200"/>
              </a:spcAft>
              <a:buClr>
                <a:schemeClr val="tx1"/>
              </a:buClr>
              <a:buNone/>
            </a:pPr>
            <a:r>
              <a:rPr lang="en-US" sz="3600" i="0" dirty="0" smtClean="0"/>
              <a:t>Display the </a:t>
            </a:r>
            <a:r>
              <a:rPr lang="en-US" sz="3600" i="0" dirty="0" smtClean="0">
                <a:solidFill>
                  <a:srgbClr val="FF0000"/>
                </a:solidFill>
              </a:rPr>
              <a:t>Hierarchy </a:t>
            </a:r>
            <a:r>
              <a:rPr lang="en-US" sz="3600" i="0" dirty="0">
                <a:solidFill>
                  <a:srgbClr val="FF0000"/>
                </a:solidFill>
              </a:rPr>
              <a:t>v</a:t>
            </a:r>
            <a:r>
              <a:rPr lang="en-US" sz="3600" i="0" dirty="0" smtClean="0">
                <a:solidFill>
                  <a:srgbClr val="FF0000"/>
                </a:solidFill>
              </a:rPr>
              <a:t>iew </a:t>
            </a:r>
          </a:p>
          <a:p>
            <a:pPr marL="0" indent="0" algn="ctr" eaLnBrk="1" hangingPunct="1">
              <a:spcAft>
                <a:spcPts val="1200"/>
              </a:spcAft>
              <a:buClr>
                <a:schemeClr val="tx1"/>
              </a:buClr>
              <a:buNone/>
            </a:pPr>
            <a:r>
              <a:rPr lang="en-US" sz="3600" i="0" dirty="0"/>
              <a:t>of company </a:t>
            </a:r>
          </a:p>
          <a:p>
            <a:pPr marL="0" indent="0" algn="ctr" eaLnBrk="1" hangingPunct="1">
              <a:spcAft>
                <a:spcPts val="1200"/>
              </a:spcAft>
              <a:buClr>
                <a:schemeClr val="tx1"/>
              </a:buClr>
              <a:buNone/>
            </a:pPr>
            <a:r>
              <a:rPr lang="fr-BE" sz="3600" i="0" dirty="0"/>
              <a:t>'</a:t>
            </a:r>
            <a:r>
              <a:rPr lang="en-US" sz="3600" i="0" dirty="0" err="1"/>
              <a:t>Frencken</a:t>
            </a:r>
            <a:r>
              <a:rPr lang="en-US" sz="3600" i="0" dirty="0"/>
              <a:t> Europe B.V.'</a:t>
            </a:r>
          </a:p>
          <a:p>
            <a:pPr marL="0" indent="0" eaLnBrk="1" hangingPunct="1">
              <a:spcAft>
                <a:spcPts val="1200"/>
              </a:spcAft>
              <a:buNone/>
            </a:pPr>
            <a:endParaRPr lang="en-US" sz="1600" b="1" dirty="0">
              <a:solidFill>
                <a:srgbClr val="FFC000"/>
              </a:solidFill>
            </a:endParaRPr>
          </a:p>
          <a:p>
            <a:pPr eaLnBrk="1" hangingPunct="1">
              <a:spcAft>
                <a:spcPts val="1200"/>
              </a:spcAft>
            </a:pPr>
            <a:r>
              <a:rPr lang="en-US" sz="1400" b="1" i="0" dirty="0" smtClean="0"/>
              <a:t>	</a:t>
            </a:r>
            <a:endParaRPr lang="en-US"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46</a:t>
            </a:fld>
            <a:endParaRPr lang="en-GB"/>
          </a:p>
        </p:txBody>
      </p:sp>
    </p:spTree>
    <p:extLst>
      <p:ext uri="{BB962C8B-B14F-4D97-AF65-F5344CB8AC3E}">
        <p14:creationId xmlns:p14="http://schemas.microsoft.com/office/powerpoint/2010/main" val="1815960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7" y="964385"/>
            <a:ext cx="9068203" cy="589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2267744" y="364502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8282590" y="5111591"/>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Left Arrow 10"/>
          <p:cNvSpPr/>
          <p:nvPr/>
        </p:nvSpPr>
        <p:spPr bwMode="auto">
          <a:xfrm>
            <a:off x="7668344" y="5307290"/>
            <a:ext cx="576064"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28875"/>
            <a:ext cx="2276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bwMode="auto">
          <a:xfrm>
            <a:off x="5364088" y="5229200"/>
            <a:ext cx="2276475"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3"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kern="0" dirty="0" smtClean="0">
              <a:solidFill>
                <a:srgbClr val="FFC000"/>
              </a:solidFill>
            </a:endParaRPr>
          </a:p>
        </p:txBody>
      </p:sp>
      <p:sp>
        <p:nvSpPr>
          <p:cNvPr id="15" name="TextBox 14"/>
          <p:cNvSpPr txBox="1"/>
          <p:nvPr/>
        </p:nvSpPr>
        <p:spPr>
          <a:xfrm>
            <a:off x="2051720" y="4296148"/>
            <a:ext cx="1296144"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16" name="Left Arrow 15"/>
          <p:cNvSpPr/>
          <p:nvPr/>
        </p:nvSpPr>
        <p:spPr bwMode="auto">
          <a:xfrm>
            <a:off x="1619672" y="4509120"/>
            <a:ext cx="360041"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47</a:t>
            </a:fld>
            <a:endParaRPr lang="en-GB"/>
          </a:p>
        </p:txBody>
      </p:sp>
    </p:spTree>
    <p:extLst>
      <p:ext uri="{BB962C8B-B14F-4D97-AF65-F5344CB8AC3E}">
        <p14:creationId xmlns:p14="http://schemas.microsoft.com/office/powerpoint/2010/main" val="2331280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3"/>
          <p:cNvSpPr>
            <a:spLocks noGrp="1" noChangeArrowheads="1"/>
          </p:cNvSpPr>
          <p:nvPr>
            <p:ph type="body" idx="1"/>
          </p:nvPr>
        </p:nvSpPr>
        <p:spPr>
          <a:xfrm>
            <a:off x="395536" y="1268760"/>
            <a:ext cx="8568952" cy="4176464"/>
          </a:xfrm>
        </p:spPr>
        <p:txBody>
          <a:bodyPr/>
          <a:lstStyle/>
          <a:p>
            <a:pPr marL="0" indent="0" algn="ctr" eaLnBrk="1" hangingPunct="1">
              <a:spcAft>
                <a:spcPts val="1200"/>
              </a:spcAft>
              <a:buClr>
                <a:schemeClr val="tx1"/>
              </a:buClr>
              <a:buNone/>
            </a:pPr>
            <a:endParaRPr lang="en-US" sz="1800" i="0" dirty="0" smtClean="0"/>
          </a:p>
          <a:p>
            <a:pPr marL="0" indent="0" eaLnBrk="1" hangingPunct="1">
              <a:spcAft>
                <a:spcPts val="1200"/>
              </a:spcAft>
              <a:buClr>
                <a:schemeClr val="tx1"/>
              </a:buClr>
              <a:buNone/>
            </a:pPr>
            <a:endParaRPr lang="en-US" sz="1600" i="0" dirty="0"/>
          </a:p>
          <a:p>
            <a:pPr eaLnBrk="1" hangingPunct="1">
              <a:spcAft>
                <a:spcPts val="1200"/>
              </a:spcAft>
            </a:pPr>
            <a:endParaRPr lang="en-US" sz="1600" b="1" dirty="0">
              <a:solidFill>
                <a:srgbClr val="FFC000"/>
              </a:solidFill>
            </a:endParaRPr>
          </a:p>
          <a:p>
            <a:pPr eaLnBrk="1" hangingPunct="1">
              <a:spcAft>
                <a:spcPts val="1200"/>
              </a:spcAft>
            </a:pPr>
            <a:r>
              <a:rPr lang="en-US" sz="1400" b="1" i="0" dirty="0" smtClean="0"/>
              <a:t>	</a:t>
            </a:r>
            <a:endParaRPr lang="en-US" b="1" i="0" dirty="0" smtClean="0"/>
          </a:p>
        </p:txBody>
      </p:sp>
      <p:sp>
        <p:nvSpPr>
          <p:cNvPr id="8" name="Left Arrow 7"/>
          <p:cNvSpPr/>
          <p:nvPr/>
        </p:nvSpPr>
        <p:spPr bwMode="auto">
          <a:xfrm rot="13698700">
            <a:off x="711463" y="4586282"/>
            <a:ext cx="783994" cy="23347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3" name="Oval 12"/>
          <p:cNvSpPr/>
          <p:nvPr/>
        </p:nvSpPr>
        <p:spPr bwMode="auto">
          <a:xfrm>
            <a:off x="1163313" y="4918112"/>
            <a:ext cx="1193416" cy="671128"/>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0"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sp>
        <p:nvSpPr>
          <p:cNvPr id="4" name="Rectangle 3"/>
          <p:cNvSpPr/>
          <p:nvPr/>
        </p:nvSpPr>
        <p:spPr>
          <a:xfrm>
            <a:off x="3995936" y="1599183"/>
            <a:ext cx="4894930"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marL="171450" indent="-171450">
              <a:buFont typeface="Arial" panose="020B0604020202020204" pitchFamily="34" charset="0"/>
              <a:buChar char="•"/>
            </a:pPr>
            <a:r>
              <a:rPr lang="en-GB" dirty="0" smtClean="0"/>
              <a:t>displays </a:t>
            </a:r>
            <a:r>
              <a:rPr lang="en-GB" dirty="0"/>
              <a:t>the set of companies belonging to a given </a:t>
            </a:r>
            <a:r>
              <a:rPr lang="en-GB" b="1" dirty="0">
                <a:solidFill>
                  <a:srgbClr val="FF0000"/>
                </a:solidFill>
              </a:rPr>
              <a:t>group </a:t>
            </a:r>
            <a:endParaRPr lang="en-GB" b="1" dirty="0" smtClean="0">
              <a:solidFill>
                <a:srgbClr val="FF0000"/>
              </a:solidFill>
            </a:endParaRPr>
          </a:p>
          <a:p>
            <a:pPr marL="171450" indent="-171450">
              <a:buFont typeface="Arial" panose="020B0604020202020204" pitchFamily="34" charset="0"/>
              <a:buChar char="•"/>
            </a:pPr>
            <a:r>
              <a:rPr lang="en-GB" dirty="0"/>
              <a:t>related to the group clustering system </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48</a:t>
            </a:fld>
            <a:endParaRPr lang="en-GB"/>
          </a:p>
        </p:txBody>
      </p:sp>
    </p:spTree>
    <p:extLst>
      <p:ext uri="{BB962C8B-B14F-4D97-AF65-F5344CB8AC3E}">
        <p14:creationId xmlns:p14="http://schemas.microsoft.com/office/powerpoint/2010/main" val="628271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49</a:t>
            </a:fld>
            <a:endParaRPr lang="en-GB"/>
          </a:p>
        </p:txBody>
      </p:sp>
      <p:sp>
        <p:nvSpPr>
          <p:cNvPr id="10" name="Rectangle 3"/>
          <p:cNvSpPr txBox="1">
            <a:spLocks noChangeArrowheads="1"/>
          </p:cNvSpPr>
          <p:nvPr/>
        </p:nvSpPr>
        <p:spPr bwMode="auto">
          <a:xfrm>
            <a:off x="539552" y="1772816"/>
            <a:ext cx="82089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eaLnBrk="1" hangingPunct="1">
              <a:spcAft>
                <a:spcPts val="1200"/>
              </a:spcAft>
              <a:buClr>
                <a:schemeClr val="tx1"/>
              </a:buClr>
              <a:buFontTx/>
              <a:buNone/>
            </a:pPr>
            <a:r>
              <a:rPr lang="en-US" b="1" i="0" kern="0" dirty="0" smtClean="0"/>
              <a:t>Zoom in/out : &lt;Ctrl&gt; + scroll</a:t>
            </a:r>
          </a:p>
          <a:p>
            <a:pPr marL="0" indent="0" eaLnBrk="1" hangingPunct="1">
              <a:spcAft>
                <a:spcPts val="1200"/>
              </a:spcAft>
              <a:buClr>
                <a:schemeClr val="tx1"/>
              </a:buClr>
              <a:buFontTx/>
              <a:buNone/>
            </a:pPr>
            <a:r>
              <a:rPr lang="en-US" b="1" i="0" kern="0" dirty="0" smtClean="0"/>
              <a:t>Put focus on lower panel : click left on panel</a:t>
            </a:r>
          </a:p>
          <a:p>
            <a:pPr marL="0" indent="0" eaLnBrk="1" hangingPunct="1">
              <a:spcAft>
                <a:spcPts val="1200"/>
              </a:spcAft>
              <a:buClr>
                <a:schemeClr val="tx1"/>
              </a:buClr>
              <a:buNone/>
            </a:pPr>
            <a:r>
              <a:rPr lang="en-US" b="1" i="0" kern="0" dirty="0"/>
              <a:t>Select an element : click left </a:t>
            </a:r>
            <a:r>
              <a:rPr lang="en-US" b="1" i="0" kern="0" dirty="0" smtClean="0"/>
              <a:t>on node</a:t>
            </a:r>
            <a:endParaRPr lang="en-US" b="1" i="0" kern="0" dirty="0"/>
          </a:p>
          <a:p>
            <a:pPr marL="0" indent="0" eaLnBrk="1" hangingPunct="1">
              <a:spcAft>
                <a:spcPts val="1200"/>
              </a:spcAft>
              <a:buClr>
                <a:schemeClr val="tx1"/>
              </a:buClr>
              <a:buFontTx/>
              <a:buNone/>
            </a:pPr>
            <a:r>
              <a:rPr lang="en-US" b="1" i="0" kern="0" dirty="0" smtClean="0"/>
              <a:t>Select all elements : &lt;Ctrl&gt; + A</a:t>
            </a:r>
          </a:p>
          <a:p>
            <a:pPr marL="0" indent="0" eaLnBrk="1" hangingPunct="1">
              <a:spcAft>
                <a:spcPts val="1200"/>
              </a:spcAft>
              <a:buClr>
                <a:schemeClr val="tx1"/>
              </a:buClr>
              <a:buFontTx/>
              <a:buNone/>
            </a:pPr>
            <a:r>
              <a:rPr lang="en-US" b="1" i="0" kern="0" dirty="0" smtClean="0"/>
              <a:t>Drag and drop</a:t>
            </a:r>
          </a:p>
        </p:txBody>
      </p:sp>
    </p:spTree>
    <p:extLst>
      <p:ext uri="{BB962C8B-B14F-4D97-AF65-F5344CB8AC3E}">
        <p14:creationId xmlns:p14="http://schemas.microsoft.com/office/powerpoint/2010/main" val="322956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55729" y="1556792"/>
            <a:ext cx="8351837" cy="4175125"/>
          </a:xfrm>
        </p:spPr>
        <p:txBody>
          <a:bodyPr/>
          <a:lstStyle/>
          <a:p>
            <a:pPr marL="0" indent="0" eaLnBrk="1" hangingPunct="1">
              <a:spcBef>
                <a:spcPts val="0"/>
              </a:spcBef>
              <a:spcAft>
                <a:spcPts val="1800"/>
              </a:spcAft>
              <a:buClr>
                <a:srgbClr val="3166CF"/>
              </a:buClr>
              <a:buNone/>
              <a:defRPr/>
            </a:pPr>
            <a:r>
              <a:rPr lang="en-GB" i="0" dirty="0">
                <a:solidFill>
                  <a:srgbClr val="2D5EC1"/>
                </a:solidFill>
              </a:rPr>
              <a:t>Provide the MA's involved in management of the Structural Funds with an operational </a:t>
            </a:r>
            <a:r>
              <a:rPr lang="fr-BE" b="1" i="0" dirty="0" err="1" smtClean="0">
                <a:solidFill>
                  <a:srgbClr val="2D5EC1"/>
                </a:solidFill>
              </a:rPr>
              <a:t>risk</a:t>
            </a:r>
            <a:r>
              <a:rPr lang="fr-BE" b="1" i="0" dirty="0" smtClean="0">
                <a:solidFill>
                  <a:srgbClr val="2D5EC1"/>
                </a:solidFill>
              </a:rPr>
              <a:t> </a:t>
            </a:r>
            <a:r>
              <a:rPr lang="fr-BE" b="1" i="0" dirty="0" err="1">
                <a:solidFill>
                  <a:srgbClr val="2D5EC1"/>
                </a:solidFill>
              </a:rPr>
              <a:t>scoring</a:t>
            </a:r>
            <a:r>
              <a:rPr lang="fr-BE" b="1" i="0" dirty="0">
                <a:solidFill>
                  <a:srgbClr val="2D5EC1"/>
                </a:solidFill>
              </a:rPr>
              <a:t> </a:t>
            </a:r>
            <a:r>
              <a:rPr lang="fr-BE" b="1" i="0" dirty="0" err="1">
                <a:solidFill>
                  <a:srgbClr val="2D5EC1"/>
                </a:solidFill>
              </a:rPr>
              <a:t>tool</a:t>
            </a:r>
            <a:r>
              <a:rPr lang="en-GB" b="1" i="0" dirty="0">
                <a:solidFill>
                  <a:srgbClr val="2D5EC1"/>
                </a:solidFill>
              </a:rPr>
              <a:t> </a:t>
            </a:r>
            <a:r>
              <a:rPr lang="en-GB" i="0" dirty="0">
                <a:solidFill>
                  <a:srgbClr val="2D5EC1"/>
                </a:solidFill>
              </a:rPr>
              <a:t>to </a:t>
            </a:r>
            <a:r>
              <a:rPr lang="en-GB" b="1" i="0" dirty="0">
                <a:solidFill>
                  <a:srgbClr val="2D5EC1"/>
                </a:solidFill>
              </a:rPr>
              <a:t>identify </a:t>
            </a:r>
          </a:p>
          <a:p>
            <a:pPr lvl="1" eaLnBrk="1" hangingPunct="1">
              <a:spcBef>
                <a:spcPts val="0"/>
              </a:spcBef>
              <a:spcAft>
                <a:spcPts val="1800"/>
              </a:spcAft>
              <a:buClr>
                <a:srgbClr val="3166CF"/>
              </a:buClr>
              <a:buFont typeface="Wingdings" pitchFamily="2" charset="2"/>
              <a:buChar char="§"/>
              <a:defRPr/>
            </a:pPr>
            <a:r>
              <a:rPr lang="en-GB" sz="2400" dirty="0">
                <a:solidFill>
                  <a:srgbClr val="2D5EC1"/>
                </a:solidFill>
              </a:rPr>
              <a:t>their most risky </a:t>
            </a:r>
            <a:r>
              <a:rPr lang="en-GB" sz="2400" dirty="0" smtClean="0">
                <a:solidFill>
                  <a:srgbClr val="2D5EC1"/>
                </a:solidFill>
              </a:rPr>
              <a:t>projects/contracts ;</a:t>
            </a:r>
            <a:endParaRPr lang="en-GB" sz="2400" dirty="0">
              <a:solidFill>
                <a:srgbClr val="2D5EC1"/>
              </a:solidFill>
            </a:endParaRPr>
          </a:p>
          <a:p>
            <a:pPr lvl="1" eaLnBrk="1" hangingPunct="1">
              <a:spcBef>
                <a:spcPts val="0"/>
              </a:spcBef>
              <a:spcAft>
                <a:spcPts val="1800"/>
              </a:spcAft>
              <a:buClr>
                <a:srgbClr val="3166CF"/>
              </a:buClr>
              <a:buFont typeface="Wingdings" pitchFamily="2" charset="2"/>
              <a:buChar char="§"/>
              <a:defRPr/>
            </a:pPr>
            <a:r>
              <a:rPr lang="en-GB" sz="2400" dirty="0">
                <a:solidFill>
                  <a:srgbClr val="2D5EC1"/>
                </a:solidFill>
              </a:rPr>
              <a:t>potential risks linked to all their projects and </a:t>
            </a:r>
            <a:r>
              <a:rPr lang="en-GB" sz="2400" dirty="0" smtClean="0">
                <a:solidFill>
                  <a:srgbClr val="2D5EC1"/>
                </a:solidFill>
              </a:rPr>
              <a:t>contracts.</a:t>
            </a:r>
            <a:endParaRPr lang="en-GB" sz="2400" dirty="0">
              <a:solidFill>
                <a:srgbClr val="2D5EC1"/>
              </a:solidFill>
            </a:endParaRPr>
          </a:p>
          <a:p>
            <a:pPr marL="0" indent="0" eaLnBrk="1" hangingPunct="1">
              <a:buNone/>
              <a:defRPr/>
            </a:pPr>
            <a:endParaRPr lang="en-US"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What ?</a:t>
            </a:r>
          </a:p>
        </p:txBody>
      </p:sp>
    </p:spTree>
    <p:extLst>
      <p:ext uri="{BB962C8B-B14F-4D97-AF65-F5344CB8AC3E}">
        <p14:creationId xmlns:p14="http://schemas.microsoft.com/office/powerpoint/2010/main" val="702028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35586"/>
            <a:ext cx="2667569"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82" y="2591902"/>
            <a:ext cx="715965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827584" y="2923418"/>
            <a:ext cx="0" cy="151216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1187624" y="2923418"/>
            <a:ext cx="2520280" cy="151216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435586"/>
            <a:ext cx="1619187" cy="36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50</a:t>
            </a:fld>
            <a:endParaRPr lang="en-GB"/>
          </a:p>
        </p:txBody>
      </p:sp>
    </p:spTree>
    <p:extLst>
      <p:ext uri="{BB962C8B-B14F-4D97-AF65-F5344CB8AC3E}">
        <p14:creationId xmlns:p14="http://schemas.microsoft.com/office/powerpoint/2010/main" val="3125065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82" y="3765897"/>
            <a:ext cx="715965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51</a:t>
            </a:fld>
            <a:endParaRPr lang="en-GB"/>
          </a:p>
        </p:txBody>
      </p:sp>
      <p:sp>
        <p:nvSpPr>
          <p:cNvPr id="6" name="Rounded Rectangle 5"/>
          <p:cNvSpPr/>
          <p:nvPr/>
        </p:nvSpPr>
        <p:spPr bwMode="auto">
          <a:xfrm>
            <a:off x="5220072" y="3793376"/>
            <a:ext cx="2304256" cy="404569"/>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14244135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solidFill>
                  <a:srgbClr val="FF0000"/>
                </a:solidFill>
              </a:rPr>
              <a:t>10:15 </a:t>
            </a:r>
            <a:r>
              <a:rPr lang="en-GB" sz="1400" i="0" kern="0" dirty="0">
                <a:solidFill>
                  <a:srgbClr val="FF0000"/>
                </a:solidFill>
              </a:rPr>
              <a:t>– </a:t>
            </a:r>
            <a:r>
              <a:rPr lang="en-GB" sz="1400" i="0" kern="0" dirty="0" smtClean="0">
                <a:solidFill>
                  <a:srgbClr val="FF0000"/>
                </a:solidFill>
              </a:rPr>
              <a:t>10:30</a:t>
            </a:r>
            <a:r>
              <a:rPr lang="en-GB" sz="1400" i="0" kern="0" dirty="0">
                <a:solidFill>
                  <a:srgbClr val="FF0000"/>
                </a:solidFill>
              </a:rPr>
              <a:t>	B</a:t>
            </a:r>
            <a:r>
              <a:rPr lang="en-GB" sz="1400" i="0" kern="0" dirty="0" smtClean="0">
                <a:solidFill>
                  <a:srgbClr val="FF0000"/>
                </a:solidFill>
              </a:rPr>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52</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solidFill>
                  <a:srgbClr val="FF0000"/>
                </a:solidFill>
              </a:rPr>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53</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07504" y="1268760"/>
            <a:ext cx="8928992" cy="4176464"/>
          </a:xfrm>
        </p:spPr>
        <p:txBody>
          <a:bodyPr/>
          <a:lstStyle/>
          <a:p>
            <a:pPr marL="0" indent="0" algn="ctr" eaLnBrk="1" hangingPunct="1">
              <a:spcAft>
                <a:spcPts val="1200"/>
              </a:spcAft>
              <a:buClr>
                <a:schemeClr val="tx1"/>
              </a:buClr>
              <a:buNone/>
            </a:pPr>
            <a:endParaRPr lang="en-US" sz="3600" i="0" dirty="0" smtClean="0"/>
          </a:p>
          <a:p>
            <a:pPr marL="0" indent="0" algn="ctr" eaLnBrk="1" hangingPunct="1">
              <a:spcAft>
                <a:spcPts val="1200"/>
              </a:spcAft>
              <a:buClr>
                <a:schemeClr val="tx1"/>
              </a:buClr>
              <a:buNone/>
            </a:pPr>
            <a:r>
              <a:rPr lang="en-US" sz="3600" i="0" dirty="0" smtClean="0"/>
              <a:t>Display the </a:t>
            </a:r>
          </a:p>
          <a:p>
            <a:pPr marL="0" indent="0" algn="ctr" eaLnBrk="1" hangingPunct="1">
              <a:spcAft>
                <a:spcPts val="1200"/>
              </a:spcAft>
              <a:buClr>
                <a:schemeClr val="tx1"/>
              </a:buClr>
              <a:buNone/>
            </a:pPr>
            <a:r>
              <a:rPr lang="en-US" sz="3600" i="0" dirty="0" smtClean="0">
                <a:solidFill>
                  <a:srgbClr val="FF0000"/>
                </a:solidFill>
              </a:rPr>
              <a:t>countries linked</a:t>
            </a:r>
          </a:p>
          <a:p>
            <a:pPr marL="0" indent="0" algn="ctr" eaLnBrk="1" hangingPunct="1">
              <a:spcAft>
                <a:spcPts val="1200"/>
              </a:spcAft>
              <a:buClr>
                <a:schemeClr val="tx1"/>
              </a:buClr>
              <a:buNone/>
            </a:pPr>
            <a:r>
              <a:rPr lang="en-US" sz="3600" i="0" dirty="0" smtClean="0"/>
              <a:t>to the </a:t>
            </a:r>
            <a:r>
              <a:rPr lang="en-US" sz="3600" i="0" dirty="0"/>
              <a:t>company </a:t>
            </a:r>
            <a:endParaRPr lang="en-US" sz="3600" i="0" dirty="0" smtClean="0"/>
          </a:p>
          <a:p>
            <a:pPr marL="0" indent="0" algn="ctr" eaLnBrk="1" hangingPunct="1">
              <a:spcAft>
                <a:spcPts val="1200"/>
              </a:spcAft>
              <a:buClr>
                <a:schemeClr val="tx1"/>
              </a:buClr>
              <a:buNone/>
            </a:pPr>
            <a:r>
              <a:rPr lang="en-GB" sz="3600" i="0" dirty="0" smtClean="0"/>
              <a:t>'ČD </a:t>
            </a:r>
            <a:r>
              <a:rPr lang="en-GB" sz="3600" i="0" dirty="0"/>
              <a:t>Cargo, </a:t>
            </a:r>
            <a:r>
              <a:rPr lang="en-GB" sz="3600" i="0" dirty="0" err="1"/>
              <a:t>a.s</a:t>
            </a:r>
            <a:r>
              <a:rPr lang="en-GB" sz="3600" i="0" dirty="0" smtClean="0"/>
              <a:t>.'</a:t>
            </a:r>
            <a:endParaRPr lang="en-US"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54</a:t>
            </a:fld>
            <a:endParaRPr lang="en-GB"/>
          </a:p>
        </p:txBody>
      </p:sp>
    </p:spTree>
    <p:extLst>
      <p:ext uri="{BB962C8B-B14F-4D97-AF65-F5344CB8AC3E}">
        <p14:creationId xmlns:p14="http://schemas.microsoft.com/office/powerpoint/2010/main" val="3760636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260" y="1947983"/>
            <a:ext cx="21717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bwMode="auto">
          <a:xfrm>
            <a:off x="1115616" y="6512779"/>
            <a:ext cx="360040" cy="31664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7" name="Rounded Rectangle 6"/>
          <p:cNvSpPr/>
          <p:nvPr/>
        </p:nvSpPr>
        <p:spPr bwMode="auto">
          <a:xfrm>
            <a:off x="1139998" y="2218229"/>
            <a:ext cx="2016225"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Oval 9"/>
          <p:cNvSpPr/>
          <p:nvPr/>
        </p:nvSpPr>
        <p:spPr bwMode="auto">
          <a:xfrm>
            <a:off x="323528" y="609329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Oval 10"/>
          <p:cNvSpPr/>
          <p:nvPr/>
        </p:nvSpPr>
        <p:spPr bwMode="auto">
          <a:xfrm>
            <a:off x="3156223" y="2089051"/>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8"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55</a:t>
            </a:fld>
            <a:endParaRPr lang="en-GB"/>
          </a:p>
        </p:txBody>
      </p:sp>
    </p:spTree>
    <p:extLst>
      <p:ext uri="{BB962C8B-B14F-4D97-AF65-F5344CB8AC3E}">
        <p14:creationId xmlns:p14="http://schemas.microsoft.com/office/powerpoint/2010/main" val="2647612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268760"/>
            <a:ext cx="8568952" cy="4176464"/>
          </a:xfrm>
        </p:spPr>
        <p:txBody>
          <a:bodyPr/>
          <a:lstStyle/>
          <a:p>
            <a:pPr marL="0" indent="0" algn="ctr" eaLnBrk="1" hangingPunct="1">
              <a:spcAft>
                <a:spcPts val="1200"/>
              </a:spcAft>
              <a:buClr>
                <a:schemeClr val="tx1"/>
              </a:buClr>
              <a:buNone/>
            </a:pPr>
            <a:endParaRPr lang="en-US" sz="1800" i="0" dirty="0" smtClean="0"/>
          </a:p>
          <a:p>
            <a:pPr marL="0" indent="0" eaLnBrk="1" hangingPunct="1">
              <a:spcAft>
                <a:spcPts val="1200"/>
              </a:spcAft>
              <a:buClr>
                <a:schemeClr val="tx1"/>
              </a:buClr>
              <a:buNone/>
            </a:pPr>
            <a:endParaRPr lang="en-US" sz="1600" i="0" dirty="0"/>
          </a:p>
          <a:p>
            <a:pPr eaLnBrk="1" hangingPunct="1">
              <a:spcAft>
                <a:spcPts val="1200"/>
              </a:spcAft>
            </a:pPr>
            <a:endParaRPr lang="en-US" sz="1600" b="1" dirty="0">
              <a:solidFill>
                <a:srgbClr val="FFC000"/>
              </a:solidFill>
            </a:endParaRPr>
          </a:p>
          <a:p>
            <a:pPr eaLnBrk="1" hangingPunct="1">
              <a:spcAft>
                <a:spcPts val="1200"/>
              </a:spcAft>
            </a:pPr>
            <a:r>
              <a:rPr lang="en-US" sz="1400" b="1" i="0" dirty="0" smtClean="0"/>
              <a:t>	</a:t>
            </a:r>
            <a:endParaRPr lang="en-US" b="1" i="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Hierarchy view</a:t>
            </a:r>
            <a:endParaRPr lang="en-US" sz="3200"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56</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3999" cy="589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1846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                          Shareholders</a:t>
            </a:r>
          </a:p>
        </p:txBody>
      </p:sp>
      <p:sp>
        <p:nvSpPr>
          <p:cNvPr id="5123" name="Rectangle 3"/>
          <p:cNvSpPr>
            <a:spLocks noGrp="1" noChangeArrowheads="1"/>
          </p:cNvSpPr>
          <p:nvPr>
            <p:ph type="body" idx="1"/>
          </p:nvPr>
        </p:nvSpPr>
        <p:spPr>
          <a:xfrm>
            <a:off x="-180528" y="1628800"/>
            <a:ext cx="9289032" cy="4176464"/>
          </a:xfrm>
        </p:spPr>
        <p:txBody>
          <a:bodyPr/>
          <a:lstStyle/>
          <a:p>
            <a:pPr marL="0" indent="0" algn="ctr" eaLnBrk="1" hangingPunct="1">
              <a:spcAft>
                <a:spcPts val="1200"/>
              </a:spcAft>
              <a:buClr>
                <a:schemeClr val="tx1"/>
              </a:buClr>
              <a:buNone/>
            </a:pPr>
            <a:r>
              <a:rPr lang="en-US" sz="3600" i="0" dirty="0" smtClean="0"/>
              <a:t>What is </a:t>
            </a:r>
            <a:br>
              <a:rPr lang="en-US" sz="3600" i="0" dirty="0" smtClean="0"/>
            </a:br>
            <a:r>
              <a:rPr lang="en-US" sz="3600" i="0" dirty="0" smtClean="0"/>
              <a:t/>
            </a:r>
            <a:br>
              <a:rPr lang="en-US" sz="3600" i="0" dirty="0" smtClean="0"/>
            </a:br>
            <a:r>
              <a:rPr lang="en-US" sz="3600" b="1" i="0" dirty="0" smtClean="0">
                <a:solidFill>
                  <a:srgbClr val="FF0000"/>
                </a:solidFill>
              </a:rPr>
              <a:t>the address of </a:t>
            </a:r>
            <a:br>
              <a:rPr lang="en-US" sz="3600" b="1" i="0" dirty="0" smtClean="0">
                <a:solidFill>
                  <a:srgbClr val="FF0000"/>
                </a:solidFill>
              </a:rPr>
            </a:br>
            <a:r>
              <a:rPr lang="en-US" sz="3600" b="1" i="0" dirty="0" smtClean="0">
                <a:solidFill>
                  <a:srgbClr val="FF0000"/>
                </a:solidFill>
              </a:rPr>
              <a:t>the shareholder </a:t>
            </a:r>
            <a:r>
              <a:rPr lang="en-US" sz="3600" i="0" dirty="0" smtClean="0"/>
              <a:t/>
            </a:r>
            <a:br>
              <a:rPr lang="en-US" sz="3600" i="0" dirty="0" smtClean="0"/>
            </a:br>
            <a:r>
              <a:rPr lang="en-US" sz="3600" i="0" dirty="0" smtClean="0"/>
              <a:t/>
            </a:r>
            <a:br>
              <a:rPr lang="en-US" sz="3600" i="0" dirty="0" smtClean="0"/>
            </a:br>
            <a:r>
              <a:rPr lang="en-US" sz="3600" i="0" dirty="0" smtClean="0"/>
              <a:t>of </a:t>
            </a:r>
            <a:r>
              <a:rPr lang="en-GB" sz="3600" i="0" dirty="0"/>
              <a:t>'ČD Cargo, </a:t>
            </a:r>
            <a:r>
              <a:rPr lang="en-GB" sz="3600" i="0" dirty="0" err="1"/>
              <a:t>a.s</a:t>
            </a:r>
            <a:r>
              <a:rPr lang="en-GB" sz="3600" i="0" dirty="0"/>
              <a:t>.'</a:t>
            </a:r>
            <a:endParaRPr lang="en-US" sz="3600" b="1" i="0" dirty="0"/>
          </a:p>
          <a:p>
            <a:pPr marL="0" indent="0" algn="ctr" eaLnBrk="1" hangingPunct="1">
              <a:spcAft>
                <a:spcPts val="1200"/>
              </a:spcAft>
              <a:buClr>
                <a:schemeClr val="tx1"/>
              </a:buClr>
              <a:buNone/>
            </a:pPr>
            <a:endParaRPr lang="en-US" sz="3600" i="0" dirty="0" smtClean="0"/>
          </a:p>
          <a:p>
            <a:pPr marL="0" indent="0" algn="ctr" eaLnBrk="1" hangingPunct="1">
              <a:spcAft>
                <a:spcPts val="1200"/>
              </a:spcAft>
              <a:buClr>
                <a:schemeClr val="tx1"/>
              </a:buClr>
              <a:buNone/>
            </a:pPr>
            <a:r>
              <a:rPr lang="en-US" b="1" i="0" dirty="0" smtClean="0"/>
              <a:t>	</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57</a:t>
            </a:fld>
            <a:endParaRPr lang="en-GB"/>
          </a:p>
        </p:txBody>
      </p:sp>
    </p:spTree>
    <p:extLst>
      <p:ext uri="{BB962C8B-B14F-4D97-AF65-F5344CB8AC3E}">
        <p14:creationId xmlns:p14="http://schemas.microsoft.com/office/powerpoint/2010/main" val="23173644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44" y="957334"/>
            <a:ext cx="8405886" cy="59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41523" y="2887381"/>
            <a:ext cx="115697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8" name="Oval 7"/>
          <p:cNvSpPr/>
          <p:nvPr/>
        </p:nvSpPr>
        <p:spPr bwMode="auto">
          <a:xfrm>
            <a:off x="7740352" y="3212711"/>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0" name="Oval 9"/>
          <p:cNvSpPr/>
          <p:nvPr/>
        </p:nvSpPr>
        <p:spPr bwMode="auto">
          <a:xfrm>
            <a:off x="4172744" y="1137345"/>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Oval 10"/>
          <p:cNvSpPr/>
          <p:nvPr/>
        </p:nvSpPr>
        <p:spPr bwMode="auto">
          <a:xfrm>
            <a:off x="362395" y="223930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smtClean="0">
                <a:solidFill>
                  <a:srgbClr val="FFC000"/>
                </a:solidFill>
              </a:rPr>
              <a:t>Arachne                          Shareholders</a:t>
            </a:r>
            <a:endParaRPr lang="en-US" kern="0" dirty="0" smtClean="0">
              <a:solidFill>
                <a:srgbClr val="FFC000"/>
              </a:solidFill>
            </a:endParaRPr>
          </a:p>
        </p:txBody>
      </p:sp>
      <p:sp>
        <p:nvSpPr>
          <p:cNvPr id="2" name="Slide Number Placeholder 1"/>
          <p:cNvSpPr>
            <a:spLocks noGrp="1"/>
          </p:cNvSpPr>
          <p:nvPr>
            <p:ph type="sldNum" sz="quarter" idx="12"/>
          </p:nvPr>
        </p:nvSpPr>
        <p:spPr>
          <a:xfrm>
            <a:off x="6553200" y="6245225"/>
            <a:ext cx="2133600" cy="476250"/>
          </a:xfrm>
        </p:spPr>
        <p:txBody>
          <a:bodyPr/>
          <a:lstStyle/>
          <a:p>
            <a:pPr>
              <a:defRPr/>
            </a:pPr>
            <a:fld id="{FAB50603-6AAE-4DCB-8CCA-E960BA737129}" type="slidenum">
              <a:rPr lang="en-GB" smtClean="0"/>
              <a:pPr>
                <a:defRPr/>
              </a:pPr>
              <a:t>58</a:t>
            </a:fld>
            <a:endParaRPr lang="en-GB"/>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348880"/>
            <a:ext cx="1905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bwMode="auto">
          <a:xfrm>
            <a:off x="3674790" y="4273192"/>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4</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3" name="Rounded Rectangle 12"/>
          <p:cNvSpPr/>
          <p:nvPr/>
        </p:nvSpPr>
        <p:spPr bwMode="auto">
          <a:xfrm>
            <a:off x="2411760" y="4417208"/>
            <a:ext cx="1224136"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4" name="Left Arrow 13"/>
          <p:cNvSpPr/>
          <p:nvPr/>
        </p:nvSpPr>
        <p:spPr bwMode="auto">
          <a:xfrm rot="13665678">
            <a:off x="548843" y="3932877"/>
            <a:ext cx="391997" cy="23347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16" name="Rounded Rectangle 15"/>
          <p:cNvSpPr/>
          <p:nvPr/>
        </p:nvSpPr>
        <p:spPr bwMode="auto">
          <a:xfrm>
            <a:off x="899592" y="4129176"/>
            <a:ext cx="1224136"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7" name="Rounded Rectangle 16"/>
          <p:cNvSpPr/>
          <p:nvPr/>
        </p:nvSpPr>
        <p:spPr bwMode="auto">
          <a:xfrm>
            <a:off x="2948608" y="1281361"/>
            <a:ext cx="1224136"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8" name="Rounded Rectangle 17"/>
          <p:cNvSpPr/>
          <p:nvPr/>
        </p:nvSpPr>
        <p:spPr bwMode="auto">
          <a:xfrm>
            <a:off x="8604448" y="3497370"/>
            <a:ext cx="526360" cy="21966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7383968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152" y="1484784"/>
            <a:ext cx="73342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420888"/>
            <a:ext cx="20193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2699792" y="2845385"/>
            <a:ext cx="14843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8" name="TextBox 7"/>
          <p:cNvSpPr txBox="1"/>
          <p:nvPr/>
        </p:nvSpPr>
        <p:spPr>
          <a:xfrm>
            <a:off x="107504" y="1760858"/>
            <a:ext cx="115697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10" name="Oval 9"/>
          <p:cNvSpPr/>
          <p:nvPr/>
        </p:nvSpPr>
        <p:spPr bwMode="auto">
          <a:xfrm>
            <a:off x="328376" y="111278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5</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1" name="Oval 10"/>
          <p:cNvSpPr/>
          <p:nvPr/>
        </p:nvSpPr>
        <p:spPr bwMode="auto">
          <a:xfrm>
            <a:off x="1907704" y="285293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6</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smtClean="0">
                <a:solidFill>
                  <a:srgbClr val="FFC000"/>
                </a:solidFill>
              </a:rPr>
              <a:t>Arachne                          Shareholders</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59</a:t>
            </a:fld>
            <a:endParaRPr lang="en-GB"/>
          </a:p>
        </p:txBody>
      </p:sp>
      <p:sp>
        <p:nvSpPr>
          <p:cNvPr id="13" name="Left Arrow 12"/>
          <p:cNvSpPr/>
          <p:nvPr/>
        </p:nvSpPr>
        <p:spPr bwMode="auto">
          <a:xfrm rot="12725060">
            <a:off x="1291703" y="2219135"/>
            <a:ext cx="391997" cy="23347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357622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07950" y="1773262"/>
            <a:ext cx="8856663" cy="4608066"/>
          </a:xfrm>
        </p:spPr>
        <p:txBody>
          <a:bodyPr/>
          <a:lstStyle/>
          <a:p>
            <a:pPr eaLnBrk="1" hangingPunct="1">
              <a:spcAft>
                <a:spcPts val="1800"/>
              </a:spcAft>
              <a:buClr>
                <a:srgbClr val="3166CF"/>
              </a:buClr>
              <a:buFont typeface="Wingdings" pitchFamily="2" charset="2"/>
              <a:buChar char="§"/>
              <a:defRPr/>
            </a:pPr>
            <a:r>
              <a:rPr lang="en-US" sz="1600" i="0" dirty="0">
                <a:solidFill>
                  <a:srgbClr val="2D5EC1"/>
                </a:solidFill>
              </a:rPr>
              <a:t>Support the Management and Control Systems of the OPs, to </a:t>
            </a:r>
            <a:r>
              <a:rPr lang="en-US" sz="1600" b="1" i="0" dirty="0">
                <a:solidFill>
                  <a:srgbClr val="2D5EC1"/>
                </a:solidFill>
              </a:rPr>
              <a:t>lower the error rate</a:t>
            </a:r>
            <a:r>
              <a:rPr lang="en-US" sz="1600" i="0" dirty="0">
                <a:solidFill>
                  <a:srgbClr val="2D5EC1"/>
                </a:solidFill>
              </a:rPr>
              <a:t>, strengthen </a:t>
            </a:r>
            <a:r>
              <a:rPr lang="en-US" sz="1600" b="1" i="0" dirty="0">
                <a:solidFill>
                  <a:srgbClr val="2D5EC1"/>
                </a:solidFill>
              </a:rPr>
              <a:t>fraud prevention and detection </a:t>
            </a:r>
            <a:r>
              <a:rPr lang="en-US" sz="1600" i="0" dirty="0">
                <a:solidFill>
                  <a:srgbClr val="2D5EC1"/>
                </a:solidFill>
              </a:rPr>
              <a:t>and identify possible irregular circumstances continuously on the basis of predefined risk criteria.</a:t>
            </a:r>
            <a:endParaRPr lang="en-GB" sz="1600" i="0" dirty="0">
              <a:solidFill>
                <a:srgbClr val="2D5EC1"/>
              </a:solidFill>
            </a:endParaRPr>
          </a:p>
          <a:p>
            <a:pPr eaLnBrk="1" hangingPunct="1">
              <a:spcAft>
                <a:spcPts val="600"/>
              </a:spcAft>
              <a:buClr>
                <a:srgbClr val="3166CF"/>
              </a:buClr>
              <a:buFont typeface="Wingdings" pitchFamily="2" charset="2"/>
              <a:buChar char="§"/>
              <a:defRPr/>
            </a:pPr>
            <a:r>
              <a:rPr lang="en-US" sz="1600" i="0" dirty="0">
                <a:solidFill>
                  <a:srgbClr val="2D5EC1"/>
                </a:solidFill>
              </a:rPr>
              <a:t>Facilitate the </a:t>
            </a:r>
            <a:r>
              <a:rPr lang="en-US" sz="1600" b="1" i="0" dirty="0">
                <a:solidFill>
                  <a:srgbClr val="2D5EC1"/>
                </a:solidFill>
              </a:rPr>
              <a:t>continuous monitoring </a:t>
            </a:r>
            <a:r>
              <a:rPr lang="en-US" sz="1600" i="0" dirty="0">
                <a:solidFill>
                  <a:srgbClr val="2D5EC1"/>
                </a:solidFill>
              </a:rPr>
              <a:t>/ overview of the internal and external data regarding projects, beneficiaries and </a:t>
            </a:r>
            <a:r>
              <a:rPr lang="en-US" sz="1600" i="0" dirty="0" smtClean="0">
                <a:solidFill>
                  <a:srgbClr val="2D5EC1"/>
                </a:solidFill>
              </a:rPr>
              <a:t>contracts/contractors.</a:t>
            </a:r>
            <a:endParaRPr lang="en-US" sz="1600" i="0" dirty="0">
              <a:solidFill>
                <a:srgbClr val="2D5EC1"/>
              </a:solidFill>
            </a:endParaRPr>
          </a:p>
          <a:p>
            <a:pPr eaLnBrk="1" hangingPunct="1">
              <a:spcAft>
                <a:spcPts val="600"/>
              </a:spcAft>
              <a:buClr>
                <a:srgbClr val="3166CF"/>
              </a:buClr>
              <a:buFont typeface="Wingdings" pitchFamily="2" charset="2"/>
              <a:buChar char="§"/>
              <a:defRPr/>
            </a:pPr>
            <a:r>
              <a:rPr lang="en-US" sz="1600" i="0" dirty="0">
                <a:solidFill>
                  <a:srgbClr val="2D5EC1"/>
                </a:solidFill>
              </a:rPr>
              <a:t>Promote the use of a </a:t>
            </a:r>
            <a:r>
              <a:rPr lang="en-US" sz="1600" b="1" i="0" dirty="0">
                <a:solidFill>
                  <a:srgbClr val="2D5EC1"/>
                </a:solidFill>
              </a:rPr>
              <a:t>risk based approach </a:t>
            </a:r>
            <a:r>
              <a:rPr lang="en-US" sz="1600" i="0" dirty="0">
                <a:solidFill>
                  <a:srgbClr val="2D5EC1"/>
                </a:solidFill>
              </a:rPr>
              <a:t>in the verifications of the projects (focus on most risky projects</a:t>
            </a:r>
            <a:r>
              <a:rPr lang="en-US" sz="1600" i="0" dirty="0" smtClean="0">
                <a:solidFill>
                  <a:srgbClr val="2D5EC1"/>
                </a:solidFill>
              </a:rPr>
              <a:t>).</a:t>
            </a:r>
          </a:p>
          <a:p>
            <a:pPr eaLnBrk="1" hangingPunct="1">
              <a:spcAft>
                <a:spcPts val="600"/>
              </a:spcAft>
              <a:buClr>
                <a:srgbClr val="3166CF"/>
              </a:buClr>
              <a:buFont typeface="Wingdings" pitchFamily="2" charset="2"/>
              <a:buChar char="§"/>
              <a:defRPr/>
            </a:pPr>
            <a:r>
              <a:rPr lang="en-US" sz="1600" b="1" i="0" dirty="0" smtClean="0">
                <a:solidFill>
                  <a:srgbClr val="2D5EC1"/>
                </a:solidFill>
              </a:rPr>
              <a:t>Complements</a:t>
            </a:r>
            <a:r>
              <a:rPr lang="en-US" sz="1600" b="1" i="0" dirty="0" smtClean="0"/>
              <a:t> </a:t>
            </a:r>
            <a:r>
              <a:rPr lang="en-US" sz="1600" i="0" dirty="0">
                <a:solidFill>
                  <a:srgbClr val="2D5EC1"/>
                </a:solidFill>
              </a:rPr>
              <a:t>the risk current assessment with regard to fraud alerts and irregularities</a:t>
            </a:r>
          </a:p>
          <a:p>
            <a:pPr eaLnBrk="1" hangingPunct="1">
              <a:spcBef>
                <a:spcPts val="300"/>
              </a:spcBef>
              <a:spcAft>
                <a:spcPts val="600"/>
              </a:spcAft>
              <a:buClr>
                <a:srgbClr val="3166CF"/>
              </a:buClr>
              <a:buFont typeface="Wingdings" pitchFamily="2" charset="2"/>
              <a:buChar char="§"/>
              <a:defRPr/>
            </a:pPr>
            <a:r>
              <a:rPr lang="en-GB" sz="1600" i="0" dirty="0">
                <a:solidFill>
                  <a:srgbClr val="2D5EC1"/>
                </a:solidFill>
              </a:rPr>
              <a:t>Increase </a:t>
            </a:r>
            <a:r>
              <a:rPr lang="en-GB" sz="1600" b="1" i="0" dirty="0">
                <a:solidFill>
                  <a:srgbClr val="2D5EC1"/>
                </a:solidFill>
              </a:rPr>
              <a:t>efficiency and effectiveness </a:t>
            </a:r>
            <a:r>
              <a:rPr lang="en-GB" sz="1600" i="0" dirty="0">
                <a:solidFill>
                  <a:srgbClr val="2D5EC1"/>
                </a:solidFill>
              </a:rPr>
              <a:t>of management verifications.</a:t>
            </a:r>
          </a:p>
          <a:p>
            <a:pPr eaLnBrk="1" hangingPunct="1">
              <a:spcBef>
                <a:spcPts val="300"/>
              </a:spcBef>
              <a:spcAft>
                <a:spcPts val="600"/>
              </a:spcAft>
              <a:buClr>
                <a:srgbClr val="3166CF"/>
              </a:buClr>
              <a:buFont typeface="Wingdings" pitchFamily="2" charset="2"/>
              <a:buChar char="§"/>
              <a:defRPr/>
            </a:pPr>
            <a:r>
              <a:rPr lang="en-GB" sz="1600" i="0" dirty="0">
                <a:solidFill>
                  <a:srgbClr val="2D5EC1"/>
                </a:solidFill>
              </a:rPr>
              <a:t>Carry out </a:t>
            </a:r>
            <a:r>
              <a:rPr lang="en-GB" sz="1600" b="1" i="0" dirty="0">
                <a:solidFill>
                  <a:srgbClr val="2D5EC1"/>
                </a:solidFill>
              </a:rPr>
              <a:t>ex-ante checks </a:t>
            </a:r>
            <a:r>
              <a:rPr lang="en-GB" sz="1600" i="0" dirty="0">
                <a:solidFill>
                  <a:srgbClr val="2D5EC1"/>
                </a:solidFill>
              </a:rPr>
              <a:t>before grant agreements or contracts are signed.</a:t>
            </a:r>
          </a:p>
          <a:p>
            <a:pPr eaLnBrk="1" hangingPunct="1">
              <a:spcBef>
                <a:spcPts val="300"/>
              </a:spcBef>
              <a:spcAft>
                <a:spcPts val="600"/>
              </a:spcAft>
              <a:buClr>
                <a:srgbClr val="3166CF"/>
              </a:buClr>
              <a:buFont typeface="Wingdings" pitchFamily="2" charset="2"/>
              <a:buChar char="§"/>
              <a:defRPr/>
            </a:pPr>
            <a:r>
              <a:rPr lang="en-GB" sz="1600" i="0" dirty="0">
                <a:solidFill>
                  <a:srgbClr val="2D5EC1"/>
                </a:solidFill>
              </a:rPr>
              <a:t>Show and </a:t>
            </a:r>
            <a:r>
              <a:rPr lang="en-GB" sz="1600" b="1" i="0" dirty="0">
                <a:solidFill>
                  <a:srgbClr val="2D5EC1"/>
                </a:solidFill>
              </a:rPr>
              <a:t>document the result </a:t>
            </a:r>
            <a:r>
              <a:rPr lang="en-GB" sz="1600" i="0" dirty="0">
                <a:solidFill>
                  <a:srgbClr val="2D5EC1"/>
                </a:solidFill>
              </a:rPr>
              <a:t>of increased efficiency and effectiveness of management verification.</a:t>
            </a:r>
          </a:p>
          <a:p>
            <a:pPr eaLnBrk="1" hangingPunct="1">
              <a:spcBef>
                <a:spcPts val="300"/>
              </a:spcBef>
              <a:spcAft>
                <a:spcPts val="600"/>
              </a:spcAft>
              <a:buClr>
                <a:srgbClr val="3166CF"/>
              </a:buClr>
              <a:buFont typeface="Wingdings" pitchFamily="2" charset="2"/>
              <a:buChar char="§"/>
              <a:defRPr/>
            </a:pPr>
            <a:r>
              <a:rPr lang="en-GB" sz="1600" i="0" dirty="0">
                <a:solidFill>
                  <a:srgbClr val="2D5EC1"/>
                </a:solidFill>
              </a:rPr>
              <a:t>Profit from automatic dataflow and </a:t>
            </a:r>
            <a:r>
              <a:rPr lang="en-GB" sz="1600" b="1" i="0" dirty="0">
                <a:solidFill>
                  <a:srgbClr val="2D5EC1"/>
                </a:solidFill>
              </a:rPr>
              <a:t>decreased administrative burden</a:t>
            </a:r>
            <a:r>
              <a:rPr lang="en-GB" sz="1600" i="0" dirty="0">
                <a:solidFill>
                  <a:srgbClr val="2D5EC1"/>
                </a:solidFill>
              </a:rPr>
              <a:t>.</a:t>
            </a:r>
          </a:p>
          <a:p>
            <a:pPr eaLnBrk="1" hangingPunct="1">
              <a:spcAft>
                <a:spcPts val="600"/>
              </a:spcAft>
              <a:buClr>
                <a:srgbClr val="3166CF"/>
              </a:buClr>
              <a:buFont typeface="Wingdings" pitchFamily="2" charset="2"/>
              <a:buChar char="§"/>
              <a:defRPr/>
            </a:pPr>
            <a:endParaRPr lang="en-US" sz="1600" i="0" dirty="0">
              <a:solidFill>
                <a:srgbClr val="2D5EC1"/>
              </a:solidFill>
            </a:endParaRPr>
          </a:p>
          <a:p>
            <a:pPr eaLnBrk="1" hangingPunct="1">
              <a:spcAft>
                <a:spcPts val="600"/>
              </a:spcAft>
              <a:buClr>
                <a:srgbClr val="3166CF"/>
              </a:buClr>
              <a:buFont typeface="Wingdings" pitchFamily="2" charset="2"/>
              <a:buChar char="§"/>
              <a:defRPr/>
            </a:pPr>
            <a:endParaRPr lang="en-US" sz="1600" b="1" dirty="0">
              <a:solidFill>
                <a:srgbClr val="FFC000"/>
              </a:solidFill>
            </a:endParaRPr>
          </a:p>
          <a:p>
            <a:pPr eaLnBrk="1" hangingPunct="1">
              <a:spcAft>
                <a:spcPts val="600"/>
              </a:spcAft>
              <a:defRPr/>
            </a:pPr>
            <a:endParaRPr lang="en-US" sz="1600" dirty="0" smtClean="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Objectives</a:t>
            </a:r>
          </a:p>
        </p:txBody>
      </p:sp>
    </p:spTree>
    <p:extLst>
      <p:ext uri="{BB962C8B-B14F-4D97-AF65-F5344CB8AC3E}">
        <p14:creationId xmlns:p14="http://schemas.microsoft.com/office/powerpoint/2010/main" val="6694622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48" y="1307554"/>
            <a:ext cx="819150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412948" y="3340385"/>
            <a:ext cx="7520706" cy="664679"/>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smtClean="0">
                <a:solidFill>
                  <a:srgbClr val="FFC000"/>
                </a:solidFill>
              </a:rPr>
              <a:t>Arachne                          Shareholders</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60</a:t>
            </a:fld>
            <a:endParaRPr lang="en-GB"/>
          </a:p>
        </p:txBody>
      </p:sp>
    </p:spTree>
    <p:extLst>
      <p:ext uri="{BB962C8B-B14F-4D97-AF65-F5344CB8AC3E}">
        <p14:creationId xmlns:p14="http://schemas.microsoft.com/office/powerpoint/2010/main" val="11027238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88032" y="1268760"/>
            <a:ext cx="9828584" cy="4176464"/>
          </a:xfrm>
        </p:spPr>
        <p:txBody>
          <a:bodyPr/>
          <a:lstStyle/>
          <a:p>
            <a:pPr marL="0" indent="0" algn="ctr" eaLnBrk="1" hangingPunct="1">
              <a:spcAft>
                <a:spcPts val="1200"/>
              </a:spcAft>
              <a:buClr>
                <a:schemeClr val="tx1"/>
              </a:buClr>
              <a:buNone/>
            </a:pPr>
            <a:endParaRPr lang="en-US" sz="3600" i="0" dirty="0" smtClean="0"/>
          </a:p>
          <a:p>
            <a:pPr marL="0" indent="0" algn="ctr" eaLnBrk="1" hangingPunct="1">
              <a:spcAft>
                <a:spcPts val="1200"/>
              </a:spcAft>
              <a:buClr>
                <a:schemeClr val="tx1"/>
              </a:buClr>
              <a:buNone/>
            </a:pPr>
            <a:r>
              <a:rPr lang="en-US" sz="3600" i="0" dirty="0" smtClean="0"/>
              <a:t>Display the </a:t>
            </a:r>
            <a:r>
              <a:rPr lang="en-US" sz="3600" i="0" dirty="0" smtClean="0">
                <a:solidFill>
                  <a:srgbClr val="FF0000"/>
                </a:solidFill>
              </a:rPr>
              <a:t>Local view</a:t>
            </a:r>
          </a:p>
          <a:p>
            <a:pPr marL="0" indent="0" algn="ctr" eaLnBrk="1" hangingPunct="1">
              <a:spcAft>
                <a:spcPts val="1200"/>
              </a:spcAft>
              <a:buClr>
                <a:schemeClr val="tx1"/>
              </a:buClr>
              <a:buNone/>
            </a:pPr>
            <a:r>
              <a:rPr lang="en-US" sz="3600" i="0" dirty="0" smtClean="0"/>
              <a:t>of </a:t>
            </a:r>
            <a:r>
              <a:rPr lang="en-US" sz="3600" i="0" dirty="0"/>
              <a:t>the company </a:t>
            </a:r>
            <a:endParaRPr lang="en-US" sz="3600" i="0" dirty="0" smtClean="0"/>
          </a:p>
          <a:p>
            <a:pPr marL="0" indent="0" algn="ctr" eaLnBrk="1" hangingPunct="1">
              <a:spcAft>
                <a:spcPts val="1200"/>
              </a:spcAft>
              <a:buClr>
                <a:schemeClr val="tx1"/>
              </a:buClr>
              <a:buNone/>
            </a:pPr>
            <a:r>
              <a:rPr lang="en-GB" sz="3600" i="0" dirty="0"/>
              <a:t>' GEODIS </a:t>
            </a:r>
            <a:r>
              <a:rPr lang="en-GB" sz="3600" i="0" dirty="0" smtClean="0"/>
              <a:t>BRNO '</a:t>
            </a:r>
            <a:endParaRPr lang="en-US" sz="3600" i="0" dirty="0"/>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61</a:t>
            </a:fld>
            <a:endParaRPr lang="en-GB"/>
          </a:p>
        </p:txBody>
      </p:sp>
    </p:spTree>
    <p:extLst>
      <p:ext uri="{BB962C8B-B14F-4D97-AF65-F5344CB8AC3E}">
        <p14:creationId xmlns:p14="http://schemas.microsoft.com/office/powerpoint/2010/main" val="4052605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052737"/>
            <a:ext cx="898207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4825514" y="126876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6" name="TextBox 5"/>
          <p:cNvSpPr txBox="1"/>
          <p:nvPr/>
        </p:nvSpPr>
        <p:spPr>
          <a:xfrm>
            <a:off x="2267744" y="3719939"/>
            <a:ext cx="1409360" cy="1015663"/>
          </a:xfrm>
          <a:prstGeom prst="rect">
            <a:avLst/>
          </a:prstGeom>
          <a:solidFill>
            <a:schemeClr val="accent1"/>
          </a:solidFill>
          <a:ln w="34925">
            <a:solidFill>
              <a:srgbClr val="FF0000"/>
            </a:solidFill>
          </a:ln>
        </p:spPr>
        <p:txBody>
          <a:bodyPr wrap="non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49" y="2187062"/>
            <a:ext cx="3312368"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3679329" y="389484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6516216" y="544522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3"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2" name="Slide Number Placeholder 1"/>
          <p:cNvSpPr>
            <a:spLocks noGrp="1"/>
          </p:cNvSpPr>
          <p:nvPr>
            <p:ph type="sldNum" sz="quarter" idx="12"/>
          </p:nvPr>
        </p:nvSpPr>
        <p:spPr>
          <a:xfrm>
            <a:off x="5905128" y="6245225"/>
            <a:ext cx="2133600" cy="476250"/>
          </a:xfrm>
        </p:spPr>
        <p:txBody>
          <a:bodyPr/>
          <a:lstStyle/>
          <a:p>
            <a:pPr>
              <a:defRPr/>
            </a:pPr>
            <a:fld id="{FAB50603-6AAE-4DCB-8CCA-E960BA737129}" type="slidenum">
              <a:rPr lang="en-GB" smtClean="0"/>
              <a:pPr>
                <a:defRPr/>
              </a:pPr>
              <a:t>62</a:t>
            </a:fld>
            <a:endParaRPr lang="en-GB"/>
          </a:p>
        </p:txBody>
      </p:sp>
      <p:sp>
        <p:nvSpPr>
          <p:cNvPr id="14" name="Rounded Rectangle 13"/>
          <p:cNvSpPr/>
          <p:nvPr/>
        </p:nvSpPr>
        <p:spPr bwMode="auto">
          <a:xfrm>
            <a:off x="4499992" y="5589240"/>
            <a:ext cx="1990826"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5" name="Rounded Rectangle 14"/>
          <p:cNvSpPr/>
          <p:nvPr/>
        </p:nvSpPr>
        <p:spPr bwMode="auto">
          <a:xfrm>
            <a:off x="539552" y="4910394"/>
            <a:ext cx="1633652"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7" name="Left Arrow 16"/>
          <p:cNvSpPr/>
          <p:nvPr/>
        </p:nvSpPr>
        <p:spPr bwMode="auto">
          <a:xfrm rot="18850861">
            <a:off x="1977205" y="4702126"/>
            <a:ext cx="391997" cy="23347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Tree>
    <p:extLst>
      <p:ext uri="{BB962C8B-B14F-4D97-AF65-F5344CB8AC3E}">
        <p14:creationId xmlns:p14="http://schemas.microsoft.com/office/powerpoint/2010/main" val="2251302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980728"/>
            <a:ext cx="8791575"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63</a:t>
            </a:fld>
            <a:endParaRPr lang="en-GB"/>
          </a:p>
        </p:txBody>
      </p:sp>
      <p:sp>
        <p:nvSpPr>
          <p:cNvPr id="3" name="Rectangle 2"/>
          <p:cNvSpPr/>
          <p:nvPr/>
        </p:nvSpPr>
        <p:spPr>
          <a:xfrm>
            <a:off x="4862289" y="1556792"/>
            <a:ext cx="417646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smtClean="0"/>
              <a:t>displays </a:t>
            </a:r>
            <a:r>
              <a:rPr lang="en-GB" dirty="0"/>
              <a:t>the </a:t>
            </a:r>
            <a:r>
              <a:rPr lang="en-GB" dirty="0" smtClean="0"/>
              <a:t>legal links network, representing the set of </a:t>
            </a:r>
            <a:r>
              <a:rPr lang="en-GB" b="1" dirty="0" smtClean="0">
                <a:solidFill>
                  <a:srgbClr val="FF0000"/>
                </a:solidFill>
              </a:rPr>
              <a:t>shareholders and subsidiaries </a:t>
            </a:r>
            <a:r>
              <a:rPr lang="en-GB" dirty="0" smtClean="0"/>
              <a:t>of the selected company (which is the </a:t>
            </a:r>
            <a:r>
              <a:rPr lang="en-GB" dirty="0"/>
              <a:t>entry </a:t>
            </a:r>
            <a:r>
              <a:rPr lang="en-GB" dirty="0" smtClean="0"/>
              <a:t>point)</a:t>
            </a:r>
          </a:p>
        </p:txBody>
      </p:sp>
    </p:spTree>
    <p:extLst>
      <p:ext uri="{BB962C8B-B14F-4D97-AF65-F5344CB8AC3E}">
        <p14:creationId xmlns:p14="http://schemas.microsoft.com/office/powerpoint/2010/main" val="24264407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bwMode="auto">
          <a:xfrm>
            <a:off x="836585" y="2636912"/>
            <a:ext cx="423047" cy="901940"/>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3" name="Rectangle 2"/>
          <p:cNvSpPr/>
          <p:nvPr/>
        </p:nvSpPr>
        <p:spPr>
          <a:xfrm>
            <a:off x="3851920" y="4005064"/>
            <a:ext cx="5040560" cy="276999"/>
          </a:xfrm>
          <a:prstGeom prst="rect">
            <a:avLst/>
          </a:prstGeom>
        </p:spPr>
        <p:txBody>
          <a:bodyPr wrap="square">
            <a:spAutoFit/>
          </a:bodyPr>
          <a:lstStyle/>
          <a:p>
            <a:r>
              <a:rPr lang="en-GB" b="1" dirty="0" smtClean="0"/>
              <a:t>-&gt; number </a:t>
            </a:r>
            <a:r>
              <a:rPr lang="en-GB" b="1" dirty="0"/>
              <a:t>of </a:t>
            </a:r>
            <a:r>
              <a:rPr lang="en-GB" b="1" dirty="0" smtClean="0"/>
              <a:t>neighbourhood levels</a:t>
            </a:r>
            <a:endParaRPr lang="en-GB"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52456"/>
            <a:ext cx="8682298" cy="38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02" y="2978777"/>
            <a:ext cx="7048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302" y="3538852"/>
            <a:ext cx="2983516" cy="176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bwMode="auto">
          <a:xfrm>
            <a:off x="2483768" y="4005064"/>
            <a:ext cx="360040" cy="32707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7" name="Rounded Rectangle 16"/>
          <p:cNvSpPr/>
          <p:nvPr/>
        </p:nvSpPr>
        <p:spPr bwMode="auto">
          <a:xfrm>
            <a:off x="3066338" y="4797152"/>
            <a:ext cx="425542" cy="432048"/>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64</a:t>
            </a:fld>
            <a:endParaRPr lang="en-GB"/>
          </a:p>
        </p:txBody>
      </p:sp>
    </p:spTree>
    <p:extLst>
      <p:ext uri="{BB962C8B-B14F-4D97-AF65-F5344CB8AC3E}">
        <p14:creationId xmlns:p14="http://schemas.microsoft.com/office/powerpoint/2010/main" val="3875384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40" y="1412776"/>
            <a:ext cx="8682298" cy="38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939" y="2805360"/>
            <a:ext cx="53721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flipH="1">
            <a:off x="2771800" y="1797232"/>
            <a:ext cx="1311728" cy="271188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3339" y="3101228"/>
            <a:ext cx="6286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bwMode="auto">
          <a:xfrm>
            <a:off x="2346258" y="4509120"/>
            <a:ext cx="1289638"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5" name="Rounded Rectangle 14"/>
          <p:cNvSpPr/>
          <p:nvPr/>
        </p:nvSpPr>
        <p:spPr bwMode="auto">
          <a:xfrm>
            <a:off x="3741989" y="4808995"/>
            <a:ext cx="1021000"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6" name="Rounded Rectangle 15"/>
          <p:cNvSpPr/>
          <p:nvPr/>
        </p:nvSpPr>
        <p:spPr bwMode="auto">
          <a:xfrm>
            <a:off x="5128617" y="3971030"/>
            <a:ext cx="720080" cy="39407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65</a:t>
            </a:fld>
            <a:endParaRPr lang="en-GB"/>
          </a:p>
        </p:txBody>
      </p:sp>
    </p:spTree>
    <p:extLst>
      <p:ext uri="{BB962C8B-B14F-4D97-AF65-F5344CB8AC3E}">
        <p14:creationId xmlns:p14="http://schemas.microsoft.com/office/powerpoint/2010/main" val="13100396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bwMode="auto">
          <a:xfrm>
            <a:off x="4551167" y="1767516"/>
            <a:ext cx="0" cy="79738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37" y="1937610"/>
            <a:ext cx="7715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40" y="1412776"/>
            <a:ext cx="8682298" cy="38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001" y="2564904"/>
            <a:ext cx="28479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001" y="3573016"/>
            <a:ext cx="30289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bwMode="auto">
          <a:xfrm>
            <a:off x="3613321" y="2536946"/>
            <a:ext cx="1149667"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6" name="Rounded Rectangle 15"/>
          <p:cNvSpPr/>
          <p:nvPr/>
        </p:nvSpPr>
        <p:spPr bwMode="auto">
          <a:xfrm>
            <a:off x="5220072" y="2564905"/>
            <a:ext cx="644819" cy="27083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66</a:t>
            </a:fld>
            <a:endParaRPr lang="en-GB"/>
          </a:p>
        </p:txBody>
      </p:sp>
    </p:spTree>
    <p:extLst>
      <p:ext uri="{BB962C8B-B14F-4D97-AF65-F5344CB8AC3E}">
        <p14:creationId xmlns:p14="http://schemas.microsoft.com/office/powerpoint/2010/main" val="565465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8" y="1990725"/>
            <a:ext cx="59150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8" name="Rounded Rectangle 7"/>
          <p:cNvSpPr/>
          <p:nvPr/>
        </p:nvSpPr>
        <p:spPr bwMode="auto">
          <a:xfrm>
            <a:off x="1701438" y="2276872"/>
            <a:ext cx="4454737"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9" name="Rounded Rectangle 8"/>
          <p:cNvSpPr/>
          <p:nvPr/>
        </p:nvSpPr>
        <p:spPr bwMode="auto">
          <a:xfrm>
            <a:off x="6660232" y="4437112"/>
            <a:ext cx="792088" cy="36004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67</a:t>
            </a:fld>
            <a:endParaRPr lang="en-GB"/>
          </a:p>
        </p:txBody>
      </p:sp>
    </p:spTree>
    <p:extLst>
      <p:ext uri="{BB962C8B-B14F-4D97-AF65-F5344CB8AC3E}">
        <p14:creationId xmlns:p14="http://schemas.microsoft.com/office/powerpoint/2010/main" val="29724259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800" kern="0" dirty="0" smtClean="0">
                <a:solidFill>
                  <a:srgbClr val="FFC000"/>
                </a:solidFill>
              </a:rPr>
              <a:t>Local view</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68</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80729"/>
            <a:ext cx="912495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5935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                          Related people</a:t>
            </a:r>
          </a:p>
        </p:txBody>
      </p:sp>
      <p:sp>
        <p:nvSpPr>
          <p:cNvPr id="5123" name="Rectangle 3"/>
          <p:cNvSpPr>
            <a:spLocks noGrp="1" noChangeArrowheads="1"/>
          </p:cNvSpPr>
          <p:nvPr>
            <p:ph type="body" idx="1"/>
          </p:nvPr>
        </p:nvSpPr>
        <p:spPr>
          <a:xfrm>
            <a:off x="0" y="1412776"/>
            <a:ext cx="9144000" cy="4680520"/>
          </a:xfrm>
        </p:spPr>
        <p:txBody>
          <a:bodyPr/>
          <a:lstStyle/>
          <a:p>
            <a:pPr marL="0" indent="0" algn="ctr" eaLnBrk="1" hangingPunct="1">
              <a:spcAft>
                <a:spcPts val="1200"/>
              </a:spcAft>
              <a:buClr>
                <a:schemeClr val="tx1"/>
              </a:buClr>
              <a:buNone/>
            </a:pPr>
            <a:endParaRPr lang="en-US" sz="3600" i="0" dirty="0" smtClean="0"/>
          </a:p>
          <a:p>
            <a:pPr marL="0" indent="0" algn="ctr" eaLnBrk="1" hangingPunct="1">
              <a:spcAft>
                <a:spcPts val="1200"/>
              </a:spcAft>
              <a:buClr>
                <a:schemeClr val="tx1"/>
              </a:buClr>
              <a:buNone/>
            </a:pPr>
            <a:r>
              <a:rPr lang="en-US" sz="3600" i="0" dirty="0" smtClean="0"/>
              <a:t>Display the </a:t>
            </a:r>
          </a:p>
          <a:p>
            <a:pPr marL="0" indent="0" algn="ctr" eaLnBrk="1" hangingPunct="1">
              <a:spcAft>
                <a:spcPts val="1200"/>
              </a:spcAft>
              <a:buClr>
                <a:schemeClr val="tx1"/>
              </a:buClr>
              <a:buNone/>
            </a:pPr>
            <a:r>
              <a:rPr lang="en-US" sz="3600" b="1" i="0" dirty="0" smtClean="0">
                <a:solidFill>
                  <a:srgbClr val="FF0000"/>
                </a:solidFill>
              </a:rPr>
              <a:t>list of the current linked people </a:t>
            </a:r>
          </a:p>
          <a:p>
            <a:pPr marL="0" indent="0" algn="ctr" eaLnBrk="1" hangingPunct="1">
              <a:spcAft>
                <a:spcPts val="1200"/>
              </a:spcAft>
              <a:buClr>
                <a:schemeClr val="tx1"/>
              </a:buClr>
              <a:buNone/>
            </a:pPr>
            <a:r>
              <a:rPr lang="en-US" sz="3600" i="0" dirty="0" smtClean="0"/>
              <a:t>(Board of directors / Managers)</a:t>
            </a:r>
            <a:r>
              <a:rPr lang="en-US" sz="3600" b="1" i="0" dirty="0" smtClean="0"/>
              <a:t>	</a:t>
            </a:r>
          </a:p>
          <a:p>
            <a:pPr marL="0" indent="0" algn="ctr" eaLnBrk="1" hangingPunct="1">
              <a:spcAft>
                <a:spcPts val="1200"/>
              </a:spcAft>
              <a:buClr>
                <a:schemeClr val="tx1"/>
              </a:buClr>
              <a:buNone/>
            </a:pPr>
            <a:r>
              <a:rPr lang="en-US" sz="3600" i="0" dirty="0" smtClean="0"/>
              <a:t>of</a:t>
            </a:r>
            <a:r>
              <a:rPr lang="en-US" sz="3600" b="1" i="0" dirty="0" smtClean="0"/>
              <a:t> </a:t>
            </a:r>
            <a:r>
              <a:rPr lang="en-US" sz="3600" b="1" i="0" dirty="0"/>
              <a:t>PRIMIS, S.R.O.</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69</a:t>
            </a:fld>
            <a:endParaRPr lang="en-GB" dirty="0"/>
          </a:p>
        </p:txBody>
      </p:sp>
    </p:spTree>
    <p:extLst>
      <p:ext uri="{BB962C8B-B14F-4D97-AF65-F5344CB8AC3E}">
        <p14:creationId xmlns:p14="http://schemas.microsoft.com/office/powerpoint/2010/main" val="1192075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169540" y="1340768"/>
            <a:ext cx="8856662" cy="4414837"/>
          </a:xfrm>
        </p:spPr>
        <p:txBody>
          <a:bodyPr/>
          <a:lstStyle/>
          <a:p>
            <a:pPr eaLnBrk="1" hangingPunct="1">
              <a:spcAft>
                <a:spcPts val="1200"/>
              </a:spcAft>
              <a:defRPr/>
            </a:pPr>
            <a:r>
              <a:rPr lang="en-US" sz="2000" i="0" dirty="0">
                <a:solidFill>
                  <a:srgbClr val="2D5EC1"/>
                </a:solidFill>
              </a:rPr>
              <a:t>-&gt;  Based </a:t>
            </a:r>
            <a:r>
              <a:rPr lang="en-US" sz="2000" i="0" dirty="0">
                <a:solidFill>
                  <a:srgbClr val="2D5EC1"/>
                </a:solidFill>
              </a:rPr>
              <a:t>on a set of </a:t>
            </a:r>
            <a:r>
              <a:rPr lang="en-US" sz="2000" b="1" i="0" dirty="0">
                <a:solidFill>
                  <a:srgbClr val="2D5EC1"/>
                </a:solidFill>
              </a:rPr>
              <a:t>risk indicators </a:t>
            </a:r>
            <a:r>
              <a:rPr lang="en-US" sz="2000" b="1" i="0" dirty="0">
                <a:solidFill>
                  <a:srgbClr val="2D5EC1"/>
                </a:solidFill>
              </a:rPr>
              <a:t>and alerts</a:t>
            </a:r>
            <a:endParaRPr lang="en-US" sz="2000" b="1" i="0" dirty="0">
              <a:solidFill>
                <a:srgbClr val="2D5EC1"/>
              </a:solidFill>
            </a:endParaRPr>
          </a:p>
          <a:p>
            <a:pPr eaLnBrk="1" hangingPunct="1">
              <a:spcAft>
                <a:spcPts val="1200"/>
              </a:spcAft>
              <a:buFont typeface="Arial" pitchFamily="34" charset="0"/>
              <a:buChar char="•"/>
              <a:defRPr/>
            </a:pPr>
            <a:r>
              <a:rPr lang="en-US" sz="2000" i="0" dirty="0">
                <a:solidFill>
                  <a:srgbClr val="2D5EC1"/>
                </a:solidFill>
              </a:rPr>
              <a:t>-&gt;  Using some key (internal) data </a:t>
            </a:r>
            <a:r>
              <a:rPr lang="en-US" sz="2000" i="0" dirty="0">
                <a:solidFill>
                  <a:srgbClr val="2D5EC1"/>
                </a:solidFill>
              </a:rPr>
              <a:t>of the </a:t>
            </a:r>
            <a:r>
              <a:rPr lang="fr-BE" sz="2000" i="0" dirty="0" err="1">
                <a:solidFill>
                  <a:srgbClr val="2D5EC1"/>
                </a:solidFill>
              </a:rPr>
              <a:t>p</a:t>
            </a:r>
            <a:r>
              <a:rPr lang="fr-BE" sz="2000" i="0" dirty="0" err="1">
                <a:solidFill>
                  <a:srgbClr val="2D5EC1"/>
                </a:solidFill>
              </a:rPr>
              <a:t>rojects</a:t>
            </a:r>
            <a:r>
              <a:rPr lang="fr-BE" sz="2000" i="0" dirty="0">
                <a:solidFill>
                  <a:srgbClr val="2D5EC1"/>
                </a:solidFill>
              </a:rPr>
              <a:t> </a:t>
            </a:r>
            <a:br>
              <a:rPr lang="fr-BE" sz="2000" i="0" dirty="0">
                <a:solidFill>
                  <a:srgbClr val="2D5EC1"/>
                </a:solidFill>
              </a:rPr>
            </a:br>
            <a:r>
              <a:rPr lang="fr-BE" sz="2000" i="0" dirty="0">
                <a:solidFill>
                  <a:srgbClr val="2D5EC1"/>
                </a:solidFill>
              </a:rPr>
              <a:t>      </a:t>
            </a:r>
            <a:r>
              <a:rPr lang="fr-BE" sz="2000" b="1" i="0" dirty="0" err="1">
                <a:solidFill>
                  <a:srgbClr val="2D5EC1"/>
                </a:solidFill>
              </a:rPr>
              <a:t>enriched</a:t>
            </a:r>
            <a:r>
              <a:rPr lang="fr-BE" sz="2000" i="0" dirty="0">
                <a:solidFill>
                  <a:srgbClr val="2D5EC1"/>
                </a:solidFill>
              </a:rPr>
              <a:t> </a:t>
            </a:r>
            <a:r>
              <a:rPr lang="en-US" sz="2000" i="0" dirty="0">
                <a:solidFill>
                  <a:srgbClr val="2D5EC1"/>
                </a:solidFill>
              </a:rPr>
              <a:t>with publicly available information </a:t>
            </a:r>
            <a:br>
              <a:rPr lang="en-US" sz="2000" i="0" dirty="0">
                <a:solidFill>
                  <a:srgbClr val="2D5EC1"/>
                </a:solidFill>
              </a:rPr>
            </a:br>
            <a:r>
              <a:rPr lang="en-US" sz="2000" i="0" dirty="0">
                <a:solidFill>
                  <a:srgbClr val="2D5EC1"/>
                </a:solidFill>
              </a:rPr>
              <a:t>      (external data)</a:t>
            </a:r>
          </a:p>
          <a:p>
            <a:pPr eaLnBrk="1" hangingPunct="1">
              <a:defRPr/>
            </a:pPr>
            <a:r>
              <a:rPr lang="en-US" sz="2000" i="0" dirty="0">
                <a:solidFill>
                  <a:srgbClr val="2D5EC1"/>
                </a:solidFill>
              </a:rPr>
              <a:t>-&gt;  Customized to the </a:t>
            </a:r>
            <a:r>
              <a:rPr lang="en-US" sz="2000" b="1" i="0" dirty="0">
                <a:solidFill>
                  <a:srgbClr val="2D5EC1"/>
                </a:solidFill>
              </a:rPr>
              <a:t>nature of OP </a:t>
            </a:r>
            <a:r>
              <a:rPr lang="en-US" sz="2000" i="0" dirty="0">
                <a:solidFill>
                  <a:srgbClr val="2D5EC1"/>
                </a:solidFill>
              </a:rPr>
              <a:t>expenditures</a:t>
            </a:r>
          </a:p>
          <a:p>
            <a:pPr eaLnBrk="1" hangingPunct="1">
              <a:defRPr/>
            </a:pPr>
            <a:r>
              <a:rPr lang="en-US" sz="2000" i="0" dirty="0">
                <a:solidFill>
                  <a:srgbClr val="2D5EC1"/>
                </a:solidFill>
              </a:rPr>
              <a:t>-&gt;  </a:t>
            </a:r>
            <a:r>
              <a:rPr lang="en-US" sz="2000" i="0" dirty="0">
                <a:solidFill>
                  <a:srgbClr val="2D5EC1"/>
                </a:solidFill>
              </a:rPr>
              <a:t>Results are displayed in </a:t>
            </a:r>
            <a:r>
              <a:rPr lang="en-US" sz="2000" b="1" i="0" dirty="0">
                <a:solidFill>
                  <a:srgbClr val="2D5EC1"/>
                </a:solidFill>
              </a:rPr>
              <a:t>dashboards</a:t>
            </a:r>
            <a:endParaRPr lang="en-US" sz="2000" b="1" i="0" dirty="0">
              <a:solidFill>
                <a:srgbClr val="2D5EC1"/>
              </a:solidFill>
            </a:endParaRPr>
          </a:p>
          <a:p>
            <a:pPr eaLnBrk="1" hangingPunct="1">
              <a:defRPr/>
            </a:pPr>
            <a:endParaRPr lang="en-US" i="0" dirty="0" smtClean="0">
              <a:solidFill>
                <a:srgbClr val="2D5EC1"/>
              </a:solidFill>
            </a:endParaRPr>
          </a:p>
        </p:txBody>
      </p:sp>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endParaRPr lang="en-US" kern="0" dirty="0" smtClean="0">
              <a:solidFill>
                <a:srgbClr val="FFC000"/>
              </a:solidFill>
            </a:endParaRPr>
          </a:p>
          <a:p>
            <a:pPr indent="0" eaLnBrk="1" hangingPunct="1"/>
            <a:r>
              <a:rPr lang="en-US" kern="0" dirty="0" smtClean="0">
                <a:solidFill>
                  <a:srgbClr val="FFC000"/>
                </a:solidFill>
              </a:rPr>
              <a:t>Arachne					How</a:t>
            </a:r>
            <a:r>
              <a:rPr lang="en-US" kern="0" dirty="0">
                <a:solidFill>
                  <a:srgbClr val="FFC000"/>
                </a:solidFill>
              </a:rPr>
              <a:t> </a:t>
            </a:r>
            <a:r>
              <a:rPr lang="en-US" kern="0" dirty="0" smtClean="0">
                <a:solidFill>
                  <a:srgbClr val="FFC000"/>
                </a:solidFill>
              </a:rPr>
              <a:t>?			</a:t>
            </a:r>
          </a:p>
        </p:txBody>
      </p:sp>
      <p:pic>
        <p:nvPicPr>
          <p:cNvPr id="6" name="Picture 5" descr="H:\My Documents\risk.png"/>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005064"/>
            <a:ext cx="5597525" cy="2133600"/>
          </a:xfrm>
          <a:prstGeom prst="rect">
            <a:avLst/>
          </a:prstGeom>
          <a:noFill/>
          <a:ln>
            <a:noFill/>
          </a:ln>
        </p:spPr>
      </p:pic>
    </p:spTree>
    <p:extLst>
      <p:ext uri="{BB962C8B-B14F-4D97-AF65-F5344CB8AC3E}">
        <p14:creationId xmlns:p14="http://schemas.microsoft.com/office/powerpoint/2010/main" val="664078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8" y="1815877"/>
            <a:ext cx="67818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Related people</a:t>
            </a:r>
          </a:p>
        </p:txBody>
      </p:sp>
      <p:sp>
        <p:nvSpPr>
          <p:cNvPr id="11" name="Oval 10"/>
          <p:cNvSpPr/>
          <p:nvPr/>
        </p:nvSpPr>
        <p:spPr bwMode="auto">
          <a:xfrm>
            <a:off x="2954664" y="1022351"/>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7922550" y="540060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3" name="Left Arrow 12"/>
          <p:cNvSpPr/>
          <p:nvPr/>
        </p:nvSpPr>
        <p:spPr bwMode="auto">
          <a:xfrm>
            <a:off x="7308304" y="5596299"/>
            <a:ext cx="576064" cy="184666"/>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92163"/>
            <a:ext cx="2276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bwMode="auto">
          <a:xfrm>
            <a:off x="5004048" y="5518209"/>
            <a:ext cx="2276475"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6" name="TextBox 15"/>
          <p:cNvSpPr txBox="1"/>
          <p:nvPr/>
        </p:nvSpPr>
        <p:spPr>
          <a:xfrm>
            <a:off x="3690376" y="1018903"/>
            <a:ext cx="1296144"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70</a:t>
            </a:fld>
            <a:endParaRPr lang="en-GB"/>
          </a:p>
        </p:txBody>
      </p:sp>
      <p:sp>
        <p:nvSpPr>
          <p:cNvPr id="18" name="Rounded Rectangle 17"/>
          <p:cNvSpPr/>
          <p:nvPr/>
        </p:nvSpPr>
        <p:spPr bwMode="auto">
          <a:xfrm>
            <a:off x="2555776" y="6271295"/>
            <a:ext cx="1372284"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9" name="Left Arrow 18"/>
          <p:cNvSpPr/>
          <p:nvPr/>
        </p:nvSpPr>
        <p:spPr bwMode="auto">
          <a:xfrm rot="19121324">
            <a:off x="2773331" y="2176877"/>
            <a:ext cx="1082746" cy="23347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0" name="Oval 19"/>
          <p:cNvSpPr/>
          <p:nvPr/>
        </p:nvSpPr>
        <p:spPr bwMode="auto">
          <a:xfrm>
            <a:off x="1763688" y="612727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7308489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2961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3"/>
          <p:cNvSpPr>
            <a:spLocks noGrp="1" noChangeArrowheads="1"/>
          </p:cNvSpPr>
          <p:nvPr>
            <p:ph type="body" idx="1"/>
          </p:nvPr>
        </p:nvSpPr>
        <p:spPr>
          <a:xfrm>
            <a:off x="0" y="1268760"/>
            <a:ext cx="9144000" cy="576064"/>
          </a:xfrm>
        </p:spPr>
        <p:txBody>
          <a:bodyPr/>
          <a:lstStyle/>
          <a:p>
            <a:pPr marL="0" indent="0" algn="ctr" eaLnBrk="1" hangingPunct="1">
              <a:spcAft>
                <a:spcPts val="1200"/>
              </a:spcAft>
              <a:buClr>
                <a:schemeClr val="tx1"/>
              </a:buClr>
              <a:buNone/>
            </a:pPr>
            <a:r>
              <a:rPr lang="en-US" b="1" i="0" dirty="0" smtClean="0">
                <a:solidFill>
                  <a:srgbClr val="FF0000"/>
                </a:solidFill>
              </a:rPr>
              <a:t>list of the current related people</a:t>
            </a:r>
            <a:endParaRPr lang="en-US" b="1" i="0" dirty="0" smtClean="0"/>
          </a:p>
        </p:txBody>
      </p:sp>
      <p:sp>
        <p:nvSpPr>
          <p:cNvPr id="6" name="Rectangle 2"/>
          <p:cNvSpPr txBox="1">
            <a:spLocks noChangeArrowheads="1"/>
          </p:cNvSpPr>
          <p:nvPr/>
        </p:nvSpPr>
        <p:spPr bwMode="auto">
          <a:xfrm>
            <a:off x="259904" y="44624"/>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Related people</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71</a:t>
            </a:fld>
            <a:endParaRPr lang="en-GB"/>
          </a:p>
        </p:txBody>
      </p:sp>
    </p:spTree>
    <p:extLst>
      <p:ext uri="{BB962C8B-B14F-4D97-AF65-F5344CB8AC3E}">
        <p14:creationId xmlns:p14="http://schemas.microsoft.com/office/powerpoint/2010/main" val="26573126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628800"/>
            <a:ext cx="8568952" cy="4176464"/>
          </a:xfrm>
        </p:spPr>
        <p:txBody>
          <a:bodyPr/>
          <a:lstStyle/>
          <a:p>
            <a:pPr marL="0" indent="0" algn="ctr" eaLnBrk="1" hangingPunct="1">
              <a:spcAft>
                <a:spcPts val="1200"/>
              </a:spcAft>
              <a:buClr>
                <a:schemeClr val="tx1"/>
              </a:buClr>
              <a:buNone/>
            </a:pPr>
            <a:r>
              <a:rPr lang="en-US" sz="3600" i="0" dirty="0" smtClean="0"/>
              <a:t>Display the </a:t>
            </a:r>
            <a:br>
              <a:rPr lang="en-US" sz="3600" i="0" dirty="0" smtClean="0"/>
            </a:br>
            <a:r>
              <a:rPr lang="en-US" sz="3600" i="0" dirty="0" smtClean="0"/>
              <a:t/>
            </a:r>
            <a:br>
              <a:rPr lang="en-US" sz="3600" i="0" dirty="0" smtClean="0"/>
            </a:br>
            <a:r>
              <a:rPr lang="en-US" sz="3600" b="1" i="0" dirty="0" smtClean="0">
                <a:solidFill>
                  <a:srgbClr val="FF0000"/>
                </a:solidFill>
              </a:rPr>
              <a:t>affinity diagram </a:t>
            </a:r>
          </a:p>
          <a:p>
            <a:pPr marL="0" indent="0" algn="ctr" eaLnBrk="1" hangingPunct="1">
              <a:spcAft>
                <a:spcPts val="1200"/>
              </a:spcAft>
              <a:buClr>
                <a:schemeClr val="tx1"/>
              </a:buClr>
              <a:buNone/>
            </a:pPr>
            <a:r>
              <a:rPr lang="en-US" sz="3600" i="0" dirty="0" smtClean="0"/>
              <a:t>of </a:t>
            </a:r>
            <a:br>
              <a:rPr lang="en-US" sz="3600" i="0" dirty="0" smtClean="0"/>
            </a:br>
            <a:r>
              <a:rPr lang="en-US" sz="3600" i="0" dirty="0" smtClean="0"/>
              <a:t/>
            </a:r>
            <a:br>
              <a:rPr lang="en-US" sz="3600" i="0" dirty="0" smtClean="0"/>
            </a:br>
            <a:r>
              <a:rPr lang="en-US" sz="3600" b="1" i="0" dirty="0"/>
              <a:t>Milos </a:t>
            </a:r>
            <a:r>
              <a:rPr lang="en-US" sz="3600" b="1" i="0" dirty="0" err="1" smtClean="0"/>
              <a:t>Petera</a:t>
            </a:r>
            <a:endParaRPr lang="en-US" sz="3600" b="1" i="0" dirty="0"/>
          </a:p>
        </p:txBody>
      </p:sp>
      <p:sp>
        <p:nvSpPr>
          <p:cNvPr id="5" name="Rectangle 2"/>
          <p:cNvSpPr txBox="1">
            <a:spLocks noChangeArrowheads="1"/>
          </p:cNvSpPr>
          <p:nvPr/>
        </p:nvSpPr>
        <p:spPr bwMode="auto">
          <a:xfrm>
            <a:off x="-180528" y="14128"/>
            <a:ext cx="943304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Affinity Diagram</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72</a:t>
            </a:fld>
            <a:endParaRPr lang="en-GB"/>
          </a:p>
        </p:txBody>
      </p:sp>
    </p:spTree>
    <p:extLst>
      <p:ext uri="{BB962C8B-B14F-4D97-AF65-F5344CB8AC3E}">
        <p14:creationId xmlns:p14="http://schemas.microsoft.com/office/powerpoint/2010/main" val="33095595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Search for person</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73</a:t>
            </a:fld>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 y="963112"/>
            <a:ext cx="9134500" cy="589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bwMode="auto">
          <a:xfrm>
            <a:off x="467545" y="1189201"/>
            <a:ext cx="792087"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467545" y="2276872"/>
            <a:ext cx="2520279" cy="29558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8482946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67200"/>
            <a:ext cx="65722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1331640" y="2458001"/>
            <a:ext cx="1152128" cy="392614"/>
          </a:xfrm>
          <a:prstGeom prst="ellipse">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
        <p:nvSpPr>
          <p:cNvPr id="6" name="Rectangle 2"/>
          <p:cNvSpPr txBox="1">
            <a:spLocks noChangeArrowheads="1"/>
          </p:cNvSpPr>
          <p:nvPr/>
        </p:nvSpPr>
        <p:spPr bwMode="auto">
          <a:xfrm>
            <a:off x="259904" y="44624"/>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Linked people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253" y="3180389"/>
            <a:ext cx="187642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3198252" y="4404525"/>
            <a:ext cx="1638895" cy="242714"/>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8" name="Left Arrow 7"/>
          <p:cNvSpPr/>
          <p:nvPr/>
        </p:nvSpPr>
        <p:spPr bwMode="auto">
          <a:xfrm rot="13793260">
            <a:off x="2369090" y="3102454"/>
            <a:ext cx="878110" cy="155871"/>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74</a:t>
            </a:fld>
            <a:endParaRPr lang="en-GB"/>
          </a:p>
        </p:txBody>
      </p:sp>
    </p:spTree>
    <p:extLst>
      <p:ext uri="{BB962C8B-B14F-4D97-AF65-F5344CB8AC3E}">
        <p14:creationId xmlns:p14="http://schemas.microsoft.com/office/powerpoint/2010/main" val="32418265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35897"/>
            <a:ext cx="78867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180528" y="14128"/>
            <a:ext cx="9433048" cy="864096"/>
          </a:xfrm>
        </p:spPr>
        <p:txBody>
          <a:bodyPr/>
          <a:lstStyle/>
          <a:p>
            <a:pPr indent="0" algn="ctr" eaLnBrk="1" hangingPunct="1"/>
            <a:r>
              <a:rPr lang="en-US" dirty="0" smtClean="0">
                <a:solidFill>
                  <a:srgbClr val="FFC000"/>
                </a:solidFill>
              </a:rPr>
              <a:t>Arachne                          Affinity diagram</a:t>
            </a:r>
          </a:p>
        </p:txBody>
      </p:sp>
      <p:sp>
        <p:nvSpPr>
          <p:cNvPr id="2" name="Rectangle 1"/>
          <p:cNvSpPr/>
          <p:nvPr/>
        </p:nvSpPr>
        <p:spPr>
          <a:xfrm>
            <a:off x="4464496" y="1370177"/>
            <a:ext cx="4572000" cy="27699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GB" dirty="0" smtClean="0"/>
              <a:t>represents </a:t>
            </a:r>
            <a:r>
              <a:rPr lang="en-GB" b="1" dirty="0">
                <a:solidFill>
                  <a:srgbClr val="FF0000"/>
                </a:solidFill>
              </a:rPr>
              <a:t>links between people </a:t>
            </a:r>
            <a:r>
              <a:rPr lang="en-GB" dirty="0"/>
              <a:t>through companies </a:t>
            </a: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75</a:t>
            </a:fld>
            <a:endParaRPr lang="en-GB"/>
          </a:p>
        </p:txBody>
      </p:sp>
    </p:spTree>
    <p:extLst>
      <p:ext uri="{BB962C8B-B14F-4D97-AF65-F5344CB8AC3E}">
        <p14:creationId xmlns:p14="http://schemas.microsoft.com/office/powerpoint/2010/main" val="38444674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0528" y="14128"/>
            <a:ext cx="9433048" cy="864096"/>
          </a:xfrm>
        </p:spPr>
        <p:txBody>
          <a:bodyPr/>
          <a:lstStyle/>
          <a:p>
            <a:pPr indent="0" algn="ctr" eaLnBrk="1" hangingPunct="1"/>
            <a:r>
              <a:rPr lang="en-US" dirty="0" smtClean="0">
                <a:solidFill>
                  <a:srgbClr val="FFC000"/>
                </a:solidFill>
              </a:rPr>
              <a:t>Arachne                          Affinity diagram</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00" y="1415121"/>
            <a:ext cx="792088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847855"/>
            <a:ext cx="24574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1275688" y="1695727"/>
            <a:ext cx="0" cy="115212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ounded Rectangle 9"/>
          <p:cNvSpPr/>
          <p:nvPr/>
        </p:nvSpPr>
        <p:spPr bwMode="auto">
          <a:xfrm>
            <a:off x="467544" y="3567935"/>
            <a:ext cx="1638895" cy="213690"/>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847855"/>
            <a:ext cx="1981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a:endCxn id="14341" idx="0"/>
          </p:cNvCxnSpPr>
          <p:nvPr/>
        </p:nvCxnSpPr>
        <p:spPr bwMode="auto">
          <a:xfrm>
            <a:off x="1691680" y="1695727"/>
            <a:ext cx="2070720" cy="115212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2658953" y="1695727"/>
            <a:ext cx="2849151" cy="1152128"/>
          </a:xfrm>
          <a:prstGeom prst="straightConnector1">
            <a:avLst/>
          </a:prstGeom>
          <a:noFill/>
          <a:ln w="19050" cap="flat" cmpd="sng" algn="ctr">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905" y="2025999"/>
            <a:ext cx="17335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13" y="2357592"/>
            <a:ext cx="23431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2387" y="2357592"/>
            <a:ext cx="10477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096" y="2847855"/>
            <a:ext cx="31527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76</a:t>
            </a:fld>
            <a:endParaRPr lang="en-GB"/>
          </a:p>
        </p:txBody>
      </p:sp>
    </p:spTree>
    <p:extLst>
      <p:ext uri="{BB962C8B-B14F-4D97-AF65-F5344CB8AC3E}">
        <p14:creationId xmlns:p14="http://schemas.microsoft.com/office/powerpoint/2010/main" val="625583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5536" y="1628800"/>
            <a:ext cx="8568952" cy="4176464"/>
          </a:xfrm>
        </p:spPr>
        <p:txBody>
          <a:bodyPr/>
          <a:lstStyle/>
          <a:p>
            <a:pPr marL="0" indent="0" algn="ctr" eaLnBrk="1" hangingPunct="1">
              <a:spcAft>
                <a:spcPts val="1200"/>
              </a:spcAft>
              <a:buClr>
                <a:schemeClr val="tx1"/>
              </a:buClr>
              <a:buNone/>
            </a:pPr>
            <a:r>
              <a:rPr lang="en-US" sz="3600" i="0" dirty="0" smtClean="0"/>
              <a:t>Search the</a:t>
            </a:r>
            <a:br>
              <a:rPr lang="en-US" sz="3600" i="0" dirty="0" smtClean="0"/>
            </a:br>
            <a:r>
              <a:rPr lang="en-US" sz="3600" i="0" dirty="0" smtClean="0"/>
              <a:t/>
            </a:r>
            <a:br>
              <a:rPr lang="en-US" sz="3600" i="0" dirty="0" smtClean="0"/>
            </a:br>
            <a:r>
              <a:rPr lang="en-US" sz="3600" b="1" i="0" dirty="0" smtClean="0">
                <a:solidFill>
                  <a:srgbClr val="FF0000"/>
                </a:solidFill>
              </a:rPr>
              <a:t>related projects </a:t>
            </a:r>
          </a:p>
          <a:p>
            <a:pPr marL="0" indent="0" algn="ctr" eaLnBrk="1" hangingPunct="1">
              <a:spcAft>
                <a:spcPts val="1200"/>
              </a:spcAft>
              <a:buClr>
                <a:schemeClr val="tx1"/>
              </a:buClr>
              <a:buNone/>
            </a:pPr>
            <a:r>
              <a:rPr lang="en-US" sz="3600" i="0" dirty="0" smtClean="0"/>
              <a:t>of </a:t>
            </a:r>
            <a:br>
              <a:rPr lang="en-US" sz="3600" i="0" dirty="0" smtClean="0"/>
            </a:br>
            <a:r>
              <a:rPr lang="en-US" sz="3600" i="0" dirty="0" smtClean="0"/>
              <a:t/>
            </a:r>
            <a:br>
              <a:rPr lang="en-US" sz="3600" i="0" dirty="0" smtClean="0"/>
            </a:br>
            <a:r>
              <a:rPr lang="en-US" sz="3600" b="1" i="0" dirty="0" err="1"/>
              <a:t>Dusan</a:t>
            </a:r>
            <a:r>
              <a:rPr lang="en-US" sz="3600" b="1" i="0" dirty="0"/>
              <a:t> </a:t>
            </a:r>
            <a:r>
              <a:rPr lang="en-US" sz="3600" b="1" i="0" dirty="0" err="1"/>
              <a:t>Paroulek</a:t>
            </a:r>
            <a:endParaRPr lang="en-US" sz="3600" b="1" i="0" dirty="0"/>
          </a:p>
        </p:txBody>
      </p:sp>
      <p:sp>
        <p:nvSpPr>
          <p:cNvPr id="5" name="Rectangle 2"/>
          <p:cNvSpPr txBox="1">
            <a:spLocks noChangeArrowheads="1"/>
          </p:cNvSpPr>
          <p:nvPr/>
        </p:nvSpPr>
        <p:spPr bwMode="auto">
          <a:xfrm>
            <a:off x="-180528" y="14128"/>
            <a:ext cx="943304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Related projects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77</a:t>
            </a:fld>
            <a:endParaRPr lang="en-GB"/>
          </a:p>
        </p:txBody>
      </p:sp>
    </p:spTree>
    <p:extLst>
      <p:ext uri="{BB962C8B-B14F-4D97-AF65-F5344CB8AC3E}">
        <p14:creationId xmlns:p14="http://schemas.microsoft.com/office/powerpoint/2010/main" val="1032079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1534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Related</a:t>
            </a:r>
            <a:br>
              <a:rPr lang="en-US" kern="0" dirty="0" smtClean="0">
                <a:solidFill>
                  <a:srgbClr val="FFC000"/>
                </a:solidFill>
              </a:rPr>
            </a:br>
            <a:r>
              <a:rPr lang="en-US" kern="0" dirty="0" smtClean="0">
                <a:solidFill>
                  <a:srgbClr val="FFC000"/>
                </a:solidFill>
              </a:rPr>
              <a:t>						projects</a:t>
            </a:r>
          </a:p>
        </p:txBody>
      </p:sp>
      <p:sp>
        <p:nvSpPr>
          <p:cNvPr id="6" name="TextBox 5"/>
          <p:cNvSpPr txBox="1"/>
          <p:nvPr/>
        </p:nvSpPr>
        <p:spPr>
          <a:xfrm>
            <a:off x="2873286" y="1605115"/>
            <a:ext cx="1944216" cy="246221"/>
          </a:xfrm>
          <a:prstGeom prst="rect">
            <a:avLst/>
          </a:prstGeom>
          <a:noFill/>
          <a:ln w="34925">
            <a:solidFill>
              <a:srgbClr val="FF0000"/>
            </a:solidFill>
          </a:ln>
        </p:spPr>
        <p:txBody>
          <a:bodyPr wrap="square" rtlCol="0">
            <a:spAutoFit/>
          </a:bodyPr>
          <a:lstStyle/>
          <a:p>
            <a:endParaRPr lang="en-GB" sz="1000" b="1" dirty="0"/>
          </a:p>
        </p:txBody>
      </p:sp>
      <p:sp>
        <p:nvSpPr>
          <p:cNvPr id="7" name="TextBox 6"/>
          <p:cNvSpPr txBox="1"/>
          <p:nvPr/>
        </p:nvSpPr>
        <p:spPr>
          <a:xfrm>
            <a:off x="1619672" y="4365104"/>
            <a:ext cx="1864613" cy="276999"/>
          </a:xfrm>
          <a:prstGeom prst="rect">
            <a:avLst/>
          </a:prstGeom>
          <a:solidFill>
            <a:schemeClr val="accent1"/>
          </a:solidFill>
          <a:ln w="34925">
            <a:solidFill>
              <a:srgbClr val="FF0000"/>
            </a:solidFill>
          </a:ln>
        </p:spPr>
        <p:txBody>
          <a:bodyPr wrap="none" rtlCol="0">
            <a:spAutoFit/>
          </a:bodyPr>
          <a:lstStyle/>
          <a:p>
            <a:r>
              <a:rPr lang="fr-BE" b="1" dirty="0" smtClean="0">
                <a:sym typeface="Wingdings" panose="05000000000000000000" pitchFamily="2" charset="2"/>
              </a:rPr>
              <a:t></a:t>
            </a:r>
            <a:r>
              <a:rPr lang="fr-BE" b="1" dirty="0" smtClean="0"/>
              <a:t>Right Mouse Click</a:t>
            </a:r>
            <a:endParaRPr lang="en-GB" b="1" dirty="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78</a:t>
            </a:fld>
            <a:endParaRPr lang="en-GB"/>
          </a:p>
        </p:txBody>
      </p:sp>
      <p:sp>
        <p:nvSpPr>
          <p:cNvPr id="10" name="TextBox 9"/>
          <p:cNvSpPr txBox="1"/>
          <p:nvPr/>
        </p:nvSpPr>
        <p:spPr>
          <a:xfrm>
            <a:off x="7612832" y="3758843"/>
            <a:ext cx="792088" cy="246221"/>
          </a:xfrm>
          <a:prstGeom prst="rect">
            <a:avLst/>
          </a:prstGeom>
          <a:noFill/>
          <a:ln w="34925">
            <a:solidFill>
              <a:srgbClr val="FF0000"/>
            </a:solidFill>
          </a:ln>
        </p:spPr>
        <p:txBody>
          <a:bodyPr wrap="square" rtlCol="0">
            <a:spAutoFit/>
          </a:bodyPr>
          <a:lstStyle/>
          <a:p>
            <a:endParaRPr lang="en-GB" sz="1000" b="1"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725144"/>
            <a:ext cx="19431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6804248" y="344435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4871618" y="1454353"/>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3" name="Oval 12"/>
          <p:cNvSpPr/>
          <p:nvPr/>
        </p:nvSpPr>
        <p:spPr bwMode="auto">
          <a:xfrm>
            <a:off x="1644974" y="4642103"/>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4" name="Oval 13"/>
          <p:cNvSpPr/>
          <p:nvPr/>
        </p:nvSpPr>
        <p:spPr bwMode="auto">
          <a:xfrm>
            <a:off x="5578996" y="5284670"/>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4</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5" name="TextBox 14"/>
          <p:cNvSpPr txBox="1"/>
          <p:nvPr/>
        </p:nvSpPr>
        <p:spPr>
          <a:xfrm>
            <a:off x="3549692" y="5449591"/>
            <a:ext cx="1958412" cy="246221"/>
          </a:xfrm>
          <a:prstGeom prst="rect">
            <a:avLst/>
          </a:prstGeom>
          <a:noFill/>
          <a:ln w="34925">
            <a:solidFill>
              <a:srgbClr val="FF0000"/>
            </a:solidFill>
          </a:ln>
        </p:spPr>
        <p:txBody>
          <a:bodyPr wrap="square" rtlCol="0">
            <a:spAutoFit/>
          </a:bodyPr>
          <a:lstStyle/>
          <a:p>
            <a:endParaRPr lang="en-GB" sz="1000" b="1" dirty="0"/>
          </a:p>
        </p:txBody>
      </p:sp>
    </p:spTree>
    <p:extLst>
      <p:ext uri="{BB962C8B-B14F-4D97-AF65-F5344CB8AC3E}">
        <p14:creationId xmlns:p14="http://schemas.microsoft.com/office/powerpoint/2010/main" val="41673338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81" y="1412776"/>
            <a:ext cx="621030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Related</a:t>
            </a:r>
            <a:br>
              <a:rPr lang="en-US" kern="0" dirty="0" smtClean="0">
                <a:solidFill>
                  <a:srgbClr val="FFC000"/>
                </a:solidFill>
              </a:rPr>
            </a:br>
            <a:r>
              <a:rPr lang="en-US" kern="0" dirty="0" smtClean="0">
                <a:solidFill>
                  <a:srgbClr val="FFC000"/>
                </a:solidFill>
              </a:rPr>
              <a:t>						companies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79</a:t>
            </a:fld>
            <a:endParaRPr lang="en-GB"/>
          </a:p>
        </p:txBody>
      </p:sp>
      <p:sp>
        <p:nvSpPr>
          <p:cNvPr id="4" name="Oval Callout 3"/>
          <p:cNvSpPr/>
          <p:nvPr/>
        </p:nvSpPr>
        <p:spPr bwMode="auto">
          <a:xfrm>
            <a:off x="5652120" y="3288326"/>
            <a:ext cx="2592288" cy="1224136"/>
          </a:xfrm>
          <a:prstGeom prst="wedgeEllipseCallout">
            <a:avLst>
              <a:gd name="adj1" fmla="val -29608"/>
              <a:gd name="adj2" fmla="val -108467"/>
            </a:avLst>
          </a:prstGeom>
          <a:solidFill>
            <a:schemeClr val="accent5"/>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0F5494"/>
                </a:solidFill>
                <a:effectLst/>
              </a:rPr>
              <a:t>Flag = YES</a:t>
            </a:r>
            <a:br>
              <a:rPr kumimoji="0" lang="fr-BE" sz="1200" b="1" i="0" u="none" strike="noStrike" cap="none" normalizeH="0" baseline="0" dirty="0" smtClean="0">
                <a:ln>
                  <a:noFill/>
                </a:ln>
                <a:solidFill>
                  <a:srgbClr val="0F5494"/>
                </a:solidFill>
                <a:effectLst/>
              </a:rPr>
            </a:br>
            <a:endParaRPr kumimoji="0" lang="fr-BE" sz="1200" b="1" i="0" u="none" strike="noStrike" cap="none" normalizeH="0" baseline="0" dirty="0" smtClean="0">
              <a:ln>
                <a:noFill/>
              </a:ln>
              <a:solidFill>
                <a:srgbClr val="0F5494"/>
              </a:solidFill>
              <a:effectLst/>
            </a:endParaRPr>
          </a:p>
          <a:p>
            <a:pPr marL="174625" marR="0" indent="-171450" algn="ctr" defTabSz="914400" rtl="0" eaLnBrk="1" fontAlgn="base" latinLnBrk="0" hangingPunct="1">
              <a:lnSpc>
                <a:spcPct val="100000"/>
              </a:lnSpc>
              <a:spcBef>
                <a:spcPct val="0"/>
              </a:spcBef>
              <a:spcAft>
                <a:spcPct val="0"/>
              </a:spcAft>
              <a:buClrTx/>
              <a:buSzTx/>
              <a:buFont typeface="Wingdings" pitchFamily="2" charset="2"/>
              <a:buChar char="à"/>
              <a:tabLst/>
            </a:pPr>
            <a:r>
              <a:rPr lang="fr-BE" b="1" dirty="0" err="1" smtClean="0">
                <a:sym typeface="Wingdings" panose="05000000000000000000" pitchFamily="2" charset="2"/>
              </a:rPr>
              <a:t>company</a:t>
            </a:r>
            <a:r>
              <a:rPr lang="fr-BE" b="1" dirty="0" smtClean="0">
                <a:sym typeface="Wingdings" panose="05000000000000000000" pitchFamily="2" charset="2"/>
              </a:rPr>
              <a:t> </a:t>
            </a:r>
          </a:p>
          <a:p>
            <a:pPr marL="3175" marR="0" algn="ctr" defTabSz="914400" rtl="0" eaLnBrk="1" fontAlgn="base" latinLnBrk="0" hangingPunct="1">
              <a:lnSpc>
                <a:spcPct val="100000"/>
              </a:lnSpc>
              <a:spcBef>
                <a:spcPct val="0"/>
              </a:spcBef>
              <a:spcAft>
                <a:spcPct val="0"/>
              </a:spcAft>
              <a:buClrTx/>
              <a:buSzTx/>
              <a:tabLst/>
            </a:pPr>
            <a:endParaRPr lang="fr-BE" b="1" dirty="0" smtClean="0">
              <a:sym typeface="Wingdings" panose="05000000000000000000" pitchFamily="2" charset="2"/>
            </a:endParaRPr>
          </a:p>
          <a:p>
            <a:pPr marL="3175" marR="0" algn="ctr" defTabSz="914400" rtl="0" eaLnBrk="1" fontAlgn="base" latinLnBrk="0" hangingPunct="1">
              <a:lnSpc>
                <a:spcPct val="100000"/>
              </a:lnSpc>
              <a:spcBef>
                <a:spcPct val="0"/>
              </a:spcBef>
              <a:spcAft>
                <a:spcPct val="0"/>
              </a:spcAft>
              <a:buClrTx/>
              <a:buSzTx/>
              <a:tabLst/>
            </a:pPr>
            <a:r>
              <a:rPr lang="fr-BE" b="1" dirty="0" smtClean="0">
                <a:sym typeface="Wingdings" panose="05000000000000000000" pitchFamily="2" charset="2"/>
              </a:rPr>
              <a:t> </a:t>
            </a:r>
            <a:r>
              <a:rPr lang="fr-BE" b="1" dirty="0" err="1" smtClean="0">
                <a:sym typeface="Wingdings" panose="05000000000000000000" pitchFamily="2" charset="2"/>
              </a:rPr>
              <a:t>linked</a:t>
            </a:r>
            <a:r>
              <a:rPr lang="fr-BE" b="1" dirty="0" smtClean="0">
                <a:sym typeface="Wingdings" panose="05000000000000000000" pitchFamily="2" charset="2"/>
              </a:rPr>
              <a:t> to an OP</a:t>
            </a:r>
            <a:endParaRPr kumimoji="0" lang="en-GB" sz="1200" b="1" i="0" u="none" strike="noStrike" cap="none" normalizeH="0" baseline="0" dirty="0" smtClean="0">
              <a:ln>
                <a:noFill/>
              </a:ln>
              <a:solidFill>
                <a:srgbClr val="0F5494"/>
              </a:solidFill>
              <a:effectLst/>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795" y="2852936"/>
            <a:ext cx="21812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flipV="1">
            <a:off x="4838963" y="4234453"/>
            <a:ext cx="1101189" cy="657382"/>
          </a:xfrm>
          <a:prstGeom prst="straightConnector1">
            <a:avLst/>
          </a:prstGeom>
          <a:noFill/>
          <a:ln w="57150"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1962440" y="2276872"/>
            <a:ext cx="1864613" cy="276999"/>
          </a:xfrm>
          <a:prstGeom prst="rect">
            <a:avLst/>
          </a:prstGeom>
          <a:solidFill>
            <a:schemeClr val="accent1"/>
          </a:solidFill>
          <a:ln w="34925">
            <a:solidFill>
              <a:srgbClr val="FF0000"/>
            </a:solidFill>
          </a:ln>
        </p:spPr>
        <p:txBody>
          <a:bodyPr wrap="none" rtlCol="0">
            <a:spAutoFit/>
          </a:bodyPr>
          <a:lstStyle/>
          <a:p>
            <a:r>
              <a:rPr lang="fr-BE" b="1" dirty="0" smtClean="0">
                <a:sym typeface="Wingdings" panose="05000000000000000000" pitchFamily="2" charset="2"/>
              </a:rPr>
              <a:t></a:t>
            </a:r>
            <a:r>
              <a:rPr lang="fr-BE" b="1" dirty="0" smtClean="0"/>
              <a:t>Right Mouse Click</a:t>
            </a:r>
            <a:endParaRPr lang="en-GB" b="1" dirty="0"/>
          </a:p>
        </p:txBody>
      </p:sp>
      <p:sp>
        <p:nvSpPr>
          <p:cNvPr id="14" name="TextBox 13"/>
          <p:cNvSpPr txBox="1"/>
          <p:nvPr/>
        </p:nvSpPr>
        <p:spPr>
          <a:xfrm>
            <a:off x="5652120" y="2294793"/>
            <a:ext cx="555971" cy="259078"/>
          </a:xfrm>
          <a:prstGeom prst="rect">
            <a:avLst/>
          </a:prstGeom>
          <a:noFill/>
          <a:ln w="34925">
            <a:solidFill>
              <a:srgbClr val="FF0000"/>
            </a:solidFill>
          </a:ln>
        </p:spPr>
        <p:txBody>
          <a:bodyPr wrap="square" rtlCol="0">
            <a:spAutoFit/>
          </a:bodyPr>
          <a:lstStyle/>
          <a:p>
            <a:endParaRPr lang="en-GB" sz="1000" b="1" dirty="0"/>
          </a:p>
        </p:txBody>
      </p:sp>
      <p:sp>
        <p:nvSpPr>
          <p:cNvPr id="15" name="TextBox 14"/>
          <p:cNvSpPr txBox="1"/>
          <p:nvPr/>
        </p:nvSpPr>
        <p:spPr>
          <a:xfrm>
            <a:off x="3290791" y="4768724"/>
            <a:ext cx="1548172" cy="246221"/>
          </a:xfrm>
          <a:prstGeom prst="rect">
            <a:avLst/>
          </a:prstGeom>
          <a:noFill/>
          <a:ln w="34925">
            <a:solidFill>
              <a:srgbClr val="FF0000"/>
            </a:solidFill>
          </a:ln>
        </p:spPr>
        <p:txBody>
          <a:bodyPr wrap="square" rtlCol="0">
            <a:spAutoFit/>
          </a:bodyPr>
          <a:lstStyle/>
          <a:p>
            <a:endParaRPr lang="en-GB" sz="1000" b="1" dirty="0"/>
          </a:p>
        </p:txBody>
      </p:sp>
    </p:spTree>
    <p:extLst>
      <p:ext uri="{BB962C8B-B14F-4D97-AF65-F5344CB8AC3E}">
        <p14:creationId xmlns:p14="http://schemas.microsoft.com/office/powerpoint/2010/main" val="524997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8</a:t>
            </a:fld>
            <a:endParaRPr lang="en-GB"/>
          </a:p>
        </p:txBody>
      </p:sp>
      <p:sp>
        <p:nvSpPr>
          <p:cNvPr id="8" name="Content Placeholder 2"/>
          <p:cNvSpPr>
            <a:spLocks noGrp="1"/>
          </p:cNvSpPr>
          <p:nvPr>
            <p:ph idx="1"/>
          </p:nvPr>
        </p:nvSpPr>
        <p:spPr>
          <a:xfrm>
            <a:off x="457200" y="1412776"/>
            <a:ext cx="8229600" cy="4896544"/>
          </a:xfrm>
        </p:spPr>
        <p:txBody>
          <a:bodyPr/>
          <a:lstStyle/>
          <a:p>
            <a:r>
              <a:rPr lang="fr-BE" sz="2000" b="1" i="0" dirty="0" err="1">
                <a:solidFill>
                  <a:srgbClr val="2D5EC1"/>
                </a:solidFill>
              </a:rPr>
              <a:t>Core</a:t>
            </a:r>
            <a:r>
              <a:rPr lang="fr-BE" sz="2000" b="1" i="0" dirty="0">
                <a:solidFill>
                  <a:srgbClr val="2D5EC1"/>
                </a:solidFill>
              </a:rPr>
              <a:t> </a:t>
            </a:r>
            <a:r>
              <a:rPr lang="fr-BE" sz="2000" b="1" i="0" dirty="0" err="1" smtClean="0">
                <a:solidFill>
                  <a:srgbClr val="2D5EC1"/>
                </a:solidFill>
              </a:rPr>
              <a:t>users</a:t>
            </a:r>
            <a:endParaRPr lang="fr-BE" sz="2000" b="1" i="0" dirty="0">
              <a:solidFill>
                <a:srgbClr val="2D5EC1"/>
              </a:solidFill>
            </a:endParaRPr>
          </a:p>
          <a:p>
            <a:pPr lvl="1"/>
            <a:r>
              <a:rPr lang="fr-BE" b="0" dirty="0" err="1">
                <a:solidFill>
                  <a:srgbClr val="2D5EC1"/>
                </a:solidFill>
                <a:ea typeface="+mn-ea"/>
                <a:cs typeface="+mn-cs"/>
              </a:rPr>
              <a:t>Managing</a:t>
            </a:r>
            <a:r>
              <a:rPr lang="fr-BE" b="0" dirty="0">
                <a:solidFill>
                  <a:srgbClr val="2D5EC1"/>
                </a:solidFill>
                <a:ea typeface="+mn-ea"/>
                <a:cs typeface="+mn-cs"/>
              </a:rPr>
              <a:t> </a:t>
            </a:r>
            <a:r>
              <a:rPr lang="fr-BE" b="0" dirty="0" err="1">
                <a:solidFill>
                  <a:srgbClr val="2D5EC1"/>
                </a:solidFill>
                <a:ea typeface="+mn-ea"/>
                <a:cs typeface="+mn-cs"/>
              </a:rPr>
              <a:t>Authorities</a:t>
            </a:r>
            <a:r>
              <a:rPr lang="fr-BE" b="0" dirty="0">
                <a:solidFill>
                  <a:srgbClr val="2D5EC1"/>
                </a:solidFill>
                <a:ea typeface="+mn-ea"/>
                <a:cs typeface="+mn-cs"/>
              </a:rPr>
              <a:t> </a:t>
            </a:r>
          </a:p>
          <a:p>
            <a:pPr lvl="1"/>
            <a:r>
              <a:rPr lang="fr-BE" b="0" dirty="0" err="1">
                <a:solidFill>
                  <a:srgbClr val="2D5EC1"/>
                </a:solidFill>
                <a:ea typeface="+mn-ea"/>
                <a:cs typeface="+mn-cs"/>
              </a:rPr>
              <a:t>Intermediate</a:t>
            </a:r>
            <a:r>
              <a:rPr lang="fr-BE" b="0" dirty="0">
                <a:solidFill>
                  <a:srgbClr val="2D5EC1"/>
                </a:solidFill>
                <a:ea typeface="+mn-ea"/>
                <a:cs typeface="+mn-cs"/>
              </a:rPr>
              <a:t> bodies</a:t>
            </a:r>
          </a:p>
          <a:p>
            <a:endParaRPr lang="fr-BE" sz="2000" i="0" dirty="0">
              <a:solidFill>
                <a:srgbClr val="2D5EC1"/>
              </a:solidFill>
            </a:endParaRPr>
          </a:p>
          <a:p>
            <a:r>
              <a:rPr lang="fr-BE" sz="2000" b="1" i="0" dirty="0" err="1">
                <a:solidFill>
                  <a:srgbClr val="2D5EC1"/>
                </a:solidFill>
              </a:rPr>
              <a:t>Other</a:t>
            </a:r>
            <a:r>
              <a:rPr lang="fr-BE" sz="2000" b="1" i="0" dirty="0">
                <a:solidFill>
                  <a:srgbClr val="2D5EC1"/>
                </a:solidFill>
              </a:rPr>
              <a:t> </a:t>
            </a:r>
            <a:r>
              <a:rPr lang="fr-BE" sz="2000" b="1" i="0" dirty="0" err="1" smtClean="0">
                <a:solidFill>
                  <a:srgbClr val="2D5EC1"/>
                </a:solidFill>
              </a:rPr>
              <a:t>users</a:t>
            </a:r>
            <a:endParaRPr lang="fr-BE" sz="2000" b="1" i="0" dirty="0">
              <a:solidFill>
                <a:srgbClr val="2D5EC1"/>
              </a:solidFill>
            </a:endParaRPr>
          </a:p>
          <a:p>
            <a:pPr lvl="1"/>
            <a:r>
              <a:rPr lang="fr-BE" b="0" dirty="0" err="1">
                <a:solidFill>
                  <a:srgbClr val="2D5EC1"/>
                </a:solidFill>
                <a:ea typeface="+mn-ea"/>
                <a:cs typeface="+mn-cs"/>
              </a:rPr>
              <a:t>Certifying</a:t>
            </a:r>
            <a:r>
              <a:rPr lang="fr-BE" b="0" dirty="0">
                <a:solidFill>
                  <a:srgbClr val="2D5EC1"/>
                </a:solidFill>
                <a:ea typeface="+mn-ea"/>
                <a:cs typeface="+mn-cs"/>
              </a:rPr>
              <a:t> </a:t>
            </a:r>
            <a:r>
              <a:rPr lang="fr-BE" b="0" dirty="0" err="1">
                <a:solidFill>
                  <a:srgbClr val="2D5EC1"/>
                </a:solidFill>
                <a:ea typeface="+mn-ea"/>
                <a:cs typeface="+mn-cs"/>
              </a:rPr>
              <a:t>Authority</a:t>
            </a:r>
            <a:endParaRPr lang="fr-BE" b="0" dirty="0">
              <a:solidFill>
                <a:srgbClr val="2D5EC1"/>
              </a:solidFill>
              <a:ea typeface="+mn-ea"/>
              <a:cs typeface="+mn-cs"/>
            </a:endParaRPr>
          </a:p>
          <a:p>
            <a:pPr lvl="1"/>
            <a:r>
              <a:rPr lang="fr-BE" b="0" dirty="0">
                <a:solidFill>
                  <a:srgbClr val="2D5EC1"/>
                </a:solidFill>
                <a:ea typeface="+mn-ea"/>
                <a:cs typeface="+mn-cs"/>
              </a:rPr>
              <a:t>Audit </a:t>
            </a:r>
            <a:r>
              <a:rPr lang="fr-BE" b="0" dirty="0" err="1">
                <a:solidFill>
                  <a:srgbClr val="2D5EC1"/>
                </a:solidFill>
                <a:ea typeface="+mn-ea"/>
                <a:cs typeface="+mn-cs"/>
              </a:rPr>
              <a:t>Authority</a:t>
            </a:r>
            <a:endParaRPr lang="fr-BE" b="0" dirty="0">
              <a:solidFill>
                <a:srgbClr val="2D5EC1"/>
              </a:solidFill>
              <a:ea typeface="+mn-ea"/>
              <a:cs typeface="+mn-cs"/>
            </a:endParaRPr>
          </a:p>
          <a:p>
            <a:pPr lvl="1"/>
            <a:r>
              <a:rPr lang="fr-BE" b="0" dirty="0">
                <a:solidFill>
                  <a:srgbClr val="2D5EC1"/>
                </a:solidFill>
                <a:ea typeface="+mn-ea"/>
                <a:cs typeface="+mn-cs"/>
              </a:rPr>
              <a:t>EC </a:t>
            </a:r>
            <a:r>
              <a:rPr lang="fr-BE" b="0" dirty="0" err="1">
                <a:solidFill>
                  <a:srgbClr val="2D5EC1"/>
                </a:solidFill>
                <a:ea typeface="+mn-ea"/>
                <a:cs typeface="+mn-cs"/>
              </a:rPr>
              <a:t>Auditors</a:t>
            </a:r>
            <a:r>
              <a:rPr lang="fr-BE" b="0" dirty="0">
                <a:solidFill>
                  <a:srgbClr val="2D5EC1"/>
                </a:solidFill>
                <a:ea typeface="+mn-ea"/>
                <a:cs typeface="+mn-cs"/>
              </a:rPr>
              <a:t> DG REGIO and DG EMPL</a:t>
            </a:r>
          </a:p>
          <a:p>
            <a:endParaRPr lang="fr-BE" sz="2000" i="0" dirty="0">
              <a:solidFill>
                <a:srgbClr val="2D5EC1"/>
              </a:solidFill>
            </a:endParaRPr>
          </a:p>
          <a:p>
            <a:r>
              <a:rPr lang="fr-BE" sz="2000" b="1" i="0" dirty="0">
                <a:solidFill>
                  <a:srgbClr val="2D5EC1"/>
                </a:solidFill>
              </a:rPr>
              <a:t>Case-by-case </a:t>
            </a:r>
            <a:r>
              <a:rPr lang="fr-BE" sz="2000" b="1" i="0" dirty="0">
                <a:solidFill>
                  <a:srgbClr val="2D5EC1"/>
                </a:solidFill>
              </a:rPr>
              <a:t>(no full </a:t>
            </a:r>
            <a:r>
              <a:rPr lang="fr-BE" sz="2000" b="1" i="0" dirty="0" err="1">
                <a:solidFill>
                  <a:srgbClr val="2D5EC1"/>
                </a:solidFill>
              </a:rPr>
              <a:t>access</a:t>
            </a:r>
            <a:r>
              <a:rPr lang="fr-BE" sz="2000" b="1" i="0" dirty="0" smtClean="0">
                <a:solidFill>
                  <a:srgbClr val="2D5EC1"/>
                </a:solidFill>
              </a:rPr>
              <a:t>)</a:t>
            </a:r>
            <a:endParaRPr lang="fr-BE" sz="2000" b="1" i="0" dirty="0">
              <a:solidFill>
                <a:srgbClr val="2D5EC1"/>
              </a:solidFill>
            </a:endParaRPr>
          </a:p>
          <a:p>
            <a:pPr lvl="1"/>
            <a:r>
              <a:rPr lang="fr-BE" b="0" dirty="0">
                <a:solidFill>
                  <a:srgbClr val="2D5EC1"/>
                </a:solidFill>
                <a:ea typeface="+mn-ea"/>
                <a:cs typeface="+mn-cs"/>
              </a:rPr>
              <a:t>Olaf</a:t>
            </a:r>
          </a:p>
          <a:p>
            <a:pPr lvl="1"/>
            <a:r>
              <a:rPr lang="fr-BE" b="0" dirty="0">
                <a:solidFill>
                  <a:srgbClr val="2D5EC1"/>
                </a:solidFill>
                <a:ea typeface="+mn-ea"/>
                <a:cs typeface="+mn-cs"/>
              </a:rPr>
              <a:t>ECA</a:t>
            </a:r>
          </a:p>
          <a:p>
            <a:pPr marL="457200" lvl="1" indent="0">
              <a:buNone/>
            </a:pPr>
            <a:endParaRPr lang="en-GB" b="0" dirty="0"/>
          </a:p>
        </p:txBody>
      </p:sp>
      <p:sp>
        <p:nvSpPr>
          <p:cNvPr id="6"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endParaRPr lang="en-US" kern="0" dirty="0" smtClean="0">
              <a:solidFill>
                <a:srgbClr val="FFC000"/>
              </a:solidFill>
            </a:endParaRPr>
          </a:p>
          <a:p>
            <a:pPr indent="0" eaLnBrk="1" hangingPunct="1"/>
            <a:r>
              <a:rPr lang="en-US" kern="0" dirty="0" smtClean="0">
                <a:solidFill>
                  <a:srgbClr val="FFC000"/>
                </a:solidFill>
              </a:rPr>
              <a:t>Arachne					Users			</a:t>
            </a:r>
          </a:p>
        </p:txBody>
      </p:sp>
    </p:spTree>
    <p:extLst>
      <p:ext uri="{BB962C8B-B14F-4D97-AF65-F5344CB8AC3E}">
        <p14:creationId xmlns:p14="http://schemas.microsoft.com/office/powerpoint/2010/main" val="27740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solidFill>
                  <a:srgbClr val="FF0000"/>
                </a:solidFill>
              </a:rPr>
              <a:t>12:00 – 13:00	Lunch break</a:t>
            </a:r>
          </a:p>
          <a:p>
            <a:pPr>
              <a:lnSpc>
                <a:spcPct val="150000"/>
              </a:lnSpc>
            </a:pPr>
            <a:r>
              <a:rPr lang="en-GB" sz="1400" i="0" kern="0" dirty="0" smtClean="0"/>
              <a:t>13:00 </a:t>
            </a:r>
            <a:r>
              <a:rPr lang="en-GB" sz="1400" i="0" kern="0" dirty="0"/>
              <a:t>– </a:t>
            </a:r>
            <a:r>
              <a:rPr lang="en-GB" sz="1400" i="0" kern="0" dirty="0" smtClean="0"/>
              <a:t>14:30</a:t>
            </a:r>
            <a:r>
              <a:rPr lang="en-GB" sz="1400" i="0" kern="0" dirty="0"/>
              <a:t>	Arachne functionalities : </a:t>
            </a:r>
            <a:r>
              <a:rPr lang="en-GB" sz="1400" i="0" kern="0" dirty="0"/>
              <a:t>Dashboards / Risk details / Reports</a:t>
            </a:r>
            <a:endParaRPr lang="en-GB" sz="1400" i="0" kern="0" dirty="0" smtClean="0"/>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80</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algn="ctr" eaLnBrk="1" hangingPunct="1"/>
            <a:r>
              <a:rPr lang="en-US" kern="0" dirty="0" smtClean="0">
                <a:solidFill>
                  <a:srgbClr val="FFC000"/>
                </a:solidFill>
              </a:rPr>
              <a:t>Arachne                          Agenda</a:t>
            </a:r>
          </a:p>
        </p:txBody>
      </p:sp>
      <p:sp>
        <p:nvSpPr>
          <p:cNvPr id="7" name="Rectangle 3"/>
          <p:cNvSpPr txBox="1">
            <a:spLocks noChangeArrowheads="1"/>
          </p:cNvSpPr>
          <p:nvPr/>
        </p:nvSpPr>
        <p:spPr bwMode="auto">
          <a:xfrm>
            <a:off x="282534" y="1556792"/>
            <a:ext cx="856895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nSpc>
                <a:spcPct val="150000"/>
              </a:lnSpc>
            </a:pPr>
            <a:r>
              <a:rPr lang="en-GB" sz="1400" i="0" kern="0" dirty="0"/>
              <a:t>09:00 – 09:30	General information about Arachne / Data flow</a:t>
            </a:r>
          </a:p>
          <a:p>
            <a:pPr>
              <a:lnSpc>
                <a:spcPct val="150000"/>
              </a:lnSpc>
            </a:pPr>
            <a:r>
              <a:rPr lang="en-GB" sz="1400" i="0" kern="0" dirty="0" smtClean="0"/>
              <a:t>09:30 – 09:45	Data quantity / data quality / data sourcing issues</a:t>
            </a:r>
          </a:p>
          <a:p>
            <a:pPr>
              <a:lnSpc>
                <a:spcPct val="150000"/>
              </a:lnSpc>
            </a:pPr>
            <a:r>
              <a:rPr lang="en-GB" sz="1400" i="0" kern="0" dirty="0"/>
              <a:t>09:45 – </a:t>
            </a:r>
            <a:r>
              <a:rPr lang="en-GB" sz="1400" i="0" kern="0" dirty="0" smtClean="0"/>
              <a:t>10:15</a:t>
            </a:r>
            <a:r>
              <a:rPr lang="en-GB" sz="1400" i="0" kern="0" dirty="0"/>
              <a:t>	Search of companies and persons data (Orbis database)</a:t>
            </a:r>
          </a:p>
          <a:p>
            <a:pPr>
              <a:lnSpc>
                <a:spcPct val="150000"/>
              </a:lnSpc>
            </a:pPr>
            <a:r>
              <a:rPr lang="en-GB" sz="1400" i="0" kern="0" dirty="0" smtClean="0"/>
              <a:t>10:15 </a:t>
            </a:r>
            <a:r>
              <a:rPr lang="en-GB" sz="1400" i="0" kern="0" dirty="0"/>
              <a:t>– </a:t>
            </a:r>
            <a:r>
              <a:rPr lang="en-GB" sz="1400" i="0" kern="0" dirty="0" smtClean="0"/>
              <a:t>10:30</a:t>
            </a:r>
            <a:r>
              <a:rPr lang="en-GB" sz="1400" i="0" kern="0" dirty="0"/>
              <a:t>	B</a:t>
            </a:r>
            <a:r>
              <a:rPr lang="en-GB" sz="1400" i="0" kern="0" dirty="0" smtClean="0"/>
              <a:t>reak</a:t>
            </a:r>
          </a:p>
          <a:p>
            <a:pPr>
              <a:lnSpc>
                <a:spcPct val="150000"/>
              </a:lnSpc>
            </a:pPr>
            <a:r>
              <a:rPr lang="en-GB" sz="1400" i="0" kern="0" dirty="0" smtClean="0"/>
              <a:t>10:30 – 12:00	Search of companies and persons data: Exercises</a:t>
            </a:r>
          </a:p>
          <a:p>
            <a:pPr>
              <a:lnSpc>
                <a:spcPct val="150000"/>
              </a:lnSpc>
            </a:pPr>
            <a:r>
              <a:rPr lang="en-GB" sz="1400" i="0" kern="0" dirty="0" smtClean="0"/>
              <a:t>12:00 – 13:00	Lunch break</a:t>
            </a:r>
          </a:p>
          <a:p>
            <a:pPr>
              <a:lnSpc>
                <a:spcPct val="150000"/>
              </a:lnSpc>
            </a:pPr>
            <a:r>
              <a:rPr lang="en-GB" sz="1400" i="0" kern="0" dirty="0" smtClean="0">
                <a:solidFill>
                  <a:srgbClr val="FF0000"/>
                </a:solidFill>
              </a:rPr>
              <a:t>13:00 </a:t>
            </a:r>
            <a:r>
              <a:rPr lang="en-GB" sz="1400" i="0" kern="0" dirty="0">
                <a:solidFill>
                  <a:srgbClr val="FF0000"/>
                </a:solidFill>
              </a:rPr>
              <a:t>– </a:t>
            </a:r>
            <a:r>
              <a:rPr lang="en-GB" sz="1400" i="0" kern="0" dirty="0" smtClean="0">
                <a:solidFill>
                  <a:srgbClr val="FF0000"/>
                </a:solidFill>
              </a:rPr>
              <a:t>14:30</a:t>
            </a:r>
            <a:r>
              <a:rPr lang="en-GB" sz="1400" i="0" kern="0" dirty="0">
                <a:solidFill>
                  <a:srgbClr val="FF0000"/>
                </a:solidFill>
              </a:rPr>
              <a:t>	Arachne functionalities : </a:t>
            </a:r>
            <a:r>
              <a:rPr lang="en-GB" sz="1400" i="0" kern="0" dirty="0">
                <a:solidFill>
                  <a:srgbClr val="FF0000"/>
                </a:solidFill>
              </a:rPr>
              <a:t>Dashboards / Risk details / Reports</a:t>
            </a:r>
            <a:endParaRPr lang="en-GB" sz="1400" i="0" kern="0" dirty="0" smtClean="0">
              <a:solidFill>
                <a:srgbClr val="FF0000"/>
              </a:solidFill>
            </a:endParaRPr>
          </a:p>
          <a:p>
            <a:pPr>
              <a:lnSpc>
                <a:spcPct val="150000"/>
              </a:lnSpc>
            </a:pPr>
            <a:r>
              <a:rPr lang="en-GB" sz="1400" i="0" kern="0" dirty="0" smtClean="0"/>
              <a:t>14:30 </a:t>
            </a:r>
            <a:r>
              <a:rPr lang="en-GB" sz="1400" i="0" kern="0" dirty="0"/>
              <a:t>– </a:t>
            </a:r>
            <a:r>
              <a:rPr lang="en-GB" sz="1400" i="0" kern="0" dirty="0" smtClean="0"/>
              <a:t>14:45</a:t>
            </a:r>
            <a:r>
              <a:rPr lang="en-GB" sz="1400" i="0" kern="0" dirty="0"/>
              <a:t>	</a:t>
            </a:r>
            <a:r>
              <a:rPr lang="en-GB" sz="1400" i="0" kern="0" dirty="0" smtClean="0"/>
              <a:t>Break</a:t>
            </a:r>
          </a:p>
          <a:p>
            <a:pPr>
              <a:lnSpc>
                <a:spcPct val="150000"/>
              </a:lnSpc>
            </a:pPr>
            <a:r>
              <a:rPr lang="en-GB" sz="1400" i="0" kern="0" dirty="0" smtClean="0"/>
              <a:t>14:45 </a:t>
            </a:r>
            <a:r>
              <a:rPr lang="en-GB" sz="1400" i="0" kern="0" dirty="0"/>
              <a:t>– 15:15	Arachne functionalities : </a:t>
            </a:r>
            <a:r>
              <a:rPr lang="en-GB" sz="1400" i="0" kern="0" dirty="0" smtClean="0"/>
              <a:t>Exercises</a:t>
            </a:r>
            <a:endParaRPr lang="en-GB" sz="1400" i="0" kern="0" dirty="0"/>
          </a:p>
          <a:p>
            <a:pPr>
              <a:lnSpc>
                <a:spcPct val="150000"/>
              </a:lnSpc>
            </a:pPr>
            <a:r>
              <a:rPr lang="en-GB" sz="1400" i="0" kern="0" dirty="0"/>
              <a:t>15:15 </a:t>
            </a:r>
            <a:r>
              <a:rPr lang="en-GB" sz="1400" i="0" kern="0" dirty="0"/>
              <a:t>– </a:t>
            </a:r>
            <a:r>
              <a:rPr lang="en-GB" sz="1400" i="0" kern="0" dirty="0" smtClean="0"/>
              <a:t>15:45</a:t>
            </a:r>
            <a:r>
              <a:rPr lang="en-GB" sz="1400" i="0" kern="0" dirty="0"/>
              <a:t>	Arachne functionalities : </a:t>
            </a:r>
            <a:r>
              <a:rPr lang="en-GB" sz="1400" i="0" kern="0" dirty="0" smtClean="0"/>
              <a:t>Export </a:t>
            </a:r>
            <a:r>
              <a:rPr lang="en-GB" sz="1400" i="0" kern="0" dirty="0"/>
              <a:t>/ Case management system</a:t>
            </a:r>
            <a:endParaRPr lang="en-GB" sz="1400" i="0" kern="0" dirty="0"/>
          </a:p>
          <a:p>
            <a:pPr>
              <a:lnSpc>
                <a:spcPct val="150000"/>
              </a:lnSpc>
            </a:pPr>
            <a:r>
              <a:rPr lang="en-GB" sz="1400" i="0" kern="0" dirty="0" smtClean="0"/>
              <a:t>15:45 </a:t>
            </a:r>
            <a:r>
              <a:rPr lang="en-GB" sz="1400" i="0" kern="0" dirty="0"/>
              <a:t>– </a:t>
            </a:r>
            <a:r>
              <a:rPr lang="en-GB" sz="1400" i="0" kern="0" dirty="0" smtClean="0"/>
              <a:t>16:00 	Questions and answers</a:t>
            </a:r>
          </a:p>
          <a:p>
            <a:pPr marL="0" indent="0">
              <a:lnSpc>
                <a:spcPct val="150000"/>
              </a:lnSpc>
              <a:buFontTx/>
              <a:buNone/>
            </a:pPr>
            <a:endParaRPr lang="en-GB" sz="1400" i="0" kern="0" dirty="0" smtClean="0"/>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81</a:t>
            </a:fld>
            <a:endParaRPr lang="en-GB"/>
          </a:p>
        </p:txBody>
      </p:sp>
    </p:spTree>
    <p:extLst>
      <p:ext uri="{BB962C8B-B14F-4D97-AF65-F5344CB8AC3E}">
        <p14:creationId xmlns:p14="http://schemas.microsoft.com/office/powerpoint/2010/main" val="20501983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51521" y="2798447"/>
            <a:ext cx="7416824" cy="1467404"/>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endParaRPr kumimoji="0" lang="fr-BE" sz="1200" b="1" i="0" u="none" strike="noStrike" cap="none" normalizeH="0" baseline="0" dirty="0" smtClean="0">
              <a:ln>
                <a:noFill/>
              </a:ln>
              <a:solidFill>
                <a:srgbClr val="2D5EC1"/>
              </a:solidFill>
              <a:effectLst/>
              <a:latin typeface="Verdana" pitchFamily="34" charset="0"/>
            </a:endParaRPr>
          </a:p>
        </p:txBody>
      </p:sp>
      <p:sp>
        <p:nvSpPr>
          <p:cNvPr id="66562" name="Rectangle 3"/>
          <p:cNvSpPr>
            <a:spLocks noGrp="1" noChangeArrowheads="1"/>
          </p:cNvSpPr>
          <p:nvPr>
            <p:ph type="body" idx="1"/>
          </p:nvPr>
        </p:nvSpPr>
        <p:spPr>
          <a:xfrm>
            <a:off x="468313" y="1484784"/>
            <a:ext cx="8675687" cy="5184775"/>
          </a:xfrm>
        </p:spPr>
        <p:txBody>
          <a:bodyPr/>
          <a:lstStyle/>
          <a:p>
            <a:pPr marL="0" indent="0">
              <a:spcAft>
                <a:spcPts val="1200"/>
              </a:spcAft>
              <a:buFontTx/>
              <a:buNone/>
            </a:pPr>
            <a:r>
              <a:rPr lang="en-US" sz="1600" b="1" i="0" dirty="0" smtClean="0"/>
              <a:t>Internal data upload from Member States</a:t>
            </a:r>
            <a:endParaRPr lang="fr-BE" sz="1600" b="1" i="0" dirty="0" smtClean="0"/>
          </a:p>
          <a:p>
            <a:pPr marL="0" indent="0">
              <a:spcAft>
                <a:spcPts val="1200"/>
              </a:spcAft>
              <a:buFontTx/>
              <a:buNone/>
            </a:pPr>
            <a:r>
              <a:rPr lang="fr-BE" sz="1600" b="1" i="0" dirty="0" err="1" smtClean="0"/>
              <a:t>External</a:t>
            </a:r>
            <a:r>
              <a:rPr lang="fr-BE" sz="1600" b="1" i="0" dirty="0" smtClean="0"/>
              <a:t> data </a:t>
            </a:r>
            <a:r>
              <a:rPr lang="fr-BE" sz="1600" b="1" i="0" dirty="0" err="1" smtClean="0"/>
              <a:t>enrichment</a:t>
            </a:r>
            <a:r>
              <a:rPr lang="fr-BE" sz="1600" b="1" i="0" dirty="0" smtClean="0"/>
              <a:t> </a:t>
            </a:r>
            <a:r>
              <a:rPr lang="fr-BE" sz="1600" i="0" dirty="0" smtClean="0"/>
              <a:t>(</a:t>
            </a:r>
            <a:r>
              <a:rPr lang="fr-BE" sz="1600" i="0" dirty="0" err="1" smtClean="0"/>
              <a:t>Orbis</a:t>
            </a:r>
            <a:r>
              <a:rPr lang="fr-BE" sz="1600" i="0" dirty="0" smtClean="0"/>
              <a:t>, </a:t>
            </a:r>
            <a:r>
              <a:rPr lang="fr-BE" sz="1600" i="0" dirty="0" err="1" smtClean="0"/>
              <a:t>WorldCompliance</a:t>
            </a:r>
            <a:r>
              <a:rPr lang="fr-BE" sz="1600" i="0" dirty="0" smtClean="0"/>
              <a:t>)</a:t>
            </a:r>
          </a:p>
          <a:p>
            <a:pPr marL="0" indent="0">
              <a:spcAft>
                <a:spcPts val="1200"/>
              </a:spcAft>
              <a:buFontTx/>
              <a:buNone/>
            </a:pPr>
            <a:r>
              <a:rPr lang="fr-BE" sz="1600" b="1" i="0" dirty="0" err="1" smtClean="0"/>
              <a:t>Risk</a:t>
            </a:r>
            <a:r>
              <a:rPr lang="fr-BE" sz="1600" b="1" i="0" dirty="0" smtClean="0"/>
              <a:t> score </a:t>
            </a:r>
            <a:r>
              <a:rPr lang="fr-BE" sz="1600" b="1" i="0" dirty="0" err="1" smtClean="0"/>
              <a:t>calculation</a:t>
            </a:r>
            <a:r>
              <a:rPr lang="fr-BE" sz="1600" b="1" i="0" dirty="0" smtClean="0"/>
              <a:t> </a:t>
            </a:r>
            <a:r>
              <a:rPr lang="fr-BE" sz="1600" b="1" i="0" dirty="0" err="1" smtClean="0"/>
              <a:t>based</a:t>
            </a:r>
            <a:r>
              <a:rPr lang="fr-BE" sz="1600" b="1" i="0" dirty="0" smtClean="0"/>
              <a:t> on </a:t>
            </a:r>
            <a:r>
              <a:rPr lang="fr-BE" sz="1600" b="1" i="0" dirty="0" err="1" smtClean="0"/>
              <a:t>internal</a:t>
            </a:r>
            <a:r>
              <a:rPr lang="fr-BE" sz="1600" b="1" i="0" dirty="0" smtClean="0"/>
              <a:t> and </a:t>
            </a:r>
            <a:r>
              <a:rPr lang="fr-BE" sz="1600" b="1" i="0" dirty="0" err="1" smtClean="0"/>
              <a:t>external</a:t>
            </a:r>
            <a:r>
              <a:rPr lang="fr-BE" sz="1600" b="1" i="0" dirty="0" smtClean="0"/>
              <a:t> data</a:t>
            </a:r>
          </a:p>
          <a:p>
            <a:pPr marL="0" indent="0">
              <a:spcAft>
                <a:spcPts val="1200"/>
              </a:spcAft>
              <a:buFontTx/>
              <a:buNone/>
            </a:pPr>
            <a:r>
              <a:rPr lang="fr-BE" sz="1600" b="1" i="0" dirty="0" smtClean="0"/>
              <a:t>Output visualisation in </a:t>
            </a:r>
            <a:r>
              <a:rPr lang="fr-BE" sz="1600" b="1" i="0" dirty="0" err="1" smtClean="0"/>
              <a:t>dashboards</a:t>
            </a:r>
            <a:endParaRPr lang="fr-BE" sz="1600" b="1" i="0" dirty="0" smtClean="0"/>
          </a:p>
          <a:p>
            <a:pPr marL="434975" lvl="2">
              <a:buFont typeface="Wingdings" pitchFamily="2" charset="2"/>
              <a:buChar char="§"/>
            </a:pPr>
            <a:r>
              <a:rPr lang="fr-BE" sz="1600" dirty="0" smtClean="0"/>
              <a:t>Visualisation </a:t>
            </a:r>
            <a:r>
              <a:rPr lang="fr-BE" sz="1600" dirty="0"/>
              <a:t>of links </a:t>
            </a:r>
            <a:r>
              <a:rPr lang="fr-BE" sz="1600" dirty="0" err="1"/>
              <a:t>between</a:t>
            </a:r>
            <a:r>
              <a:rPr lang="fr-BE" sz="1600" dirty="0"/>
              <a:t> </a:t>
            </a:r>
            <a:r>
              <a:rPr lang="fr-BE" sz="1600" dirty="0" err="1" smtClean="0"/>
              <a:t>entities</a:t>
            </a:r>
            <a:r>
              <a:rPr lang="fr-BE" sz="1600" dirty="0" smtClean="0"/>
              <a:t>/</a:t>
            </a:r>
            <a:r>
              <a:rPr lang="fr-BE" sz="1600" dirty="0" err="1" smtClean="0"/>
              <a:t>individuals</a:t>
            </a:r>
            <a:endParaRPr lang="fr-BE" sz="1600" dirty="0" smtClean="0"/>
          </a:p>
          <a:p>
            <a:pPr marL="434975" lvl="2">
              <a:buFont typeface="Wingdings" pitchFamily="2" charset="2"/>
              <a:buChar char="§"/>
            </a:pPr>
            <a:r>
              <a:rPr lang="fr-BE" sz="1600" dirty="0" smtClean="0"/>
              <a:t>High </a:t>
            </a:r>
            <a:r>
              <a:rPr lang="fr-BE" sz="1600" dirty="0" err="1" smtClean="0"/>
              <a:t>risk</a:t>
            </a:r>
            <a:r>
              <a:rPr lang="fr-BE" sz="1600" dirty="0" smtClean="0"/>
              <a:t> </a:t>
            </a:r>
            <a:r>
              <a:rPr lang="fr-BE" sz="1600" dirty="0" err="1" smtClean="0"/>
              <a:t>beneficiaries</a:t>
            </a:r>
            <a:r>
              <a:rPr lang="fr-BE" sz="1600" dirty="0" smtClean="0"/>
              <a:t> / </a:t>
            </a:r>
            <a:r>
              <a:rPr lang="fr-BE" sz="1600" dirty="0" err="1" smtClean="0"/>
              <a:t>projects</a:t>
            </a:r>
            <a:r>
              <a:rPr lang="fr-BE" sz="1600" dirty="0" smtClean="0"/>
              <a:t> / </a:t>
            </a:r>
            <a:r>
              <a:rPr lang="fr-BE" sz="1600" dirty="0" err="1" smtClean="0"/>
              <a:t>contractors</a:t>
            </a:r>
            <a:r>
              <a:rPr lang="fr-BE" sz="1600" dirty="0" smtClean="0"/>
              <a:t> / </a:t>
            </a:r>
            <a:r>
              <a:rPr lang="fr-BE" sz="1600" dirty="0" err="1" smtClean="0"/>
              <a:t>contracts</a:t>
            </a:r>
            <a:r>
              <a:rPr lang="fr-BE" sz="1600" dirty="0" smtClean="0"/>
              <a:t> </a:t>
            </a:r>
          </a:p>
          <a:p>
            <a:pPr marL="434975" lvl="2">
              <a:buFont typeface="Wingdings" pitchFamily="2" charset="2"/>
              <a:buChar char="§"/>
            </a:pPr>
            <a:r>
              <a:rPr lang="fr-BE" sz="1600" dirty="0" smtClean="0"/>
              <a:t>Drill-down </a:t>
            </a:r>
            <a:r>
              <a:rPr lang="fr-BE" sz="1600" dirty="0" err="1" smtClean="0"/>
              <a:t>functionalities</a:t>
            </a:r>
            <a:endParaRPr lang="fr-BE" sz="1600" dirty="0" smtClean="0"/>
          </a:p>
          <a:p>
            <a:pPr marL="434975" lvl="2">
              <a:buFont typeface="Wingdings" pitchFamily="2" charset="2"/>
              <a:buChar char="§"/>
            </a:pPr>
            <a:endParaRPr lang="fr-BE" sz="1600" dirty="0" smtClean="0"/>
          </a:p>
          <a:p>
            <a:pPr marL="0" indent="0">
              <a:spcAft>
                <a:spcPts val="1200"/>
              </a:spcAft>
              <a:buFontTx/>
              <a:buNone/>
            </a:pPr>
            <a:r>
              <a:rPr lang="fr-BE" sz="1600" b="1" i="0" dirty="0" smtClean="0"/>
              <a:t>Export options</a:t>
            </a:r>
          </a:p>
          <a:p>
            <a:pPr marL="0" indent="0">
              <a:spcAft>
                <a:spcPts val="1200"/>
              </a:spcAft>
              <a:buFontTx/>
              <a:buNone/>
            </a:pPr>
            <a:r>
              <a:rPr lang="fr-BE" sz="1600" b="1" i="0" dirty="0" smtClean="0"/>
              <a:t>Case management</a:t>
            </a:r>
          </a:p>
          <a:p>
            <a:pPr marL="0" indent="0">
              <a:spcAft>
                <a:spcPts val="1200"/>
              </a:spcAft>
              <a:buFontTx/>
              <a:buNone/>
            </a:pPr>
            <a:r>
              <a:rPr lang="fr-BE" sz="1600" b="1" i="0" dirty="0" smtClean="0"/>
              <a:t>Feedback </a:t>
            </a:r>
            <a:r>
              <a:rPr lang="fr-BE" sz="1600" b="1" i="0" dirty="0" err="1" smtClean="0"/>
              <a:t>loop</a:t>
            </a:r>
            <a:endParaRPr lang="fr-BE" sz="1600" b="1" i="0" dirty="0" smtClean="0"/>
          </a:p>
          <a:p>
            <a:pPr marL="0" indent="0">
              <a:spcAft>
                <a:spcPts val="1200"/>
              </a:spcAft>
              <a:buFontTx/>
              <a:buNone/>
            </a:pPr>
            <a:r>
              <a:rPr lang="fr-BE" sz="1600" b="1" i="0" dirty="0" smtClean="0"/>
              <a:t>User management</a:t>
            </a:r>
            <a:endParaRPr lang="en-US" sz="1600" b="1" i="0" dirty="0" smtClean="0"/>
          </a:p>
        </p:txBody>
      </p:sp>
      <p:sp>
        <p:nvSpPr>
          <p:cNvPr id="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Main 								Functionalities</a:t>
            </a: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82</a:t>
            </a:fld>
            <a:endParaRPr lang="en-GB"/>
          </a:p>
        </p:txBody>
      </p:sp>
    </p:spTree>
    <p:extLst>
      <p:ext uri="{BB962C8B-B14F-4D97-AF65-F5344CB8AC3E}">
        <p14:creationId xmlns:p14="http://schemas.microsoft.com/office/powerpoint/2010/main" val="631467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68313" y="1412776"/>
            <a:ext cx="8675687" cy="5184775"/>
          </a:xfrm>
        </p:spPr>
        <p:txBody>
          <a:bodyPr/>
          <a:lstStyle/>
          <a:p>
            <a:pPr marL="36000" indent="-171450">
              <a:spcAft>
                <a:spcPts val="600"/>
              </a:spcAft>
              <a:buFont typeface="Wingdings" pitchFamily="2" charset="2"/>
              <a:buChar char="§"/>
              <a:defRPr/>
            </a:pPr>
            <a:endParaRPr lang="en-US" sz="1600" b="1" dirty="0" smtClean="0">
              <a:solidFill>
                <a:srgbClr val="2D5EC1"/>
              </a:solidFill>
            </a:endParaRPr>
          </a:p>
          <a:p>
            <a:pPr marL="0" indent="0" eaLnBrk="1" hangingPunct="1">
              <a:spcAft>
                <a:spcPts val="600"/>
              </a:spcAft>
              <a:buClr>
                <a:srgbClr val="3166CF"/>
              </a:buClr>
              <a:buFontTx/>
              <a:buNone/>
              <a:defRPr/>
            </a:pPr>
            <a:endParaRPr lang="en-US" sz="1600" dirty="0" smtClean="0">
              <a:solidFill>
                <a:srgbClr val="2D5EC1"/>
              </a:solidFill>
            </a:endParaRPr>
          </a:p>
          <a:p>
            <a:pPr eaLnBrk="1" hangingPunct="1">
              <a:spcAft>
                <a:spcPts val="600"/>
              </a:spcAft>
              <a:buClr>
                <a:srgbClr val="3166CF"/>
              </a:buClr>
              <a:buFont typeface="Wingdings" pitchFamily="2" charset="2"/>
              <a:buChar char="§"/>
              <a:defRPr/>
            </a:pPr>
            <a:endParaRPr lang="en-US" b="1" dirty="0">
              <a:solidFill>
                <a:srgbClr val="2D5EC1"/>
              </a:solidFill>
            </a:endParaRPr>
          </a:p>
          <a:p>
            <a:pPr eaLnBrk="1" hangingPunct="1">
              <a:spcAft>
                <a:spcPts val="600"/>
              </a:spcAft>
              <a:defRPr/>
            </a:pPr>
            <a:endParaRPr lang="en-US" dirty="0" smtClean="0">
              <a:solidFill>
                <a:srgbClr val="2D5EC1"/>
              </a:solidFill>
            </a:endParaRPr>
          </a:p>
        </p:txBody>
      </p:sp>
      <p:sp>
        <p:nvSpPr>
          <p:cNvPr id="1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Welcome window                     </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83</a:t>
            </a:fld>
            <a:endParaRPr lang="en-GB"/>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7949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eft Arrow 14"/>
          <p:cNvSpPr/>
          <p:nvPr/>
        </p:nvSpPr>
        <p:spPr bwMode="auto">
          <a:xfrm rot="11677717">
            <a:off x="5286641" y="1586485"/>
            <a:ext cx="552433"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6" name="Left Arrow 15"/>
          <p:cNvSpPr/>
          <p:nvPr/>
        </p:nvSpPr>
        <p:spPr bwMode="auto">
          <a:xfrm rot="9935179">
            <a:off x="5144934" y="2213914"/>
            <a:ext cx="696806"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7" name="Oval 16"/>
          <p:cNvSpPr/>
          <p:nvPr/>
        </p:nvSpPr>
        <p:spPr bwMode="auto">
          <a:xfrm>
            <a:off x="4551308" y="1362378"/>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8" name="Oval 17"/>
          <p:cNvSpPr/>
          <p:nvPr/>
        </p:nvSpPr>
        <p:spPr bwMode="auto">
          <a:xfrm>
            <a:off x="4407292" y="2226474"/>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9656048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68313" y="1412776"/>
            <a:ext cx="8675687" cy="5184775"/>
          </a:xfrm>
        </p:spPr>
        <p:txBody>
          <a:bodyPr/>
          <a:lstStyle/>
          <a:p>
            <a:pPr marL="36000" indent="-171450">
              <a:spcAft>
                <a:spcPts val="600"/>
              </a:spcAft>
              <a:buFont typeface="Wingdings" pitchFamily="2" charset="2"/>
              <a:buChar char="§"/>
              <a:defRPr/>
            </a:pPr>
            <a:endParaRPr lang="en-US" sz="1600" b="1" dirty="0" smtClean="0">
              <a:solidFill>
                <a:srgbClr val="2D5EC1"/>
              </a:solidFill>
            </a:endParaRPr>
          </a:p>
          <a:p>
            <a:pPr marL="0" indent="0" eaLnBrk="1" hangingPunct="1">
              <a:spcAft>
                <a:spcPts val="600"/>
              </a:spcAft>
              <a:buClr>
                <a:srgbClr val="3166CF"/>
              </a:buClr>
              <a:buFontTx/>
              <a:buNone/>
              <a:defRPr/>
            </a:pPr>
            <a:endParaRPr lang="en-US" sz="1600" dirty="0" smtClean="0">
              <a:solidFill>
                <a:srgbClr val="2D5EC1"/>
              </a:solidFill>
            </a:endParaRPr>
          </a:p>
          <a:p>
            <a:pPr eaLnBrk="1" hangingPunct="1">
              <a:spcAft>
                <a:spcPts val="600"/>
              </a:spcAft>
              <a:buClr>
                <a:srgbClr val="3166CF"/>
              </a:buClr>
              <a:buFont typeface="Wingdings" pitchFamily="2" charset="2"/>
              <a:buChar char="§"/>
              <a:defRPr/>
            </a:pPr>
            <a:endParaRPr lang="en-US" b="1" dirty="0">
              <a:solidFill>
                <a:srgbClr val="2D5EC1"/>
              </a:solidFill>
            </a:endParaRPr>
          </a:p>
          <a:p>
            <a:pPr eaLnBrk="1" hangingPunct="1">
              <a:spcAft>
                <a:spcPts val="600"/>
              </a:spcAft>
              <a:defRPr/>
            </a:pPr>
            <a:endParaRPr lang="en-US" dirty="0" smtClean="0">
              <a:solidFill>
                <a:srgbClr val="2D5EC1"/>
              </a:solidFill>
            </a:endParaRPr>
          </a:p>
        </p:txBody>
      </p:sp>
      <p:sp>
        <p:nvSpPr>
          <p:cNvPr id="14" name="Rectangle 2"/>
          <p:cNvSpPr txBox="1">
            <a:spLocks noChangeArrowheads="1"/>
          </p:cNvSpPr>
          <p:nvPr/>
        </p:nvSpPr>
        <p:spPr bwMode="auto">
          <a:xfrm>
            <a:off x="107504" y="14128"/>
            <a:ext cx="892899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indent="0" eaLnBrk="1" hangingPunct="1"/>
            <a:r>
              <a:rPr lang="en-US" kern="0" dirty="0" smtClean="0">
                <a:solidFill>
                  <a:srgbClr val="FFC000"/>
                </a:solidFill>
              </a:rPr>
              <a:t>Arachne				</a:t>
            </a:r>
            <a:r>
              <a:rPr lang="en-US" sz="2400" kern="0" dirty="0" smtClean="0">
                <a:solidFill>
                  <a:srgbClr val="FFC000"/>
                </a:solidFill>
              </a:rPr>
              <a:t>Welcome window                     </a:t>
            </a:r>
            <a:endParaRPr lang="en-US" kern="0"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84</a:t>
            </a:fld>
            <a:endParaRPr lang="en-GB"/>
          </a:p>
        </p:txBody>
      </p:sp>
      <p:grpSp>
        <p:nvGrpSpPr>
          <p:cNvPr id="4" name="Group 3"/>
          <p:cNvGrpSpPr/>
          <p:nvPr/>
        </p:nvGrpSpPr>
        <p:grpSpPr>
          <a:xfrm>
            <a:off x="-36512" y="980728"/>
            <a:ext cx="9258480" cy="5877271"/>
            <a:chOff x="475581" y="1556792"/>
            <a:chExt cx="8300183" cy="4464496"/>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6" y="1556792"/>
              <a:ext cx="827170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bwMode="auto">
            <a:xfrm>
              <a:off x="476756" y="3356992"/>
              <a:ext cx="4131756" cy="1296144"/>
            </a:xfrm>
            <a:prstGeom prst="roundRect">
              <a:avLst/>
            </a:prstGeom>
            <a:solidFill>
              <a:srgbClr val="92D050">
                <a:alpha val="33000"/>
              </a:srgbClr>
            </a:solidFill>
            <a:ln>
              <a:noFill/>
            </a:ln>
            <a:effectLst/>
            <a:extLst/>
          </p:spPr>
          <p:txBody>
            <a:bodyPr vert="horz" wrap="square" lIns="91440" tIns="45720" rIns="91440" bIns="45720" numCol="1" rtlCol="0" anchor="ctr" anchorCtr="0" compatLnSpc="1">
              <a:prstTxWarp prst="textNoShape">
                <a:avLst/>
              </a:prstTxWarp>
            </a:bodyPr>
            <a:lstStyle/>
            <a:p>
              <a:pPr marL="3175" algn="ctr"/>
              <a:r>
                <a:rPr lang="fr-BE" b="1" dirty="0" err="1" smtClean="0">
                  <a:solidFill>
                    <a:srgbClr val="2D5EC1"/>
                  </a:solidFill>
                </a:rPr>
                <a:t>Projects</a:t>
              </a:r>
              <a:r>
                <a:rPr lang="fr-BE" b="1" dirty="0" smtClean="0">
                  <a:solidFill>
                    <a:srgbClr val="2D5EC1"/>
                  </a:solidFill>
                </a:rPr>
                <a:t> Dashboard</a:t>
              </a:r>
            </a:p>
          </p:txBody>
        </p:sp>
        <p:sp>
          <p:nvSpPr>
            <p:cNvPr id="8" name="Rounded Rectangle 7"/>
            <p:cNvSpPr/>
            <p:nvPr/>
          </p:nvSpPr>
          <p:spPr bwMode="auto">
            <a:xfrm>
              <a:off x="4616708" y="3356992"/>
              <a:ext cx="4131756" cy="1296144"/>
            </a:xfrm>
            <a:prstGeom prst="roundRect">
              <a:avLst/>
            </a:prstGeom>
            <a:solidFill>
              <a:srgbClr val="92D050">
                <a:alpha val="33000"/>
              </a:srgbClr>
            </a:solidFill>
            <a:ln>
              <a:noFill/>
            </a:ln>
            <a:effectLst/>
            <a:extLst/>
          </p:spPr>
          <p:txBody>
            <a:bodyPr vert="horz" wrap="square" lIns="91440" tIns="45720" rIns="91440" bIns="45720" numCol="1" rtlCol="0" anchor="ctr" anchorCtr="0" compatLnSpc="1">
              <a:prstTxWarp prst="textNoShape">
                <a:avLst/>
              </a:prstTxWarp>
            </a:bodyPr>
            <a:lstStyle/>
            <a:p>
              <a:pPr marL="3175" algn="ctr"/>
              <a:r>
                <a:rPr kumimoji="0" lang="fr-BE" sz="1200" b="1" i="0" u="none" strike="noStrike" cap="none" normalizeH="0" baseline="0" dirty="0" err="1" smtClean="0">
                  <a:ln>
                    <a:noFill/>
                  </a:ln>
                  <a:solidFill>
                    <a:srgbClr val="2D5EC1"/>
                  </a:solidFill>
                  <a:effectLst/>
                  <a:latin typeface="Verdana" pitchFamily="34" charset="0"/>
                </a:rPr>
                <a:t>Beneficiairies</a:t>
              </a:r>
              <a:r>
                <a:rPr kumimoji="0" lang="fr-BE" sz="1200" b="1" i="0" u="none" strike="noStrike" cap="none" normalizeH="0" dirty="0" smtClean="0">
                  <a:ln>
                    <a:noFill/>
                  </a:ln>
                  <a:solidFill>
                    <a:srgbClr val="2D5EC1"/>
                  </a:solidFill>
                  <a:effectLst/>
                  <a:latin typeface="Verdana" pitchFamily="34" charset="0"/>
                </a:rPr>
                <a:t> </a:t>
              </a:r>
              <a:r>
                <a:rPr lang="fr-BE" b="1" dirty="0">
                  <a:solidFill>
                    <a:srgbClr val="2D5EC1"/>
                  </a:solidFill>
                </a:rPr>
                <a:t>Dashboard</a:t>
              </a:r>
              <a:endParaRPr kumimoji="0" lang="fr-FR" sz="1200" b="1" i="0" u="none" strike="noStrike" cap="none" normalizeH="0" baseline="0" dirty="0" smtClean="0">
                <a:ln>
                  <a:noFill/>
                </a:ln>
                <a:solidFill>
                  <a:srgbClr val="2D5EC1"/>
                </a:solidFill>
                <a:effectLst/>
                <a:latin typeface="Verdana" pitchFamily="34" charset="0"/>
              </a:endParaRPr>
            </a:p>
          </p:txBody>
        </p:sp>
        <p:sp>
          <p:nvSpPr>
            <p:cNvPr id="9" name="Rounded Rectangle 8"/>
            <p:cNvSpPr/>
            <p:nvPr/>
          </p:nvSpPr>
          <p:spPr bwMode="auto">
            <a:xfrm>
              <a:off x="475581" y="4725144"/>
              <a:ext cx="4131756" cy="1296144"/>
            </a:xfrm>
            <a:prstGeom prst="roundRect">
              <a:avLst/>
            </a:prstGeom>
            <a:solidFill>
              <a:srgbClr val="92D050">
                <a:alpha val="33000"/>
              </a:srgbClr>
            </a:solidFill>
            <a:ln>
              <a:noFill/>
            </a:ln>
            <a:effectLst/>
            <a:extLst/>
          </p:spPr>
          <p:txBody>
            <a:bodyPr vert="horz" wrap="square" lIns="91440" tIns="45720" rIns="91440" bIns="45720" numCol="1" rtlCol="0" anchor="ctr" anchorCtr="0" compatLnSpc="1">
              <a:prstTxWarp prst="textNoShape">
                <a:avLst/>
              </a:prstTxWarp>
            </a:bodyPr>
            <a:lstStyle/>
            <a:p>
              <a:pPr marL="3175" algn="ctr"/>
              <a:r>
                <a:rPr kumimoji="0" lang="fr-BE" sz="1200" b="1" i="0" u="none" strike="noStrike" cap="none" normalizeH="0" baseline="0" dirty="0" err="1" smtClean="0">
                  <a:ln>
                    <a:noFill/>
                  </a:ln>
                  <a:solidFill>
                    <a:srgbClr val="2D5EC1"/>
                  </a:solidFill>
                  <a:effectLst/>
                  <a:latin typeface="Verdana" pitchFamily="34" charset="0"/>
                </a:rPr>
                <a:t>Contracts</a:t>
              </a:r>
              <a:r>
                <a:rPr kumimoji="0" lang="fr-BE" sz="1200" b="1" i="0" u="none" strike="noStrike" cap="none" normalizeH="0" dirty="0" smtClean="0">
                  <a:ln>
                    <a:noFill/>
                  </a:ln>
                  <a:solidFill>
                    <a:srgbClr val="2D5EC1"/>
                  </a:solidFill>
                  <a:effectLst/>
                  <a:latin typeface="Verdana" pitchFamily="34" charset="0"/>
                </a:rPr>
                <a:t> </a:t>
              </a:r>
              <a:r>
                <a:rPr lang="fr-BE" b="1" dirty="0">
                  <a:solidFill>
                    <a:srgbClr val="2D5EC1"/>
                  </a:solidFill>
                </a:rPr>
                <a:t>Dashboard</a:t>
              </a:r>
              <a:endParaRPr kumimoji="0" lang="fr-FR" sz="1200" b="1" i="0" u="none" strike="noStrike" cap="none" normalizeH="0" baseline="0" dirty="0" smtClean="0">
                <a:ln>
                  <a:noFill/>
                </a:ln>
                <a:solidFill>
                  <a:srgbClr val="2D5EC1"/>
                </a:solidFill>
                <a:effectLst/>
                <a:latin typeface="Verdana" pitchFamily="34" charset="0"/>
              </a:endParaRPr>
            </a:p>
          </p:txBody>
        </p:sp>
        <p:sp>
          <p:nvSpPr>
            <p:cNvPr id="10" name="Rounded Rectangle 9"/>
            <p:cNvSpPr/>
            <p:nvPr/>
          </p:nvSpPr>
          <p:spPr bwMode="auto">
            <a:xfrm>
              <a:off x="4644008" y="4725144"/>
              <a:ext cx="4131756" cy="1296144"/>
            </a:xfrm>
            <a:prstGeom prst="roundRect">
              <a:avLst/>
            </a:prstGeom>
            <a:solidFill>
              <a:srgbClr val="92D050">
                <a:alpha val="33000"/>
              </a:srgbClr>
            </a:solidFill>
            <a:ln>
              <a:noFill/>
            </a:ln>
            <a:effectLst/>
            <a:extLst/>
          </p:spPr>
          <p:txBody>
            <a:bodyPr vert="horz" wrap="square" lIns="91440" tIns="45720" rIns="91440" bIns="45720" numCol="1" rtlCol="0" anchor="ctr" anchorCtr="0" compatLnSpc="1">
              <a:prstTxWarp prst="textNoShape">
                <a:avLst/>
              </a:prstTxWarp>
            </a:bodyPr>
            <a:lstStyle/>
            <a:p>
              <a:pPr marL="3175" algn="ctr"/>
              <a:r>
                <a:rPr kumimoji="0" lang="fr-BE" sz="1200" b="1" i="0" u="none" strike="noStrike" cap="none" normalizeH="0" baseline="0" dirty="0" err="1" smtClean="0">
                  <a:ln>
                    <a:noFill/>
                  </a:ln>
                  <a:solidFill>
                    <a:srgbClr val="2D5EC1"/>
                  </a:solidFill>
                  <a:effectLst/>
                  <a:latin typeface="Verdana" pitchFamily="34" charset="0"/>
                </a:rPr>
                <a:t>Contractors</a:t>
              </a:r>
              <a:r>
                <a:rPr kumimoji="0" lang="fr-BE" sz="1200" b="1" i="0" u="none" strike="noStrike" cap="none" normalizeH="0" baseline="0" dirty="0" smtClean="0">
                  <a:ln>
                    <a:noFill/>
                  </a:ln>
                  <a:solidFill>
                    <a:srgbClr val="2D5EC1"/>
                  </a:solidFill>
                  <a:effectLst/>
                  <a:latin typeface="Verdana" pitchFamily="34" charset="0"/>
                </a:rPr>
                <a:t> </a:t>
              </a:r>
              <a:r>
                <a:rPr lang="fr-BE" b="1" dirty="0">
                  <a:solidFill>
                    <a:srgbClr val="2D5EC1"/>
                  </a:solidFill>
                </a:rPr>
                <a:t>Dashboard </a:t>
              </a:r>
              <a:endParaRPr kumimoji="0" lang="fr-FR" sz="1200" b="1" i="0" u="none" strike="noStrike" cap="none" normalizeH="0" baseline="0" dirty="0" smtClean="0">
                <a:ln>
                  <a:noFill/>
                </a:ln>
                <a:solidFill>
                  <a:srgbClr val="2D5EC1"/>
                </a:solidFill>
                <a:effectLst/>
                <a:latin typeface="Verdana" pitchFamily="34" charset="0"/>
              </a:endParaRPr>
            </a:p>
          </p:txBody>
        </p:sp>
        <p:sp>
          <p:nvSpPr>
            <p:cNvPr id="11" name="Rounded Rectangle 10"/>
            <p:cNvSpPr/>
            <p:nvPr/>
          </p:nvSpPr>
          <p:spPr bwMode="auto">
            <a:xfrm>
              <a:off x="476756" y="1916832"/>
              <a:ext cx="8271708" cy="648072"/>
            </a:xfrm>
            <a:prstGeom prst="roundRect">
              <a:avLst/>
            </a:prstGeom>
            <a:solidFill>
              <a:srgbClr val="EB359D">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2D5EC1"/>
                  </a:solidFill>
                  <a:effectLst/>
                  <a:latin typeface="Verdana" pitchFamily="34" charset="0"/>
                </a:rPr>
                <a:t>Case Management Dashboard</a:t>
              </a:r>
            </a:p>
          </p:txBody>
        </p:sp>
        <p:sp>
          <p:nvSpPr>
            <p:cNvPr id="12" name="Rounded Rectangle 11"/>
            <p:cNvSpPr/>
            <p:nvPr/>
          </p:nvSpPr>
          <p:spPr bwMode="auto">
            <a:xfrm>
              <a:off x="476756" y="2636912"/>
              <a:ext cx="8271708" cy="648072"/>
            </a:xfrm>
            <a:prstGeom prst="roundRect">
              <a:avLst/>
            </a:prstGeom>
            <a:solidFill>
              <a:srgbClr val="5224FC">
                <a:alpha val="32941"/>
              </a:srgb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err="1" smtClean="0">
                  <a:ln>
                    <a:noFill/>
                  </a:ln>
                  <a:solidFill>
                    <a:srgbClr val="2D5EC1"/>
                  </a:solidFill>
                  <a:effectLst/>
                  <a:latin typeface="Verdana" pitchFamily="34" charset="0"/>
                </a:rPr>
                <a:t>Alert</a:t>
              </a:r>
              <a:r>
                <a:rPr kumimoji="0" lang="fr-BE" sz="1200" b="1" i="0" u="none" strike="noStrike" cap="none" normalizeH="0" baseline="0" dirty="0" smtClean="0">
                  <a:ln>
                    <a:noFill/>
                  </a:ln>
                  <a:solidFill>
                    <a:srgbClr val="2D5EC1"/>
                  </a:solidFill>
                  <a:effectLst/>
                  <a:latin typeface="Verdana" pitchFamily="34" charset="0"/>
                </a:rPr>
                <a:t> </a:t>
              </a:r>
              <a:r>
                <a:rPr kumimoji="0" lang="fr-BE" sz="1200" b="1" i="0" u="none" strike="noStrike" cap="none" normalizeH="0" baseline="0" dirty="0" err="1" smtClean="0">
                  <a:ln>
                    <a:noFill/>
                  </a:ln>
                  <a:solidFill>
                    <a:srgbClr val="2D5EC1"/>
                  </a:solidFill>
                  <a:effectLst/>
                  <a:latin typeface="Verdana" pitchFamily="34" charset="0"/>
                </a:rPr>
                <a:t>Statistics</a:t>
              </a:r>
              <a:r>
                <a:rPr kumimoji="0" lang="fr-BE" sz="1200" b="1" i="0" u="none" strike="noStrike" cap="none" normalizeH="0" baseline="0" dirty="0" smtClean="0">
                  <a:ln>
                    <a:noFill/>
                  </a:ln>
                  <a:solidFill>
                    <a:srgbClr val="2D5EC1"/>
                  </a:solidFill>
                  <a:effectLst/>
                  <a:latin typeface="Verdana" pitchFamily="34" charset="0"/>
                </a:rPr>
                <a:t> on the MS </a:t>
              </a:r>
              <a:r>
                <a:rPr kumimoji="0" lang="fr-BE" sz="1200" b="1" i="0" u="none" strike="noStrike" cap="none" normalizeH="0" baseline="0" dirty="0" err="1" smtClean="0">
                  <a:ln>
                    <a:noFill/>
                  </a:ln>
                  <a:solidFill>
                    <a:srgbClr val="2D5EC1"/>
                  </a:solidFill>
                  <a:effectLst/>
                  <a:latin typeface="Verdana" pitchFamily="34" charset="0"/>
                </a:rPr>
                <a:t>Operation</a:t>
              </a:r>
              <a:r>
                <a:rPr lang="fr-BE" b="1" dirty="0" err="1" smtClean="0">
                  <a:solidFill>
                    <a:srgbClr val="2D5EC1"/>
                  </a:solidFill>
                </a:rPr>
                <a:t>al</a:t>
              </a:r>
              <a:r>
                <a:rPr lang="fr-BE" b="1" dirty="0" smtClean="0">
                  <a:solidFill>
                    <a:srgbClr val="2D5EC1"/>
                  </a:solidFill>
                </a:rPr>
                <a:t> Programs</a:t>
              </a:r>
              <a:endParaRPr kumimoji="0" lang="fr-FR" sz="1200" b="1" i="0" u="none" strike="noStrike" cap="none" normalizeH="0" baseline="0" dirty="0" smtClean="0">
                <a:ln>
                  <a:noFill/>
                </a:ln>
                <a:solidFill>
                  <a:srgbClr val="2D5EC1"/>
                </a:solidFill>
                <a:effectLst/>
                <a:latin typeface="Verdana" pitchFamily="34" charset="0"/>
              </a:endParaRPr>
            </a:p>
          </p:txBody>
        </p:sp>
        <p:sp>
          <p:nvSpPr>
            <p:cNvPr id="13" name="Rounded Rectangle 12"/>
            <p:cNvSpPr/>
            <p:nvPr/>
          </p:nvSpPr>
          <p:spPr bwMode="auto">
            <a:xfrm>
              <a:off x="476756" y="1556792"/>
              <a:ext cx="8271708" cy="288032"/>
            </a:xfrm>
            <a:prstGeom prst="roundRect">
              <a:avLst/>
            </a:prstGeom>
            <a:solidFill>
              <a:schemeClr val="accent1">
                <a:alpha val="33000"/>
              </a:schemeClr>
            </a:solidFill>
            <a:ln>
              <a:noFill/>
            </a:ln>
            <a:effectLst/>
            <a:extLst/>
          </p:spPr>
          <p:txBody>
            <a:bodyPr vert="horz" wrap="square" lIns="91440" tIns="45720" rIns="91440" bIns="45720" numCol="1" rtlCol="0" anchor="ctr" anchorCtr="0" compatLnSpc="1">
              <a:prstTxWarp prst="textNoShape">
                <a:avLst/>
              </a:prstTxWarp>
            </a:bodyPr>
            <a:lstStyle/>
            <a:p>
              <a:pPr marL="3175" marR="0" indent="0" algn="ctr" defTabSz="914400" rtl="0" eaLnBrk="1" fontAlgn="base" latinLnBrk="0" hangingPunct="1">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2D5EC1"/>
                  </a:solidFill>
                  <a:effectLst/>
                  <a:latin typeface="Verdana" pitchFamily="34" charset="0"/>
                </a:rPr>
                <a:t>Arachne Menu</a:t>
              </a:r>
            </a:p>
          </p:txBody>
        </p:sp>
      </p:grpSp>
    </p:spTree>
    <p:extLst>
      <p:ext uri="{BB962C8B-B14F-4D97-AF65-F5344CB8AC3E}">
        <p14:creationId xmlns:p14="http://schemas.microsoft.com/office/powerpoint/2010/main" val="26979795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94133"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bwMode="auto">
          <a:xfrm>
            <a:off x="2843808" y="1268760"/>
            <a:ext cx="792088"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7" name="Down Arrow 6"/>
          <p:cNvSpPr/>
          <p:nvPr/>
        </p:nvSpPr>
        <p:spPr bwMode="auto">
          <a:xfrm>
            <a:off x="1619672" y="548680"/>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8" name="Left Arrow 7"/>
          <p:cNvSpPr/>
          <p:nvPr/>
        </p:nvSpPr>
        <p:spPr bwMode="auto">
          <a:xfrm>
            <a:off x="5436096" y="6021288"/>
            <a:ext cx="792088"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85</a:t>
            </a:fld>
            <a:endParaRPr lang="en-GB"/>
          </a:p>
        </p:txBody>
      </p:sp>
      <p:sp>
        <p:nvSpPr>
          <p:cNvPr id="9" name="Rounded Rectangle 8"/>
          <p:cNvSpPr/>
          <p:nvPr/>
        </p:nvSpPr>
        <p:spPr bwMode="auto">
          <a:xfrm>
            <a:off x="1439652" y="1196752"/>
            <a:ext cx="1404156" cy="432048"/>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Rounded Rectangle 9"/>
          <p:cNvSpPr/>
          <p:nvPr/>
        </p:nvSpPr>
        <p:spPr bwMode="auto">
          <a:xfrm>
            <a:off x="4283968" y="6021288"/>
            <a:ext cx="1152128" cy="28803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8557437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Task Pane</a:t>
            </a:r>
            <a:endParaRPr lang="en-US" dirty="0" smtClean="0">
              <a:solidFill>
                <a:srgbClr val="FFC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2" y="980728"/>
            <a:ext cx="9128698"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eft Arrow 10"/>
          <p:cNvSpPr/>
          <p:nvPr/>
        </p:nvSpPr>
        <p:spPr bwMode="auto">
          <a:xfrm>
            <a:off x="5148064" y="1988840"/>
            <a:ext cx="792088" cy="360040"/>
          </a:xfrm>
          <a:prstGeom prst="lef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2" name="Down Arrow 11"/>
          <p:cNvSpPr/>
          <p:nvPr/>
        </p:nvSpPr>
        <p:spPr bwMode="auto">
          <a:xfrm>
            <a:off x="3779912" y="548680"/>
            <a:ext cx="360040" cy="648072"/>
          </a:xfrm>
          <a:prstGeom prst="down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86</a:t>
            </a:fld>
            <a:endParaRPr lang="en-GB"/>
          </a:p>
        </p:txBody>
      </p:sp>
    </p:spTree>
    <p:extLst>
      <p:ext uri="{BB962C8B-B14F-4D97-AF65-F5344CB8AC3E}">
        <p14:creationId xmlns:p14="http://schemas.microsoft.com/office/powerpoint/2010/main" val="259510254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3999" cy="5866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Number of items</a:t>
            </a:r>
            <a:endParaRPr lang="en-US" dirty="0" smtClean="0">
              <a:solidFill>
                <a:srgbClr val="FFC000"/>
              </a:solidFill>
            </a:endParaRPr>
          </a:p>
        </p:txBody>
      </p:sp>
      <p:sp>
        <p:nvSpPr>
          <p:cNvPr id="11" name="Left Arrow 10"/>
          <p:cNvSpPr/>
          <p:nvPr/>
        </p:nvSpPr>
        <p:spPr bwMode="auto">
          <a:xfrm rot="16200000">
            <a:off x="8361070" y="5976634"/>
            <a:ext cx="792088" cy="305333"/>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7" name="Rounded Rectangle 6"/>
          <p:cNvSpPr/>
          <p:nvPr/>
        </p:nvSpPr>
        <p:spPr bwMode="auto">
          <a:xfrm>
            <a:off x="8388424" y="6576793"/>
            <a:ext cx="745890"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8" name="Rounded Rectangle 7"/>
          <p:cNvSpPr/>
          <p:nvPr/>
        </p:nvSpPr>
        <p:spPr bwMode="auto">
          <a:xfrm>
            <a:off x="891380" y="6576793"/>
            <a:ext cx="360039"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0" name="TextBox 9"/>
          <p:cNvSpPr txBox="1"/>
          <p:nvPr/>
        </p:nvSpPr>
        <p:spPr>
          <a:xfrm>
            <a:off x="2039402" y="5944634"/>
            <a:ext cx="5546376" cy="369332"/>
          </a:xfrm>
          <a:prstGeom prst="rect">
            <a:avLst/>
          </a:prstGeom>
          <a:noFill/>
        </p:spPr>
        <p:txBody>
          <a:bodyPr wrap="square" rtlCol="0">
            <a:spAutoFit/>
          </a:bodyPr>
          <a:lstStyle/>
          <a:p>
            <a:r>
              <a:rPr lang="fr-BE" sz="1800" b="1" dirty="0" smtClean="0">
                <a:solidFill>
                  <a:srgbClr val="FF0000"/>
                </a:solidFill>
              </a:rPr>
              <a:t>Top 20 of </a:t>
            </a:r>
            <a:r>
              <a:rPr lang="fr-BE" sz="1800" b="1" dirty="0" err="1" smtClean="0">
                <a:solidFill>
                  <a:srgbClr val="FF0000"/>
                </a:solidFill>
              </a:rPr>
              <a:t>most</a:t>
            </a:r>
            <a:r>
              <a:rPr lang="fr-BE" sz="1800" b="1" dirty="0" smtClean="0">
                <a:solidFill>
                  <a:srgbClr val="FF0000"/>
                </a:solidFill>
              </a:rPr>
              <a:t> </a:t>
            </a:r>
            <a:r>
              <a:rPr lang="fr-BE" sz="1800" b="1" dirty="0" err="1" smtClean="0">
                <a:solidFill>
                  <a:srgbClr val="FF0000"/>
                </a:solidFill>
              </a:rPr>
              <a:t>risky</a:t>
            </a:r>
            <a:r>
              <a:rPr lang="fr-BE" sz="1800" b="1" dirty="0" smtClean="0">
                <a:solidFill>
                  <a:srgbClr val="FF0000"/>
                </a:solidFill>
              </a:rPr>
              <a:t> </a:t>
            </a:r>
            <a:r>
              <a:rPr lang="fr-BE" sz="1800" b="1" dirty="0" err="1" smtClean="0">
                <a:solidFill>
                  <a:srgbClr val="FF0000"/>
                </a:solidFill>
              </a:rPr>
              <a:t>projects</a:t>
            </a:r>
            <a:endParaRPr lang="en-GB" sz="1800" b="1" dirty="0">
              <a:solidFill>
                <a:srgbClr val="FF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43193"/>
            <a:ext cx="9048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bwMode="auto">
          <a:xfrm rot="13366810">
            <a:off x="759723" y="4103834"/>
            <a:ext cx="792088"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36006270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65756" cy="5641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F</a:t>
            </a:r>
            <a:r>
              <a:rPr lang="en-US" sz="2800" dirty="0" smtClean="0">
                <a:solidFill>
                  <a:srgbClr val="FFC000"/>
                </a:solidFill>
              </a:rPr>
              <a:t>ilter options</a:t>
            </a:r>
            <a:endParaRPr lang="en-US" dirty="0" smtClean="0">
              <a:solidFill>
                <a:srgbClr val="FFC000"/>
              </a:solidFill>
            </a:endParaRPr>
          </a:p>
        </p:txBody>
      </p:sp>
      <p:sp>
        <p:nvSpPr>
          <p:cNvPr id="11" name="Left Arrow 10"/>
          <p:cNvSpPr/>
          <p:nvPr/>
        </p:nvSpPr>
        <p:spPr bwMode="auto">
          <a:xfrm rot="18992538">
            <a:off x="3439435" y="5889355"/>
            <a:ext cx="792088"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8" name="Rounded Rectangle 7"/>
          <p:cNvSpPr/>
          <p:nvPr/>
        </p:nvSpPr>
        <p:spPr bwMode="auto">
          <a:xfrm>
            <a:off x="3131840" y="6337245"/>
            <a:ext cx="360039"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9" name="Left Arrow 8"/>
          <p:cNvSpPr/>
          <p:nvPr/>
        </p:nvSpPr>
        <p:spPr bwMode="auto">
          <a:xfrm rot="19644610">
            <a:off x="2155026" y="1592796"/>
            <a:ext cx="729493"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0" name="Oval 9"/>
          <p:cNvSpPr/>
          <p:nvPr/>
        </p:nvSpPr>
        <p:spPr bwMode="auto">
          <a:xfrm>
            <a:off x="4067944" y="5378263"/>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sp>
        <p:nvSpPr>
          <p:cNvPr id="12" name="Oval 11"/>
          <p:cNvSpPr/>
          <p:nvPr/>
        </p:nvSpPr>
        <p:spPr bwMode="auto">
          <a:xfrm>
            <a:off x="2800640" y="1246949"/>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
        <p:nvSpPr>
          <p:cNvPr id="7" name="Rounded Rectangle 6"/>
          <p:cNvSpPr/>
          <p:nvPr/>
        </p:nvSpPr>
        <p:spPr bwMode="auto">
          <a:xfrm>
            <a:off x="50776" y="1246949"/>
            <a:ext cx="2144960" cy="5341598"/>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88</a:t>
            </a:fld>
            <a:endParaRPr lang="en-GB"/>
          </a:p>
        </p:txBody>
      </p:sp>
      <p:sp>
        <p:nvSpPr>
          <p:cNvPr id="13" name="Oval 12"/>
          <p:cNvSpPr/>
          <p:nvPr/>
        </p:nvSpPr>
        <p:spPr bwMode="auto">
          <a:xfrm>
            <a:off x="5220072" y="5378263"/>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3</a:t>
            </a:r>
            <a:endParaRPr kumimoji="0" lang="en-GB" sz="3600" b="1" i="0" u="none" strike="noStrike" cap="none" normalizeH="0" baseline="0" dirty="0" smtClean="0">
              <a:ln>
                <a:noFill/>
              </a:ln>
              <a:solidFill>
                <a:schemeClr val="tx1"/>
              </a:solidFill>
              <a:effectLst/>
              <a:latin typeface="Verdana" pitchFamily="34" charset="0"/>
            </a:endParaRPr>
          </a:p>
        </p:txBody>
      </p:sp>
      <p:sp>
        <p:nvSpPr>
          <p:cNvPr id="3" name="Plus 2"/>
          <p:cNvSpPr/>
          <p:nvPr/>
        </p:nvSpPr>
        <p:spPr bwMode="auto">
          <a:xfrm>
            <a:off x="4773166" y="5411720"/>
            <a:ext cx="432048" cy="518128"/>
          </a:xfrm>
          <a:prstGeom prst="mathPlus">
            <a:avLst/>
          </a:prstGeom>
          <a:solidFill>
            <a:schemeClr val="tx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37723659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11" name="Left Arrow 10"/>
          <p:cNvSpPr/>
          <p:nvPr/>
        </p:nvSpPr>
        <p:spPr bwMode="auto">
          <a:xfrm rot="18992538">
            <a:off x="389611" y="1423388"/>
            <a:ext cx="792088" cy="266348"/>
          </a:xfrm>
          <a:prstGeom prst="leftArrow">
            <a:avLst>
              <a:gd name="adj1" fmla="val 45354"/>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8" name="Rounded Rectangle 7"/>
          <p:cNvSpPr/>
          <p:nvPr/>
        </p:nvSpPr>
        <p:spPr bwMode="auto">
          <a:xfrm>
            <a:off x="144019" y="1790426"/>
            <a:ext cx="288030"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7" name="Rounded Rectangle 6"/>
          <p:cNvSpPr/>
          <p:nvPr/>
        </p:nvSpPr>
        <p:spPr bwMode="auto">
          <a:xfrm>
            <a:off x="395538" y="2083601"/>
            <a:ext cx="8496942" cy="1129375"/>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89</a:t>
            </a:fld>
            <a:endParaRPr lang="en-GB"/>
          </a:p>
        </p:txBody>
      </p:sp>
      <p:sp>
        <p:nvSpPr>
          <p:cNvPr id="10" name="TextBox 9"/>
          <p:cNvSpPr txBox="1"/>
          <p:nvPr/>
        </p:nvSpPr>
        <p:spPr>
          <a:xfrm>
            <a:off x="1080120" y="807533"/>
            <a:ext cx="1475656" cy="1015663"/>
          </a:xfrm>
          <a:prstGeom prst="rect">
            <a:avLst/>
          </a:prstGeom>
          <a:solidFill>
            <a:schemeClr val="accent1"/>
          </a:solidFill>
          <a:ln w="34925">
            <a:solidFill>
              <a:srgbClr val="FF0000"/>
            </a:solidFill>
          </a:ln>
        </p:spPr>
        <p:txBody>
          <a:bodyPr wrap="square" rtlCol="0">
            <a:spAutoFit/>
          </a:bodyPr>
          <a:lstStyle/>
          <a:p>
            <a:r>
              <a:rPr lang="fr-BE" sz="2000" b="1" dirty="0" err="1" smtClean="0">
                <a:solidFill>
                  <a:schemeClr val="tx1"/>
                </a:solidFill>
              </a:rPr>
              <a:t>Left</a:t>
            </a:r>
            <a:endParaRPr lang="fr-BE" sz="2000" b="1" dirty="0" smtClean="0">
              <a:solidFill>
                <a:schemeClr val="tx1"/>
              </a:solidFill>
            </a:endParaRP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Tree>
    <p:extLst>
      <p:ext uri="{BB962C8B-B14F-4D97-AF65-F5344CB8AC3E}">
        <p14:creationId xmlns:p14="http://schemas.microsoft.com/office/powerpoint/2010/main" val="209284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422" y="4205594"/>
            <a:ext cx="30670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				   Evolution</a:t>
            </a:r>
          </a:p>
        </p:txBody>
      </p:sp>
      <p:sp>
        <p:nvSpPr>
          <p:cNvPr id="5123" name="Rectangle 3"/>
          <p:cNvSpPr>
            <a:spLocks noGrp="1" noChangeArrowheads="1"/>
          </p:cNvSpPr>
          <p:nvPr>
            <p:ph type="body" idx="1"/>
          </p:nvPr>
        </p:nvSpPr>
        <p:spPr>
          <a:xfrm>
            <a:off x="575048" y="1628800"/>
            <a:ext cx="7885384" cy="4896544"/>
          </a:xfrm>
        </p:spPr>
        <p:txBody>
          <a:bodyPr/>
          <a:lstStyle/>
          <a:p>
            <a:pPr eaLnBrk="1" hangingPunct="1">
              <a:spcAft>
                <a:spcPts val="1200"/>
              </a:spcAft>
              <a:buClr>
                <a:srgbClr val="2D5EC1"/>
              </a:buClr>
            </a:pPr>
            <a:r>
              <a:rPr lang="en-US" sz="1600" b="1" i="0" dirty="0" smtClean="0">
                <a:sym typeface="Wingdings" panose="05000000000000000000" pitchFamily="2" charset="2"/>
              </a:rPr>
              <a:t>V1.2.4  </a:t>
            </a:r>
            <a:r>
              <a:rPr lang="en-US" sz="1600" b="1" i="0" dirty="0">
                <a:sym typeface="Wingdings" panose="05000000000000000000" pitchFamily="2" charset="2"/>
              </a:rPr>
              <a:t> V2.0    Web Interface</a:t>
            </a:r>
            <a:endParaRPr lang="en-US" sz="1600" b="1" i="0" dirty="0"/>
          </a:p>
          <a:p>
            <a:pPr eaLnBrk="1" hangingPunct="1">
              <a:spcAft>
                <a:spcPts val="1200"/>
              </a:spcAft>
              <a:buClr>
                <a:srgbClr val="2D5EC1"/>
              </a:buClr>
            </a:pPr>
            <a:r>
              <a:rPr lang="en-US" sz="1600" b="1" i="0" dirty="0"/>
              <a:t>V2.0</a:t>
            </a:r>
          </a:p>
          <a:p>
            <a:pPr lvl="1" eaLnBrk="1" hangingPunct="1">
              <a:spcAft>
                <a:spcPts val="1200"/>
              </a:spcAft>
              <a:buClr>
                <a:srgbClr val="2D5EC1"/>
              </a:buClr>
              <a:buFont typeface="Wingdings" panose="05000000000000000000" pitchFamily="2" charset="2"/>
              <a:buChar char="§"/>
            </a:pPr>
            <a:r>
              <a:rPr lang="en-US" sz="1400" b="0" dirty="0" smtClean="0"/>
              <a:t>Reviewed </a:t>
            </a:r>
            <a:r>
              <a:rPr lang="en-US" sz="1400" dirty="0"/>
              <a:t>w</a:t>
            </a:r>
            <a:r>
              <a:rPr lang="en-US" sz="1400" dirty="0" smtClean="0"/>
              <a:t>elcome window</a:t>
            </a:r>
          </a:p>
          <a:p>
            <a:pPr lvl="1" eaLnBrk="1" hangingPunct="1">
              <a:spcAft>
                <a:spcPts val="1200"/>
              </a:spcAft>
              <a:buClr>
                <a:srgbClr val="2D5EC1"/>
              </a:buClr>
              <a:buFont typeface="Wingdings" panose="05000000000000000000" pitchFamily="2" charset="2"/>
              <a:buChar char="§"/>
            </a:pPr>
            <a:r>
              <a:rPr lang="en-US" sz="1400" b="0" dirty="0" smtClean="0"/>
              <a:t>Review of some risk indicators / category score </a:t>
            </a:r>
            <a:r>
              <a:rPr lang="en-US" sz="1400" dirty="0" smtClean="0"/>
              <a:t>calculation</a:t>
            </a:r>
          </a:p>
          <a:p>
            <a:pPr lvl="1" eaLnBrk="1" hangingPunct="1">
              <a:spcAft>
                <a:spcPts val="1200"/>
              </a:spcAft>
              <a:buClr>
                <a:srgbClr val="2D5EC1"/>
              </a:buClr>
              <a:buFont typeface="Wingdings" panose="05000000000000000000" pitchFamily="2" charset="2"/>
              <a:buChar char="§"/>
            </a:pPr>
            <a:r>
              <a:rPr lang="en-US" sz="1400" dirty="0" smtClean="0"/>
              <a:t>History</a:t>
            </a:r>
            <a:r>
              <a:rPr lang="en-US" sz="1400" b="0" dirty="0" smtClean="0"/>
              <a:t> of risk indicators</a:t>
            </a:r>
          </a:p>
          <a:p>
            <a:pPr lvl="1" eaLnBrk="1" hangingPunct="1">
              <a:spcAft>
                <a:spcPts val="1200"/>
              </a:spcAft>
              <a:buClr>
                <a:srgbClr val="2D5EC1"/>
              </a:buClr>
              <a:buFont typeface="Wingdings" panose="05000000000000000000" pitchFamily="2" charset="2"/>
              <a:buChar char="§"/>
            </a:pPr>
            <a:r>
              <a:rPr lang="en-US" sz="1400" b="0" dirty="0" smtClean="0"/>
              <a:t>Improved </a:t>
            </a:r>
            <a:r>
              <a:rPr lang="en-US" sz="1400" dirty="0" smtClean="0"/>
              <a:t>case management </a:t>
            </a:r>
            <a:r>
              <a:rPr lang="en-US" sz="1400" b="0" dirty="0" smtClean="0"/>
              <a:t>and</a:t>
            </a:r>
            <a:r>
              <a:rPr lang="en-US" sz="1400" dirty="0" smtClean="0"/>
              <a:t> user management</a:t>
            </a:r>
            <a:endParaRPr lang="en-US" sz="1400" dirty="0"/>
          </a:p>
          <a:p>
            <a:pPr lvl="1" eaLnBrk="1" hangingPunct="1">
              <a:spcAft>
                <a:spcPts val="1200"/>
              </a:spcAft>
              <a:buClr>
                <a:srgbClr val="2D5EC1"/>
              </a:buClr>
              <a:buFont typeface="Wingdings" panose="05000000000000000000" pitchFamily="2" charset="2"/>
              <a:buChar char="§"/>
            </a:pPr>
            <a:r>
              <a:rPr lang="en-US" sz="1400" dirty="0" smtClean="0"/>
              <a:t>Filter</a:t>
            </a:r>
            <a:r>
              <a:rPr lang="en-US" sz="1400" b="0" dirty="0" smtClean="0"/>
              <a:t> options / Save Filters</a:t>
            </a:r>
          </a:p>
          <a:p>
            <a:pPr lvl="1" eaLnBrk="1" hangingPunct="1">
              <a:spcAft>
                <a:spcPts val="1200"/>
              </a:spcAft>
              <a:buClr>
                <a:srgbClr val="2D5EC1"/>
              </a:buClr>
              <a:buFont typeface="Wingdings" panose="05000000000000000000" pitchFamily="2" charset="2"/>
              <a:buChar char="§"/>
            </a:pPr>
            <a:r>
              <a:rPr lang="en-US" sz="1400" b="0" dirty="0" smtClean="0"/>
              <a:t>Improved </a:t>
            </a:r>
            <a:r>
              <a:rPr lang="en-US" sz="1400" dirty="0" smtClean="0"/>
              <a:t>reports</a:t>
            </a:r>
            <a:r>
              <a:rPr lang="en-US" sz="1400" b="0" dirty="0" smtClean="0"/>
              <a:t>, statistics</a:t>
            </a:r>
          </a:p>
          <a:p>
            <a:pPr lvl="1" eaLnBrk="1" hangingPunct="1">
              <a:spcAft>
                <a:spcPts val="1200"/>
              </a:spcAft>
              <a:buClr>
                <a:srgbClr val="2D5EC1"/>
              </a:buClr>
              <a:buFont typeface="Wingdings" panose="05000000000000000000" pitchFamily="2" charset="2"/>
              <a:buChar char="§"/>
            </a:pPr>
            <a:r>
              <a:rPr lang="en-US" sz="1400" b="0" dirty="0" smtClean="0"/>
              <a:t>Automatic disconnection</a:t>
            </a:r>
          </a:p>
          <a:p>
            <a:pPr lvl="1" eaLnBrk="1" hangingPunct="1">
              <a:spcAft>
                <a:spcPts val="1200"/>
              </a:spcAft>
              <a:buClr>
                <a:srgbClr val="2D5EC1"/>
              </a:buClr>
              <a:buFont typeface="Wingdings" panose="05000000000000000000" pitchFamily="2" charset="2"/>
              <a:buChar char="§"/>
            </a:pPr>
            <a:r>
              <a:rPr lang="en-US" sz="1400" dirty="0" smtClean="0"/>
              <a:t>Upload</a:t>
            </a:r>
            <a:r>
              <a:rPr lang="en-US" sz="1400" b="0" dirty="0" smtClean="0"/>
              <a:t> functionality</a:t>
            </a:r>
          </a:p>
          <a:p>
            <a:pPr eaLnBrk="1" hangingPunct="1">
              <a:spcAft>
                <a:spcPts val="1200"/>
              </a:spcAft>
              <a:buClr>
                <a:srgbClr val="2D5EC1"/>
              </a:buClr>
              <a:buFont typeface="Wingdings" panose="05000000000000000000" pitchFamily="2" charset="2"/>
              <a:buChar char="§"/>
            </a:pPr>
            <a:r>
              <a:rPr lang="en-US" sz="1600" b="1" i="0" dirty="0"/>
              <a:t>Charter</a:t>
            </a:r>
          </a:p>
        </p:txBody>
      </p:sp>
    </p:spTree>
    <p:extLst>
      <p:ext uri="{BB962C8B-B14F-4D97-AF65-F5344CB8AC3E}">
        <p14:creationId xmlns:p14="http://schemas.microsoft.com/office/powerpoint/2010/main" val="208127146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9790"/>
            <a:ext cx="9144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11" name="Left Arrow 10"/>
          <p:cNvSpPr/>
          <p:nvPr/>
        </p:nvSpPr>
        <p:spPr bwMode="auto">
          <a:xfrm rot="12404266">
            <a:off x="1525007" y="2992899"/>
            <a:ext cx="1493643" cy="250822"/>
          </a:xfrm>
          <a:prstGeom prst="leftArrow">
            <a:avLst>
              <a:gd name="adj1" fmla="val 25809"/>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7" name="Rounded Rectangle 6"/>
          <p:cNvSpPr/>
          <p:nvPr/>
        </p:nvSpPr>
        <p:spPr bwMode="auto">
          <a:xfrm>
            <a:off x="236196" y="3613596"/>
            <a:ext cx="1312242" cy="32597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90</a:t>
            </a:fld>
            <a:endParaRPr lang="en-GB"/>
          </a:p>
        </p:txBody>
      </p:sp>
      <p:sp>
        <p:nvSpPr>
          <p:cNvPr id="9" name="TextBox 8"/>
          <p:cNvSpPr txBox="1"/>
          <p:nvPr/>
        </p:nvSpPr>
        <p:spPr>
          <a:xfrm>
            <a:off x="380211" y="2162475"/>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12" name="Left Arrow 11"/>
          <p:cNvSpPr/>
          <p:nvPr/>
        </p:nvSpPr>
        <p:spPr bwMode="auto">
          <a:xfrm rot="16200000">
            <a:off x="917592" y="3269131"/>
            <a:ext cx="435457" cy="253471"/>
          </a:xfrm>
          <a:prstGeom prst="leftArrow">
            <a:avLst>
              <a:gd name="adj1" fmla="val 27453"/>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988840"/>
            <a:ext cx="2200275" cy="436245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364088" y="4725144"/>
            <a:ext cx="2304256" cy="1015663"/>
          </a:xfrm>
          <a:prstGeom prst="rect">
            <a:avLst/>
          </a:prstGeom>
          <a:solidFill>
            <a:schemeClr val="accent1"/>
          </a:solidFill>
          <a:ln w="34925">
            <a:solidFill>
              <a:srgbClr val="FF0000"/>
            </a:solidFill>
          </a:ln>
        </p:spPr>
        <p:txBody>
          <a:bodyPr wrap="square" rtlCol="0">
            <a:spAutoFit/>
          </a:bodyPr>
          <a:lstStyle/>
          <a:p>
            <a:r>
              <a:rPr lang="fr-BE" sz="2000" b="1" dirty="0" err="1" smtClean="0">
                <a:solidFill>
                  <a:schemeClr val="tx1"/>
                </a:solidFill>
              </a:rPr>
              <a:t>Company</a:t>
            </a:r>
            <a:r>
              <a:rPr lang="fr-BE" sz="2000" b="1" dirty="0" smtClean="0">
                <a:solidFill>
                  <a:schemeClr val="tx1"/>
                </a:solidFill>
              </a:rPr>
              <a:t> menu</a:t>
            </a:r>
          </a:p>
          <a:p>
            <a:r>
              <a:rPr lang="fr-BE" sz="2000" b="1" dirty="0" smtClean="0">
                <a:solidFill>
                  <a:schemeClr val="tx1"/>
                </a:solidFill>
              </a:rPr>
              <a:t>=&gt; Orbis data</a:t>
            </a:r>
            <a:endParaRPr lang="en-GB" sz="2000" b="1" dirty="0">
              <a:solidFill>
                <a:schemeClr val="tx1"/>
              </a:solidFill>
            </a:endParaRPr>
          </a:p>
        </p:txBody>
      </p:sp>
      <p:sp>
        <p:nvSpPr>
          <p:cNvPr id="15" name="Rounded Rectangle 14"/>
          <p:cNvSpPr/>
          <p:nvPr/>
        </p:nvSpPr>
        <p:spPr bwMode="auto">
          <a:xfrm>
            <a:off x="8301091" y="3046114"/>
            <a:ext cx="663397" cy="884939"/>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551467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11" name="Left Arrow 10"/>
          <p:cNvSpPr/>
          <p:nvPr/>
        </p:nvSpPr>
        <p:spPr bwMode="auto">
          <a:xfrm rot="18992538">
            <a:off x="425107" y="1380559"/>
            <a:ext cx="792088" cy="266348"/>
          </a:xfrm>
          <a:prstGeom prst="leftArrow">
            <a:avLst>
              <a:gd name="adj1" fmla="val 45354"/>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8" name="Rounded Rectangle 7"/>
          <p:cNvSpPr/>
          <p:nvPr/>
        </p:nvSpPr>
        <p:spPr bwMode="auto">
          <a:xfrm>
            <a:off x="179515" y="1747597"/>
            <a:ext cx="288030"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91</a:t>
            </a:fld>
            <a:endParaRPr lang="en-GB"/>
          </a:p>
        </p:txBody>
      </p:sp>
      <p:sp>
        <p:nvSpPr>
          <p:cNvPr id="10" name="TextBox 9"/>
          <p:cNvSpPr txBox="1"/>
          <p:nvPr/>
        </p:nvSpPr>
        <p:spPr>
          <a:xfrm>
            <a:off x="1115616" y="764704"/>
            <a:ext cx="2808312" cy="707886"/>
          </a:xfrm>
          <a:prstGeom prst="rect">
            <a:avLst/>
          </a:prstGeom>
          <a:solidFill>
            <a:schemeClr val="accent1"/>
          </a:solidFill>
          <a:ln w="34925">
            <a:solidFill>
              <a:srgbClr val="FF0000"/>
            </a:solidFill>
          </a:ln>
        </p:spPr>
        <p:txBody>
          <a:bodyPr wrap="square" rtlCol="0">
            <a:spAutoFit/>
          </a:bodyPr>
          <a:lstStyle/>
          <a:p>
            <a:r>
              <a:rPr lang="fr-BE" sz="2000" b="1" dirty="0" err="1" smtClean="0">
                <a:solidFill>
                  <a:schemeClr val="tx1"/>
                </a:solidFill>
              </a:rPr>
              <a:t>Left</a:t>
            </a:r>
            <a:r>
              <a:rPr lang="fr-BE" sz="2000" b="1" dirty="0" smtClean="0">
                <a:solidFill>
                  <a:schemeClr val="tx1"/>
                </a:solidFill>
              </a:rPr>
              <a:t> Mouse-Click</a:t>
            </a:r>
          </a:p>
          <a:p>
            <a:r>
              <a:rPr lang="fr-BE" sz="2000" b="1" dirty="0" smtClean="0">
                <a:solidFill>
                  <a:schemeClr val="tx1"/>
                </a:solidFill>
              </a:rPr>
              <a:t>=&gt; Close</a:t>
            </a:r>
            <a:endParaRPr lang="en-GB" sz="2000" b="1" dirty="0">
              <a:solidFill>
                <a:schemeClr val="tx1"/>
              </a:solidFill>
            </a:endParaRPr>
          </a:p>
        </p:txBody>
      </p:sp>
    </p:spTree>
    <p:extLst>
      <p:ext uri="{BB962C8B-B14F-4D97-AF65-F5344CB8AC3E}">
        <p14:creationId xmlns:p14="http://schemas.microsoft.com/office/powerpoint/2010/main" val="36361799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9001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92</a:t>
            </a:fld>
            <a:endParaRPr lang="en-GB"/>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404811"/>
            <a:ext cx="1924050" cy="2305050"/>
          </a:xfrm>
          <a:prstGeom prst="rect">
            <a:avLst/>
          </a:prstGeom>
          <a:noFill/>
          <a:ln w="381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5652120" y="3182424"/>
            <a:ext cx="1584176" cy="707886"/>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Project</a:t>
            </a:r>
          </a:p>
          <a:p>
            <a:r>
              <a:rPr lang="fr-BE" sz="2000" b="1" dirty="0" smtClean="0">
                <a:solidFill>
                  <a:schemeClr val="tx1"/>
                </a:solidFill>
              </a:rPr>
              <a:t>menu</a:t>
            </a:r>
            <a:endParaRPr lang="en-GB" sz="2000" b="1" dirty="0">
              <a:solidFill>
                <a:schemeClr val="tx1"/>
              </a:solidFill>
            </a:endParaRPr>
          </a:p>
        </p:txBody>
      </p:sp>
      <p:sp>
        <p:nvSpPr>
          <p:cNvPr id="18" name="TextBox 17"/>
          <p:cNvSpPr txBox="1"/>
          <p:nvPr/>
        </p:nvSpPr>
        <p:spPr>
          <a:xfrm>
            <a:off x="1673932" y="980728"/>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20" name="Left Arrow 19"/>
          <p:cNvSpPr/>
          <p:nvPr/>
        </p:nvSpPr>
        <p:spPr bwMode="auto">
          <a:xfrm rot="18798906">
            <a:off x="1620621" y="2069773"/>
            <a:ext cx="652342" cy="288032"/>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21" name="Rounded Rectangle 20"/>
          <p:cNvSpPr/>
          <p:nvPr/>
        </p:nvSpPr>
        <p:spPr bwMode="auto">
          <a:xfrm>
            <a:off x="467544" y="2491258"/>
            <a:ext cx="2016224" cy="325976"/>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2" name="Left Arrow 11"/>
          <p:cNvSpPr/>
          <p:nvPr/>
        </p:nvSpPr>
        <p:spPr bwMode="auto">
          <a:xfrm rot="12404266">
            <a:off x="2240045" y="2158070"/>
            <a:ext cx="1326132" cy="335210"/>
          </a:xfrm>
          <a:prstGeom prst="leftArrow">
            <a:avLst>
              <a:gd name="adj1" fmla="val 25809"/>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Tree>
    <p:extLst>
      <p:ext uri="{BB962C8B-B14F-4D97-AF65-F5344CB8AC3E}">
        <p14:creationId xmlns:p14="http://schemas.microsoft.com/office/powerpoint/2010/main" val="27572274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9001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93</a:t>
            </a:fld>
            <a:endParaRPr lang="en-GB"/>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34900"/>
            <a:ext cx="19240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bwMode="auto">
          <a:xfrm>
            <a:off x="2483768" y="2977898"/>
            <a:ext cx="1924050" cy="288033"/>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2" name="Left Arrow 11"/>
          <p:cNvSpPr/>
          <p:nvPr/>
        </p:nvSpPr>
        <p:spPr bwMode="auto">
          <a:xfrm rot="1807679">
            <a:off x="4334741" y="3292305"/>
            <a:ext cx="597976"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3" name="TextBox 12"/>
          <p:cNvSpPr txBox="1"/>
          <p:nvPr/>
        </p:nvSpPr>
        <p:spPr>
          <a:xfrm>
            <a:off x="4731221" y="3553963"/>
            <a:ext cx="1475656" cy="1015663"/>
          </a:xfrm>
          <a:prstGeom prst="rect">
            <a:avLst/>
          </a:prstGeom>
          <a:solidFill>
            <a:schemeClr val="accent1"/>
          </a:solidFill>
          <a:ln w="34925">
            <a:solidFill>
              <a:srgbClr val="FF0000"/>
            </a:solidFill>
          </a:ln>
        </p:spPr>
        <p:txBody>
          <a:bodyPr wrap="square" rtlCol="0">
            <a:spAutoFit/>
          </a:bodyPr>
          <a:lstStyle/>
          <a:p>
            <a:r>
              <a:rPr lang="fr-BE" sz="2000" b="1" dirty="0" err="1" smtClean="0">
                <a:solidFill>
                  <a:schemeClr val="tx1"/>
                </a:solidFill>
              </a:rPr>
              <a:t>Left</a:t>
            </a:r>
            <a:endParaRPr lang="fr-BE" sz="2000" b="1" dirty="0" smtClean="0">
              <a:solidFill>
                <a:schemeClr val="tx1"/>
              </a:solidFill>
            </a:endParaRP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Tree>
    <p:extLst>
      <p:ext uri="{BB962C8B-B14F-4D97-AF65-F5344CB8AC3E}">
        <p14:creationId xmlns:p14="http://schemas.microsoft.com/office/powerpoint/2010/main" val="660349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Involved 						    companies</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94</a:t>
            </a:fld>
            <a:endParaRPr lang="en-GB"/>
          </a:p>
        </p:txBody>
      </p:sp>
      <p:sp>
        <p:nvSpPr>
          <p:cNvPr id="17" name="Left Arrow 16"/>
          <p:cNvSpPr/>
          <p:nvPr/>
        </p:nvSpPr>
        <p:spPr bwMode="auto">
          <a:xfrm rot="5400000">
            <a:off x="2184780" y="5182441"/>
            <a:ext cx="597976"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8" name="TextBox 17"/>
          <p:cNvSpPr txBox="1"/>
          <p:nvPr/>
        </p:nvSpPr>
        <p:spPr>
          <a:xfrm>
            <a:off x="1583668" y="5639537"/>
            <a:ext cx="1800200"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XA : not </a:t>
            </a:r>
            <a:r>
              <a:rPr lang="fr-BE" sz="2000" b="1" dirty="0" err="1" smtClean="0">
                <a:solidFill>
                  <a:schemeClr val="tx1"/>
                </a:solidFill>
              </a:rPr>
              <a:t>matched</a:t>
            </a:r>
            <a:r>
              <a:rPr lang="fr-BE" sz="2000" b="1" dirty="0" smtClean="0">
                <a:solidFill>
                  <a:schemeClr val="tx1"/>
                </a:solidFill>
              </a:rPr>
              <a:t> </a:t>
            </a:r>
            <a:r>
              <a:rPr lang="fr-BE" sz="2000" b="1" dirty="0" err="1" smtClean="0">
                <a:solidFill>
                  <a:schemeClr val="tx1"/>
                </a:solidFill>
              </a:rPr>
              <a:t>with</a:t>
            </a:r>
            <a:r>
              <a:rPr lang="fr-BE" sz="2000" b="1" dirty="0" smtClean="0">
                <a:solidFill>
                  <a:schemeClr val="tx1"/>
                </a:solidFill>
              </a:rPr>
              <a:t> Orbis</a:t>
            </a:r>
            <a:endParaRPr lang="en-GB" sz="2000" b="1" dirty="0">
              <a:solidFill>
                <a:schemeClr val="tx1"/>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71818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177648"/>
            <a:ext cx="69056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8594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08504"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Sorting</a:t>
            </a:r>
            <a:endParaRPr lang="en-US" dirty="0" smtClean="0">
              <a:solidFill>
                <a:srgbClr val="FFC000"/>
              </a:solidFill>
            </a:endParaRPr>
          </a:p>
        </p:txBody>
      </p:sp>
      <p:sp>
        <p:nvSpPr>
          <p:cNvPr id="7" name="Rounded Rectangle 6"/>
          <p:cNvSpPr/>
          <p:nvPr/>
        </p:nvSpPr>
        <p:spPr bwMode="auto">
          <a:xfrm>
            <a:off x="395536" y="1547500"/>
            <a:ext cx="3744416" cy="65736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9" name="Rounded Rectangle 8"/>
          <p:cNvSpPr/>
          <p:nvPr/>
        </p:nvSpPr>
        <p:spPr bwMode="auto">
          <a:xfrm>
            <a:off x="7452320" y="1547500"/>
            <a:ext cx="1651248" cy="657365"/>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2" name="TextBox 1"/>
          <p:cNvSpPr txBox="1"/>
          <p:nvPr/>
        </p:nvSpPr>
        <p:spPr>
          <a:xfrm>
            <a:off x="939838" y="4797152"/>
            <a:ext cx="6688049" cy="923330"/>
          </a:xfrm>
          <a:prstGeom prst="rect">
            <a:avLst/>
          </a:prstGeom>
          <a:noFill/>
        </p:spPr>
        <p:txBody>
          <a:bodyPr wrap="none" rtlCol="0">
            <a:spAutoFit/>
          </a:bodyPr>
          <a:lstStyle/>
          <a:p>
            <a:r>
              <a:rPr lang="fr-BE" sz="1800" b="1" dirty="0" err="1" smtClean="0">
                <a:solidFill>
                  <a:srgbClr val="FF0000"/>
                </a:solidFill>
              </a:rPr>
              <a:t>Column</a:t>
            </a:r>
            <a:r>
              <a:rPr lang="fr-BE" sz="1800" b="1" dirty="0" smtClean="0">
                <a:solidFill>
                  <a:srgbClr val="FF0000"/>
                </a:solidFill>
              </a:rPr>
              <a:t> </a:t>
            </a:r>
            <a:r>
              <a:rPr lang="fr-BE" sz="1800" b="1" dirty="0" err="1" smtClean="0">
                <a:solidFill>
                  <a:srgbClr val="FF0000"/>
                </a:solidFill>
              </a:rPr>
              <a:t>left</a:t>
            </a:r>
            <a:r>
              <a:rPr lang="fr-BE" sz="1800" b="1" dirty="0" smtClean="0">
                <a:solidFill>
                  <a:srgbClr val="FF0000"/>
                </a:solidFill>
              </a:rPr>
              <a:t> click = sort </a:t>
            </a:r>
            <a:r>
              <a:rPr lang="fr-BE" sz="1800" b="1" dirty="0" err="1" smtClean="0">
                <a:solidFill>
                  <a:srgbClr val="FF0000"/>
                </a:solidFill>
              </a:rPr>
              <a:t>within</a:t>
            </a:r>
            <a:r>
              <a:rPr lang="fr-BE" sz="1800" b="1" dirty="0" smtClean="0">
                <a:solidFill>
                  <a:srgbClr val="FF0000"/>
                </a:solidFill>
              </a:rPr>
              <a:t> </a:t>
            </a:r>
            <a:r>
              <a:rPr lang="fr-BE" sz="1800" b="1" u="sng" dirty="0" err="1" smtClean="0">
                <a:solidFill>
                  <a:srgbClr val="FF0000"/>
                </a:solidFill>
              </a:rPr>
              <a:t>existing</a:t>
            </a:r>
            <a:r>
              <a:rPr lang="fr-BE" sz="1800" b="1" dirty="0" smtClean="0">
                <a:solidFill>
                  <a:srgbClr val="FF0000"/>
                </a:solidFill>
              </a:rPr>
              <a:t> set of data</a:t>
            </a:r>
          </a:p>
          <a:p>
            <a:endParaRPr lang="fr-BE" sz="1800" b="1" dirty="0">
              <a:solidFill>
                <a:srgbClr val="FF0000"/>
              </a:solidFill>
            </a:endParaRPr>
          </a:p>
          <a:p>
            <a:r>
              <a:rPr lang="fr-BE" sz="1800" b="1" dirty="0" smtClean="0">
                <a:solidFill>
                  <a:srgbClr val="FF0000"/>
                </a:solidFill>
              </a:rPr>
              <a:t>=&gt; </a:t>
            </a:r>
            <a:r>
              <a:rPr lang="fr-BE" sz="1800" b="1" dirty="0" err="1" smtClean="0">
                <a:solidFill>
                  <a:srgbClr val="FF0000"/>
                </a:solidFill>
              </a:rPr>
              <a:t>Sorting</a:t>
            </a:r>
            <a:r>
              <a:rPr lang="fr-BE" sz="1800" b="1" dirty="0" smtClean="0">
                <a:solidFill>
                  <a:srgbClr val="FF0000"/>
                </a:solidFill>
              </a:rPr>
              <a:t> the </a:t>
            </a:r>
            <a:r>
              <a:rPr lang="fr-BE" sz="1800" b="1" dirty="0" err="1" smtClean="0">
                <a:solidFill>
                  <a:srgbClr val="FF0000"/>
                </a:solidFill>
              </a:rPr>
              <a:t>same</a:t>
            </a:r>
            <a:r>
              <a:rPr lang="fr-BE" sz="1800" b="1" dirty="0" smtClean="0">
                <a:solidFill>
                  <a:srgbClr val="FF0000"/>
                </a:solidFill>
              </a:rPr>
              <a:t> 20 </a:t>
            </a:r>
            <a:r>
              <a:rPr lang="fr-BE" sz="1800" b="1" dirty="0" err="1" smtClean="0">
                <a:solidFill>
                  <a:srgbClr val="FF0000"/>
                </a:solidFill>
              </a:rPr>
              <a:t>projects</a:t>
            </a:r>
            <a:endParaRPr lang="en-GB" sz="18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95</a:t>
            </a:fld>
            <a:endParaRPr lang="en-GB"/>
          </a:p>
        </p:txBody>
      </p:sp>
      <p:sp>
        <p:nvSpPr>
          <p:cNvPr id="10" name="Rounded Rectangle 9"/>
          <p:cNvSpPr/>
          <p:nvPr/>
        </p:nvSpPr>
        <p:spPr bwMode="auto">
          <a:xfrm>
            <a:off x="939838" y="5253743"/>
            <a:ext cx="4424250" cy="56081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Tree>
    <p:extLst>
      <p:ext uri="{BB962C8B-B14F-4D97-AF65-F5344CB8AC3E}">
        <p14:creationId xmlns:p14="http://schemas.microsoft.com/office/powerpoint/2010/main" val="3000927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08504"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Sorting</a:t>
            </a:r>
            <a:endParaRPr lang="en-US" dirty="0" smtClean="0">
              <a:solidFill>
                <a:srgbClr val="FFC000"/>
              </a:solidFill>
            </a:endParaRPr>
          </a:p>
        </p:txBody>
      </p:sp>
      <p:sp>
        <p:nvSpPr>
          <p:cNvPr id="7" name="Rounded Rectangle 6"/>
          <p:cNvSpPr/>
          <p:nvPr/>
        </p:nvSpPr>
        <p:spPr bwMode="auto">
          <a:xfrm>
            <a:off x="3995938" y="1484783"/>
            <a:ext cx="3384374" cy="799199"/>
          </a:xfrm>
          <a:prstGeom prst="roundRect">
            <a:avLst>
              <a:gd name="adj" fmla="val 13422"/>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2" name="TextBox 1"/>
          <p:cNvSpPr txBox="1"/>
          <p:nvPr/>
        </p:nvSpPr>
        <p:spPr>
          <a:xfrm>
            <a:off x="467545" y="4653136"/>
            <a:ext cx="7488831" cy="1477328"/>
          </a:xfrm>
          <a:prstGeom prst="rect">
            <a:avLst/>
          </a:prstGeom>
          <a:noFill/>
        </p:spPr>
        <p:txBody>
          <a:bodyPr wrap="square" rtlCol="0">
            <a:spAutoFit/>
          </a:bodyPr>
          <a:lstStyle/>
          <a:p>
            <a:r>
              <a:rPr lang="fr-BE" sz="1800" b="1" dirty="0" err="1" smtClean="0">
                <a:solidFill>
                  <a:srgbClr val="FF0000"/>
                </a:solidFill>
              </a:rPr>
              <a:t>Column</a:t>
            </a:r>
            <a:r>
              <a:rPr lang="fr-BE" sz="1800" b="1" dirty="0" smtClean="0">
                <a:solidFill>
                  <a:srgbClr val="FF0000"/>
                </a:solidFill>
              </a:rPr>
              <a:t> </a:t>
            </a:r>
            <a:r>
              <a:rPr lang="fr-BE" sz="1800" b="1" dirty="0" err="1" smtClean="0">
                <a:solidFill>
                  <a:srgbClr val="FF0000"/>
                </a:solidFill>
              </a:rPr>
              <a:t>left</a:t>
            </a:r>
            <a:r>
              <a:rPr lang="fr-BE" sz="1800" b="1" dirty="0" smtClean="0">
                <a:solidFill>
                  <a:srgbClr val="FF0000"/>
                </a:solidFill>
              </a:rPr>
              <a:t> click = 	select new set of data </a:t>
            </a:r>
            <a:r>
              <a:rPr lang="fr-BE" sz="1800" b="1" dirty="0" err="1" smtClean="0">
                <a:solidFill>
                  <a:srgbClr val="FF0000"/>
                </a:solidFill>
              </a:rPr>
              <a:t>with</a:t>
            </a:r>
            <a:r>
              <a:rPr lang="fr-BE" sz="1800" b="1" dirty="0" smtClean="0">
                <a:solidFill>
                  <a:srgbClr val="FF0000"/>
                </a:solidFill>
              </a:rPr>
              <a:t> </a:t>
            </a:r>
            <a:r>
              <a:rPr lang="fr-BE" sz="1800" b="1" dirty="0" err="1" smtClean="0">
                <a:solidFill>
                  <a:srgbClr val="FF0000"/>
                </a:solidFill>
              </a:rPr>
              <a:t>highest</a:t>
            </a:r>
            <a:r>
              <a:rPr lang="fr-BE" sz="1800" b="1" dirty="0" smtClean="0">
                <a:solidFill>
                  <a:srgbClr val="FF0000"/>
                </a:solidFill>
              </a:rPr>
              <a:t> 			score for </a:t>
            </a:r>
            <a:r>
              <a:rPr lang="fr-BE" sz="1800" b="1" dirty="0" err="1" smtClean="0">
                <a:solidFill>
                  <a:srgbClr val="FF0000"/>
                </a:solidFill>
              </a:rPr>
              <a:t>selected</a:t>
            </a:r>
            <a:r>
              <a:rPr lang="fr-BE" sz="1800" b="1" dirty="0" smtClean="0">
                <a:solidFill>
                  <a:srgbClr val="FF0000"/>
                </a:solidFill>
              </a:rPr>
              <a:t> </a:t>
            </a:r>
            <a:r>
              <a:rPr lang="fr-BE" sz="1800" b="1" dirty="0" err="1" smtClean="0">
                <a:solidFill>
                  <a:srgbClr val="FF0000"/>
                </a:solidFill>
              </a:rPr>
              <a:t>risk</a:t>
            </a:r>
            <a:r>
              <a:rPr lang="fr-BE" sz="1800" b="1" dirty="0" smtClean="0">
                <a:solidFill>
                  <a:srgbClr val="FF0000"/>
                </a:solidFill>
              </a:rPr>
              <a:t>/</a:t>
            </a:r>
            <a:r>
              <a:rPr lang="fr-BE" sz="1800" b="1" dirty="0" err="1" smtClean="0">
                <a:solidFill>
                  <a:srgbClr val="FF0000"/>
                </a:solidFill>
              </a:rPr>
              <a:t>category</a:t>
            </a:r>
            <a:endParaRPr lang="fr-BE" sz="1800" b="1" dirty="0" smtClean="0">
              <a:solidFill>
                <a:srgbClr val="FF0000"/>
              </a:solidFill>
            </a:endParaRPr>
          </a:p>
          <a:p>
            <a:endParaRPr lang="fr-BE" sz="1800" b="1" dirty="0">
              <a:solidFill>
                <a:srgbClr val="FF0000"/>
              </a:solidFill>
            </a:endParaRPr>
          </a:p>
          <a:p>
            <a:r>
              <a:rPr lang="fr-BE" sz="1800" b="1" dirty="0">
                <a:solidFill>
                  <a:srgbClr val="FF0000"/>
                </a:solidFill>
              </a:rPr>
              <a:t>=&gt; </a:t>
            </a:r>
            <a:r>
              <a:rPr lang="fr-BE" sz="1800" b="1" dirty="0" err="1" smtClean="0">
                <a:solidFill>
                  <a:srgbClr val="FF0000"/>
                </a:solidFill>
              </a:rPr>
              <a:t>Sorting</a:t>
            </a:r>
            <a:r>
              <a:rPr lang="fr-BE" sz="1800" b="1" dirty="0" smtClean="0">
                <a:solidFill>
                  <a:srgbClr val="FF0000"/>
                </a:solidFill>
              </a:rPr>
              <a:t> </a:t>
            </a:r>
            <a:r>
              <a:rPr lang="fr-BE" sz="1800" b="1" dirty="0" err="1" smtClean="0">
                <a:solidFill>
                  <a:srgbClr val="FF0000"/>
                </a:solidFill>
              </a:rPr>
              <a:t>entire</a:t>
            </a:r>
            <a:r>
              <a:rPr lang="fr-BE" sz="1800" b="1" dirty="0" smtClean="0">
                <a:solidFill>
                  <a:srgbClr val="FF0000"/>
                </a:solidFill>
              </a:rPr>
              <a:t> </a:t>
            </a:r>
            <a:r>
              <a:rPr lang="fr-BE" sz="1800" b="1" dirty="0" err="1" smtClean="0">
                <a:solidFill>
                  <a:srgbClr val="FF0000"/>
                </a:solidFill>
              </a:rPr>
              <a:t>database</a:t>
            </a:r>
            <a:endParaRPr lang="en-GB" sz="1800" b="1" dirty="0">
              <a:solidFill>
                <a:srgbClr val="FF0000"/>
              </a:solidFill>
            </a:endParaRPr>
          </a:p>
          <a:p>
            <a:endParaRPr lang="en-GB" sz="1800" b="1" dirty="0">
              <a:solidFill>
                <a:srgbClr val="FF0000"/>
              </a:solidFill>
            </a:endParaRPr>
          </a:p>
        </p:txBody>
      </p:sp>
      <p:sp>
        <p:nvSpPr>
          <p:cNvPr id="8" name="Left Arrow 7"/>
          <p:cNvSpPr/>
          <p:nvPr/>
        </p:nvSpPr>
        <p:spPr bwMode="auto">
          <a:xfrm rot="8311816">
            <a:off x="3406757" y="1688909"/>
            <a:ext cx="604964" cy="302496"/>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0" name="Rounded Rectangle 9"/>
          <p:cNvSpPr/>
          <p:nvPr/>
        </p:nvSpPr>
        <p:spPr bwMode="auto">
          <a:xfrm>
            <a:off x="3995938" y="1488482"/>
            <a:ext cx="288030" cy="270422"/>
          </a:xfrm>
          <a:prstGeom prst="roundRect">
            <a:avLst/>
          </a:prstGeom>
          <a:noFill/>
          <a:ln w="444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rgbClr val="FF0000"/>
              </a:solidFill>
              <a:effectLst/>
              <a:latin typeface="Verdana" pitchFamily="34" charset="0"/>
            </a:endParaRPr>
          </a:p>
        </p:txBody>
      </p:sp>
      <p:sp>
        <p:nvSpPr>
          <p:cNvPr id="11" name="TextBox 10"/>
          <p:cNvSpPr txBox="1"/>
          <p:nvPr/>
        </p:nvSpPr>
        <p:spPr>
          <a:xfrm>
            <a:off x="539552" y="1979548"/>
            <a:ext cx="4550832" cy="369332"/>
          </a:xfrm>
          <a:prstGeom prst="rect">
            <a:avLst/>
          </a:prstGeom>
          <a:noFill/>
        </p:spPr>
        <p:txBody>
          <a:bodyPr wrap="square" rtlCol="0">
            <a:spAutoFit/>
          </a:bodyPr>
          <a:lstStyle/>
          <a:p>
            <a:r>
              <a:rPr lang="fr-BE" sz="1800" b="1" dirty="0" smtClean="0">
                <a:solidFill>
                  <a:srgbClr val="FF0000"/>
                </a:solidFill>
              </a:rPr>
              <a:t>Triangle = </a:t>
            </a:r>
            <a:r>
              <a:rPr lang="fr-BE" sz="1800" b="1" dirty="0" err="1" smtClean="0">
                <a:solidFill>
                  <a:srgbClr val="FF0000"/>
                </a:solidFill>
              </a:rPr>
              <a:t>current</a:t>
            </a:r>
            <a:r>
              <a:rPr lang="fr-BE" sz="1800" b="1" dirty="0" smtClean="0">
                <a:solidFill>
                  <a:srgbClr val="FF0000"/>
                </a:solidFill>
              </a:rPr>
              <a:t> sort</a:t>
            </a:r>
            <a:endParaRPr lang="en-GB" sz="18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FAB50603-6AAE-4DCB-8CCA-E960BA737129}" type="slidenum">
              <a:rPr lang="en-GB" smtClean="0"/>
              <a:pPr>
                <a:defRPr/>
              </a:pPr>
              <a:t>96</a:t>
            </a:fld>
            <a:endParaRPr lang="en-GB"/>
          </a:p>
        </p:txBody>
      </p:sp>
      <p:sp>
        <p:nvSpPr>
          <p:cNvPr id="13" name="Rounded Rectangle 12"/>
          <p:cNvSpPr/>
          <p:nvPr/>
        </p:nvSpPr>
        <p:spPr bwMode="auto">
          <a:xfrm>
            <a:off x="435782" y="5400924"/>
            <a:ext cx="3929069" cy="560814"/>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Tree>
    <p:extLst>
      <p:ext uri="{BB962C8B-B14F-4D97-AF65-F5344CB8AC3E}">
        <p14:creationId xmlns:p14="http://schemas.microsoft.com/office/powerpoint/2010/main" val="38359610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9108504"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expanding </a:t>
            </a:r>
            <a:r>
              <a:rPr lang="en-US" sz="3200" dirty="0">
                <a:solidFill>
                  <a:srgbClr val="FFC000"/>
                </a:solidFill>
              </a:rPr>
              <a:t>/ </a:t>
            </a:r>
            <a:r>
              <a:rPr lang="en-US" sz="3200" dirty="0" smtClean="0">
                <a:solidFill>
                  <a:srgbClr val="FFC000"/>
                </a:solidFill>
              </a:rPr>
              <a:t>						    collapsing </a:t>
            </a:r>
            <a:r>
              <a:rPr lang="en-US" sz="3200" dirty="0">
                <a:solidFill>
                  <a:srgbClr val="FFC000"/>
                </a:solidFill>
              </a:rPr>
              <a:t>alert</a:t>
            </a:r>
            <a:endParaRPr lang="en-US" dirty="0" smtClean="0">
              <a:solidFill>
                <a:srgbClr val="FFC000"/>
              </a:solidFill>
            </a:endParaRPr>
          </a:p>
        </p:txBody>
      </p:sp>
      <p:sp>
        <p:nvSpPr>
          <p:cNvPr id="7" name="Rounded Rectangle 6"/>
          <p:cNvSpPr/>
          <p:nvPr/>
        </p:nvSpPr>
        <p:spPr bwMode="auto">
          <a:xfrm>
            <a:off x="4547494" y="2168775"/>
            <a:ext cx="420044" cy="757469"/>
          </a:xfrm>
          <a:prstGeom prst="roundRect">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8" name="Left Arrow 7"/>
          <p:cNvSpPr/>
          <p:nvPr/>
        </p:nvSpPr>
        <p:spPr bwMode="auto">
          <a:xfrm rot="10800000">
            <a:off x="3383360" y="2297181"/>
            <a:ext cx="1144909"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2" name="TextBox 11"/>
          <p:cNvSpPr txBox="1"/>
          <p:nvPr/>
        </p:nvSpPr>
        <p:spPr>
          <a:xfrm>
            <a:off x="1907704" y="1969369"/>
            <a:ext cx="1475656" cy="1015663"/>
          </a:xfrm>
          <a:prstGeom prst="rect">
            <a:avLst/>
          </a:prstGeom>
          <a:solidFill>
            <a:schemeClr val="accent1"/>
          </a:solidFill>
          <a:ln w="34925">
            <a:solidFill>
              <a:srgbClr val="FF0000"/>
            </a:solidFill>
          </a:ln>
        </p:spPr>
        <p:txBody>
          <a:bodyPr wrap="square" rtlCol="0">
            <a:spAutoFit/>
          </a:bodyPr>
          <a:lstStyle/>
          <a:p>
            <a:r>
              <a:rPr lang="fr-BE" sz="2000" b="1" dirty="0" smtClean="0">
                <a:solidFill>
                  <a:schemeClr val="tx1"/>
                </a:solidFill>
              </a:rPr>
              <a:t>Right </a:t>
            </a: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13" name="Oval 12"/>
          <p:cNvSpPr/>
          <p:nvPr/>
        </p:nvSpPr>
        <p:spPr bwMode="auto">
          <a:xfrm>
            <a:off x="1187624" y="1772816"/>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1</a:t>
            </a:r>
            <a:endParaRPr kumimoji="0" lang="en-GB" sz="3600" b="1" i="0" u="none" strike="noStrike" cap="none" normalizeH="0" baseline="0" dirty="0" smtClean="0">
              <a:ln>
                <a:noFill/>
              </a:ln>
              <a:solidFill>
                <a:schemeClr val="tx1"/>
              </a:solidFill>
              <a:effectLst/>
              <a:latin typeface="Verdana" pitchFamily="34"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666" y="3061409"/>
            <a:ext cx="24669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Left Arrow 14"/>
          <p:cNvSpPr/>
          <p:nvPr/>
        </p:nvSpPr>
        <p:spPr bwMode="auto">
          <a:xfrm rot="1807679">
            <a:off x="5434186" y="3468440"/>
            <a:ext cx="1144909" cy="360040"/>
          </a:xfrm>
          <a:prstGeom prst="leftArrow">
            <a:avLst>
              <a:gd name="adj1" fmla="val 50000"/>
              <a:gd name="adj2" fmla="val 47012"/>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0000"/>
              </a:solidFill>
              <a:effectLst/>
              <a:latin typeface="Verdana" pitchFamily="34" charset="0"/>
            </a:endParaRPr>
          </a:p>
        </p:txBody>
      </p:sp>
      <p:sp>
        <p:nvSpPr>
          <p:cNvPr id="16" name="TextBox 15"/>
          <p:cNvSpPr txBox="1"/>
          <p:nvPr/>
        </p:nvSpPr>
        <p:spPr>
          <a:xfrm>
            <a:off x="6192688" y="3781489"/>
            <a:ext cx="1475656" cy="1015663"/>
          </a:xfrm>
          <a:prstGeom prst="rect">
            <a:avLst/>
          </a:prstGeom>
          <a:solidFill>
            <a:schemeClr val="accent1"/>
          </a:solidFill>
          <a:ln w="34925">
            <a:solidFill>
              <a:srgbClr val="FF0000"/>
            </a:solidFill>
          </a:ln>
        </p:spPr>
        <p:txBody>
          <a:bodyPr wrap="square" rtlCol="0">
            <a:spAutoFit/>
          </a:bodyPr>
          <a:lstStyle/>
          <a:p>
            <a:r>
              <a:rPr lang="fr-BE" sz="2000" b="1" dirty="0" err="1" smtClean="0">
                <a:solidFill>
                  <a:schemeClr val="tx1"/>
                </a:solidFill>
              </a:rPr>
              <a:t>Left</a:t>
            </a:r>
            <a:endParaRPr lang="fr-BE" sz="2000" b="1" dirty="0" smtClean="0">
              <a:solidFill>
                <a:schemeClr val="tx1"/>
              </a:solidFill>
            </a:endParaRPr>
          </a:p>
          <a:p>
            <a:r>
              <a:rPr lang="fr-BE" sz="2000" b="1" dirty="0" smtClean="0">
                <a:solidFill>
                  <a:schemeClr val="tx1"/>
                </a:solidFill>
              </a:rPr>
              <a:t>Mouse-</a:t>
            </a:r>
            <a:r>
              <a:rPr lang="fr-BE" sz="2000" b="1" dirty="0" smtClean="0">
                <a:solidFill>
                  <a:schemeClr val="tx1"/>
                </a:solidFill>
                <a:sym typeface="Wingdings" panose="05000000000000000000" pitchFamily="2" charset="2"/>
              </a:rPr>
              <a:t> </a:t>
            </a:r>
            <a:r>
              <a:rPr lang="fr-BE" sz="2000" b="1" dirty="0" smtClean="0">
                <a:solidFill>
                  <a:schemeClr val="tx1"/>
                </a:solidFill>
              </a:rPr>
              <a:t> </a:t>
            </a:r>
          </a:p>
          <a:p>
            <a:r>
              <a:rPr lang="fr-BE" sz="2000" b="1" dirty="0" smtClean="0">
                <a:solidFill>
                  <a:schemeClr val="tx1"/>
                </a:solidFill>
              </a:rPr>
              <a:t>Click</a:t>
            </a:r>
            <a:endParaRPr lang="en-GB" sz="2000" b="1" dirty="0">
              <a:solidFill>
                <a:schemeClr val="tx1"/>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97</a:t>
            </a:fld>
            <a:endParaRPr lang="en-GB"/>
          </a:p>
        </p:txBody>
      </p:sp>
      <p:sp>
        <p:nvSpPr>
          <p:cNvPr id="19" name="Rounded Rectangle 18"/>
          <p:cNvSpPr/>
          <p:nvPr/>
        </p:nvSpPr>
        <p:spPr bwMode="auto">
          <a:xfrm>
            <a:off x="3539665" y="3061409"/>
            <a:ext cx="2466975" cy="1695450"/>
          </a:xfrm>
          <a:prstGeom prst="roundRect">
            <a:avLst>
              <a:gd name="adj" fmla="val 7116"/>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17" name="Oval 16"/>
          <p:cNvSpPr/>
          <p:nvPr/>
        </p:nvSpPr>
        <p:spPr bwMode="auto">
          <a:xfrm>
            <a:off x="5472608" y="3939042"/>
            <a:ext cx="720080" cy="576064"/>
          </a:xfrm>
          <a:prstGeom prst="ellipse">
            <a:avLst/>
          </a:prstGeom>
          <a:noFill/>
          <a:ln w="476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fr-BE" sz="3600" b="1" i="0" u="none" strike="noStrike" cap="none" normalizeH="0" baseline="0" dirty="0" smtClean="0">
                <a:ln>
                  <a:noFill/>
                </a:ln>
                <a:solidFill>
                  <a:schemeClr val="tx1"/>
                </a:solidFill>
                <a:effectLst/>
                <a:latin typeface="Verdana" pitchFamily="34" charset="0"/>
              </a:rPr>
              <a:t>2</a:t>
            </a:r>
            <a:endParaRPr kumimoji="0" lang="en-GB" sz="3600" b="1" i="0" u="none" strike="noStrike" cap="none" normalizeH="0" baseline="0" dirty="0" smtClean="0">
              <a:ln>
                <a:noFill/>
              </a:ln>
              <a:solidFill>
                <a:schemeClr val="tx1"/>
              </a:solidFill>
              <a:effectLst/>
              <a:latin typeface="Verdana" pitchFamily="34" charset="0"/>
            </a:endParaRPr>
          </a:p>
        </p:txBody>
      </p:sp>
    </p:spTree>
    <p:extLst>
      <p:ext uri="{BB962C8B-B14F-4D97-AF65-F5344CB8AC3E}">
        <p14:creationId xmlns:p14="http://schemas.microsoft.com/office/powerpoint/2010/main" val="17555015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985963"/>
            <a:ext cx="84486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2"/>
          <p:cNvSpPr>
            <a:spLocks noGrp="1" noChangeArrowheads="1"/>
          </p:cNvSpPr>
          <p:nvPr>
            <p:ph type="title"/>
          </p:nvPr>
        </p:nvSpPr>
        <p:spPr>
          <a:xfrm>
            <a:off x="107504" y="14128"/>
            <a:ext cx="8928992" cy="864096"/>
          </a:xfrm>
        </p:spPr>
        <p:txBody>
          <a:bodyPr/>
          <a:lstStyle/>
          <a:p>
            <a:pPr indent="0"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expanding </a:t>
            </a:r>
            <a:r>
              <a:rPr lang="en-US" sz="3200" dirty="0">
                <a:solidFill>
                  <a:srgbClr val="FFC000"/>
                </a:solidFill>
              </a:rPr>
              <a:t>/ </a:t>
            </a:r>
            <a:r>
              <a:rPr lang="en-US" sz="3200" dirty="0" smtClean="0">
                <a:solidFill>
                  <a:srgbClr val="FFC000"/>
                </a:solidFill>
              </a:rPr>
              <a:t>						    collapsing </a:t>
            </a:r>
            <a:r>
              <a:rPr lang="en-US" sz="3200" dirty="0">
                <a:solidFill>
                  <a:srgbClr val="FFC000"/>
                </a:solidFill>
              </a:rPr>
              <a:t>alert</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98</a:t>
            </a:fld>
            <a:endParaRPr lang="en-GB"/>
          </a:p>
        </p:txBody>
      </p:sp>
      <p:sp>
        <p:nvSpPr>
          <p:cNvPr id="20" name="Rounded Rectangle 19"/>
          <p:cNvSpPr/>
          <p:nvPr/>
        </p:nvSpPr>
        <p:spPr bwMode="auto">
          <a:xfrm>
            <a:off x="5508104" y="2020044"/>
            <a:ext cx="2808312" cy="2777108"/>
          </a:xfrm>
          <a:prstGeom prst="roundRect">
            <a:avLst>
              <a:gd name="adj" fmla="val 7372"/>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endParaRPr lang="en-GB" sz="1400" b="1" dirty="0">
              <a:solidFill>
                <a:srgbClr val="FF0000"/>
              </a:solidFill>
            </a:endParaRPr>
          </a:p>
        </p:txBody>
      </p:sp>
      <p:sp>
        <p:nvSpPr>
          <p:cNvPr id="21" name="Rounded Rectangle 20"/>
          <p:cNvSpPr/>
          <p:nvPr/>
        </p:nvSpPr>
        <p:spPr bwMode="auto">
          <a:xfrm>
            <a:off x="1331640" y="5256780"/>
            <a:ext cx="7385453" cy="560814"/>
          </a:xfrm>
          <a:prstGeom prst="roundRect">
            <a:avLst>
              <a:gd name="adj" fmla="val 25159"/>
            </a:avLst>
          </a:prstGeom>
          <a:solidFill>
            <a:srgbClr val="FF0000">
              <a:alpha val="20000"/>
            </a:srgbClr>
          </a:solidFill>
          <a:ln w="444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a:r>
              <a:rPr lang="fr-BE" sz="1400" b="1" dirty="0" smtClean="0">
                <a:solidFill>
                  <a:srgbClr val="FF0000"/>
                </a:solidFill>
              </a:rPr>
              <a:t>6 new </a:t>
            </a:r>
            <a:r>
              <a:rPr lang="fr-BE" sz="1400" b="1" dirty="0" err="1" smtClean="0">
                <a:solidFill>
                  <a:srgbClr val="FF0000"/>
                </a:solidFill>
              </a:rPr>
              <a:t>columns</a:t>
            </a:r>
            <a:r>
              <a:rPr lang="fr-BE" sz="1400" b="1" dirty="0" smtClean="0">
                <a:solidFill>
                  <a:srgbClr val="FF0000"/>
                </a:solidFill>
              </a:rPr>
              <a:t> : </a:t>
            </a:r>
            <a:r>
              <a:rPr lang="fr-BE" sz="1400" b="1" dirty="0" err="1" smtClean="0">
                <a:solidFill>
                  <a:srgbClr val="FF0000"/>
                </a:solidFill>
              </a:rPr>
              <a:t>individual</a:t>
            </a:r>
            <a:r>
              <a:rPr lang="fr-BE" sz="1400" b="1" dirty="0" smtClean="0">
                <a:solidFill>
                  <a:srgbClr val="FF0000"/>
                </a:solidFill>
              </a:rPr>
              <a:t> </a:t>
            </a:r>
            <a:r>
              <a:rPr lang="fr-BE" sz="1400" b="1" dirty="0" err="1" smtClean="0">
                <a:solidFill>
                  <a:srgbClr val="FF0000"/>
                </a:solidFill>
              </a:rPr>
              <a:t>risk</a:t>
            </a:r>
            <a:r>
              <a:rPr lang="fr-BE" sz="1400" b="1" dirty="0" smtClean="0">
                <a:solidFill>
                  <a:srgbClr val="FF0000"/>
                </a:solidFill>
              </a:rPr>
              <a:t> scores </a:t>
            </a:r>
            <a:r>
              <a:rPr lang="fr-BE" sz="1400" b="1" dirty="0" err="1" smtClean="0">
                <a:solidFill>
                  <a:srgbClr val="FF0000"/>
                </a:solidFill>
              </a:rPr>
              <a:t>within</a:t>
            </a:r>
            <a:r>
              <a:rPr lang="fr-BE" sz="1400" b="1" dirty="0" smtClean="0">
                <a:solidFill>
                  <a:srgbClr val="FF0000"/>
                </a:solidFill>
              </a:rPr>
              <a:t> </a:t>
            </a:r>
            <a:r>
              <a:rPr lang="fr-BE" sz="1400" b="1" dirty="0" err="1" smtClean="0">
                <a:solidFill>
                  <a:srgbClr val="FF0000"/>
                </a:solidFill>
              </a:rPr>
              <a:t>procurement</a:t>
            </a:r>
            <a:r>
              <a:rPr lang="fr-BE" sz="1400" b="1" dirty="0" smtClean="0">
                <a:solidFill>
                  <a:srgbClr val="FF0000"/>
                </a:solidFill>
              </a:rPr>
              <a:t> </a:t>
            </a:r>
            <a:r>
              <a:rPr lang="fr-BE" sz="1400" b="1" dirty="0" err="1" smtClean="0">
                <a:solidFill>
                  <a:srgbClr val="FF0000"/>
                </a:solidFill>
              </a:rPr>
              <a:t>category</a:t>
            </a:r>
            <a:endParaRPr lang="en-GB" sz="1400" b="1" dirty="0">
              <a:solidFill>
                <a:srgbClr val="FF0000"/>
              </a:solidFill>
            </a:endParaRPr>
          </a:p>
        </p:txBody>
      </p:sp>
    </p:spTree>
    <p:extLst>
      <p:ext uri="{BB962C8B-B14F-4D97-AF65-F5344CB8AC3E}">
        <p14:creationId xmlns:p14="http://schemas.microsoft.com/office/powerpoint/2010/main" val="38501132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23850" y="2349500"/>
            <a:ext cx="8640763" cy="4508500"/>
          </a:xfrm>
        </p:spPr>
        <p:txBody>
          <a:bodyPr/>
          <a:lstStyle/>
          <a:p>
            <a:pPr eaLnBrk="1" hangingPunct="1">
              <a:spcAft>
                <a:spcPts val="600"/>
              </a:spcAft>
              <a:buClr>
                <a:srgbClr val="3166CF"/>
              </a:buClr>
              <a:buFont typeface="Wingdings" pitchFamily="2" charset="2"/>
              <a:buChar char="§"/>
            </a:pPr>
            <a:endParaRPr lang="en-US" sz="2200" smtClean="0"/>
          </a:p>
          <a:p>
            <a:pPr eaLnBrk="1" hangingPunct="1">
              <a:spcAft>
                <a:spcPts val="600"/>
              </a:spcAft>
              <a:buClr>
                <a:srgbClr val="3166CF"/>
              </a:buClr>
              <a:buFont typeface="Wingdings" pitchFamily="2" charset="2"/>
              <a:buChar char="§"/>
            </a:pPr>
            <a:endParaRPr lang="en-US" b="1" smtClean="0">
              <a:solidFill>
                <a:srgbClr val="FFC000"/>
              </a:solidFill>
            </a:endParaRPr>
          </a:p>
          <a:p>
            <a:pPr eaLnBrk="1" hangingPunct="1">
              <a:spcAft>
                <a:spcPts val="600"/>
              </a:spcAft>
            </a:pPr>
            <a:endParaRPr lang="en-US" smtClean="0"/>
          </a:p>
        </p:txBody>
      </p:sp>
      <p:graphicFrame>
        <p:nvGraphicFramePr>
          <p:cNvPr id="6" name="Table 5"/>
          <p:cNvGraphicFramePr>
            <a:graphicFrameLocks noGrp="1"/>
          </p:cNvGraphicFramePr>
          <p:nvPr>
            <p:extLst>
              <p:ext uri="{D42A27DB-BD31-4B8C-83A1-F6EECF244321}">
                <p14:modId xmlns:p14="http://schemas.microsoft.com/office/powerpoint/2010/main" val="1808795785"/>
              </p:ext>
            </p:extLst>
          </p:nvPr>
        </p:nvGraphicFramePr>
        <p:xfrm>
          <a:off x="0" y="981075"/>
          <a:ext cx="9144000" cy="6101642"/>
        </p:xfrm>
        <a:graphic>
          <a:graphicData uri="http://schemas.openxmlformats.org/drawingml/2006/table">
            <a:tbl>
              <a:tblPr firstRow="1" bandRow="1">
                <a:tableStyleId>{5C22544A-7EE6-4342-B048-85BDC9FD1C3A}</a:tableStyleId>
              </a:tblPr>
              <a:tblGrid>
                <a:gridCol w="2177143"/>
                <a:gridCol w="6966857"/>
              </a:tblGrid>
              <a:tr h="459394">
                <a:tc>
                  <a:txBody>
                    <a:bodyPr/>
                    <a:lstStyle/>
                    <a:p>
                      <a:pPr algn="ctr" fontAlgn="t"/>
                      <a:r>
                        <a:rPr lang="en-US" sz="1200" b="1" i="0" u="none" strike="noStrike" dirty="0" smtClean="0">
                          <a:solidFill>
                            <a:srgbClr val="000000"/>
                          </a:solidFill>
                          <a:latin typeface="+mn-lt"/>
                        </a:rPr>
                        <a:t>Risk </a:t>
                      </a:r>
                      <a:r>
                        <a:rPr lang="en-US" sz="1200" b="1" i="0" u="none" strike="noStrike" dirty="0">
                          <a:solidFill>
                            <a:srgbClr val="000000"/>
                          </a:solidFill>
                          <a:latin typeface="+mn-lt"/>
                        </a:rPr>
                        <a:t>category</a:t>
                      </a:r>
                    </a:p>
                  </a:txBody>
                  <a:tcPr marL="9525" marR="9525" marT="9524" marB="0" anchor="ctr">
                    <a:solidFill>
                      <a:schemeClr val="accent2">
                        <a:lumMod val="20000"/>
                        <a:lumOff val="80000"/>
                      </a:schemeClr>
                    </a:solidFill>
                  </a:tcPr>
                </a:tc>
                <a:tc>
                  <a:txBody>
                    <a:bodyPr/>
                    <a:lstStyle/>
                    <a:p>
                      <a:pPr algn="ctr" fontAlgn="t"/>
                      <a:r>
                        <a:rPr lang="en-US" sz="1200" b="1" i="0" u="none" strike="noStrike" dirty="0">
                          <a:solidFill>
                            <a:srgbClr val="000000"/>
                          </a:solidFill>
                          <a:latin typeface="+mn-lt"/>
                        </a:rPr>
                        <a:t>Description</a:t>
                      </a:r>
                    </a:p>
                  </a:txBody>
                  <a:tcPr marL="9525" marR="9525" marT="9524" marB="0" anchor="ctr">
                    <a:solidFill>
                      <a:schemeClr val="accent2">
                        <a:lumMod val="20000"/>
                        <a:lumOff val="80000"/>
                      </a:schemeClr>
                    </a:solidFill>
                  </a:tcPr>
                </a:tc>
              </a:tr>
              <a:tr h="368151">
                <a:tc>
                  <a:txBody>
                    <a:bodyPr/>
                    <a:lstStyle/>
                    <a:p>
                      <a:pPr algn="ctr" fontAlgn="t"/>
                      <a:r>
                        <a:rPr lang="en-US" sz="1200" b="1" i="0" u="none" strike="noStrike" cap="none" dirty="0" smtClean="0">
                          <a:solidFill>
                            <a:srgbClr val="002060"/>
                          </a:solidFill>
                          <a:latin typeface="+mn-lt"/>
                        </a:rPr>
                        <a:t>Procurement</a:t>
                      </a:r>
                      <a:r>
                        <a:rPr lang="en-US" sz="1200" b="1" i="0" u="none" strike="noStrike" cap="none" baseline="0" dirty="0" smtClean="0">
                          <a:solidFill>
                            <a:srgbClr val="002060"/>
                          </a:solidFill>
                          <a:latin typeface="+mn-lt"/>
                        </a:rPr>
                        <a:t> </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Risk</a:t>
                      </a:r>
                      <a:r>
                        <a:rPr lang="en-US" sz="1200" b="0" i="0" u="none" strike="noStrike" baseline="0" dirty="0" smtClean="0">
                          <a:solidFill>
                            <a:srgbClr val="000000"/>
                          </a:solidFill>
                          <a:latin typeface="+mn-lt"/>
                        </a:rPr>
                        <a:t> indicators on the procurement process</a:t>
                      </a:r>
                      <a:endParaRPr lang="en-US" sz="1200" b="0" i="0" u="none" strike="noStrike" dirty="0">
                        <a:solidFill>
                          <a:srgbClr val="000000"/>
                        </a:solidFill>
                        <a:latin typeface="+mn-lt"/>
                      </a:endParaRPr>
                    </a:p>
                  </a:txBody>
                  <a:tcPr marL="9525" marR="9525" marT="9524" marB="0" anchor="ctr"/>
                </a:tc>
              </a:tr>
              <a:tr h="478803">
                <a:tc>
                  <a:txBody>
                    <a:bodyPr/>
                    <a:lstStyle/>
                    <a:p>
                      <a:pPr algn="ctr" fontAlgn="t"/>
                      <a:r>
                        <a:rPr lang="en-US" sz="1200" b="1" i="0" u="none" strike="noStrike" cap="none" dirty="0" smtClean="0">
                          <a:solidFill>
                            <a:srgbClr val="002060"/>
                          </a:solidFill>
                          <a:latin typeface="+mn-lt"/>
                        </a:rPr>
                        <a:t>Contract</a:t>
                      </a:r>
                      <a:r>
                        <a:rPr lang="en-US" sz="1200" b="1" i="0" u="none" strike="noStrike" cap="none" baseline="0" dirty="0" smtClean="0">
                          <a:solidFill>
                            <a:srgbClr val="002060"/>
                          </a:solidFill>
                          <a:latin typeface="+mn-lt"/>
                        </a:rPr>
                        <a:t> management</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Assessment</a:t>
                      </a:r>
                      <a:r>
                        <a:rPr lang="en-US" sz="1200" b="0" i="0" u="none" strike="noStrike" baseline="0" dirty="0" smtClean="0">
                          <a:solidFill>
                            <a:srgbClr val="000000"/>
                          </a:solidFill>
                          <a:latin typeface="+mn-lt"/>
                        </a:rPr>
                        <a:t> of contract management aspects of the project </a:t>
                      </a:r>
                      <a:br>
                        <a:rPr lang="en-US" sz="1200" b="0" i="0" u="none" strike="noStrike" baseline="0" dirty="0" smtClean="0">
                          <a:solidFill>
                            <a:srgbClr val="000000"/>
                          </a:solidFill>
                          <a:latin typeface="+mn-lt"/>
                        </a:rPr>
                      </a:br>
                      <a:r>
                        <a:rPr lang="en-US" sz="1200" b="0" i="0" u="none" strike="noStrike" baseline="0" dirty="0" smtClean="0">
                          <a:solidFill>
                            <a:srgbClr val="000000"/>
                          </a:solidFill>
                          <a:latin typeface="+mn-lt"/>
                        </a:rPr>
                        <a:t>and comparison to the peer group </a:t>
                      </a:r>
                      <a:endParaRPr lang="en-US" sz="1200" b="0" i="0" u="none" strike="noStrike" dirty="0">
                        <a:solidFill>
                          <a:srgbClr val="000000"/>
                        </a:solidFill>
                        <a:latin typeface="+mn-lt"/>
                      </a:endParaRPr>
                    </a:p>
                  </a:txBody>
                  <a:tcPr marL="9525" marR="9525" marT="9524" marB="0" anchor="ctr"/>
                </a:tc>
              </a:tr>
              <a:tr h="379205">
                <a:tc>
                  <a:txBody>
                    <a:bodyPr/>
                    <a:lstStyle/>
                    <a:p>
                      <a:pPr algn="ctr" fontAlgn="t"/>
                      <a:r>
                        <a:rPr lang="en-US" sz="1200" b="1" i="0" u="none" strike="noStrike" cap="none" dirty="0" smtClean="0">
                          <a:solidFill>
                            <a:srgbClr val="002060"/>
                          </a:solidFill>
                          <a:latin typeface="+mn-lt"/>
                        </a:rPr>
                        <a:t>Eligibility</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Verification</a:t>
                      </a:r>
                      <a:r>
                        <a:rPr lang="en-US" sz="1200" b="0" i="0" u="none" strike="noStrike" baseline="0" dirty="0" smtClean="0">
                          <a:solidFill>
                            <a:srgbClr val="000000"/>
                          </a:solidFill>
                          <a:latin typeface="+mn-lt"/>
                        </a:rPr>
                        <a:t> of the eligibility period and existence of contractors and subcontractors</a:t>
                      </a:r>
                      <a:endParaRPr lang="en-US" sz="1200" b="0" i="0" u="none" strike="noStrike" dirty="0">
                        <a:solidFill>
                          <a:srgbClr val="000000"/>
                        </a:solidFill>
                        <a:latin typeface="+mn-lt"/>
                      </a:endParaRPr>
                    </a:p>
                  </a:txBody>
                  <a:tcPr marL="9525" marR="9525" marT="9524" marB="0" anchor="ctr"/>
                </a:tc>
              </a:tr>
              <a:tr h="379205">
                <a:tc>
                  <a:txBody>
                    <a:bodyPr/>
                    <a:lstStyle/>
                    <a:p>
                      <a:pPr algn="ctr" fontAlgn="t"/>
                      <a:r>
                        <a:rPr lang="en-US" sz="1200" b="1" i="0" u="none" strike="noStrike" cap="none" dirty="0" smtClean="0">
                          <a:solidFill>
                            <a:srgbClr val="002060"/>
                          </a:solidFill>
                          <a:latin typeface="+mn-lt"/>
                        </a:rPr>
                        <a:t>Performance</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Assessment</a:t>
                      </a:r>
                      <a:r>
                        <a:rPr lang="en-US" sz="1200" b="0" i="0" u="none" strike="noStrike" baseline="0" dirty="0" smtClean="0">
                          <a:solidFill>
                            <a:srgbClr val="000000"/>
                          </a:solidFill>
                          <a:latin typeface="+mn-lt"/>
                        </a:rPr>
                        <a:t> of the coherence of activity sector ratios with the benchmark values</a:t>
                      </a:r>
                      <a:endParaRPr lang="en-US" sz="1200" b="0" i="0" u="none" strike="noStrike" dirty="0">
                        <a:solidFill>
                          <a:srgbClr val="000000"/>
                        </a:solidFill>
                        <a:latin typeface="+mn-lt"/>
                      </a:endParaRPr>
                    </a:p>
                  </a:txBody>
                  <a:tcPr marL="9525" marR="9525" marT="9524" marB="0" anchor="ctr"/>
                </a:tc>
              </a:tr>
              <a:tr h="368151">
                <a:tc>
                  <a:txBody>
                    <a:bodyPr/>
                    <a:lstStyle/>
                    <a:p>
                      <a:pPr algn="ctr" fontAlgn="t"/>
                      <a:r>
                        <a:rPr lang="en-US" sz="1200" b="1" i="0" u="none" strike="noStrike" cap="none" dirty="0" smtClean="0">
                          <a:solidFill>
                            <a:srgbClr val="002060"/>
                          </a:solidFill>
                          <a:latin typeface="+mn-lt"/>
                        </a:rPr>
                        <a:t>Concentration</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Cross</a:t>
                      </a:r>
                      <a:r>
                        <a:rPr lang="en-US" sz="1200" b="0" i="0" u="none" strike="noStrike" baseline="0" dirty="0" smtClean="0">
                          <a:solidFill>
                            <a:srgbClr val="000000"/>
                          </a:solidFill>
                          <a:latin typeface="+mn-lt"/>
                        </a:rPr>
                        <a:t>-project and cross-operational program checks</a:t>
                      </a:r>
                      <a:endParaRPr lang="en-US" sz="1200" b="0" i="0" u="none" strike="noStrike" dirty="0">
                        <a:solidFill>
                          <a:srgbClr val="000000"/>
                        </a:solidFill>
                        <a:latin typeface="+mn-lt"/>
                      </a:endParaRPr>
                    </a:p>
                  </a:txBody>
                  <a:tcPr marL="9525" marR="9525" marT="9524" marB="0" anchor="ctr"/>
                </a:tc>
              </a:tr>
              <a:tr h="368151">
                <a:tc>
                  <a:txBody>
                    <a:bodyPr/>
                    <a:lstStyle/>
                    <a:p>
                      <a:pPr algn="ctr" fontAlgn="t"/>
                      <a:r>
                        <a:rPr lang="en-US" sz="1200" b="1" i="0" u="none" strike="noStrike" cap="none" dirty="0" smtClean="0">
                          <a:solidFill>
                            <a:srgbClr val="002060"/>
                          </a:solidFill>
                          <a:latin typeface="+mn-lt"/>
                        </a:rPr>
                        <a:t>Other</a:t>
                      </a:r>
                      <a:endParaRPr lang="en-US" sz="1200" b="1" i="0" u="none" strike="noStrike" cap="none" dirty="0">
                        <a:solidFill>
                          <a:srgbClr val="002060"/>
                        </a:solidFill>
                        <a:latin typeface="+mn-lt"/>
                      </a:endParaRPr>
                    </a:p>
                  </a:txBody>
                  <a:tcPr marL="9525" marR="9525" marT="9524" marB="0" anchor="ctr"/>
                </a:tc>
                <a:tc>
                  <a:txBody>
                    <a:bodyPr/>
                    <a:lstStyle/>
                    <a:p>
                      <a:pPr algn="l" fontAlgn="t"/>
                      <a:r>
                        <a:rPr lang="en-US" sz="1200" b="0" i="0" u="none" strike="noStrike" dirty="0" smtClean="0">
                          <a:solidFill>
                            <a:srgbClr val="000000"/>
                          </a:solidFill>
                          <a:latin typeface="+mn-lt"/>
                        </a:rPr>
                        <a:t>Basic</a:t>
                      </a:r>
                      <a:r>
                        <a:rPr lang="en-US" sz="1200" b="0" i="0" u="none" strike="noStrike" baseline="0" dirty="0" smtClean="0">
                          <a:solidFill>
                            <a:srgbClr val="000000"/>
                          </a:solidFill>
                          <a:latin typeface="+mn-lt"/>
                        </a:rPr>
                        <a:t> checks on logicality and reasonability of project data</a:t>
                      </a:r>
                      <a:endParaRPr lang="en-US" sz="1200" b="0" i="0" u="none" strike="noStrike" dirty="0">
                        <a:solidFill>
                          <a:srgbClr val="000000"/>
                        </a:solidFill>
                        <a:latin typeface="+mn-lt"/>
                      </a:endParaRPr>
                    </a:p>
                  </a:txBody>
                  <a:tcPr marL="9525" marR="9525" marT="9524" marB="0" anchor="ctr"/>
                </a:tc>
              </a:tr>
              <a:tr h="375295">
                <a:tc gridSpan="2">
                  <a:txBody>
                    <a:bodyPr/>
                    <a:lstStyle/>
                    <a:p>
                      <a:pPr algn="l" fontAlgn="t"/>
                      <a:r>
                        <a:rPr lang="en-US" sz="1200" b="1" i="0" u="none" strike="noStrike" cap="none" dirty="0" smtClean="0">
                          <a:solidFill>
                            <a:srgbClr val="002060"/>
                          </a:solidFill>
                          <a:latin typeface="+mn-lt"/>
                        </a:rPr>
                        <a:t>  Reputational and fraud alerts</a:t>
                      </a:r>
                      <a:endParaRPr lang="en-US" sz="1200" b="1" i="0" u="none" strike="noStrike" cap="none" dirty="0">
                        <a:solidFill>
                          <a:srgbClr val="002060"/>
                        </a:solidFill>
                        <a:latin typeface="+mn-lt"/>
                      </a:endParaRPr>
                    </a:p>
                  </a:txBody>
                  <a:tcPr marL="9525" marR="9525" marT="9524" marB="0" anchor="ctr"/>
                </a:tc>
                <a:tc hMerge="1">
                  <a:txBody>
                    <a:bodyPr/>
                    <a:lstStyle/>
                    <a:p>
                      <a:pPr algn="l" fontAlgn="t"/>
                      <a:endParaRPr lang="en-US" sz="1200" b="0" i="0" u="none" strike="noStrike" dirty="0">
                        <a:solidFill>
                          <a:srgbClr val="000000"/>
                        </a:solidFill>
                        <a:latin typeface="+mn-lt"/>
                      </a:endParaRPr>
                    </a:p>
                  </a:txBody>
                  <a:tcPr marL="9525" marR="9525" marT="9525" marB="0" anchor="ctr"/>
                </a:tc>
              </a:tr>
              <a:tr h="563995">
                <a:tc>
                  <a:txBody>
                    <a:bodyPr/>
                    <a:lstStyle/>
                    <a:p>
                      <a:pPr algn="l" fontAlgn="t"/>
                      <a:endParaRPr lang="en-US" sz="1200" b="0" i="0" u="none" strike="noStrike" dirty="0">
                        <a:solidFill>
                          <a:srgbClr val="000000"/>
                        </a:solidFill>
                        <a:latin typeface="+mn-lt"/>
                      </a:endParaRPr>
                    </a:p>
                  </a:txBody>
                  <a:tcPr marL="9525" marR="9525" marT="9524" marB="0" anchor="ctr"/>
                </a:tc>
                <a:tc>
                  <a:txBody>
                    <a:bodyPr/>
                    <a:lstStyle/>
                    <a:p>
                      <a:pPr marL="1162050" indent="-1162050" algn="l" fontAlgn="t"/>
                      <a:r>
                        <a:rPr lang="en-US" sz="1200" b="1" i="0" u="none" strike="noStrike" dirty="0" smtClean="0">
                          <a:solidFill>
                            <a:srgbClr val="3166CF"/>
                          </a:solidFill>
                          <a:latin typeface="+mn-lt"/>
                        </a:rPr>
                        <a:t>Financial</a:t>
                      </a:r>
                      <a:r>
                        <a:rPr lang="en-US" sz="1200" b="0" i="0" u="none" strike="noStrike" dirty="0" smtClean="0">
                          <a:solidFill>
                            <a:srgbClr val="3166CF"/>
                          </a:solidFill>
                          <a:latin typeface="+mn-lt"/>
                        </a:rPr>
                        <a:t>:</a:t>
                      </a:r>
                      <a:r>
                        <a:rPr lang="en-US" sz="1200" b="0" i="0" u="none" strike="noStrike" baseline="0" dirty="0" smtClean="0">
                          <a:solidFill>
                            <a:srgbClr val="3166CF"/>
                          </a:solidFill>
                          <a:latin typeface="+mn-lt"/>
                        </a:rPr>
                        <a:t>        </a:t>
                      </a:r>
                      <a:r>
                        <a:rPr lang="en-US" sz="1200" b="0" i="0" u="none" strike="noStrike" baseline="0" dirty="0" smtClean="0">
                          <a:solidFill>
                            <a:srgbClr val="000000"/>
                          </a:solidFill>
                          <a:latin typeface="+mn-lt"/>
                        </a:rPr>
                        <a:t>Overall financial performance of beneficiaries, contractors / suppliers   </a:t>
                      </a:r>
                      <a:br>
                        <a:rPr lang="en-US" sz="1200" b="0" i="0" u="none" strike="noStrike" baseline="0" dirty="0" smtClean="0">
                          <a:solidFill>
                            <a:srgbClr val="000000"/>
                          </a:solidFill>
                          <a:latin typeface="+mn-lt"/>
                        </a:rPr>
                      </a:br>
                      <a:r>
                        <a:rPr lang="en-US" sz="1200" b="0" i="0" u="none" strike="noStrike" baseline="0" dirty="0" smtClean="0">
                          <a:solidFill>
                            <a:srgbClr val="000000"/>
                          </a:solidFill>
                          <a:latin typeface="+mn-lt"/>
                        </a:rPr>
                        <a:t>  and sub-contractors, based on financial reporting data</a:t>
                      </a:r>
                      <a:endParaRPr lang="en-US" sz="1200" b="0" i="0" u="none" strike="noStrike" dirty="0">
                        <a:solidFill>
                          <a:srgbClr val="000000"/>
                        </a:solidFill>
                        <a:latin typeface="+mn-lt"/>
                      </a:endParaRPr>
                    </a:p>
                  </a:txBody>
                  <a:tcPr marL="9525" marR="9525" marT="9524" marB="0"/>
                </a:tc>
              </a:tr>
              <a:tr h="563995">
                <a:tc>
                  <a:txBody>
                    <a:bodyPr/>
                    <a:lstStyle/>
                    <a:p>
                      <a:pPr algn="l" fontAlgn="t"/>
                      <a:endParaRPr lang="en-US" sz="1200" b="0" i="0" u="none" strike="noStrike" dirty="0">
                        <a:solidFill>
                          <a:srgbClr val="000000"/>
                        </a:solidFill>
                        <a:latin typeface="+mn-lt"/>
                      </a:endParaRPr>
                    </a:p>
                  </a:txBody>
                  <a:tcPr marL="9525" marR="9525" marT="9524" marB="0"/>
                </a:tc>
                <a:tc>
                  <a:txBody>
                    <a:bodyPr/>
                    <a:lstStyle/>
                    <a:p>
                      <a:pPr marL="1162050" indent="-1162050" algn="l" fontAlgn="t"/>
                      <a:r>
                        <a:rPr lang="en-US" sz="1200" b="1" i="0" u="none" strike="noStrike" dirty="0" smtClean="0">
                          <a:solidFill>
                            <a:srgbClr val="3166CF"/>
                          </a:solidFill>
                          <a:latin typeface="+mn-lt"/>
                        </a:rPr>
                        <a:t>Relationship</a:t>
                      </a:r>
                      <a:r>
                        <a:rPr lang="en-US" sz="1200" b="0" i="0" u="none" strike="noStrike" dirty="0" smtClean="0">
                          <a:solidFill>
                            <a:srgbClr val="3166CF"/>
                          </a:solidFill>
                          <a:latin typeface="+mn-lt"/>
                        </a:rPr>
                        <a:t>:  </a:t>
                      </a:r>
                      <a:r>
                        <a:rPr lang="en-US" sz="1200" b="0" i="0" u="none" strike="noStrike" dirty="0" smtClean="0">
                          <a:solidFill>
                            <a:srgbClr val="000000"/>
                          </a:solidFill>
                          <a:latin typeface="+mn-lt"/>
                        </a:rPr>
                        <a:t>Existence of relationships between beneficiaries and contractors /  </a:t>
                      </a:r>
                      <a:br>
                        <a:rPr lang="en-US" sz="1200" b="0" i="0" u="none" strike="noStrike" dirty="0" smtClean="0">
                          <a:solidFill>
                            <a:srgbClr val="000000"/>
                          </a:solidFill>
                          <a:latin typeface="+mn-lt"/>
                        </a:rPr>
                      </a:br>
                      <a:r>
                        <a:rPr lang="en-US" sz="1200" b="0" i="0" u="none" strike="noStrike" dirty="0" smtClean="0">
                          <a:solidFill>
                            <a:srgbClr val="000000"/>
                          </a:solidFill>
                          <a:latin typeface="+mn-lt"/>
                        </a:rPr>
                        <a:t>  suppliers</a:t>
                      </a:r>
                      <a:r>
                        <a:rPr lang="en-US" sz="1200" b="0" i="0" u="none" strike="noStrike" baseline="0" dirty="0" smtClean="0">
                          <a:solidFill>
                            <a:srgbClr val="000000"/>
                          </a:solidFill>
                          <a:latin typeface="+mn-lt"/>
                        </a:rPr>
                        <a:t> or sub-contractors and their respective personnel</a:t>
                      </a:r>
                      <a:r>
                        <a:rPr lang="en-US" sz="1200" b="0" i="0" u="sng" strike="noStrike" dirty="0" smtClean="0">
                          <a:solidFill>
                            <a:srgbClr val="000000"/>
                          </a:solidFill>
                          <a:latin typeface="+mn-lt"/>
                        </a:rPr>
                        <a:t> </a:t>
                      </a:r>
                      <a:endParaRPr lang="en-US" sz="1200" b="0" i="0" u="sng" strike="noStrike" dirty="0">
                        <a:solidFill>
                          <a:srgbClr val="000000"/>
                        </a:solidFill>
                        <a:latin typeface="+mn-lt"/>
                      </a:endParaRPr>
                    </a:p>
                  </a:txBody>
                  <a:tcPr marL="9525" marR="9525" marT="9524" marB="0"/>
                </a:tc>
              </a:tr>
              <a:tr h="519844">
                <a:tc>
                  <a:txBody>
                    <a:bodyPr/>
                    <a:lstStyle/>
                    <a:p>
                      <a:endParaRPr lang="en-GB" sz="1800" dirty="0"/>
                    </a:p>
                  </a:txBody>
                  <a:tcPr marL="9525" marR="9525" marT="9524" marB="0"/>
                </a:tc>
                <a:tc>
                  <a:txBody>
                    <a:bodyPr/>
                    <a:lstStyle/>
                    <a:p>
                      <a:pPr marL="1162050" indent="-1162050" algn="l" fontAlgn="t"/>
                      <a:r>
                        <a:rPr lang="en-US" sz="1200" b="1" i="0" u="none" strike="noStrike" dirty="0" smtClean="0">
                          <a:solidFill>
                            <a:srgbClr val="3166CF"/>
                          </a:solidFill>
                          <a:latin typeface="+mn-lt"/>
                        </a:rPr>
                        <a:t>Reputation</a:t>
                      </a:r>
                      <a:r>
                        <a:rPr lang="en-US" sz="1200" b="0" i="0" u="none" strike="noStrike" dirty="0" smtClean="0">
                          <a:solidFill>
                            <a:srgbClr val="3166CF"/>
                          </a:solidFill>
                          <a:latin typeface="+mn-lt"/>
                        </a:rPr>
                        <a:t>:</a:t>
                      </a:r>
                      <a:r>
                        <a:rPr lang="en-US" sz="1200" b="0" i="0" u="none" strike="noStrike" baseline="0" dirty="0" smtClean="0">
                          <a:solidFill>
                            <a:srgbClr val="3166CF"/>
                          </a:solidFill>
                          <a:latin typeface="+mn-lt"/>
                        </a:rPr>
                        <a:t>     </a:t>
                      </a:r>
                      <a:r>
                        <a:rPr lang="en-US" sz="1200" b="0" i="0" u="none" strike="noStrike" baseline="0" dirty="0" smtClean="0">
                          <a:solidFill>
                            <a:srgbClr val="000000"/>
                          </a:solidFill>
                          <a:latin typeface="+mn-lt"/>
                        </a:rPr>
                        <a:t>Involvement in activities (such as bankruptcies) that could possibly  </a:t>
                      </a:r>
                      <a:br>
                        <a:rPr lang="en-US" sz="1200" b="0" i="0" u="none" strike="noStrike" baseline="0" dirty="0" smtClean="0">
                          <a:solidFill>
                            <a:srgbClr val="000000"/>
                          </a:solidFill>
                          <a:latin typeface="+mn-lt"/>
                        </a:rPr>
                      </a:br>
                      <a:r>
                        <a:rPr lang="en-US" sz="1200" b="0" i="0" u="none" strike="noStrike" baseline="0" dirty="0" smtClean="0">
                          <a:solidFill>
                            <a:srgbClr val="000000"/>
                          </a:solidFill>
                          <a:latin typeface="+mn-lt"/>
                        </a:rPr>
                        <a:t>  result in reputational damages</a:t>
                      </a:r>
                      <a:endParaRPr lang="en-US" sz="1200" b="0" i="0" u="none" strike="noStrike" dirty="0">
                        <a:solidFill>
                          <a:srgbClr val="000000"/>
                        </a:solidFill>
                        <a:latin typeface="+mn-lt"/>
                      </a:endParaRPr>
                    </a:p>
                  </a:txBody>
                  <a:tcPr marL="9525" marR="9525" marT="9524" marB="0"/>
                </a:tc>
              </a:tr>
              <a:tr h="648072">
                <a:tc>
                  <a:txBody>
                    <a:bodyPr/>
                    <a:lstStyle/>
                    <a:p>
                      <a:endParaRPr lang="en-GB" sz="1800" dirty="0"/>
                    </a:p>
                  </a:txBody>
                  <a:tcPr marL="9525" marR="9525" marT="9524" marB="0"/>
                </a:tc>
                <a:tc>
                  <a:txBody>
                    <a:bodyPr/>
                    <a:lstStyle/>
                    <a:p>
                      <a:pPr marL="1162050" indent="-1162050" algn="l" fontAlgn="t"/>
                      <a:r>
                        <a:rPr lang="en-US" sz="1200" b="1" i="0" u="none" strike="noStrike" dirty="0" smtClean="0">
                          <a:solidFill>
                            <a:srgbClr val="3166CF"/>
                          </a:solidFill>
                          <a:latin typeface="+mn-lt"/>
                        </a:rPr>
                        <a:t>Sanction</a:t>
                      </a:r>
                      <a:r>
                        <a:rPr lang="en-US" sz="1200" b="0" i="0" u="none" strike="noStrike" dirty="0" smtClean="0">
                          <a:solidFill>
                            <a:srgbClr val="3166CF"/>
                          </a:solidFill>
                          <a:latin typeface="+mn-lt"/>
                        </a:rPr>
                        <a:t>:        </a:t>
                      </a:r>
                      <a:r>
                        <a:rPr lang="en-US" sz="1200" b="0" i="0" u="none" strike="noStrike" dirty="0" smtClean="0">
                          <a:solidFill>
                            <a:srgbClr val="000000"/>
                          </a:solidFill>
                          <a:latin typeface="+mn-lt"/>
                        </a:rPr>
                        <a:t>Identification of beneficiaries, contractors/suppliers</a:t>
                      </a:r>
                      <a:r>
                        <a:rPr lang="en-US" sz="1200" b="0" i="0" u="none" strike="noStrike" baseline="0" dirty="0" smtClean="0">
                          <a:solidFill>
                            <a:srgbClr val="000000"/>
                          </a:solidFill>
                          <a:latin typeface="+mn-lt"/>
                        </a:rPr>
                        <a:t>, subcontractors  </a:t>
                      </a:r>
                      <a:br>
                        <a:rPr lang="en-US" sz="1200" b="0" i="0" u="none" strike="noStrike" baseline="0" dirty="0" smtClean="0">
                          <a:solidFill>
                            <a:srgbClr val="000000"/>
                          </a:solidFill>
                          <a:latin typeface="+mn-lt"/>
                        </a:rPr>
                      </a:br>
                      <a:r>
                        <a:rPr lang="en-US" sz="1200" b="0" i="0" u="none" strike="noStrike" baseline="0" dirty="0" smtClean="0">
                          <a:solidFill>
                            <a:srgbClr val="000000"/>
                          </a:solidFill>
                          <a:latin typeface="+mn-lt"/>
                        </a:rPr>
                        <a:t>  or their respective personnel, blacklisted of appearing in any type of </a:t>
                      </a:r>
                      <a:br>
                        <a:rPr lang="en-US" sz="1200" b="0" i="0" u="none" strike="noStrike" baseline="0" dirty="0" smtClean="0">
                          <a:solidFill>
                            <a:srgbClr val="000000"/>
                          </a:solidFill>
                          <a:latin typeface="+mn-lt"/>
                        </a:rPr>
                      </a:br>
                      <a:r>
                        <a:rPr lang="en-US" sz="1200" b="0" i="0" u="none" strike="noStrike" baseline="0" dirty="0" smtClean="0">
                          <a:solidFill>
                            <a:srgbClr val="000000"/>
                          </a:solidFill>
                          <a:latin typeface="+mn-lt"/>
                        </a:rPr>
                        <a:t>  sanction list</a:t>
                      </a:r>
                      <a:endParaRPr lang="en-US" sz="1200" b="0" i="0" u="none" strike="noStrike" dirty="0">
                        <a:solidFill>
                          <a:srgbClr val="000000"/>
                        </a:solidFill>
                        <a:latin typeface="+mn-lt"/>
                      </a:endParaRPr>
                    </a:p>
                  </a:txBody>
                  <a:tcPr marL="9525" marR="9525" marT="9524" marB="0"/>
                </a:tc>
              </a:tr>
              <a:tr h="228130">
                <a:tc>
                  <a:txBody>
                    <a:bodyPr/>
                    <a:lstStyle/>
                    <a:p>
                      <a:endParaRPr lang="en-GB" sz="1000" dirty="0"/>
                    </a:p>
                  </a:txBody>
                  <a:tcPr marL="9525" marR="9525" marT="9524" marB="0"/>
                </a:tc>
                <a:tc>
                  <a:txBody>
                    <a:bodyPr/>
                    <a:lstStyle/>
                    <a:p>
                      <a:pPr marL="1162050" marR="0" indent="-1162050" algn="l"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3166CF"/>
                          </a:solidFill>
                          <a:latin typeface="+mn-lt"/>
                        </a:rPr>
                        <a:t>Change</a:t>
                      </a:r>
                      <a:r>
                        <a:rPr lang="en-US" sz="1200" b="0" i="0" u="none" strike="noStrike" dirty="0" smtClean="0">
                          <a:solidFill>
                            <a:srgbClr val="3166CF"/>
                          </a:solidFill>
                          <a:latin typeface="+mn-lt"/>
                        </a:rPr>
                        <a:t>:          </a:t>
                      </a:r>
                      <a:r>
                        <a:rPr lang="en-US" sz="1200" b="0" i="0" u="none" strike="noStrike" dirty="0" smtClean="0">
                          <a:solidFill>
                            <a:srgbClr val="000000"/>
                          </a:solidFill>
                          <a:latin typeface="+mn-lt"/>
                        </a:rPr>
                        <a:t>Any type of changes to the company structure</a:t>
                      </a:r>
                    </a:p>
                  </a:txBody>
                  <a:tcPr marL="9525" marR="9525" marT="9524" marB="0"/>
                </a:tc>
              </a:tr>
              <a:tr h="401251">
                <a:tc>
                  <a:txBody>
                    <a:bodyPr/>
                    <a:lstStyle/>
                    <a:p>
                      <a:endParaRPr lang="en-GB" sz="1800" dirty="0"/>
                    </a:p>
                  </a:txBody>
                  <a:tcPr marL="9525" marR="9525" marT="9524" marB="0"/>
                </a:tc>
                <a:tc>
                  <a:txBody>
                    <a:bodyPr/>
                    <a:lstStyle/>
                    <a:p>
                      <a:pPr marL="1162050" indent="-1162050" algn="l" fontAlgn="t"/>
                      <a:endParaRPr lang="en-US" sz="1200" b="0" i="0" u="none" strike="noStrike" dirty="0">
                        <a:solidFill>
                          <a:srgbClr val="000000"/>
                        </a:solidFill>
                        <a:latin typeface="+mn-lt"/>
                      </a:endParaRPr>
                    </a:p>
                  </a:txBody>
                  <a:tcPr marL="9525" marR="9525" marT="9524" marB="0"/>
                </a:tc>
              </a:tr>
            </a:tbl>
          </a:graphicData>
        </a:graphic>
      </p:graphicFrame>
      <p:sp>
        <p:nvSpPr>
          <p:cNvPr id="5" name="Rectangle 2"/>
          <p:cNvSpPr>
            <a:spLocks noGrp="1" noChangeArrowheads="1"/>
          </p:cNvSpPr>
          <p:nvPr>
            <p:ph type="title"/>
          </p:nvPr>
        </p:nvSpPr>
        <p:spPr>
          <a:xfrm>
            <a:off x="107504" y="14128"/>
            <a:ext cx="8928992" cy="864096"/>
          </a:xfrm>
        </p:spPr>
        <p:txBody>
          <a:bodyPr/>
          <a:lstStyle/>
          <a:p>
            <a:pPr indent="0" algn="ctr" eaLnBrk="1" hangingPunct="1"/>
            <a:r>
              <a:rPr lang="en-US" dirty="0" smtClean="0">
                <a:solidFill>
                  <a:srgbClr val="FFC000"/>
                </a:solidFill>
              </a:rPr>
              <a:t>Arachne</a:t>
            </a:r>
            <a:r>
              <a:rPr lang="en-US" sz="3200" dirty="0">
                <a:solidFill>
                  <a:srgbClr val="FFC000"/>
                </a:solidFill>
              </a:rPr>
              <a:t> </a:t>
            </a:r>
            <a:r>
              <a:rPr lang="en-US" sz="3200" dirty="0" smtClean="0">
                <a:solidFill>
                  <a:srgbClr val="FFC000"/>
                </a:solidFill>
              </a:rPr>
              <a:t>				</a:t>
            </a:r>
            <a:r>
              <a:rPr lang="en-US" sz="2800" dirty="0" smtClean="0">
                <a:solidFill>
                  <a:srgbClr val="FFC000"/>
                </a:solidFill>
              </a:rPr>
              <a:t>Risk indicators</a:t>
            </a:r>
            <a:endParaRPr lang="en-US" dirty="0" smtClean="0">
              <a:solidFill>
                <a:srgbClr val="FFC000"/>
              </a:solidFill>
            </a:endParaRPr>
          </a:p>
        </p:txBody>
      </p:sp>
      <p:sp>
        <p:nvSpPr>
          <p:cNvPr id="2" name="Slide Number Placeholder 1"/>
          <p:cNvSpPr>
            <a:spLocks noGrp="1"/>
          </p:cNvSpPr>
          <p:nvPr>
            <p:ph type="sldNum" sz="quarter" idx="12"/>
          </p:nvPr>
        </p:nvSpPr>
        <p:spPr/>
        <p:txBody>
          <a:bodyPr/>
          <a:lstStyle/>
          <a:p>
            <a:pPr>
              <a:defRPr/>
            </a:pPr>
            <a:fld id="{FAB50603-6AAE-4DCB-8CCA-E960BA737129}" type="slidenum">
              <a:rPr lang="en-GB" smtClean="0"/>
              <a:pPr>
                <a:defRPr/>
              </a:pPr>
              <a:t>99</a:t>
            </a:fld>
            <a:endParaRPr lang="en-GB"/>
          </a:p>
        </p:txBody>
      </p:sp>
    </p:spTree>
    <p:extLst>
      <p:ext uri="{BB962C8B-B14F-4D97-AF65-F5344CB8AC3E}">
        <p14:creationId xmlns:p14="http://schemas.microsoft.com/office/powerpoint/2010/main" val="4064739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CA36B6B784E439EAD57D5795F2F0C" ma:contentTypeVersion="1" ma:contentTypeDescription="Create a new document." ma:contentTypeScope="" ma:versionID="4a7ab24a14ff9083c22bac48a66d5907">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8B00393-6801-4AA8-A6E3-446F52573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A968440-D335-47A0-B729-14962C837772}">
  <ds:schemaRefs>
    <ds:schemaRef ds:uri="http://schemas.microsoft.com/sharepoint/v3/contenttype/forms"/>
  </ds:schemaRefs>
</ds:datastoreItem>
</file>

<file path=customXml/itemProps3.xml><?xml version="1.0" encoding="utf-8"?>
<ds:datastoreItem xmlns:ds="http://schemas.openxmlformats.org/officeDocument/2006/customXml" ds:itemID="{DF9A6EE0-DB42-420E-9FD7-6681CB570088}">
  <ds:schemaRef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http://schemas.microsoft.com/sharepoint/v3"/>
    <ds:schemaRef ds:uri="http://purl.org/dc/dcmitype/"/>
  </ds:schemaRefs>
</ds:datastoreItem>
</file>

<file path=customXml/itemProps4.xml><?xml version="1.0" encoding="utf-8"?>
<ds:datastoreItem xmlns:ds="http://schemas.openxmlformats.org/officeDocument/2006/customXml" ds:itemID="{A1858886-F722-47DD-A609-B471A0D4E9F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34432</TotalTime>
  <Words>4482</Words>
  <Application>Microsoft Office PowerPoint</Application>
  <PresentationFormat>On-screen Show (4:3)</PresentationFormat>
  <Paragraphs>1260</Paragraphs>
  <Slides>153</Slides>
  <Notes>31</Notes>
  <HiddenSlides>0</HiddenSlides>
  <MMClips>0</MMClips>
  <ScaleCrop>false</ScaleCrop>
  <HeadingPairs>
    <vt:vector size="4" baseType="variant">
      <vt:variant>
        <vt:lpstr>Theme</vt:lpstr>
      </vt:variant>
      <vt:variant>
        <vt:i4>6</vt:i4>
      </vt:variant>
      <vt:variant>
        <vt:lpstr>Slide Titles</vt:lpstr>
      </vt:variant>
      <vt:variant>
        <vt:i4>153</vt:i4>
      </vt:variant>
    </vt:vector>
  </HeadingPairs>
  <TitlesOfParts>
    <vt:vector size="159" baseType="lpstr">
      <vt:lpstr>Slide_Master</vt:lpstr>
      <vt:lpstr>1_Slide_Master</vt:lpstr>
      <vt:lpstr>2_Slide_Master</vt:lpstr>
      <vt:lpstr>6_Slide_Master</vt:lpstr>
      <vt:lpstr>3_Slide_Master</vt:lpstr>
      <vt:lpstr>Blank</vt:lpstr>
      <vt:lpstr>ARACHNE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vt:lpstr>
      <vt:lpstr>Arachne    Close window</vt:lpstr>
      <vt:lpstr>Arachne     Task pane</vt:lpstr>
      <vt:lpstr>Arachne     Help</vt:lpstr>
      <vt:lpstr>Arachne    Search for        company</vt:lpstr>
      <vt:lpstr>Arachne    Search for        company</vt:lpstr>
      <vt:lpstr>PowerPoint Presentation</vt:lpstr>
      <vt:lpstr>Arachne    Search for        company</vt:lpstr>
      <vt:lpstr>Arachne    Search for        company</vt:lpstr>
      <vt:lpstr>Arachne    Search for        company</vt:lpstr>
      <vt:lpstr>Arachne    Search for        company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Shareholders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Related people</vt:lpstr>
      <vt:lpstr>PowerPoint Presentation</vt:lpstr>
      <vt:lpstr>PowerPoint Presentation</vt:lpstr>
      <vt:lpstr>PowerPoint Presentation</vt:lpstr>
      <vt:lpstr>PowerPoint Presentation</vt:lpstr>
      <vt:lpstr>PowerPoint Presentation</vt:lpstr>
      <vt:lpstr>Arachne                          Affinity diagram</vt:lpstr>
      <vt:lpstr>Arachne                          Affinity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Arachne     Risk indicators</vt:lpstr>
      <vt:lpstr>Arachne      Task Pane</vt:lpstr>
      <vt:lpstr>Arachne       Number of items</vt:lpstr>
      <vt:lpstr>Arachne       Filter options</vt:lpstr>
      <vt:lpstr>Arachne     Involved           companies</vt:lpstr>
      <vt:lpstr>Arachne     Involved           companies</vt:lpstr>
      <vt:lpstr>Arachne     Involved           companies</vt:lpstr>
      <vt:lpstr>Arachne     Involved           companies</vt:lpstr>
      <vt:lpstr>Arachne     Involved           companies</vt:lpstr>
      <vt:lpstr>Arachne     Involved           companies</vt:lpstr>
      <vt:lpstr>Arachne      Sorting</vt:lpstr>
      <vt:lpstr>Arachne      Sorting</vt:lpstr>
      <vt:lpstr>Arachne        expanding /           collapsing alert</vt:lpstr>
      <vt:lpstr>Arachne        expanding /           collapsing alert</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PowerPoint Presentation</vt:lpstr>
      <vt:lpstr>PowerPoint Presentation</vt:lpstr>
      <vt:lpstr>PowerPoint Presentation</vt:lpstr>
      <vt:lpstr>PowerPoint Presentation</vt:lpstr>
      <vt:lpstr>PowerPoint Presentation</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Risk indicators</vt:lpstr>
      <vt:lpstr>Arachne     Surrounding       graph</vt:lpstr>
      <vt:lpstr>Arachne     Risk indicators</vt:lpstr>
      <vt:lpstr>Arachne     Risk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Policy</dc:title>
  <dc:creator>Regional Policy</dc:creator>
  <cp:lastModifiedBy>SMETS Wim (EMPL-EXT)</cp:lastModifiedBy>
  <cp:revision>720</cp:revision>
  <cp:lastPrinted>2015-03-11T09:11:58Z</cp:lastPrinted>
  <dcterms:created xsi:type="dcterms:W3CDTF">2011-10-28T10:25:18Z</dcterms:created>
  <dcterms:modified xsi:type="dcterms:W3CDTF">2016-10-20T13:26:40Z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System Account</vt:lpwstr>
  </property>
  <property fmtid="{D5CDD505-2E9C-101B-9397-08002B2CF9AE}" pid="3" name="xd_Signature">
    <vt:lpwstr/>
  </property>
  <property fmtid="{D5CDD505-2E9C-101B-9397-08002B2CF9AE}" pid="4" name="display_urn:schemas-microsoft-com:office:office#Author">
    <vt:lpwstr>System Account</vt:lpwstr>
  </property>
  <property fmtid="{D5CDD505-2E9C-101B-9397-08002B2CF9AE}" pid="5" name="TemplateUrl">
    <vt:lpwstr/>
  </property>
  <property fmtid="{D5CDD505-2E9C-101B-9397-08002B2CF9AE}" pid="6" name="xd_ProgID">
    <vt:lpwstr/>
  </property>
  <property fmtid="{D5CDD505-2E9C-101B-9397-08002B2CF9AE}" pid="7" name="ContentTypeId">
    <vt:lpwstr>0x0101005195517D60BA284DB89E2B47B98AC9DD</vt:lpwstr>
  </property>
</Properties>
</file>