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724" r:id="rId6"/>
  </p:sldMasterIdLst>
  <p:notesMasterIdLst>
    <p:notesMasterId r:id="rId22"/>
  </p:notesMasterIdLst>
  <p:handoutMasterIdLst>
    <p:handoutMasterId r:id="rId23"/>
  </p:handoutMasterIdLst>
  <p:sldIdLst>
    <p:sldId id="269" r:id="rId7"/>
    <p:sldId id="258" r:id="rId8"/>
    <p:sldId id="364" r:id="rId9"/>
    <p:sldId id="369" r:id="rId10"/>
    <p:sldId id="365" r:id="rId11"/>
    <p:sldId id="265" r:id="rId12"/>
    <p:sldId id="368" r:id="rId13"/>
    <p:sldId id="366" r:id="rId14"/>
    <p:sldId id="370" r:id="rId15"/>
    <p:sldId id="372" r:id="rId16"/>
    <p:sldId id="373" r:id="rId17"/>
    <p:sldId id="371" r:id="rId18"/>
    <p:sldId id="367" r:id="rId19"/>
    <p:sldId id="259" r:id="rId20"/>
    <p:sldId id="260" r:id="rId21"/>
  </p:sldIdLst>
  <p:sldSz cx="9144000" cy="6858000" type="screen4x3"/>
  <p:notesSz cx="6805613" cy="994410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EE8032"/>
    <a:srgbClr val="3E6FD2"/>
    <a:srgbClr val="2D5EC1"/>
    <a:srgbClr val="3166CF"/>
    <a:srgbClr val="FFD624"/>
    <a:srgbClr val="BDDE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4622" autoAdjust="0"/>
  </p:normalViewPr>
  <p:slideViewPr>
    <p:cSldViewPr>
      <p:cViewPr>
        <p:scale>
          <a:sx n="100" d="100"/>
          <a:sy n="100" d="100"/>
        </p:scale>
        <p:origin x="-2118" y="-3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54183"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a:defRPr>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54183"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a:defRPr>
                <a:solidFill>
                  <a:schemeClr val="tx1"/>
                </a:solidFill>
                <a:latin typeface="Arial" charset="0"/>
              </a:defRPr>
            </a:lvl1pPr>
          </a:lstStyle>
          <a:p>
            <a:pPr>
              <a:defRPr/>
            </a:pPr>
            <a:fld id="{C9E90198-2690-4F2A-99A5-151868482AFE}" type="slidenum">
              <a:rPr lang="en-GB"/>
              <a:pPr>
                <a:defRPr/>
              </a:pPr>
              <a:t>‹#›</a:t>
            </a:fld>
            <a:endParaRPr lang="en-GB"/>
          </a:p>
        </p:txBody>
      </p:sp>
    </p:spTree>
    <p:extLst>
      <p:ext uri="{BB962C8B-B14F-4D97-AF65-F5344CB8AC3E}">
        <p14:creationId xmlns:p14="http://schemas.microsoft.com/office/powerpoint/2010/main" val="918074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54183"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a:defRPr>
                <a:solidFill>
                  <a:schemeClr val="tx1"/>
                </a:solidFill>
                <a:latin typeface="Arial" charset="0"/>
              </a:defRPr>
            </a:lvl1pPr>
          </a:lstStyle>
          <a:p>
            <a:pPr>
              <a:defRPr/>
            </a:pPr>
            <a:endParaRPr lang="en-GB"/>
          </a:p>
        </p:txBody>
      </p:sp>
      <p:sp>
        <p:nvSpPr>
          <p:cNvPr id="21508" name="Rectangle 4"/>
          <p:cNvSpPr>
            <a:spLocks noGrp="1" noRot="1" noChangeAspect="1" noChangeArrowheads="1" noTextEdit="1"/>
          </p:cNvSpPr>
          <p:nvPr>
            <p:ph type="sldImg" idx="2"/>
          </p:nvPr>
        </p:nvSpPr>
        <p:spPr bwMode="auto">
          <a:xfrm>
            <a:off x="917575" y="746125"/>
            <a:ext cx="4972050" cy="37290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80244" y="4723170"/>
            <a:ext cx="5445126" cy="4475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54183"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a:defRPr>
                <a:solidFill>
                  <a:schemeClr val="tx1"/>
                </a:solidFill>
                <a:latin typeface="Arial" charset="0"/>
              </a:defRPr>
            </a:lvl1pPr>
          </a:lstStyle>
          <a:p>
            <a:pPr>
              <a:defRPr/>
            </a:pPr>
            <a:fld id="{89AC7CA3-23DE-4E0F-98AD-0848A86642FF}" type="slidenum">
              <a:rPr lang="en-GB"/>
              <a:pPr>
                <a:defRPr/>
              </a:pPr>
              <a:t>‹#›</a:t>
            </a:fld>
            <a:endParaRPr lang="en-GB"/>
          </a:p>
        </p:txBody>
      </p:sp>
    </p:spTree>
    <p:extLst>
      <p:ext uri="{BB962C8B-B14F-4D97-AF65-F5344CB8AC3E}">
        <p14:creationId xmlns:p14="http://schemas.microsoft.com/office/powerpoint/2010/main" val="3200813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lienbildplatzhalter 1"/>
          <p:cNvSpPr>
            <a:spLocks noGrp="1" noRot="1" noChangeAspect="1"/>
          </p:cNvSpPr>
          <p:nvPr>
            <p:ph type="sldImg"/>
          </p:nvPr>
        </p:nvSpPr>
        <p:spPr>
          <a:ln/>
        </p:spPr>
      </p:sp>
      <p:sp>
        <p:nvSpPr>
          <p:cNvPr id="16386" name="Notizenplatzhalter 2"/>
          <p:cNvSpPr>
            <a:spLocks noGrp="1"/>
          </p:cNvSpPr>
          <p:nvPr>
            <p:ph type="body" idx="1"/>
          </p:nvPr>
        </p:nvSpPr>
        <p:spPr>
          <a:noFill/>
        </p:spPr>
        <p:txBody>
          <a:bodyPr/>
          <a:lstStyle/>
          <a:p>
            <a:pPr>
              <a:spcBef>
                <a:spcPct val="0"/>
              </a:spcBef>
            </a:pPr>
            <a:r>
              <a:rPr lang="en-GB" b="1" dirty="0" smtClean="0"/>
              <a:t>Good morning everybody</a:t>
            </a:r>
            <a:r>
              <a:rPr lang="en-GB" dirty="0" smtClean="0"/>
              <a:t>.</a:t>
            </a:r>
          </a:p>
          <a:p>
            <a:pPr>
              <a:spcBef>
                <a:spcPct val="0"/>
              </a:spcBef>
            </a:pPr>
            <a:endParaRPr lang="en-GB" dirty="0" smtClean="0"/>
          </a:p>
          <a:p>
            <a:pPr algn="just">
              <a:spcBef>
                <a:spcPct val="0"/>
              </a:spcBef>
            </a:pPr>
            <a:r>
              <a:rPr lang="en-GB" dirty="0" smtClean="0"/>
              <a:t>Let me tell you that </a:t>
            </a:r>
            <a:r>
              <a:rPr lang="en-GB" b="1" dirty="0" smtClean="0"/>
              <a:t>we Luc </a:t>
            </a:r>
            <a:r>
              <a:rPr lang="en-GB" b="1" dirty="0" err="1" smtClean="0"/>
              <a:t>Molemans</a:t>
            </a:r>
            <a:r>
              <a:rPr lang="en-GB" b="1" dirty="0" smtClean="0"/>
              <a:t> and me appreciate it very much </a:t>
            </a:r>
            <a:r>
              <a:rPr lang="en-GB" dirty="0" smtClean="0"/>
              <a:t>that we do have the possibility to present the ARACHNE Risk Scoring Tool. If you have any technical question you can rely on the vast professional experience as an IT expert.</a:t>
            </a:r>
          </a:p>
          <a:p>
            <a:pPr algn="just">
              <a:spcBef>
                <a:spcPct val="0"/>
              </a:spcBef>
            </a:pPr>
            <a:r>
              <a:rPr lang="en-GB" dirty="0" smtClean="0"/>
              <a:t>  </a:t>
            </a:r>
          </a:p>
          <a:p>
            <a:pPr algn="just">
              <a:spcBef>
                <a:spcPct val="0"/>
              </a:spcBef>
            </a:pPr>
            <a:r>
              <a:rPr lang="en-GB" dirty="0" smtClean="0"/>
              <a:t>We came here to Ljubljana in order to </a:t>
            </a:r>
            <a:r>
              <a:rPr lang="en-GB" b="1" dirty="0" smtClean="0"/>
              <a:t>give you the chance</a:t>
            </a:r>
            <a:r>
              <a:rPr lang="en-GB" dirty="0" smtClean="0"/>
              <a:t> to get a </a:t>
            </a:r>
            <a:r>
              <a:rPr lang="en-GB" b="1" dirty="0" smtClean="0"/>
              <a:t>deeper understandin</a:t>
            </a:r>
            <a:r>
              <a:rPr lang="en-GB" dirty="0" smtClean="0"/>
              <a:t>g of this brand new programme and to go with you a step further towards the integration of the ARACHNE Risk Scoring Program to your daily work. Our final aim is to meet your expectation to use this programme effectively and efficiently in order to </a:t>
            </a:r>
            <a:r>
              <a:rPr lang="en-GB" b="1" dirty="0" smtClean="0"/>
              <a:t>get the added value </a:t>
            </a:r>
            <a:r>
              <a:rPr lang="en-GB" dirty="0" smtClean="0"/>
              <a:t>that we are intending to provide.</a:t>
            </a:r>
          </a:p>
          <a:p>
            <a:pPr algn="just">
              <a:spcBef>
                <a:spcPct val="0"/>
              </a:spcBef>
            </a:pPr>
            <a:endParaRPr lang="en-GB" dirty="0" smtClean="0"/>
          </a:p>
          <a:p>
            <a:pPr algn="just">
              <a:spcBef>
                <a:spcPct val="0"/>
              </a:spcBef>
            </a:pPr>
            <a:endParaRPr lang="en-GB" dirty="0" smtClean="0"/>
          </a:p>
        </p:txBody>
      </p:sp>
      <p:sp>
        <p:nvSpPr>
          <p:cNvPr id="16387" name="Foliennummernplatzhalter 3"/>
          <p:cNvSpPr>
            <a:spLocks noGrp="1"/>
          </p:cNvSpPr>
          <p:nvPr>
            <p:ph type="sldNum" sz="quarter" idx="5"/>
          </p:nvPr>
        </p:nvSpPr>
        <p:spPr>
          <a:noFill/>
          <a:ln>
            <a:miter lim="800000"/>
            <a:headEnd/>
            <a:tailEnd/>
          </a:ln>
        </p:spPr>
        <p:txBody>
          <a:bodyPr/>
          <a:lstStyle/>
          <a:p>
            <a:fld id="{8FA057C6-F980-4E96-830F-35C63611E19C}" type="slidenum">
              <a:rPr lang="en-GB" smtClean="0"/>
              <a:pPr/>
              <a:t>1</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AC7CA3-23DE-4E0F-98AD-0848A86642FF}" type="slidenum">
              <a:rPr lang="en-GB" smtClean="0"/>
              <a:pPr>
                <a:defRPr/>
              </a:pPr>
              <a:t>12</a:t>
            </a:fld>
            <a:endParaRPr lang="en-GB"/>
          </a:p>
        </p:txBody>
      </p:sp>
    </p:spTree>
    <p:extLst>
      <p:ext uri="{BB962C8B-B14F-4D97-AF65-F5344CB8AC3E}">
        <p14:creationId xmlns:p14="http://schemas.microsoft.com/office/powerpoint/2010/main" val="2910564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84"/>
          <p:cNvSpPr>
            <a:spLocks noChangeArrowheads="1"/>
          </p:cNvSpPr>
          <p:nvPr userDrawn="1"/>
        </p:nvSpPr>
        <p:spPr bwMode="auto">
          <a:xfrm>
            <a:off x="4251325" y="1223963"/>
            <a:ext cx="623888" cy="31750"/>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13"/>
          <p:cNvSpPr>
            <a:spLocks noChangeArrowheads="1"/>
          </p:cNvSpPr>
          <p:nvPr userDrawn="1"/>
        </p:nvSpPr>
        <p:spPr bwMode="auto">
          <a:xfrm>
            <a:off x="4267200" y="6524625"/>
            <a:ext cx="1127125" cy="3333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algn="ctr" defTabSz="457200"/>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8"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p>
        </p:txBody>
      </p:sp>
      <p:sp>
        <p:nvSpPr>
          <p:cNvPr id="9" name="Rectangle 7"/>
          <p:cNvSpPr>
            <a:spLocks noGrp="1" noChangeArrowheads="1"/>
          </p:cNvSpPr>
          <p:nvPr>
            <p:ph type="ftr" sz="quarter" idx="11"/>
          </p:nvPr>
        </p:nvSpPr>
        <p:spPr/>
        <p:txBody>
          <a:bodyPr/>
          <a:lstStyle>
            <a:lvl1pPr>
              <a:defRPr>
                <a:solidFill>
                  <a:schemeClr val="bg1"/>
                </a:solidFill>
                <a:latin typeface="+mn-lt"/>
              </a:defRPr>
            </a:lvl1pPr>
          </a:lstStyle>
          <a:p>
            <a:pPr>
              <a:defRPr/>
            </a:pPr>
            <a:r>
              <a:rPr lang="fr-BE"/>
              <a:t> </a:t>
            </a:r>
            <a:endParaRPr lang="en-GB"/>
          </a:p>
        </p:txBody>
      </p:sp>
      <p:sp>
        <p:nvSpPr>
          <p:cNvPr id="10" name="Rectangle 8"/>
          <p:cNvSpPr>
            <a:spLocks noGrp="1" noChangeArrowheads="1"/>
          </p:cNvSpPr>
          <p:nvPr>
            <p:ph type="sldNum" sz="quarter" idx="12"/>
          </p:nvPr>
        </p:nvSpPr>
        <p:spPr/>
        <p:txBody>
          <a:bodyPr/>
          <a:lstStyle>
            <a:lvl1pPr>
              <a:defRPr>
                <a:solidFill>
                  <a:schemeClr val="bg1"/>
                </a:solidFill>
                <a:latin typeface="+mn-lt"/>
              </a:defRPr>
            </a:lvl1pPr>
          </a:lstStyle>
          <a:p>
            <a:pPr>
              <a:defRPr/>
            </a:pPr>
            <a:fld id="{48821248-EA4B-4FA7-9B39-C6D19FD5E340}" type="slidenum">
              <a:rPr lang="en-GB"/>
              <a:pPr>
                <a:defRPr/>
              </a:pPr>
              <a:t>‹#›</a:t>
            </a:fld>
            <a:endParaRPr lang="en-GB"/>
          </a:p>
        </p:txBody>
      </p:sp>
    </p:spTree>
    <p:extLst>
      <p:ext uri="{BB962C8B-B14F-4D97-AF65-F5344CB8AC3E}">
        <p14:creationId xmlns:p14="http://schemas.microsoft.com/office/powerpoint/2010/main" val="162809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474FA8F-22DC-4389-9C4A-502A76D0A05D}" type="slidenum">
              <a:rPr lang="en-GB"/>
              <a:pPr>
                <a:defRPr/>
              </a:pPr>
              <a:t>‹#›</a:t>
            </a:fld>
            <a:endParaRPr lang="en-GB"/>
          </a:p>
        </p:txBody>
      </p:sp>
    </p:spTree>
    <p:extLst>
      <p:ext uri="{BB962C8B-B14F-4D97-AF65-F5344CB8AC3E}">
        <p14:creationId xmlns:p14="http://schemas.microsoft.com/office/powerpoint/2010/main" val="183020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8BAFC71-26F7-4C97-BA5F-0957072124D0}" type="slidenum">
              <a:rPr lang="en-GB"/>
              <a:pPr>
                <a:defRPr/>
              </a:pPr>
              <a:t>‹#›</a:t>
            </a:fld>
            <a:endParaRPr lang="en-GB"/>
          </a:p>
        </p:txBody>
      </p:sp>
    </p:spTree>
    <p:extLst>
      <p:ext uri="{BB962C8B-B14F-4D97-AF65-F5344CB8AC3E}">
        <p14:creationId xmlns:p14="http://schemas.microsoft.com/office/powerpoint/2010/main" val="1391233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defRPr/>
            </a:pPr>
            <a:endParaRPr lang="en-US" sz="1800">
              <a:solidFill>
                <a:srgbClr val="FFFFFF"/>
              </a:solidFill>
            </a:endParaRPr>
          </a:p>
        </p:txBody>
      </p:sp>
      <p:pic>
        <p:nvPicPr>
          <p:cNvPr id="5" name="Picture 6" descr="LOGO CE-EN-quadri.eps"/>
          <p:cNvPicPr>
            <a:picLocks noChangeAspect="1"/>
          </p:cNvPicPr>
          <p:nvPr userDrawn="1"/>
        </p:nvPicPr>
        <p:blipFill>
          <a:blip r:embed="rId2"/>
          <a:srcRect/>
          <a:stretch>
            <a:fillRect/>
          </a:stretch>
        </p:blipFill>
        <p:spPr bwMode="auto">
          <a:xfrm>
            <a:off x="3957638" y="258763"/>
            <a:ext cx="1436687" cy="998537"/>
          </a:xfrm>
          <a:prstGeom prst="rect">
            <a:avLst/>
          </a:prstGeom>
          <a:noFill/>
          <a:ln w="9525">
            <a:noFill/>
            <a:miter lim="800000"/>
            <a:headEnd/>
            <a:tailEnd/>
          </a:ln>
        </p:spPr>
      </p:pic>
      <p:sp>
        <p:nvSpPr>
          <p:cNvPr id="6" name="Rectangle 84"/>
          <p:cNvSpPr>
            <a:spLocks noChangeArrowheads="1"/>
          </p:cNvSpPr>
          <p:nvPr userDrawn="1"/>
        </p:nvSpPr>
        <p:spPr bwMode="auto">
          <a:xfrm>
            <a:off x="4251325" y="1223963"/>
            <a:ext cx="623888" cy="31750"/>
          </a:xfrm>
          <a:prstGeom prst="rect">
            <a:avLst/>
          </a:prstGeom>
          <a:solidFill>
            <a:srgbClr val="EE8032"/>
          </a:solidFill>
          <a:ln>
            <a:noFill/>
          </a:ln>
          <a:effectLst/>
          <a:extLst/>
        </p:spPr>
        <p:txBody>
          <a:bodyPr wrap="none" anchor="ctr"/>
          <a:lstStyle/>
          <a:p>
            <a:pPr>
              <a:defRPr/>
            </a:pPr>
            <a:endParaRPr lang="en-US"/>
          </a:p>
        </p:txBody>
      </p:sp>
      <p:sp>
        <p:nvSpPr>
          <p:cNvPr id="7" name="Rectangle 13"/>
          <p:cNvSpPr>
            <a:spLocks noChangeArrowheads="1"/>
          </p:cNvSpPr>
          <p:nvPr userDrawn="1"/>
        </p:nvSpPr>
        <p:spPr bwMode="auto">
          <a:xfrm>
            <a:off x="4267200" y="6524625"/>
            <a:ext cx="1127125" cy="3333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algn="ctr" defTabSz="457200">
              <a:defRPr/>
            </a:pPr>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8"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solidFill>
                <a:srgbClr val="FFFFFF"/>
              </a:solidFill>
            </a:endParaRPr>
          </a:p>
        </p:txBody>
      </p:sp>
      <p:sp>
        <p:nvSpPr>
          <p:cNvPr id="9" name="Rectangle 7"/>
          <p:cNvSpPr>
            <a:spLocks noGrp="1" noChangeArrowheads="1"/>
          </p:cNvSpPr>
          <p:nvPr>
            <p:ph type="ftr" sz="quarter" idx="11"/>
          </p:nvPr>
        </p:nvSpPr>
        <p:spPr/>
        <p:txBody>
          <a:bodyPr/>
          <a:lstStyle>
            <a:lvl1pPr>
              <a:defRPr>
                <a:solidFill>
                  <a:schemeClr val="bg1"/>
                </a:solidFill>
                <a:latin typeface="+mn-lt"/>
              </a:defRPr>
            </a:lvl1pPr>
          </a:lstStyle>
          <a:p>
            <a:pPr>
              <a:defRPr/>
            </a:pPr>
            <a:r>
              <a:rPr lang="fr-BE">
                <a:solidFill>
                  <a:srgbClr val="FFFFFF"/>
                </a:solidFill>
              </a:rPr>
              <a:t> </a:t>
            </a:r>
            <a:endParaRPr lang="en-GB">
              <a:solidFill>
                <a:srgbClr val="FFFFFF"/>
              </a:solidFill>
            </a:endParaRPr>
          </a:p>
        </p:txBody>
      </p:sp>
      <p:sp>
        <p:nvSpPr>
          <p:cNvPr id="10" name="Rectangle 8"/>
          <p:cNvSpPr>
            <a:spLocks noGrp="1" noChangeArrowheads="1"/>
          </p:cNvSpPr>
          <p:nvPr>
            <p:ph type="sldNum" sz="quarter" idx="12"/>
          </p:nvPr>
        </p:nvSpPr>
        <p:spPr/>
        <p:txBody>
          <a:bodyPr/>
          <a:lstStyle>
            <a:lvl1pPr>
              <a:defRPr>
                <a:solidFill>
                  <a:schemeClr val="bg1"/>
                </a:solidFill>
                <a:latin typeface="+mn-lt"/>
              </a:defRPr>
            </a:lvl1pPr>
          </a:lstStyle>
          <a:p>
            <a:pPr>
              <a:defRPr/>
            </a:pPr>
            <a:fld id="{3CEE0310-4E6F-4961-A2EF-6E351E34EFE6}"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1549751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xfrm>
            <a:off x="3132138" y="6021388"/>
            <a:ext cx="2895600" cy="476250"/>
          </a:xfrm>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FE4A3500-502B-45DA-B868-4FE9ECDDABD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70784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8993993-C549-4205-A1F2-BCC43E459FE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07715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6490AE-3DC8-442B-993C-8BB6672BA97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89272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B471886-C253-480D-AC0B-B26BE3D2E73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02768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31098E9-6003-4661-8035-0834D2DE293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28330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6D915DA-F0DD-4A49-9B15-2506239921E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510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2849B89-E609-4978-A383-4445CF2786A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80087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a:xfrm>
            <a:off x="3132138" y="6021388"/>
            <a:ext cx="2895600" cy="476250"/>
          </a:xfrm>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FAB50603-6AAE-4DCB-8CCA-E960BA737129}" type="slidenum">
              <a:rPr lang="en-GB"/>
              <a:pPr>
                <a:defRPr/>
              </a:pPr>
              <a:t>‹#›</a:t>
            </a:fld>
            <a:endParaRPr lang="en-GB"/>
          </a:p>
        </p:txBody>
      </p:sp>
    </p:spTree>
    <p:extLst>
      <p:ext uri="{BB962C8B-B14F-4D97-AF65-F5344CB8AC3E}">
        <p14:creationId xmlns:p14="http://schemas.microsoft.com/office/powerpoint/2010/main" val="2573399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3738CAC-F725-4BB8-9A01-6BB26EB5407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443064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DFA74B-8FCA-4035-B10C-92771E58163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73822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B0A4D4B-3E50-4428-8449-9478C2F4EE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91077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54AAC72-8382-422E-9469-210DA9218A6D}" type="slidenum">
              <a:rPr lang="en-GB"/>
              <a:pPr>
                <a:defRPr/>
              </a:pPr>
              <a:t>‹#›</a:t>
            </a:fld>
            <a:endParaRPr lang="en-GB"/>
          </a:p>
        </p:txBody>
      </p:sp>
    </p:spTree>
    <p:extLst>
      <p:ext uri="{BB962C8B-B14F-4D97-AF65-F5344CB8AC3E}">
        <p14:creationId xmlns:p14="http://schemas.microsoft.com/office/powerpoint/2010/main" val="3150914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59B2A5F-B0C1-4ECF-8B01-D35E91DF25D4}" type="slidenum">
              <a:rPr lang="en-GB"/>
              <a:pPr>
                <a:defRPr/>
              </a:pPr>
              <a:t>‹#›</a:t>
            </a:fld>
            <a:endParaRPr lang="en-GB"/>
          </a:p>
        </p:txBody>
      </p:sp>
    </p:spTree>
    <p:extLst>
      <p:ext uri="{BB962C8B-B14F-4D97-AF65-F5344CB8AC3E}">
        <p14:creationId xmlns:p14="http://schemas.microsoft.com/office/powerpoint/2010/main" val="395924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E986F55-4517-4FE9-9A1A-B0B8500DC90E}" type="slidenum">
              <a:rPr lang="en-GB"/>
              <a:pPr>
                <a:defRPr/>
              </a:pPr>
              <a:t>‹#›</a:t>
            </a:fld>
            <a:endParaRPr lang="en-GB"/>
          </a:p>
        </p:txBody>
      </p:sp>
    </p:spTree>
    <p:extLst>
      <p:ext uri="{BB962C8B-B14F-4D97-AF65-F5344CB8AC3E}">
        <p14:creationId xmlns:p14="http://schemas.microsoft.com/office/powerpoint/2010/main" val="100242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599A282-DBCB-48EE-8D8D-6F8B88D96478}" type="slidenum">
              <a:rPr lang="en-GB"/>
              <a:pPr>
                <a:defRPr/>
              </a:pPr>
              <a:t>‹#›</a:t>
            </a:fld>
            <a:endParaRPr lang="en-GB"/>
          </a:p>
        </p:txBody>
      </p:sp>
    </p:spTree>
    <p:extLst>
      <p:ext uri="{BB962C8B-B14F-4D97-AF65-F5344CB8AC3E}">
        <p14:creationId xmlns:p14="http://schemas.microsoft.com/office/powerpoint/2010/main" val="362277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DAC6E43-62A3-4C3A-AB16-A24C542A68F5}" type="slidenum">
              <a:rPr lang="en-GB"/>
              <a:pPr>
                <a:defRPr/>
              </a:pPr>
              <a:t>‹#›</a:t>
            </a:fld>
            <a:endParaRPr lang="en-GB"/>
          </a:p>
        </p:txBody>
      </p:sp>
    </p:spTree>
    <p:extLst>
      <p:ext uri="{BB962C8B-B14F-4D97-AF65-F5344CB8AC3E}">
        <p14:creationId xmlns:p14="http://schemas.microsoft.com/office/powerpoint/2010/main" val="3312865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3FADE2E-CCB4-4409-8641-A20DC3C18590}" type="slidenum">
              <a:rPr lang="en-GB"/>
              <a:pPr>
                <a:defRPr/>
              </a:pPr>
              <a:t>‹#›</a:t>
            </a:fld>
            <a:endParaRPr lang="en-GB"/>
          </a:p>
        </p:txBody>
      </p:sp>
    </p:spTree>
    <p:extLst>
      <p:ext uri="{BB962C8B-B14F-4D97-AF65-F5344CB8AC3E}">
        <p14:creationId xmlns:p14="http://schemas.microsoft.com/office/powerpoint/2010/main" val="962628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A5A5E0B-D67E-4477-8356-29C3F81B3C36}" type="slidenum">
              <a:rPr lang="en-GB"/>
              <a:pPr>
                <a:defRPr/>
              </a:pPr>
              <a:t>‹#›</a:t>
            </a:fld>
            <a:endParaRPr lang="en-GB"/>
          </a:p>
        </p:txBody>
      </p:sp>
    </p:spTree>
    <p:extLst>
      <p:ext uri="{BB962C8B-B14F-4D97-AF65-F5344CB8AC3E}">
        <p14:creationId xmlns:p14="http://schemas.microsoft.com/office/powerpoint/2010/main" val="3658861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FF58E94E-FCA4-454D-9D69-FBD2BAB94788}" type="slidenum">
              <a:rPr lang="en-GB"/>
              <a:pPr>
                <a:defRPr/>
              </a:pPr>
              <a:t>‹#›</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32"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9"/>
          <p:cNvSpPr>
            <a:spLocks noChangeArrowheads="1"/>
          </p:cNvSpPr>
          <p:nvPr userDrawn="1"/>
        </p:nvSpPr>
        <p:spPr bwMode="auto">
          <a:xfrm>
            <a:off x="4251325" y="1222375"/>
            <a:ext cx="623888" cy="39688"/>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Rectangle 6"/>
          <p:cNvSpPr>
            <a:spLocks noChangeArrowheads="1"/>
          </p:cNvSpPr>
          <p:nvPr userDrawn="1"/>
        </p:nvSpPr>
        <p:spPr bwMode="auto">
          <a:xfrm>
            <a:off x="4267200" y="6575425"/>
            <a:ext cx="1127125" cy="2825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8E157E61-79A5-4D9B-9AC6-A1D2E3C47596}" type="slidenum">
              <a:rPr lang="en-GB">
                <a:solidFill>
                  <a:srgbClr val="000000"/>
                </a:solidFill>
              </a:rPr>
              <a:pPr>
                <a:defRPr/>
              </a:pPr>
              <a:t>‹#›</a:t>
            </a:fld>
            <a:endParaRPr lang="en-GB">
              <a:solidFill>
                <a:srgbClr val="000000"/>
              </a:solidFill>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pic>
        <p:nvPicPr>
          <p:cNvPr id="1032" name="Picture 17" descr="LOGO CE_Vertical_EN_NEG_quadri_HR"/>
          <p:cNvPicPr>
            <a:picLocks noChangeAspect="1" noChangeArrowheads="1"/>
          </p:cNvPicPr>
          <p:nvPr userDrawn="1"/>
        </p:nvPicPr>
        <p:blipFill>
          <a:blip r:embed="rId13"/>
          <a:srcRect/>
          <a:stretch>
            <a:fillRect/>
          </a:stretch>
        </p:blipFill>
        <p:spPr bwMode="auto">
          <a:xfrm>
            <a:off x="3957638" y="258763"/>
            <a:ext cx="1436687" cy="1004887"/>
          </a:xfrm>
          <a:prstGeom prst="rect">
            <a:avLst/>
          </a:prstGeom>
          <a:noFill/>
          <a:ln w="9525">
            <a:noFill/>
            <a:miter lim="800000"/>
            <a:headEnd/>
            <a:tailEnd/>
          </a:ln>
        </p:spPr>
      </p:pic>
      <p:sp>
        <p:nvSpPr>
          <p:cNvPr id="1033" name="Rectangle 19"/>
          <p:cNvSpPr>
            <a:spLocks noChangeArrowheads="1"/>
          </p:cNvSpPr>
          <p:nvPr userDrawn="1"/>
        </p:nvSpPr>
        <p:spPr bwMode="auto">
          <a:xfrm>
            <a:off x="4251325" y="1222375"/>
            <a:ext cx="623888" cy="39688"/>
          </a:xfrm>
          <a:prstGeom prst="rect">
            <a:avLst/>
          </a:prstGeom>
          <a:solidFill>
            <a:srgbClr val="EE8032"/>
          </a:solidFill>
          <a:ln>
            <a:noFill/>
          </a:ln>
          <a:effectLst/>
          <a:extLst/>
        </p:spPr>
        <p:txBody>
          <a:bodyPr wrap="none" anchor="ctr"/>
          <a:lstStyle/>
          <a:p>
            <a:pPr>
              <a:defRPr/>
            </a:pPr>
            <a:endParaRPr lang="en-US"/>
          </a:p>
        </p:txBody>
      </p:sp>
      <p:sp>
        <p:nvSpPr>
          <p:cNvPr id="1034" name="Rectangle 6"/>
          <p:cNvSpPr>
            <a:spLocks noChangeArrowheads="1"/>
          </p:cNvSpPr>
          <p:nvPr userDrawn="1"/>
        </p:nvSpPr>
        <p:spPr bwMode="auto">
          <a:xfrm>
            <a:off x="4267200" y="6575425"/>
            <a:ext cx="1127125" cy="2825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defRPr/>
            </a:pPr>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Tree>
    <p:extLst>
      <p:ext uri="{BB962C8B-B14F-4D97-AF65-F5344CB8AC3E}">
        <p14:creationId xmlns:p14="http://schemas.microsoft.com/office/powerpoint/2010/main" val="2214805584"/>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EC-ARACHNE-INFO@ec.europa.e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Grp="1" noChangeArrowheads="1"/>
          </p:cNvSpPr>
          <p:nvPr>
            <p:ph type="ctrTitle"/>
          </p:nvPr>
        </p:nvSpPr>
        <p:spPr>
          <a:xfrm>
            <a:off x="323850" y="1773238"/>
            <a:ext cx="8569325" cy="1657350"/>
          </a:xfrm>
        </p:spPr>
        <p:txBody>
          <a:bodyPr/>
          <a:lstStyle/>
          <a:p>
            <a:pPr indent="0" algn="ctr" eaLnBrk="1" hangingPunct="1"/>
            <a:r>
              <a:rPr lang="en-GB" sz="6000" dirty="0" smtClean="0">
                <a:solidFill>
                  <a:srgbClr val="FFC000"/>
                </a:solidFill>
              </a:rPr>
              <a:t>ARACHNE </a:t>
            </a:r>
            <a:br>
              <a:rPr lang="en-GB" sz="6000" dirty="0" smtClean="0">
                <a:solidFill>
                  <a:srgbClr val="FFC000"/>
                </a:solidFill>
              </a:rPr>
            </a:br>
            <a:r>
              <a:rPr lang="en-GB" sz="6000" dirty="0" smtClean="0">
                <a:solidFill>
                  <a:srgbClr val="FFC000"/>
                </a:solidFill>
              </a:rPr>
              <a:t>PROJECT</a:t>
            </a:r>
          </a:p>
        </p:txBody>
      </p:sp>
      <p:sp>
        <p:nvSpPr>
          <p:cNvPr id="15362" name="Rectangle 6"/>
          <p:cNvSpPr>
            <a:spLocks noGrp="1" noChangeArrowheads="1"/>
          </p:cNvSpPr>
          <p:nvPr>
            <p:ph type="subTitle" idx="1"/>
          </p:nvPr>
        </p:nvSpPr>
        <p:spPr>
          <a:xfrm>
            <a:off x="250825" y="3716338"/>
            <a:ext cx="8785225" cy="2376487"/>
          </a:xfrm>
        </p:spPr>
        <p:txBody>
          <a:bodyPr/>
          <a:lstStyle/>
          <a:p>
            <a:pPr algn="ctr" eaLnBrk="1" hangingPunct="1"/>
            <a:r>
              <a:rPr lang="fr-BE" dirty="0" err="1" smtClean="0"/>
              <a:t>Risk</a:t>
            </a:r>
            <a:r>
              <a:rPr lang="fr-BE" dirty="0" smtClean="0"/>
              <a:t> </a:t>
            </a:r>
            <a:r>
              <a:rPr lang="fr-BE" dirty="0" err="1" smtClean="0"/>
              <a:t>scoring</a:t>
            </a:r>
            <a:r>
              <a:rPr lang="fr-BE" dirty="0" smtClean="0"/>
              <a:t> </a:t>
            </a:r>
            <a:r>
              <a:rPr lang="fr-BE" dirty="0" err="1" smtClean="0"/>
              <a:t>tool</a:t>
            </a:r>
            <a:endParaRPr lang="fr-BE" dirty="0" smtClean="0"/>
          </a:p>
          <a:p>
            <a:pPr algn="ctr" eaLnBrk="1" hangingPunct="1"/>
            <a:endParaRPr lang="fr-BE" dirty="0" smtClean="0">
              <a:solidFill>
                <a:srgbClr val="FFC000"/>
              </a:solidFill>
            </a:endParaRPr>
          </a:p>
          <a:p>
            <a:pPr algn="ctr" eaLnBrk="1" hangingPunct="1"/>
            <a:r>
              <a:rPr lang="fr-BE" sz="2000" dirty="0" smtClean="0"/>
              <a:t>Prague April 2015</a:t>
            </a:r>
          </a:p>
        </p:txBody>
      </p:sp>
    </p:spTree>
    <p:extLst>
      <p:ext uri="{BB962C8B-B14F-4D97-AF65-F5344CB8AC3E}">
        <p14:creationId xmlns:p14="http://schemas.microsoft.com/office/powerpoint/2010/main" val="3237126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4128"/>
            <a:ext cx="8928992" cy="864096"/>
          </a:xfrm>
        </p:spPr>
        <p:txBody>
          <a:bodyPr/>
          <a:lstStyle/>
          <a:p>
            <a:pPr indent="0" algn="ctr" eaLnBrk="1" hangingPunct="1"/>
            <a:r>
              <a:rPr lang="en-US" dirty="0" smtClean="0">
                <a:solidFill>
                  <a:srgbClr val="FFC000"/>
                </a:solidFill>
              </a:rPr>
              <a:t>Arachne                          Functionalities</a:t>
            </a:r>
          </a:p>
        </p:txBody>
      </p:sp>
      <p:sp>
        <p:nvSpPr>
          <p:cNvPr id="5123" name="Rectangle 3"/>
          <p:cNvSpPr>
            <a:spLocks noGrp="1" noChangeArrowheads="1"/>
          </p:cNvSpPr>
          <p:nvPr>
            <p:ph type="body" idx="1"/>
          </p:nvPr>
        </p:nvSpPr>
        <p:spPr>
          <a:xfrm>
            <a:off x="467544" y="1412776"/>
            <a:ext cx="8568952" cy="4176464"/>
          </a:xfrm>
        </p:spPr>
        <p:txBody>
          <a:bodyPr/>
          <a:lstStyle/>
          <a:p>
            <a:pPr marL="0" indent="0" eaLnBrk="1" hangingPunct="1">
              <a:spcAft>
                <a:spcPts val="1200"/>
              </a:spcAft>
              <a:buNone/>
            </a:pPr>
            <a:r>
              <a:rPr lang="en-US" sz="1600" b="1" i="0" dirty="0" smtClean="0"/>
              <a:t>Exercise on company / persons data</a:t>
            </a:r>
            <a:endParaRPr lang="en-US" sz="1600" b="1" i="0" dirty="0"/>
          </a:p>
          <a:p>
            <a:pPr eaLnBrk="1" hangingPunct="1">
              <a:spcAft>
                <a:spcPts val="1200"/>
              </a:spcAft>
              <a:buClrTx/>
            </a:pPr>
            <a:r>
              <a:rPr lang="en-US" sz="1400" b="1" i="0" dirty="0"/>
              <a:t>Search for </a:t>
            </a:r>
            <a:r>
              <a:rPr lang="en-US" sz="1400" b="1" i="0" dirty="0" smtClean="0"/>
              <a:t>company :  COMIMPEX   in Czech Republic in BRNO</a:t>
            </a:r>
          </a:p>
          <a:p>
            <a:pPr lvl="1" eaLnBrk="1" hangingPunct="1">
              <a:spcBef>
                <a:spcPts val="0"/>
              </a:spcBef>
              <a:spcAft>
                <a:spcPts val="300"/>
              </a:spcAft>
              <a:buClrTx/>
            </a:pPr>
            <a:r>
              <a:rPr lang="en-US" sz="1200" b="0" dirty="0" smtClean="0"/>
              <a:t>Use filter to find the company</a:t>
            </a:r>
          </a:p>
          <a:p>
            <a:pPr lvl="1" eaLnBrk="1" hangingPunct="1">
              <a:spcBef>
                <a:spcPts val="0"/>
              </a:spcBef>
              <a:spcAft>
                <a:spcPts val="300"/>
              </a:spcAft>
              <a:buClrTx/>
            </a:pPr>
            <a:r>
              <a:rPr lang="en-US" sz="1200" b="0" dirty="0" smtClean="0"/>
              <a:t>Show detailed report</a:t>
            </a:r>
          </a:p>
          <a:p>
            <a:pPr lvl="1" eaLnBrk="1" hangingPunct="1">
              <a:spcBef>
                <a:spcPts val="0"/>
              </a:spcBef>
              <a:spcAft>
                <a:spcPts val="300"/>
              </a:spcAft>
              <a:buClrTx/>
            </a:pPr>
            <a:r>
              <a:rPr lang="en-US" sz="1200" b="0" dirty="0" smtClean="0"/>
              <a:t>Display Hierarchy view / are all subsidiaries located in CZ ?</a:t>
            </a:r>
          </a:p>
          <a:p>
            <a:pPr lvl="1" eaLnBrk="1" hangingPunct="1">
              <a:spcBef>
                <a:spcPts val="0"/>
              </a:spcBef>
              <a:spcAft>
                <a:spcPts val="300"/>
              </a:spcAft>
              <a:buClrTx/>
            </a:pPr>
            <a:r>
              <a:rPr lang="en-US" sz="1200" b="0" dirty="0" smtClean="0"/>
              <a:t>List all related people</a:t>
            </a:r>
          </a:p>
          <a:p>
            <a:pPr lvl="1" eaLnBrk="1" hangingPunct="1">
              <a:spcBef>
                <a:spcPts val="0"/>
              </a:spcBef>
              <a:spcAft>
                <a:spcPts val="300"/>
              </a:spcAft>
              <a:buClrTx/>
            </a:pPr>
            <a:r>
              <a:rPr lang="en-US" sz="1200" b="0" dirty="0" smtClean="0"/>
              <a:t>List affinity </a:t>
            </a:r>
            <a:r>
              <a:rPr lang="en-US" sz="1200" b="0" dirty="0"/>
              <a:t>diagram of </a:t>
            </a:r>
            <a:r>
              <a:rPr lang="en-US" sz="1200" b="0" dirty="0" err="1"/>
              <a:t>Dusan</a:t>
            </a:r>
            <a:r>
              <a:rPr lang="en-US" sz="1200" b="0" dirty="0"/>
              <a:t> </a:t>
            </a:r>
            <a:r>
              <a:rPr lang="en-US" sz="1200" b="0" dirty="0" err="1"/>
              <a:t>Paroulek</a:t>
            </a:r>
            <a:endParaRPr lang="en-US" sz="1200" b="0" dirty="0"/>
          </a:p>
          <a:p>
            <a:pPr lvl="1" eaLnBrk="1" hangingPunct="1">
              <a:spcBef>
                <a:spcPts val="0"/>
              </a:spcBef>
              <a:spcAft>
                <a:spcPts val="300"/>
              </a:spcAft>
              <a:buClrTx/>
            </a:pPr>
            <a:r>
              <a:rPr lang="en-US" sz="1200" b="0" dirty="0" smtClean="0"/>
              <a:t>Show the link of all the projects with involvement of COMIMPEX</a:t>
            </a:r>
            <a:endParaRPr lang="en-US" sz="1400" b="1" i="0" dirty="0" smtClean="0"/>
          </a:p>
          <a:p>
            <a:pPr lvl="1" eaLnBrk="1" hangingPunct="1">
              <a:spcAft>
                <a:spcPts val="1200"/>
              </a:spcAft>
              <a:buClrTx/>
            </a:pPr>
            <a:endParaRPr lang="en-US" sz="1000" dirty="0"/>
          </a:p>
          <a:p>
            <a:pPr lvl="1" eaLnBrk="1" hangingPunct="1">
              <a:spcAft>
                <a:spcPts val="1200"/>
              </a:spcAft>
              <a:buClrTx/>
            </a:pPr>
            <a:endParaRPr lang="en-US" sz="1000" b="1" i="0" dirty="0" smtClean="0"/>
          </a:p>
        </p:txBody>
      </p:sp>
    </p:spTree>
    <p:extLst>
      <p:ext uri="{BB962C8B-B14F-4D97-AF65-F5344CB8AC3E}">
        <p14:creationId xmlns:p14="http://schemas.microsoft.com/office/powerpoint/2010/main" val="4232568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4128"/>
            <a:ext cx="8928992" cy="864096"/>
          </a:xfrm>
        </p:spPr>
        <p:txBody>
          <a:bodyPr/>
          <a:lstStyle/>
          <a:p>
            <a:pPr indent="0" algn="ctr" eaLnBrk="1" hangingPunct="1"/>
            <a:r>
              <a:rPr lang="en-US" dirty="0" smtClean="0">
                <a:solidFill>
                  <a:srgbClr val="FFC000"/>
                </a:solidFill>
              </a:rPr>
              <a:t>Arachne                          Functionalities</a:t>
            </a:r>
          </a:p>
        </p:txBody>
      </p:sp>
      <p:sp>
        <p:nvSpPr>
          <p:cNvPr id="5123" name="Rectangle 3"/>
          <p:cNvSpPr>
            <a:spLocks noGrp="1" noChangeArrowheads="1"/>
          </p:cNvSpPr>
          <p:nvPr>
            <p:ph type="body" idx="1"/>
          </p:nvPr>
        </p:nvSpPr>
        <p:spPr>
          <a:xfrm>
            <a:off x="467544" y="1412776"/>
            <a:ext cx="8568952" cy="4176464"/>
          </a:xfrm>
        </p:spPr>
        <p:txBody>
          <a:bodyPr/>
          <a:lstStyle/>
          <a:p>
            <a:pPr marL="0" indent="0" eaLnBrk="1" hangingPunct="1">
              <a:spcAft>
                <a:spcPts val="1200"/>
              </a:spcAft>
              <a:buNone/>
            </a:pPr>
            <a:r>
              <a:rPr lang="en-US" sz="1600" b="1" i="0" dirty="0" smtClean="0"/>
              <a:t>Company </a:t>
            </a:r>
            <a:r>
              <a:rPr lang="en-US" sz="1600" b="1" i="0" dirty="0"/>
              <a:t>data : consultation of the Orbis database</a:t>
            </a:r>
          </a:p>
          <a:p>
            <a:pPr lvl="1" eaLnBrk="1" hangingPunct="1">
              <a:spcBef>
                <a:spcPts val="0"/>
              </a:spcBef>
              <a:spcAft>
                <a:spcPts val="300"/>
              </a:spcAft>
              <a:buClrTx/>
            </a:pPr>
            <a:endParaRPr lang="en-US" sz="1200" b="0" dirty="0" smtClean="0"/>
          </a:p>
          <a:p>
            <a:pPr eaLnBrk="1" hangingPunct="1">
              <a:spcAft>
                <a:spcPts val="1200"/>
              </a:spcAft>
              <a:buClrTx/>
            </a:pPr>
            <a:r>
              <a:rPr lang="en-US" sz="1400" b="1" i="0" dirty="0" smtClean="0"/>
              <a:t>Expert Mode</a:t>
            </a:r>
          </a:p>
          <a:p>
            <a:pPr eaLnBrk="1" hangingPunct="1">
              <a:spcAft>
                <a:spcPts val="1200"/>
              </a:spcAft>
              <a:buClrTx/>
            </a:pPr>
            <a:r>
              <a:rPr lang="en-US" sz="1400" b="1" i="0" dirty="0" smtClean="0"/>
              <a:t>Navigator window</a:t>
            </a:r>
          </a:p>
          <a:p>
            <a:pPr eaLnBrk="1" hangingPunct="1">
              <a:spcAft>
                <a:spcPts val="1200"/>
              </a:spcAft>
              <a:buClrTx/>
            </a:pPr>
            <a:r>
              <a:rPr lang="en-US" sz="1400" b="1" i="0" dirty="0"/>
              <a:t>How to close windows</a:t>
            </a:r>
          </a:p>
          <a:p>
            <a:pPr eaLnBrk="1" hangingPunct="1">
              <a:spcAft>
                <a:spcPts val="1200"/>
              </a:spcAft>
              <a:buClrTx/>
            </a:pPr>
            <a:endParaRPr lang="en-US" sz="1400" b="1" i="0" dirty="0" smtClean="0"/>
          </a:p>
          <a:p>
            <a:pPr lvl="1" eaLnBrk="1" hangingPunct="1">
              <a:spcAft>
                <a:spcPts val="1200"/>
              </a:spcAft>
              <a:buClrTx/>
            </a:pPr>
            <a:endParaRPr lang="en-US" sz="1000" dirty="0"/>
          </a:p>
          <a:p>
            <a:pPr lvl="1" eaLnBrk="1" hangingPunct="1">
              <a:spcAft>
                <a:spcPts val="1200"/>
              </a:spcAft>
              <a:buClrTx/>
            </a:pPr>
            <a:endParaRPr lang="en-US" sz="1000" b="1" i="0" dirty="0" smtClean="0"/>
          </a:p>
        </p:txBody>
      </p:sp>
    </p:spTree>
    <p:extLst>
      <p:ext uri="{BB962C8B-B14F-4D97-AF65-F5344CB8AC3E}">
        <p14:creationId xmlns:p14="http://schemas.microsoft.com/office/powerpoint/2010/main" val="2552701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4128"/>
            <a:ext cx="8928992" cy="864096"/>
          </a:xfrm>
        </p:spPr>
        <p:txBody>
          <a:bodyPr/>
          <a:lstStyle/>
          <a:p>
            <a:pPr indent="0" algn="ctr" eaLnBrk="1" hangingPunct="1"/>
            <a:r>
              <a:rPr lang="en-US" dirty="0" smtClean="0">
                <a:solidFill>
                  <a:srgbClr val="FFC000"/>
                </a:solidFill>
              </a:rPr>
              <a:t>Arachne                          Functionalities</a:t>
            </a:r>
          </a:p>
        </p:txBody>
      </p:sp>
      <p:sp>
        <p:nvSpPr>
          <p:cNvPr id="5123" name="Rectangle 3"/>
          <p:cNvSpPr>
            <a:spLocks noGrp="1" noChangeArrowheads="1"/>
          </p:cNvSpPr>
          <p:nvPr>
            <p:ph type="body" idx="1"/>
          </p:nvPr>
        </p:nvSpPr>
        <p:spPr>
          <a:xfrm>
            <a:off x="467544" y="1412776"/>
            <a:ext cx="8568952" cy="4176464"/>
          </a:xfrm>
        </p:spPr>
        <p:txBody>
          <a:bodyPr/>
          <a:lstStyle/>
          <a:p>
            <a:pPr marL="0" indent="0" eaLnBrk="1" hangingPunct="1">
              <a:spcAft>
                <a:spcPts val="1200"/>
              </a:spcAft>
              <a:buNone/>
            </a:pPr>
            <a:r>
              <a:rPr lang="en-US" sz="1600" b="1" i="0" dirty="0" smtClean="0"/>
              <a:t>Projects Dashboard</a:t>
            </a:r>
            <a:endParaRPr lang="en-US" sz="1600" b="1" i="0" dirty="0"/>
          </a:p>
          <a:p>
            <a:pPr lvl="1" eaLnBrk="1" hangingPunct="1">
              <a:spcBef>
                <a:spcPts val="0"/>
              </a:spcBef>
              <a:spcAft>
                <a:spcPts val="300"/>
              </a:spcAft>
              <a:buClrTx/>
            </a:pPr>
            <a:r>
              <a:rPr lang="en-US" sz="1200" b="0" dirty="0" smtClean="0"/>
              <a:t>Number of items in the dashboard</a:t>
            </a:r>
          </a:p>
          <a:p>
            <a:pPr lvl="1" eaLnBrk="1" hangingPunct="1">
              <a:spcBef>
                <a:spcPts val="0"/>
              </a:spcBef>
              <a:spcAft>
                <a:spcPts val="300"/>
              </a:spcAft>
              <a:buClrTx/>
            </a:pPr>
            <a:r>
              <a:rPr lang="en-US" sz="1200" b="0" dirty="0" smtClean="0"/>
              <a:t>Filter options</a:t>
            </a:r>
          </a:p>
          <a:p>
            <a:pPr lvl="1" eaLnBrk="1" hangingPunct="1">
              <a:spcBef>
                <a:spcPts val="0"/>
              </a:spcBef>
              <a:spcAft>
                <a:spcPts val="300"/>
              </a:spcAft>
              <a:buClrTx/>
            </a:pPr>
            <a:r>
              <a:rPr lang="en-US" sz="1200" b="0" dirty="0" smtClean="0"/>
              <a:t>Involved companies (+ more information)</a:t>
            </a:r>
          </a:p>
          <a:p>
            <a:pPr lvl="1" eaLnBrk="1" hangingPunct="1">
              <a:spcBef>
                <a:spcPts val="0"/>
              </a:spcBef>
              <a:spcAft>
                <a:spcPts val="300"/>
              </a:spcAft>
              <a:buClrTx/>
            </a:pPr>
            <a:r>
              <a:rPr lang="en-US" sz="1200" b="0" dirty="0" smtClean="0"/>
              <a:t>Linked Contracts / expenses</a:t>
            </a:r>
          </a:p>
          <a:p>
            <a:pPr lvl="1" eaLnBrk="1" hangingPunct="1">
              <a:spcBef>
                <a:spcPts val="0"/>
              </a:spcBef>
              <a:spcAft>
                <a:spcPts val="300"/>
              </a:spcAft>
              <a:buClrTx/>
            </a:pPr>
            <a:r>
              <a:rPr lang="en-US" sz="1200" b="0" dirty="0"/>
              <a:t>Detailed report</a:t>
            </a:r>
          </a:p>
          <a:p>
            <a:pPr lvl="1" eaLnBrk="1" hangingPunct="1">
              <a:spcBef>
                <a:spcPts val="0"/>
              </a:spcBef>
              <a:spcAft>
                <a:spcPts val="300"/>
              </a:spcAft>
              <a:buClrTx/>
            </a:pPr>
            <a:r>
              <a:rPr lang="en-US" sz="1200" b="0" dirty="0" smtClean="0"/>
              <a:t>Columns on the dashboard</a:t>
            </a:r>
          </a:p>
          <a:p>
            <a:pPr lvl="1" eaLnBrk="1" hangingPunct="1">
              <a:spcBef>
                <a:spcPts val="0"/>
              </a:spcBef>
              <a:spcAft>
                <a:spcPts val="300"/>
              </a:spcAft>
              <a:buClrTx/>
            </a:pPr>
            <a:r>
              <a:rPr lang="en-US" sz="1200" b="0" dirty="0" smtClean="0"/>
              <a:t>Sorting the projects</a:t>
            </a:r>
          </a:p>
          <a:p>
            <a:pPr lvl="1" eaLnBrk="1" hangingPunct="1">
              <a:spcBef>
                <a:spcPts val="0"/>
              </a:spcBef>
              <a:spcAft>
                <a:spcPts val="300"/>
              </a:spcAft>
              <a:buClrTx/>
            </a:pPr>
            <a:r>
              <a:rPr lang="en-US" sz="1200" b="0" dirty="0" smtClean="0"/>
              <a:t>Risk categories + details</a:t>
            </a:r>
          </a:p>
          <a:p>
            <a:pPr lvl="1" eaLnBrk="1" hangingPunct="1">
              <a:spcBef>
                <a:spcPts val="0"/>
              </a:spcBef>
              <a:spcAft>
                <a:spcPts val="300"/>
              </a:spcAft>
              <a:buClrTx/>
            </a:pPr>
            <a:r>
              <a:rPr lang="en-US" sz="1200" b="0" dirty="0" smtClean="0"/>
              <a:t>Surrounding graph</a:t>
            </a:r>
          </a:p>
          <a:p>
            <a:pPr lvl="1" eaLnBrk="1" hangingPunct="1">
              <a:spcBef>
                <a:spcPts val="0"/>
              </a:spcBef>
              <a:spcAft>
                <a:spcPts val="300"/>
              </a:spcAft>
              <a:buClrTx/>
            </a:pPr>
            <a:endParaRPr lang="en-US" sz="1200" b="0" dirty="0"/>
          </a:p>
          <a:p>
            <a:pPr lvl="1" eaLnBrk="1" hangingPunct="1">
              <a:spcBef>
                <a:spcPts val="0"/>
              </a:spcBef>
              <a:spcAft>
                <a:spcPts val="300"/>
              </a:spcAft>
              <a:buClrTx/>
            </a:pPr>
            <a:r>
              <a:rPr lang="en-US" sz="1200" b="0" dirty="0" smtClean="0"/>
              <a:t>Basket</a:t>
            </a:r>
          </a:p>
          <a:p>
            <a:pPr lvl="1" eaLnBrk="1" hangingPunct="1">
              <a:spcBef>
                <a:spcPts val="0"/>
              </a:spcBef>
              <a:spcAft>
                <a:spcPts val="300"/>
              </a:spcAft>
              <a:buClrTx/>
            </a:pPr>
            <a:r>
              <a:rPr lang="en-US" sz="1200" b="0" dirty="0" smtClean="0"/>
              <a:t>Grouping</a:t>
            </a:r>
          </a:p>
          <a:p>
            <a:pPr marL="457200" lvl="1" indent="0" eaLnBrk="1" hangingPunct="1">
              <a:spcBef>
                <a:spcPts val="0"/>
              </a:spcBef>
              <a:spcAft>
                <a:spcPts val="300"/>
              </a:spcAft>
              <a:buClrTx/>
              <a:buNone/>
            </a:pPr>
            <a:endParaRPr lang="en-US" sz="1200" b="0" dirty="0" smtClean="0"/>
          </a:p>
          <a:p>
            <a:pPr lvl="1" eaLnBrk="1" hangingPunct="1">
              <a:spcAft>
                <a:spcPts val="1200"/>
              </a:spcAft>
              <a:buClrTx/>
            </a:pPr>
            <a:r>
              <a:rPr lang="en-US" sz="1200" b="0" dirty="0"/>
              <a:t>Search for more projects via Entities</a:t>
            </a:r>
          </a:p>
          <a:p>
            <a:pPr lvl="1" eaLnBrk="1" hangingPunct="1">
              <a:spcAft>
                <a:spcPts val="1200"/>
              </a:spcAft>
              <a:buClrTx/>
            </a:pPr>
            <a:endParaRPr lang="en-US" sz="1000" dirty="0"/>
          </a:p>
          <a:p>
            <a:pPr lvl="1" eaLnBrk="1" hangingPunct="1">
              <a:spcAft>
                <a:spcPts val="1200"/>
              </a:spcAft>
              <a:buClrTx/>
            </a:pPr>
            <a:endParaRPr lang="en-US" sz="1000" b="1" i="0" dirty="0" smtClean="0"/>
          </a:p>
        </p:txBody>
      </p:sp>
    </p:spTree>
    <p:extLst>
      <p:ext uri="{BB962C8B-B14F-4D97-AF65-F5344CB8AC3E}">
        <p14:creationId xmlns:p14="http://schemas.microsoft.com/office/powerpoint/2010/main" val="18893719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4128"/>
            <a:ext cx="8928992" cy="864096"/>
          </a:xfrm>
        </p:spPr>
        <p:txBody>
          <a:bodyPr/>
          <a:lstStyle/>
          <a:p>
            <a:pPr indent="0" algn="ctr" eaLnBrk="1" hangingPunct="1"/>
            <a:r>
              <a:rPr lang="en-US" dirty="0" smtClean="0">
                <a:solidFill>
                  <a:srgbClr val="FFC000"/>
                </a:solidFill>
              </a:rPr>
              <a:t>Arachne                          Agenda</a:t>
            </a:r>
          </a:p>
        </p:txBody>
      </p:sp>
      <p:sp>
        <p:nvSpPr>
          <p:cNvPr id="5123" name="Rectangle 3"/>
          <p:cNvSpPr>
            <a:spLocks noGrp="1" noChangeArrowheads="1"/>
          </p:cNvSpPr>
          <p:nvPr>
            <p:ph type="body" idx="1"/>
          </p:nvPr>
        </p:nvSpPr>
        <p:spPr>
          <a:xfrm>
            <a:off x="467544" y="1340768"/>
            <a:ext cx="8568952" cy="4176464"/>
          </a:xfrm>
        </p:spPr>
        <p:txBody>
          <a:bodyPr/>
          <a:lstStyle/>
          <a:p>
            <a:pPr marL="0" indent="0" eaLnBrk="1" hangingPunct="1">
              <a:spcAft>
                <a:spcPts val="1200"/>
              </a:spcAft>
              <a:buNone/>
            </a:pPr>
            <a:endParaRPr lang="en-US" sz="1600" b="1" i="0" dirty="0" smtClean="0"/>
          </a:p>
          <a:p>
            <a:pPr marL="0" indent="0" eaLnBrk="1" hangingPunct="1">
              <a:spcAft>
                <a:spcPts val="1200"/>
              </a:spcAft>
              <a:buNone/>
            </a:pPr>
            <a:r>
              <a:rPr lang="en-US" sz="1600" b="1" i="0" dirty="0" smtClean="0"/>
              <a:t>Case management</a:t>
            </a:r>
          </a:p>
          <a:p>
            <a:pPr marL="0" indent="0" eaLnBrk="1" hangingPunct="1">
              <a:spcAft>
                <a:spcPts val="1200"/>
              </a:spcAft>
              <a:buNone/>
            </a:pPr>
            <a:r>
              <a:rPr lang="en-US" sz="1600" b="1" i="0" dirty="0" smtClean="0"/>
              <a:t>Export</a:t>
            </a:r>
          </a:p>
          <a:p>
            <a:pPr marL="0" indent="0" eaLnBrk="1" hangingPunct="1">
              <a:spcAft>
                <a:spcPts val="1200"/>
              </a:spcAft>
              <a:buNone/>
            </a:pPr>
            <a:endParaRPr lang="en-US" sz="1400" b="1" i="0" dirty="0"/>
          </a:p>
          <a:p>
            <a:pPr marL="457200" lvl="1" indent="0" eaLnBrk="1" hangingPunct="1">
              <a:spcAft>
                <a:spcPts val="1200"/>
              </a:spcAft>
              <a:buClrTx/>
              <a:buNone/>
            </a:pPr>
            <a:endParaRPr lang="en-US" b="1" i="0" dirty="0" smtClean="0"/>
          </a:p>
        </p:txBody>
      </p:sp>
    </p:spTree>
    <p:extLst>
      <p:ext uri="{BB962C8B-B14F-4D97-AF65-F5344CB8AC3E}">
        <p14:creationId xmlns:p14="http://schemas.microsoft.com/office/powerpoint/2010/main" val="1829614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4128"/>
            <a:ext cx="8928992" cy="864096"/>
          </a:xfrm>
        </p:spPr>
        <p:txBody>
          <a:bodyPr/>
          <a:lstStyle/>
          <a:p>
            <a:pPr indent="0" eaLnBrk="1" hangingPunct="1"/>
            <a:r>
              <a:rPr lang="en-US" dirty="0" smtClean="0">
                <a:solidFill>
                  <a:srgbClr val="FFC000"/>
                </a:solidFill>
              </a:rPr>
              <a:t>Arachne</a:t>
            </a:r>
          </a:p>
        </p:txBody>
      </p:sp>
      <p:sp>
        <p:nvSpPr>
          <p:cNvPr id="5123" name="Rectangle 3"/>
          <p:cNvSpPr>
            <a:spLocks noGrp="1" noChangeArrowheads="1"/>
          </p:cNvSpPr>
          <p:nvPr>
            <p:ph type="body" idx="1"/>
          </p:nvPr>
        </p:nvSpPr>
        <p:spPr>
          <a:xfrm>
            <a:off x="575048" y="1628800"/>
            <a:ext cx="8568952" cy="4896544"/>
          </a:xfrm>
        </p:spPr>
        <p:txBody>
          <a:bodyPr/>
          <a:lstStyle/>
          <a:p>
            <a:pPr eaLnBrk="1" hangingPunct="1">
              <a:spcAft>
                <a:spcPts val="1200"/>
              </a:spcAft>
              <a:buClr>
                <a:srgbClr val="2D5EC1"/>
              </a:buClr>
              <a:buFont typeface="Wingdings" panose="05000000000000000000" pitchFamily="2" charset="2"/>
              <a:buChar char="§"/>
            </a:pPr>
            <a:r>
              <a:rPr lang="en-US" sz="1400" b="1" i="0" dirty="0" smtClean="0"/>
              <a:t>V2.0</a:t>
            </a:r>
          </a:p>
          <a:p>
            <a:pPr lvl="1" eaLnBrk="1" hangingPunct="1">
              <a:spcAft>
                <a:spcPts val="1200"/>
              </a:spcAft>
              <a:buClr>
                <a:srgbClr val="2D5EC1"/>
              </a:buClr>
              <a:buFont typeface="Wingdings" panose="05000000000000000000" pitchFamily="2" charset="2"/>
              <a:buChar char="§"/>
            </a:pPr>
            <a:r>
              <a:rPr lang="en-US" sz="1200" dirty="0" smtClean="0"/>
              <a:t>Reviewed Welcome window</a:t>
            </a:r>
          </a:p>
          <a:p>
            <a:pPr lvl="1" eaLnBrk="1" hangingPunct="1">
              <a:spcAft>
                <a:spcPts val="1200"/>
              </a:spcAft>
              <a:buClr>
                <a:srgbClr val="2D5EC1"/>
              </a:buClr>
              <a:buFont typeface="Wingdings" panose="05000000000000000000" pitchFamily="2" charset="2"/>
              <a:buChar char="§"/>
            </a:pPr>
            <a:r>
              <a:rPr lang="en-US" sz="1200" dirty="0" smtClean="0"/>
              <a:t>History of risk indicators</a:t>
            </a:r>
          </a:p>
          <a:p>
            <a:pPr lvl="1" eaLnBrk="1" hangingPunct="1">
              <a:spcAft>
                <a:spcPts val="1200"/>
              </a:spcAft>
              <a:buClr>
                <a:srgbClr val="2D5EC1"/>
              </a:buClr>
              <a:buFont typeface="Wingdings" panose="05000000000000000000" pitchFamily="2" charset="2"/>
              <a:buChar char="§"/>
            </a:pPr>
            <a:r>
              <a:rPr lang="en-US" sz="1200" b="1" i="0" dirty="0" smtClean="0"/>
              <a:t>Ex-ante checks</a:t>
            </a:r>
          </a:p>
          <a:p>
            <a:pPr lvl="1" eaLnBrk="1" hangingPunct="1">
              <a:spcAft>
                <a:spcPts val="1200"/>
              </a:spcAft>
              <a:buClr>
                <a:srgbClr val="2D5EC1"/>
              </a:buClr>
              <a:buFont typeface="Wingdings" panose="05000000000000000000" pitchFamily="2" charset="2"/>
              <a:buChar char="§"/>
            </a:pPr>
            <a:r>
              <a:rPr lang="en-US" sz="1200" dirty="0" smtClean="0"/>
              <a:t>Filter options / Save Filters</a:t>
            </a:r>
          </a:p>
          <a:p>
            <a:pPr lvl="1" eaLnBrk="1" hangingPunct="1">
              <a:spcAft>
                <a:spcPts val="1200"/>
              </a:spcAft>
              <a:buClr>
                <a:srgbClr val="2D5EC1"/>
              </a:buClr>
              <a:buFont typeface="Wingdings" panose="05000000000000000000" pitchFamily="2" charset="2"/>
              <a:buChar char="§"/>
            </a:pPr>
            <a:r>
              <a:rPr lang="en-US" sz="1200" dirty="0" smtClean="0"/>
              <a:t>Improved reports</a:t>
            </a:r>
          </a:p>
          <a:p>
            <a:pPr lvl="1" eaLnBrk="1" hangingPunct="1">
              <a:spcAft>
                <a:spcPts val="1200"/>
              </a:spcAft>
              <a:buClr>
                <a:srgbClr val="2D5EC1"/>
              </a:buClr>
              <a:buFont typeface="Wingdings" panose="05000000000000000000" pitchFamily="2" charset="2"/>
              <a:buChar char="§"/>
            </a:pPr>
            <a:r>
              <a:rPr lang="en-US" sz="1200" dirty="0" smtClean="0"/>
              <a:t>Improved detailed risk indicator information</a:t>
            </a:r>
          </a:p>
          <a:p>
            <a:pPr lvl="1" eaLnBrk="1" hangingPunct="1">
              <a:spcAft>
                <a:spcPts val="1200"/>
              </a:spcAft>
              <a:buClr>
                <a:srgbClr val="2D5EC1"/>
              </a:buClr>
              <a:buFont typeface="Wingdings" panose="05000000000000000000" pitchFamily="2" charset="2"/>
              <a:buChar char="§"/>
            </a:pPr>
            <a:r>
              <a:rPr lang="en-US" sz="1200" dirty="0" smtClean="0"/>
              <a:t>Statistics / Evolutions</a:t>
            </a:r>
          </a:p>
          <a:p>
            <a:pPr eaLnBrk="1" hangingPunct="1">
              <a:spcAft>
                <a:spcPts val="1200"/>
              </a:spcAft>
              <a:buClr>
                <a:srgbClr val="2D5EC1"/>
              </a:buClr>
            </a:pPr>
            <a:endParaRPr lang="en-US" sz="1600" b="1" i="0" dirty="0" smtClean="0"/>
          </a:p>
          <a:p>
            <a:pPr eaLnBrk="1" hangingPunct="1">
              <a:spcAft>
                <a:spcPts val="1200"/>
              </a:spcAft>
            </a:pPr>
            <a:endParaRPr lang="en-US" sz="1400" b="1" i="0" dirty="0"/>
          </a:p>
          <a:p>
            <a:pPr eaLnBrk="1" hangingPunct="1">
              <a:spcAft>
                <a:spcPts val="1200"/>
              </a:spcAft>
            </a:pPr>
            <a:r>
              <a:rPr lang="en-US" sz="1400" b="1" i="0" dirty="0" smtClean="0"/>
              <a:t>	</a:t>
            </a:r>
            <a:endParaRPr lang="en-US" b="1" i="0" dirty="0" smtClean="0"/>
          </a:p>
        </p:txBody>
      </p:sp>
    </p:spTree>
    <p:extLst>
      <p:ext uri="{BB962C8B-B14F-4D97-AF65-F5344CB8AC3E}">
        <p14:creationId xmlns:p14="http://schemas.microsoft.com/office/powerpoint/2010/main" val="2595240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4128"/>
            <a:ext cx="8928992" cy="864096"/>
          </a:xfrm>
        </p:spPr>
        <p:txBody>
          <a:bodyPr/>
          <a:lstStyle/>
          <a:p>
            <a:pPr indent="0" eaLnBrk="1" hangingPunct="1"/>
            <a:r>
              <a:rPr lang="en-US" dirty="0" smtClean="0">
                <a:solidFill>
                  <a:srgbClr val="FFC000"/>
                </a:solidFill>
              </a:rPr>
              <a:t>Arachne</a:t>
            </a:r>
          </a:p>
        </p:txBody>
      </p:sp>
      <p:sp>
        <p:nvSpPr>
          <p:cNvPr id="5123" name="Rectangle 3"/>
          <p:cNvSpPr>
            <a:spLocks noGrp="1" noChangeArrowheads="1"/>
          </p:cNvSpPr>
          <p:nvPr>
            <p:ph type="body" idx="1"/>
          </p:nvPr>
        </p:nvSpPr>
        <p:spPr>
          <a:xfrm>
            <a:off x="575048" y="1628800"/>
            <a:ext cx="8568952" cy="4896544"/>
          </a:xfrm>
        </p:spPr>
        <p:txBody>
          <a:bodyPr/>
          <a:lstStyle/>
          <a:p>
            <a:pPr algn="ctr" eaLnBrk="1" hangingPunct="1">
              <a:spcAft>
                <a:spcPts val="1200"/>
              </a:spcAft>
              <a:buClr>
                <a:srgbClr val="2D5EC1"/>
              </a:buClr>
              <a:buFont typeface="Wingdings" panose="05000000000000000000" pitchFamily="2" charset="2"/>
              <a:buChar char="§"/>
            </a:pPr>
            <a:r>
              <a:rPr lang="en-US" sz="3600" b="1" i="0" dirty="0" smtClean="0"/>
              <a:t>Contact</a:t>
            </a:r>
            <a:br>
              <a:rPr lang="en-US" sz="3600" b="1" i="0" dirty="0" smtClean="0"/>
            </a:br>
            <a:endParaRPr lang="en-US" sz="3600" b="1" i="0" dirty="0" smtClean="0"/>
          </a:p>
          <a:p>
            <a:pPr lvl="1" algn="ctr" eaLnBrk="1" hangingPunct="1">
              <a:spcAft>
                <a:spcPts val="1200"/>
              </a:spcAft>
              <a:buClr>
                <a:srgbClr val="2D5EC1"/>
              </a:buClr>
              <a:buFont typeface="Wingdings" panose="05000000000000000000" pitchFamily="2" charset="2"/>
              <a:buChar char="§"/>
            </a:pPr>
            <a:r>
              <a:rPr lang="en-US" sz="3600" dirty="0"/>
              <a:t>EC ARACHNE INFO </a:t>
            </a:r>
            <a:r>
              <a:rPr lang="en-US" sz="3600" dirty="0" smtClean="0"/>
              <a:t/>
            </a:r>
            <a:br>
              <a:rPr lang="en-US" sz="3600" dirty="0" smtClean="0"/>
            </a:br>
            <a:r>
              <a:rPr lang="en-US" sz="3600" dirty="0" smtClean="0"/>
              <a:t>   </a:t>
            </a:r>
            <a:endParaRPr lang="en-US" sz="2800" dirty="0" smtClean="0"/>
          </a:p>
          <a:p>
            <a:pPr marL="457200" lvl="1" indent="0" eaLnBrk="1" hangingPunct="1">
              <a:spcAft>
                <a:spcPts val="1200"/>
              </a:spcAft>
              <a:buClr>
                <a:srgbClr val="2D5EC1"/>
              </a:buClr>
              <a:buNone/>
            </a:pPr>
            <a:r>
              <a:rPr lang="en-US" sz="2800" dirty="0" smtClean="0"/>
              <a:t>(</a:t>
            </a:r>
            <a:r>
              <a:rPr lang="en-US" sz="2800" dirty="0" smtClean="0">
                <a:hlinkClick r:id="rId2"/>
              </a:rPr>
              <a:t>EC-ARACHNE-INFO@ec.europa.eu</a:t>
            </a:r>
            <a:r>
              <a:rPr lang="en-US" sz="2800" dirty="0" smtClean="0"/>
              <a:t>)</a:t>
            </a:r>
          </a:p>
          <a:p>
            <a:pPr marL="457200" lvl="1" indent="0" algn="ctr" eaLnBrk="1" hangingPunct="1">
              <a:spcAft>
                <a:spcPts val="1200"/>
              </a:spcAft>
              <a:buClr>
                <a:srgbClr val="2D5EC1"/>
              </a:buClr>
              <a:buNone/>
            </a:pPr>
            <a:endParaRPr lang="en-US" sz="3600" dirty="0" smtClean="0"/>
          </a:p>
          <a:p>
            <a:pPr marL="457200" lvl="1" indent="0" eaLnBrk="1" hangingPunct="1">
              <a:spcAft>
                <a:spcPts val="1200"/>
              </a:spcAft>
              <a:buClr>
                <a:srgbClr val="2D5EC1"/>
              </a:buClr>
              <a:buNone/>
            </a:pPr>
            <a:endParaRPr lang="en-US" sz="1800" dirty="0" smtClean="0"/>
          </a:p>
          <a:p>
            <a:pPr lvl="1" eaLnBrk="1" hangingPunct="1">
              <a:spcAft>
                <a:spcPts val="1200"/>
              </a:spcAft>
              <a:buClr>
                <a:srgbClr val="2D5EC1"/>
              </a:buClr>
              <a:buFont typeface="Wingdings" panose="05000000000000000000" pitchFamily="2" charset="2"/>
              <a:buChar char="§"/>
            </a:pPr>
            <a:endParaRPr lang="en-US" sz="800" dirty="0" smtClean="0"/>
          </a:p>
          <a:p>
            <a:pPr eaLnBrk="1" hangingPunct="1">
              <a:spcAft>
                <a:spcPts val="1200"/>
              </a:spcAft>
              <a:buClr>
                <a:srgbClr val="2D5EC1"/>
              </a:buClr>
            </a:pPr>
            <a:endParaRPr lang="en-US" sz="1600" b="1" i="0" dirty="0" smtClean="0"/>
          </a:p>
          <a:p>
            <a:pPr eaLnBrk="1" hangingPunct="1">
              <a:spcAft>
                <a:spcPts val="1200"/>
              </a:spcAft>
            </a:pPr>
            <a:endParaRPr lang="en-US" sz="1400" b="1" i="0" dirty="0"/>
          </a:p>
          <a:p>
            <a:pPr eaLnBrk="1" hangingPunct="1">
              <a:spcAft>
                <a:spcPts val="1200"/>
              </a:spcAft>
            </a:pPr>
            <a:r>
              <a:rPr lang="en-US" sz="1400" b="1" i="0" dirty="0" smtClean="0"/>
              <a:t>	</a:t>
            </a:r>
            <a:endParaRPr lang="en-US" b="1" i="0" dirty="0" smtClean="0"/>
          </a:p>
        </p:txBody>
      </p:sp>
    </p:spTree>
    <p:extLst>
      <p:ext uri="{BB962C8B-B14F-4D97-AF65-F5344CB8AC3E}">
        <p14:creationId xmlns:p14="http://schemas.microsoft.com/office/powerpoint/2010/main" val="2076326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395536" y="1700808"/>
            <a:ext cx="8568952" cy="4392488"/>
          </a:xfrm>
        </p:spPr>
        <p:txBody>
          <a:bodyPr/>
          <a:lstStyle/>
          <a:p>
            <a:pPr eaLnBrk="1" hangingPunct="1">
              <a:spcAft>
                <a:spcPts val="1200"/>
              </a:spcAft>
              <a:buClr>
                <a:srgbClr val="2D5EC1"/>
              </a:buClr>
              <a:buFont typeface="Wingdings" panose="05000000000000000000" pitchFamily="2" charset="2"/>
              <a:buChar char="§"/>
            </a:pPr>
            <a:r>
              <a:rPr lang="en-US" sz="1400" b="1" i="0" dirty="0" smtClean="0"/>
              <a:t>Data quantity</a:t>
            </a:r>
          </a:p>
          <a:p>
            <a:pPr lvl="1" eaLnBrk="1" hangingPunct="1">
              <a:spcAft>
                <a:spcPts val="1200"/>
              </a:spcAft>
              <a:buClr>
                <a:srgbClr val="2D5EC1"/>
              </a:buClr>
              <a:buFont typeface="Wingdings" panose="05000000000000000000" pitchFamily="2" charset="2"/>
              <a:buChar char="§"/>
            </a:pPr>
            <a:r>
              <a:rPr lang="en-US" sz="1000" b="1" i="0" dirty="0" smtClean="0"/>
              <a:t>Programs for which data is uploaded (2007-2013)</a:t>
            </a:r>
          </a:p>
          <a:p>
            <a:pPr lvl="1" eaLnBrk="1" hangingPunct="1">
              <a:spcAft>
                <a:spcPts val="1200"/>
              </a:spcAft>
              <a:buClr>
                <a:srgbClr val="2D5EC1"/>
              </a:buClr>
              <a:buFont typeface="Wingdings" panose="05000000000000000000" pitchFamily="2" charset="2"/>
              <a:buChar char="§"/>
            </a:pPr>
            <a:endParaRPr lang="en-US" sz="1000" b="1" i="0" dirty="0" smtClean="0"/>
          </a:p>
          <a:p>
            <a:pPr marL="0" indent="0" eaLnBrk="1" hangingPunct="1">
              <a:spcAft>
                <a:spcPts val="1200"/>
              </a:spcAft>
              <a:buClr>
                <a:srgbClr val="2D5EC1"/>
              </a:buClr>
              <a:buNone/>
            </a:pPr>
            <a:endParaRPr lang="en-US" sz="1000" b="1" i="0" dirty="0" smtClean="0"/>
          </a:p>
          <a:p>
            <a:pPr marL="457200" lvl="1" indent="0" eaLnBrk="1" hangingPunct="1">
              <a:spcAft>
                <a:spcPts val="1200"/>
              </a:spcAft>
              <a:buClr>
                <a:srgbClr val="2D5EC1"/>
              </a:buClr>
              <a:buNone/>
            </a:pPr>
            <a:endParaRPr lang="en-US" sz="1000" b="1" i="0" dirty="0" smtClean="0"/>
          </a:p>
          <a:p>
            <a:pPr marL="457200" lvl="1" indent="0" eaLnBrk="1" hangingPunct="1">
              <a:spcAft>
                <a:spcPts val="1200"/>
              </a:spcAft>
              <a:buClr>
                <a:srgbClr val="2D5EC1"/>
              </a:buClr>
              <a:buNone/>
            </a:pPr>
            <a:endParaRPr lang="en-US" sz="1000" dirty="0"/>
          </a:p>
          <a:p>
            <a:pPr marL="457200" lvl="1" indent="0" eaLnBrk="1" hangingPunct="1">
              <a:spcAft>
                <a:spcPts val="1200"/>
              </a:spcAft>
              <a:buClr>
                <a:srgbClr val="2D5EC1"/>
              </a:buClr>
              <a:buNone/>
            </a:pPr>
            <a:endParaRPr lang="en-US" sz="1000" b="1" i="0" dirty="0" smtClean="0"/>
          </a:p>
          <a:p>
            <a:pPr marL="457200" lvl="1" indent="0" eaLnBrk="1" hangingPunct="1">
              <a:spcAft>
                <a:spcPts val="1200"/>
              </a:spcAft>
              <a:buClr>
                <a:srgbClr val="2D5EC1"/>
              </a:buClr>
              <a:buNone/>
            </a:pPr>
            <a:endParaRPr lang="en-US" sz="1000" b="1" i="0" dirty="0" smtClean="0"/>
          </a:p>
          <a:p>
            <a:pPr lvl="1" eaLnBrk="1" hangingPunct="1">
              <a:spcAft>
                <a:spcPts val="1200"/>
              </a:spcAft>
              <a:buClr>
                <a:srgbClr val="2D5EC1"/>
              </a:buClr>
            </a:pPr>
            <a:r>
              <a:rPr lang="en-US" sz="1000" dirty="0" smtClean="0"/>
              <a:t>What about the other programs ? Will they not be integrated in Arachne ?</a:t>
            </a:r>
            <a:endParaRPr lang="en-US" sz="1000" b="1" i="0" dirty="0" smtClean="0"/>
          </a:p>
          <a:p>
            <a:pPr eaLnBrk="1" hangingPunct="1">
              <a:spcAft>
                <a:spcPts val="1200"/>
              </a:spcAft>
            </a:pPr>
            <a:endParaRPr lang="en-US" sz="1400" b="1" i="0" dirty="0"/>
          </a:p>
          <a:p>
            <a:pPr eaLnBrk="1" hangingPunct="1">
              <a:spcAft>
                <a:spcPts val="1200"/>
              </a:spcAft>
            </a:pPr>
            <a:r>
              <a:rPr lang="en-US" sz="1400" b="1" i="0" dirty="0" smtClean="0"/>
              <a:t>	</a:t>
            </a:r>
            <a:endParaRPr lang="en-US" b="1" i="0" dirty="0" smtClean="0"/>
          </a:p>
        </p:txBody>
      </p:sp>
      <p:sp>
        <p:nvSpPr>
          <p:cNvPr id="5" name="Rectangle 2"/>
          <p:cNvSpPr txBox="1">
            <a:spLocks noChangeArrowheads="1"/>
          </p:cNvSpPr>
          <p:nvPr/>
        </p:nvSpPr>
        <p:spPr bwMode="auto">
          <a:xfrm>
            <a:off x="107504" y="14128"/>
            <a:ext cx="8928992"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indent="0" algn="ctr" eaLnBrk="1" hangingPunct="1"/>
            <a:r>
              <a:rPr lang="en-US" kern="0" dirty="0" smtClean="0">
                <a:solidFill>
                  <a:srgbClr val="FFC000"/>
                </a:solidFill>
              </a:rPr>
              <a:t>Arachne                          Data Quantity</a:t>
            </a:r>
          </a:p>
        </p:txBody>
      </p:sp>
      <p:graphicFrame>
        <p:nvGraphicFramePr>
          <p:cNvPr id="3" name="Table 2"/>
          <p:cNvGraphicFramePr>
            <a:graphicFrameLocks noGrp="1"/>
          </p:cNvGraphicFramePr>
          <p:nvPr>
            <p:extLst>
              <p:ext uri="{D42A27DB-BD31-4B8C-83A1-F6EECF244321}">
                <p14:modId xmlns:p14="http://schemas.microsoft.com/office/powerpoint/2010/main" val="1920128878"/>
              </p:ext>
            </p:extLst>
          </p:nvPr>
        </p:nvGraphicFramePr>
        <p:xfrm>
          <a:off x="1259632" y="2492896"/>
          <a:ext cx="4673600" cy="1524000"/>
        </p:xfrm>
        <a:graphic>
          <a:graphicData uri="http://schemas.openxmlformats.org/drawingml/2006/table">
            <a:tbl>
              <a:tblPr/>
              <a:tblGrid>
                <a:gridCol w="1079500"/>
                <a:gridCol w="1079500"/>
                <a:gridCol w="2514600"/>
              </a:tblGrid>
              <a:tr h="190500">
                <a:tc rowSpan="3">
                  <a:txBody>
                    <a:bodyPr/>
                    <a:lstStyle/>
                    <a:p>
                      <a:pPr algn="ctr" fontAlgn="ctr"/>
                      <a:r>
                        <a:rPr lang="en-GB" sz="1100" b="0" i="0" u="none" strike="noStrike" dirty="0">
                          <a:solidFill>
                            <a:srgbClr val="006100"/>
                          </a:solidFill>
                          <a:effectLst/>
                          <a:latin typeface="Calibri"/>
                        </a:rPr>
                        <a:t>ESF</a:t>
                      </a:r>
                    </a:p>
                  </a:txBody>
                  <a:tcPr marL="9525" marR="9525" marT="9525" marB="0" anchor="ctr">
                    <a:lnL>
                      <a:noFill/>
                    </a:lnL>
                    <a:lnR>
                      <a:noFill/>
                    </a:lnR>
                    <a:lnT>
                      <a:noFill/>
                    </a:lnT>
                    <a:lnB w="6350" cap="flat" cmpd="sng" algn="ctr">
                      <a:solidFill>
                        <a:srgbClr val="B2B2B2"/>
                      </a:solidFill>
                      <a:prstDash val="solid"/>
                      <a:round/>
                      <a:headEnd type="none" w="med" len="med"/>
                      <a:tailEnd type="none" w="med" len="med"/>
                    </a:lnB>
                    <a:solidFill>
                      <a:srgbClr val="C6EFCE"/>
                    </a:solidFill>
                  </a:tcPr>
                </a:tc>
                <a:tc>
                  <a:txBody>
                    <a:bodyPr/>
                    <a:lstStyle/>
                    <a:p>
                      <a:pPr algn="l" fontAlgn="b"/>
                      <a:r>
                        <a:rPr lang="en-GB" sz="1100" b="0" i="0" u="none" strike="noStrike">
                          <a:solidFill>
                            <a:srgbClr val="000000"/>
                          </a:solidFill>
                          <a:effectLst/>
                          <a:latin typeface="Calibri"/>
                        </a:rPr>
                        <a:t>2007CZ052PO001</a:t>
                      </a:r>
                    </a:p>
                  </a:txBody>
                  <a:tcPr marL="9525" marR="9525" marT="9525" marB="0" anchor="b">
                    <a:lnL>
                      <a:noFill/>
                    </a:lnL>
                    <a:lnR>
                      <a:noFill/>
                    </a:lnR>
                    <a:lnT>
                      <a:noFill/>
                    </a:lnT>
                    <a:lnB>
                      <a:noFill/>
                    </a:lnB>
                  </a:tcPr>
                </a:tc>
                <a:tc>
                  <a:txBody>
                    <a:bodyPr/>
                    <a:lstStyle/>
                    <a:p>
                      <a:pPr algn="l" fontAlgn="b"/>
                      <a:r>
                        <a:rPr lang="en-GB" sz="1100" b="0" i="0" u="none" strike="noStrike">
                          <a:solidFill>
                            <a:srgbClr val="000000"/>
                          </a:solidFill>
                          <a:effectLst/>
                          <a:latin typeface="Calibri"/>
                        </a:rPr>
                        <a:t>OP Praha Adaptabilita</a:t>
                      </a:r>
                    </a:p>
                  </a:txBody>
                  <a:tcPr marL="9525" marR="9525" marT="9525" marB="0" anchor="b">
                    <a:lnL>
                      <a:noFill/>
                    </a:lnL>
                    <a:lnR>
                      <a:noFill/>
                    </a:lnR>
                    <a:lnT>
                      <a:noFill/>
                    </a:lnT>
                    <a:lnB>
                      <a:noFill/>
                    </a:lnB>
                  </a:tcPr>
                </a:tc>
              </a:tr>
              <a:tr h="190500">
                <a:tc vMerge="1">
                  <a:txBody>
                    <a:bodyPr/>
                    <a:lstStyle/>
                    <a:p>
                      <a:endParaRPr lang="en-GB"/>
                    </a:p>
                  </a:txBody>
                  <a:tcPr/>
                </a:tc>
                <a:tc>
                  <a:txBody>
                    <a:bodyPr/>
                    <a:lstStyle/>
                    <a:p>
                      <a:pPr algn="l" fontAlgn="b"/>
                      <a:r>
                        <a:rPr lang="en-GB" sz="1100" b="0" i="0" u="none" strike="noStrike">
                          <a:solidFill>
                            <a:srgbClr val="000000"/>
                          </a:solidFill>
                          <a:effectLst/>
                          <a:latin typeface="Calibri"/>
                        </a:rPr>
                        <a:t>2007CZ05UPO001</a:t>
                      </a:r>
                    </a:p>
                  </a:txBody>
                  <a:tcPr marL="9525" marR="9525" marT="9525" marB="0" anchor="b">
                    <a:lnL>
                      <a:noFill/>
                    </a:lnL>
                    <a:lnR>
                      <a:noFill/>
                    </a:lnR>
                    <a:lnT>
                      <a:noFill/>
                    </a:lnT>
                    <a:lnB>
                      <a:noFill/>
                    </a:lnB>
                  </a:tcPr>
                </a:tc>
                <a:tc>
                  <a:txBody>
                    <a:bodyPr/>
                    <a:lstStyle/>
                    <a:p>
                      <a:pPr algn="l" fontAlgn="b"/>
                      <a:r>
                        <a:rPr lang="pl-PL" sz="1100" b="0" i="0" u="none" strike="noStrike">
                          <a:solidFill>
                            <a:srgbClr val="000000"/>
                          </a:solidFill>
                          <a:effectLst/>
                          <a:latin typeface="Calibri"/>
                        </a:rPr>
                        <a:t>OP Lidské zdroje a zaměstnanost</a:t>
                      </a:r>
                    </a:p>
                  </a:txBody>
                  <a:tcPr marL="9525" marR="9525" marT="9525" marB="0" anchor="b">
                    <a:lnL>
                      <a:noFill/>
                    </a:lnL>
                    <a:lnR>
                      <a:noFill/>
                    </a:lnR>
                    <a:lnT>
                      <a:noFill/>
                    </a:lnT>
                    <a:lnB>
                      <a:noFill/>
                    </a:lnB>
                  </a:tcPr>
                </a:tc>
              </a:tr>
              <a:tr h="190500">
                <a:tc vMerge="1">
                  <a:txBody>
                    <a:bodyPr/>
                    <a:lstStyle/>
                    <a:p>
                      <a:endParaRPr lang="en-GB"/>
                    </a:p>
                  </a:txBody>
                  <a:tcPr/>
                </a:tc>
                <a:tc>
                  <a:txBody>
                    <a:bodyPr/>
                    <a:lstStyle/>
                    <a:p>
                      <a:pPr algn="l" fontAlgn="b"/>
                      <a:r>
                        <a:rPr lang="en-GB" sz="1100" b="0" i="0" u="none" strike="noStrike">
                          <a:solidFill>
                            <a:srgbClr val="000000"/>
                          </a:solidFill>
                          <a:effectLst/>
                          <a:latin typeface="Calibri"/>
                        </a:rPr>
                        <a:t>2007CZ05UPO002</a:t>
                      </a:r>
                    </a:p>
                  </a:txBody>
                  <a:tcPr marL="9525" marR="9525" marT="9525" marB="0" anchor="b">
                    <a:lnL>
                      <a:noFill/>
                    </a:lnL>
                    <a:lnR>
                      <a:noFill/>
                    </a:lnR>
                    <a:lnT>
                      <a:noFill/>
                    </a:lnT>
                    <a:lnB>
                      <a:noFill/>
                    </a:lnB>
                  </a:tcPr>
                </a:tc>
                <a:tc>
                  <a:txBody>
                    <a:bodyPr/>
                    <a:lstStyle/>
                    <a:p>
                      <a:pPr algn="l" fontAlgn="b"/>
                      <a:r>
                        <a:rPr lang="en-GB" sz="1100" b="0" i="0" u="none" strike="noStrike">
                          <a:solidFill>
                            <a:srgbClr val="000000"/>
                          </a:solidFill>
                          <a:effectLst/>
                          <a:latin typeface="Calibri"/>
                        </a:rPr>
                        <a:t>OP Vzdělávání pro konkurenceschopnost</a:t>
                      </a:r>
                    </a:p>
                  </a:txBody>
                  <a:tcPr marL="9525" marR="9525" marT="9525" marB="0" anchor="b">
                    <a:lnL>
                      <a:noFill/>
                    </a:lnL>
                    <a:lnR>
                      <a:noFill/>
                    </a:lnR>
                    <a:lnT>
                      <a:noFill/>
                    </a:lnT>
                    <a:lnB>
                      <a:noFill/>
                    </a:lnB>
                  </a:tcPr>
                </a:tc>
              </a:tr>
              <a:tr h="190500">
                <a:tc rowSpan="5">
                  <a:txBody>
                    <a:bodyPr/>
                    <a:lstStyle/>
                    <a:p>
                      <a:pPr algn="ctr" fontAlgn="ctr"/>
                      <a:r>
                        <a:rPr lang="en-GB" sz="1100" b="0" i="0" u="none" strike="noStrike">
                          <a:solidFill>
                            <a:srgbClr val="000000"/>
                          </a:solidFill>
                          <a:effectLst/>
                          <a:latin typeface="Calibri"/>
                        </a:rPr>
                        <a:t>ERDF</a:t>
                      </a:r>
                    </a:p>
                  </a:txBody>
                  <a:tcPr marL="9525" marR="9525" marT="9525" marB="0" anchor="ctr">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FFFFCC"/>
                    </a:solidFill>
                  </a:tcPr>
                </a:tc>
                <a:tc>
                  <a:txBody>
                    <a:bodyPr/>
                    <a:lstStyle/>
                    <a:p>
                      <a:pPr algn="l" fontAlgn="b"/>
                      <a:r>
                        <a:rPr lang="en-GB" sz="1100" b="0" i="0" u="none" strike="noStrike">
                          <a:solidFill>
                            <a:srgbClr val="000000"/>
                          </a:solidFill>
                          <a:effectLst/>
                          <a:latin typeface="Calibri"/>
                        </a:rPr>
                        <a:t>2007CZ161PO004</a:t>
                      </a:r>
                    </a:p>
                  </a:txBody>
                  <a:tcPr marL="9525" marR="9525" marT="9525"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r>
                        <a:rPr lang="en-GB" sz="1100" b="0" i="0" u="none" strike="noStrike">
                          <a:solidFill>
                            <a:srgbClr val="000000"/>
                          </a:solidFill>
                          <a:effectLst/>
                          <a:latin typeface="Calibri"/>
                        </a:rPr>
                        <a:t>OP Podnikání a inovace</a:t>
                      </a:r>
                    </a:p>
                  </a:txBody>
                  <a:tcPr marL="9525" marR="9525" marT="9525" marB="0" anchor="b">
                    <a:lnL>
                      <a:noFill/>
                    </a:lnL>
                    <a:lnR>
                      <a:noFill/>
                    </a:lnR>
                    <a:lnT>
                      <a:noFill/>
                    </a:lnT>
                    <a:lnB>
                      <a:noFill/>
                    </a:lnB>
                  </a:tcPr>
                </a:tc>
              </a:tr>
              <a:tr h="190500">
                <a:tc vMerge="1">
                  <a:txBody>
                    <a:bodyPr/>
                    <a:lstStyle/>
                    <a:p>
                      <a:endParaRPr lang="en-GB"/>
                    </a:p>
                  </a:txBody>
                  <a:tcPr/>
                </a:tc>
                <a:tc>
                  <a:txBody>
                    <a:bodyPr/>
                    <a:lstStyle/>
                    <a:p>
                      <a:pPr algn="l" fontAlgn="b"/>
                      <a:r>
                        <a:rPr lang="en-GB" sz="1100" b="0" i="0" u="none" strike="noStrike">
                          <a:solidFill>
                            <a:srgbClr val="000000"/>
                          </a:solidFill>
                          <a:effectLst/>
                          <a:latin typeface="Calibri"/>
                        </a:rPr>
                        <a:t>2007CZ161PO006</a:t>
                      </a:r>
                    </a:p>
                  </a:txBody>
                  <a:tcPr marL="9525" marR="9525" marT="9525"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r>
                        <a:rPr lang="en-GB" sz="1100" b="0" i="0" u="none" strike="noStrike">
                          <a:solidFill>
                            <a:srgbClr val="000000"/>
                          </a:solidFill>
                          <a:effectLst/>
                          <a:latin typeface="Calibri"/>
                        </a:rPr>
                        <a:t>OP Životní prostředí</a:t>
                      </a:r>
                    </a:p>
                  </a:txBody>
                  <a:tcPr marL="9525" marR="9525" marT="9525" marB="0" anchor="b">
                    <a:lnL>
                      <a:noFill/>
                    </a:lnL>
                    <a:lnR>
                      <a:noFill/>
                    </a:lnR>
                    <a:lnT>
                      <a:noFill/>
                    </a:lnT>
                    <a:lnB>
                      <a:noFill/>
                    </a:lnB>
                  </a:tcPr>
                </a:tc>
              </a:tr>
              <a:tr h="190500">
                <a:tc vMerge="1">
                  <a:txBody>
                    <a:bodyPr/>
                    <a:lstStyle/>
                    <a:p>
                      <a:endParaRPr lang="en-GB"/>
                    </a:p>
                  </a:txBody>
                  <a:tcPr/>
                </a:tc>
                <a:tc>
                  <a:txBody>
                    <a:bodyPr/>
                    <a:lstStyle/>
                    <a:p>
                      <a:pPr algn="l" fontAlgn="b"/>
                      <a:r>
                        <a:rPr lang="en-GB" sz="1100" b="0" i="0" u="none" strike="noStrike">
                          <a:solidFill>
                            <a:srgbClr val="000000"/>
                          </a:solidFill>
                          <a:effectLst/>
                          <a:latin typeface="Calibri"/>
                        </a:rPr>
                        <a:t>2007CZ161PO012</a:t>
                      </a:r>
                    </a:p>
                  </a:txBody>
                  <a:tcPr marL="9525" marR="9525" marT="9525"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r>
                        <a:rPr lang="it-IT" sz="1100" b="0" i="0" u="none" strike="noStrike">
                          <a:solidFill>
                            <a:srgbClr val="000000"/>
                          </a:solidFill>
                          <a:effectLst/>
                          <a:latin typeface="Calibri"/>
                        </a:rPr>
                        <a:t>OP Výzkum a vývoj pro inovace</a:t>
                      </a:r>
                    </a:p>
                  </a:txBody>
                  <a:tcPr marL="9525" marR="9525" marT="9525" marB="0" anchor="b">
                    <a:lnL>
                      <a:noFill/>
                    </a:lnL>
                    <a:lnR>
                      <a:noFill/>
                    </a:lnR>
                    <a:lnT>
                      <a:noFill/>
                    </a:lnT>
                    <a:lnB>
                      <a:noFill/>
                    </a:lnB>
                  </a:tcPr>
                </a:tc>
              </a:tr>
              <a:tr h="190500">
                <a:tc vMerge="1">
                  <a:txBody>
                    <a:bodyPr/>
                    <a:lstStyle/>
                    <a:p>
                      <a:endParaRPr lang="en-GB"/>
                    </a:p>
                  </a:txBody>
                  <a:tcPr/>
                </a:tc>
                <a:tc>
                  <a:txBody>
                    <a:bodyPr/>
                    <a:lstStyle/>
                    <a:p>
                      <a:pPr algn="l" fontAlgn="b"/>
                      <a:r>
                        <a:rPr lang="en-GB" sz="1100" b="0" i="0" u="none" strike="noStrike" dirty="0">
                          <a:solidFill>
                            <a:srgbClr val="000000"/>
                          </a:solidFill>
                          <a:effectLst/>
                          <a:latin typeface="Calibri"/>
                        </a:rPr>
                        <a:t>2007CZ162PO001</a:t>
                      </a:r>
                    </a:p>
                  </a:txBody>
                  <a:tcPr marL="9525" marR="9525" marT="9525"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r>
                        <a:rPr lang="en-GB" sz="1100" b="0" i="0" u="none" strike="noStrike" dirty="0" smtClean="0">
                          <a:solidFill>
                            <a:srgbClr val="000000"/>
                          </a:solidFill>
                          <a:effectLst/>
                          <a:latin typeface="Calibri"/>
                        </a:rPr>
                        <a:t>OP Praha </a:t>
                      </a:r>
                      <a:r>
                        <a:rPr lang="en-GB" sz="1100" b="0" i="0" u="none" strike="noStrike" dirty="0" err="1" smtClean="0">
                          <a:solidFill>
                            <a:srgbClr val="000000"/>
                          </a:solidFill>
                          <a:effectLst/>
                          <a:latin typeface="Calibri"/>
                        </a:rPr>
                        <a:t>Konkurenceschopnost</a:t>
                      </a:r>
                      <a:endParaRPr lang="en-GB" sz="1100" b="0" i="0" u="none" strike="noStrike" dirty="0">
                        <a:solidFill>
                          <a:srgbClr val="000000"/>
                        </a:solidFill>
                        <a:effectLst/>
                        <a:latin typeface="Calibri"/>
                      </a:endParaRPr>
                    </a:p>
                  </a:txBody>
                  <a:tcPr marL="9525" marR="9525" marT="9525" marB="0" anchor="b">
                    <a:lnL>
                      <a:noFill/>
                    </a:lnL>
                    <a:lnR>
                      <a:noFill/>
                    </a:lnR>
                    <a:lnT>
                      <a:noFill/>
                    </a:lnT>
                    <a:lnB>
                      <a:noFill/>
                    </a:lnB>
                  </a:tcPr>
                </a:tc>
              </a:tr>
              <a:tr h="190500">
                <a:tc vMerge="1">
                  <a:txBody>
                    <a:bodyPr/>
                    <a:lstStyle/>
                    <a:p>
                      <a:endParaRPr lang="en-GB"/>
                    </a:p>
                  </a:txBody>
                  <a:tcPr/>
                </a:tc>
                <a:tc>
                  <a:txBody>
                    <a:bodyPr/>
                    <a:lstStyle/>
                    <a:p>
                      <a:pPr algn="l" fontAlgn="b"/>
                      <a:r>
                        <a:rPr lang="en-GB" sz="1100" b="0" i="0" u="none" strike="noStrike">
                          <a:solidFill>
                            <a:srgbClr val="000000"/>
                          </a:solidFill>
                          <a:effectLst/>
                          <a:latin typeface="Calibri"/>
                        </a:rPr>
                        <a:t>2007CZ16UPO002</a:t>
                      </a:r>
                    </a:p>
                  </a:txBody>
                  <a:tcPr marL="9525" marR="9525" marT="9525"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r>
                        <a:rPr lang="en-GB" sz="1100" b="0" i="0" u="none" strike="noStrike" dirty="0" err="1">
                          <a:solidFill>
                            <a:srgbClr val="000000"/>
                          </a:solidFill>
                          <a:effectLst/>
                          <a:latin typeface="Calibri"/>
                        </a:rPr>
                        <a:t>Integrovaný</a:t>
                      </a:r>
                      <a:r>
                        <a:rPr lang="en-GB" sz="1100" b="0" i="0" u="none" strike="noStrike" dirty="0">
                          <a:solidFill>
                            <a:srgbClr val="000000"/>
                          </a:solidFill>
                          <a:effectLst/>
                          <a:latin typeface="Calibri"/>
                        </a:rPr>
                        <a:t> </a:t>
                      </a:r>
                      <a:r>
                        <a:rPr lang="en-GB" sz="1100" b="0" i="0" u="none" strike="noStrike" dirty="0" err="1">
                          <a:solidFill>
                            <a:srgbClr val="000000"/>
                          </a:solidFill>
                          <a:effectLst/>
                          <a:latin typeface="Calibri"/>
                        </a:rPr>
                        <a:t>operační</a:t>
                      </a:r>
                      <a:r>
                        <a:rPr lang="en-GB" sz="1100" b="0" i="0" u="none" strike="noStrike" dirty="0">
                          <a:solidFill>
                            <a:srgbClr val="000000"/>
                          </a:solidFill>
                          <a:effectLst/>
                          <a:latin typeface="Calibri"/>
                        </a:rPr>
                        <a:t> program</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47811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575048" y="1628800"/>
            <a:ext cx="8568952" cy="4896544"/>
          </a:xfrm>
        </p:spPr>
        <p:txBody>
          <a:bodyPr/>
          <a:lstStyle/>
          <a:p>
            <a:pPr eaLnBrk="1" hangingPunct="1">
              <a:spcAft>
                <a:spcPts val="1200"/>
              </a:spcAft>
              <a:buClr>
                <a:srgbClr val="2D5EC1"/>
              </a:buClr>
              <a:buFont typeface="Wingdings" panose="05000000000000000000" pitchFamily="2" charset="2"/>
              <a:buChar char="§"/>
            </a:pPr>
            <a:r>
              <a:rPr lang="en-US" sz="1400" b="1" i="0" dirty="0" smtClean="0"/>
              <a:t>Data quality / data sourcing issues</a:t>
            </a:r>
          </a:p>
          <a:p>
            <a:pPr lvl="1" eaLnBrk="1" hangingPunct="1">
              <a:spcAft>
                <a:spcPts val="1200"/>
              </a:spcAft>
              <a:buClr>
                <a:srgbClr val="2D5EC1"/>
              </a:buClr>
              <a:buFont typeface="Wingdings" panose="05000000000000000000" pitchFamily="2" charset="2"/>
              <a:buChar char="§"/>
            </a:pPr>
            <a:r>
              <a:rPr lang="en-US" sz="1400" dirty="0" smtClean="0"/>
              <a:t>FOR ERDF programs :  all projects are sourced with project type 'Other'</a:t>
            </a:r>
            <a:endParaRPr lang="en-US" sz="1400" b="0" dirty="0"/>
          </a:p>
          <a:p>
            <a:pPr marL="457200" lvl="1" indent="0" eaLnBrk="1" hangingPunct="1">
              <a:spcAft>
                <a:spcPts val="1200"/>
              </a:spcAft>
              <a:buClr>
                <a:srgbClr val="2D5EC1"/>
              </a:buClr>
              <a:buNone/>
            </a:pPr>
            <a:r>
              <a:rPr lang="en-US" sz="1200" b="0" i="0" dirty="0" smtClean="0"/>
              <a:t>	</a:t>
            </a:r>
            <a:r>
              <a:rPr lang="en-US" sz="1200" b="0" i="0" dirty="0" smtClean="0">
                <a:sym typeface="Wingdings" panose="05000000000000000000" pitchFamily="2" charset="2"/>
              </a:rPr>
              <a:t> </a:t>
            </a:r>
            <a:r>
              <a:rPr lang="en-US" sz="1200" b="0" i="0" dirty="0" smtClean="0"/>
              <a:t>Impact : a lot of indicators are not calculated</a:t>
            </a:r>
          </a:p>
          <a:p>
            <a:pPr lvl="1" eaLnBrk="1" hangingPunct="1">
              <a:spcAft>
                <a:spcPts val="1200"/>
              </a:spcAft>
              <a:buClr>
                <a:srgbClr val="2D5EC1"/>
              </a:buClr>
              <a:buFont typeface="Wingdings" panose="05000000000000000000" pitchFamily="2" charset="2"/>
              <a:buChar char="§"/>
            </a:pPr>
            <a:r>
              <a:rPr lang="en-US" sz="1400" dirty="0" smtClean="0"/>
              <a:t>Contracts data : Only contract definition and amount</a:t>
            </a:r>
          </a:p>
          <a:p>
            <a:pPr lvl="2" eaLnBrk="1" hangingPunct="1">
              <a:spcAft>
                <a:spcPts val="1200"/>
              </a:spcAft>
              <a:buClr>
                <a:srgbClr val="2D5EC1"/>
              </a:buClr>
              <a:buFont typeface="Wingdings" panose="05000000000000000000" pitchFamily="2" charset="2"/>
              <a:buChar char="§"/>
            </a:pPr>
            <a:r>
              <a:rPr lang="en-US" sz="1200" dirty="0" smtClean="0"/>
              <a:t>No contract signature date, initial end date and final end date</a:t>
            </a:r>
          </a:p>
          <a:p>
            <a:pPr lvl="2" eaLnBrk="1" hangingPunct="1">
              <a:spcAft>
                <a:spcPts val="1200"/>
              </a:spcAft>
              <a:buClr>
                <a:srgbClr val="2D5EC1"/>
              </a:buClr>
              <a:buFont typeface="Wingdings" panose="05000000000000000000" pitchFamily="2" charset="2"/>
              <a:buChar char="§"/>
            </a:pPr>
            <a:r>
              <a:rPr lang="en-US" sz="1200" dirty="0" smtClean="0"/>
              <a:t>No public procurement information, No addenda information </a:t>
            </a:r>
          </a:p>
          <a:p>
            <a:pPr marL="914400" lvl="2" indent="0" eaLnBrk="1" hangingPunct="1">
              <a:spcAft>
                <a:spcPts val="1200"/>
              </a:spcAft>
              <a:buClr>
                <a:srgbClr val="2D5EC1"/>
              </a:buClr>
            </a:pPr>
            <a:r>
              <a:rPr lang="en-US" sz="1200" dirty="0" smtClean="0">
                <a:sym typeface="Wingdings" panose="05000000000000000000" pitchFamily="2" charset="2"/>
              </a:rPr>
              <a:t> No public procurement risks and contract management risk indicators could be calculated</a:t>
            </a:r>
            <a:endParaRPr lang="en-US" sz="1200" dirty="0" smtClean="0"/>
          </a:p>
          <a:p>
            <a:pPr lvl="1" eaLnBrk="1" hangingPunct="1">
              <a:spcAft>
                <a:spcPts val="1200"/>
              </a:spcAft>
              <a:buClr>
                <a:srgbClr val="2D5EC1"/>
              </a:buClr>
              <a:buFont typeface="Wingdings" panose="05000000000000000000" pitchFamily="2" charset="2"/>
              <a:buChar char="§"/>
            </a:pPr>
            <a:r>
              <a:rPr lang="en-US" sz="1400" dirty="0" smtClean="0"/>
              <a:t>No expenses linked to the projects !</a:t>
            </a:r>
          </a:p>
          <a:p>
            <a:pPr marL="914400" lvl="2" indent="0" eaLnBrk="1" hangingPunct="1">
              <a:spcAft>
                <a:spcPts val="1200"/>
              </a:spcAft>
              <a:buClr>
                <a:srgbClr val="2D5EC1"/>
              </a:buClr>
            </a:pPr>
            <a:r>
              <a:rPr lang="en-US" sz="1200" i="0" dirty="0" smtClean="0">
                <a:sym typeface="Wingdings" panose="05000000000000000000" pitchFamily="2" charset="2"/>
              </a:rPr>
              <a:t> No eligibility indicators are calculated,</a:t>
            </a:r>
            <a:endParaRPr lang="en-US" sz="1200" i="0" dirty="0" smtClean="0"/>
          </a:p>
          <a:p>
            <a:pPr lvl="1" eaLnBrk="1" hangingPunct="1">
              <a:spcAft>
                <a:spcPts val="1200"/>
              </a:spcAft>
              <a:buClr>
                <a:srgbClr val="2D5EC1"/>
              </a:buClr>
              <a:buFont typeface="Wingdings" panose="05000000000000000000" pitchFamily="2" charset="2"/>
              <a:buChar char="§"/>
            </a:pPr>
            <a:r>
              <a:rPr lang="en-US" sz="1400" dirty="0" smtClean="0"/>
              <a:t>No contract details provided</a:t>
            </a:r>
          </a:p>
          <a:p>
            <a:pPr marL="914400" lvl="2" indent="0" eaLnBrk="1" hangingPunct="1">
              <a:spcAft>
                <a:spcPts val="1200"/>
              </a:spcAft>
              <a:buClr>
                <a:srgbClr val="2D5EC1"/>
              </a:buClr>
            </a:pPr>
            <a:r>
              <a:rPr lang="en-US" sz="1200" dirty="0" smtClean="0">
                <a:sym typeface="Wingdings" panose="05000000000000000000" pitchFamily="2" charset="2"/>
              </a:rPr>
              <a:t> No performance indicators are calculated</a:t>
            </a:r>
            <a:endParaRPr lang="en-US" sz="1200" i="0" dirty="0"/>
          </a:p>
          <a:p>
            <a:pPr lvl="1" eaLnBrk="1" hangingPunct="1">
              <a:spcAft>
                <a:spcPts val="1200"/>
              </a:spcAft>
              <a:buClr>
                <a:srgbClr val="2D5EC1"/>
              </a:buClr>
              <a:buFont typeface="Wingdings" panose="05000000000000000000" pitchFamily="2" charset="2"/>
              <a:buChar char="§"/>
            </a:pPr>
            <a:r>
              <a:rPr lang="en-US" sz="1400" dirty="0" smtClean="0"/>
              <a:t>Sourcing for 'MMR' MA </a:t>
            </a:r>
            <a:r>
              <a:rPr lang="en-US" sz="1400" dirty="0" smtClean="0">
                <a:sym typeface="Wingdings" panose="05000000000000000000" pitchFamily="2" charset="2"/>
              </a:rPr>
              <a:t> 3 old projects : to delete ? </a:t>
            </a:r>
            <a:endParaRPr lang="en-US" sz="1400" i="0" dirty="0" smtClean="0"/>
          </a:p>
          <a:p>
            <a:pPr marL="0" indent="0" eaLnBrk="1" hangingPunct="1">
              <a:spcAft>
                <a:spcPts val="1200"/>
              </a:spcAft>
              <a:buNone/>
            </a:pPr>
            <a:endParaRPr lang="en-US" sz="1200" dirty="0" smtClean="0"/>
          </a:p>
          <a:p>
            <a:pPr marL="0" indent="0" eaLnBrk="1" hangingPunct="1">
              <a:spcAft>
                <a:spcPts val="1200"/>
              </a:spcAft>
              <a:buNone/>
            </a:pPr>
            <a:endParaRPr lang="en-US" sz="1200" dirty="0"/>
          </a:p>
          <a:p>
            <a:pPr eaLnBrk="1" hangingPunct="1">
              <a:spcAft>
                <a:spcPts val="1200"/>
              </a:spcAft>
            </a:pPr>
            <a:endParaRPr lang="en-US" sz="1000" i="0" dirty="0" smtClean="0"/>
          </a:p>
          <a:p>
            <a:pPr eaLnBrk="1" hangingPunct="1">
              <a:spcAft>
                <a:spcPts val="1200"/>
              </a:spcAft>
            </a:pPr>
            <a:endParaRPr lang="en-US" sz="1000" i="0" dirty="0"/>
          </a:p>
        </p:txBody>
      </p:sp>
      <p:sp>
        <p:nvSpPr>
          <p:cNvPr id="5" name="Rectangle 2"/>
          <p:cNvSpPr txBox="1">
            <a:spLocks noChangeArrowheads="1"/>
          </p:cNvSpPr>
          <p:nvPr/>
        </p:nvSpPr>
        <p:spPr bwMode="auto">
          <a:xfrm>
            <a:off x="107504" y="14128"/>
            <a:ext cx="8928992"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indent="0" algn="ctr" eaLnBrk="1" hangingPunct="1"/>
            <a:r>
              <a:rPr lang="en-US" kern="0" dirty="0" smtClean="0">
                <a:solidFill>
                  <a:srgbClr val="FFC000"/>
                </a:solidFill>
              </a:rPr>
              <a:t>Arachne                          Data Quality</a:t>
            </a:r>
          </a:p>
        </p:txBody>
      </p:sp>
    </p:spTree>
    <p:extLst>
      <p:ext uri="{BB962C8B-B14F-4D97-AF65-F5344CB8AC3E}">
        <p14:creationId xmlns:p14="http://schemas.microsoft.com/office/powerpoint/2010/main" val="48379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12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12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12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1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575048" y="1628800"/>
            <a:ext cx="8568952" cy="4896544"/>
          </a:xfrm>
        </p:spPr>
        <p:txBody>
          <a:bodyPr/>
          <a:lstStyle/>
          <a:p>
            <a:pPr eaLnBrk="1" hangingPunct="1">
              <a:spcAft>
                <a:spcPts val="1200"/>
              </a:spcAft>
              <a:buClrTx/>
            </a:pPr>
            <a:r>
              <a:rPr lang="en-US" sz="1600" i="0" dirty="0" smtClean="0"/>
              <a:t>projects with project amount = 0</a:t>
            </a:r>
          </a:p>
          <a:p>
            <a:pPr marL="0" indent="0" eaLnBrk="1" hangingPunct="1">
              <a:spcBef>
                <a:spcPts val="0"/>
              </a:spcBef>
              <a:spcAft>
                <a:spcPts val="0"/>
              </a:spcAft>
              <a:buNone/>
            </a:pPr>
            <a:r>
              <a:rPr lang="en-US" sz="1000" i="0" dirty="0"/>
              <a:t> </a:t>
            </a:r>
            <a:r>
              <a:rPr lang="en-US" sz="1000" i="0" dirty="0" smtClean="0"/>
              <a:t>       2007CZ052PO001</a:t>
            </a:r>
            <a:r>
              <a:rPr lang="en-US" sz="1000" i="0" dirty="0"/>
              <a:t>	</a:t>
            </a:r>
            <a:r>
              <a:rPr lang="en-US" sz="1000" i="0" dirty="0" smtClean="0"/>
              <a:t>1 project</a:t>
            </a:r>
            <a:endParaRPr lang="en-US" sz="1000" i="0" dirty="0"/>
          </a:p>
          <a:p>
            <a:pPr eaLnBrk="1" hangingPunct="1">
              <a:spcBef>
                <a:spcPts val="0"/>
              </a:spcBef>
              <a:spcAft>
                <a:spcPts val="0"/>
              </a:spcAft>
            </a:pPr>
            <a:r>
              <a:rPr lang="en-US" sz="1000" i="0" dirty="0"/>
              <a:t>2007CZ161PO006	</a:t>
            </a:r>
            <a:r>
              <a:rPr lang="en-US" sz="1000" i="0" dirty="0" smtClean="0"/>
              <a:t>3 projects</a:t>
            </a:r>
            <a:endParaRPr lang="en-US" sz="1000" i="0" dirty="0"/>
          </a:p>
          <a:p>
            <a:pPr eaLnBrk="1" hangingPunct="1">
              <a:spcAft>
                <a:spcPts val="1200"/>
              </a:spcAft>
            </a:pPr>
            <a:r>
              <a:rPr lang="en-US" sz="1400" b="1" i="0" dirty="0" smtClean="0"/>
              <a:t>	</a:t>
            </a:r>
          </a:p>
          <a:p>
            <a:pPr eaLnBrk="1" hangingPunct="1">
              <a:spcAft>
                <a:spcPts val="1200"/>
              </a:spcAft>
            </a:pPr>
            <a:endParaRPr lang="en-US" sz="1400" b="1" i="0" dirty="0"/>
          </a:p>
          <a:p>
            <a:pPr eaLnBrk="1" hangingPunct="1">
              <a:spcAft>
                <a:spcPts val="1200"/>
              </a:spcAft>
            </a:pPr>
            <a:endParaRPr lang="en-US" sz="1400" b="1" i="0" dirty="0" smtClean="0"/>
          </a:p>
          <a:p>
            <a:pPr eaLnBrk="1" hangingPunct="1">
              <a:spcAft>
                <a:spcPts val="1200"/>
              </a:spcAft>
            </a:pPr>
            <a:endParaRPr lang="en-US" sz="1400" b="1" i="0" dirty="0" smtClean="0"/>
          </a:p>
          <a:p>
            <a:pPr eaLnBrk="1" hangingPunct="1">
              <a:spcAft>
                <a:spcPts val="1200"/>
              </a:spcAft>
              <a:buClrTx/>
            </a:pPr>
            <a:r>
              <a:rPr lang="en-US" sz="1400" i="0" dirty="0"/>
              <a:t>projects with </a:t>
            </a:r>
            <a:r>
              <a:rPr lang="en-US" sz="1400" i="0" dirty="0" smtClean="0"/>
              <a:t>status closed and end date in the future</a:t>
            </a:r>
            <a:endParaRPr lang="en-US" sz="1400" i="0" dirty="0"/>
          </a:p>
          <a:p>
            <a:pPr eaLnBrk="1" hangingPunct="1">
              <a:spcAft>
                <a:spcPts val="1200"/>
              </a:spcAft>
            </a:pPr>
            <a:r>
              <a:rPr lang="en-US" sz="1000" i="0" dirty="0" smtClean="0"/>
              <a:t>2007CZ161PO006</a:t>
            </a:r>
            <a:r>
              <a:rPr lang="en-US" sz="1000" i="0" dirty="0"/>
              <a:t>	22 projects</a:t>
            </a:r>
            <a:endParaRPr lang="en-US" sz="1000" i="0" dirty="0" smtClean="0"/>
          </a:p>
          <a:p>
            <a:pPr eaLnBrk="1" hangingPunct="1">
              <a:spcAft>
                <a:spcPts val="1200"/>
              </a:spcAft>
            </a:pPr>
            <a:endParaRPr lang="en-US" sz="1000" i="0" dirty="0" smtClean="0"/>
          </a:p>
          <a:p>
            <a:pPr eaLnBrk="1" hangingPunct="1">
              <a:spcAft>
                <a:spcPts val="1200"/>
              </a:spcAft>
            </a:pPr>
            <a:endParaRPr lang="en-US" sz="1000" i="0" dirty="0"/>
          </a:p>
        </p:txBody>
      </p:sp>
      <p:sp>
        <p:nvSpPr>
          <p:cNvPr id="5" name="Rectangle 2"/>
          <p:cNvSpPr txBox="1">
            <a:spLocks noChangeArrowheads="1"/>
          </p:cNvSpPr>
          <p:nvPr/>
        </p:nvSpPr>
        <p:spPr bwMode="auto">
          <a:xfrm>
            <a:off x="107504" y="14128"/>
            <a:ext cx="8928992"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indent="0" algn="ctr" eaLnBrk="1" hangingPunct="1"/>
            <a:r>
              <a:rPr lang="en-US" kern="0" dirty="0" smtClean="0">
                <a:solidFill>
                  <a:srgbClr val="FFC000"/>
                </a:solidFill>
              </a:rPr>
              <a:t>Arachne                          Data Quality</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0" y="4797152"/>
            <a:ext cx="6477000"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969" y="2492896"/>
            <a:ext cx="695325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434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2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575048" y="1628800"/>
            <a:ext cx="8568952" cy="4896544"/>
          </a:xfrm>
        </p:spPr>
        <p:txBody>
          <a:bodyPr/>
          <a:lstStyle/>
          <a:p>
            <a:pPr eaLnBrk="1" hangingPunct="1">
              <a:spcAft>
                <a:spcPts val="1200"/>
              </a:spcAft>
              <a:buClrTx/>
            </a:pPr>
            <a:r>
              <a:rPr lang="en-US" sz="1600" i="0" dirty="0"/>
              <a:t>projects with end date &lt; start date </a:t>
            </a:r>
          </a:p>
          <a:p>
            <a:pPr eaLnBrk="1" hangingPunct="1">
              <a:spcAft>
                <a:spcPts val="1200"/>
              </a:spcAft>
            </a:pPr>
            <a:r>
              <a:rPr lang="en-US" sz="1000" dirty="0" smtClean="0"/>
              <a:t>2007CZ161PO004  	1 project</a:t>
            </a:r>
          </a:p>
          <a:p>
            <a:pPr eaLnBrk="1" hangingPunct="1">
              <a:spcAft>
                <a:spcPts val="1200"/>
              </a:spcAft>
            </a:pPr>
            <a:endParaRPr lang="en-US" sz="1000" dirty="0"/>
          </a:p>
          <a:p>
            <a:pPr eaLnBrk="1" hangingPunct="1">
              <a:spcAft>
                <a:spcPts val="1200"/>
              </a:spcAft>
            </a:pPr>
            <a:endParaRPr lang="en-US" sz="1000" dirty="0" smtClean="0"/>
          </a:p>
          <a:p>
            <a:pPr eaLnBrk="1" hangingPunct="1">
              <a:spcAft>
                <a:spcPts val="1200"/>
              </a:spcAft>
            </a:pPr>
            <a:endParaRPr lang="en-US" sz="1000" dirty="0"/>
          </a:p>
          <a:p>
            <a:pPr eaLnBrk="1" hangingPunct="1">
              <a:spcAft>
                <a:spcPts val="1200"/>
              </a:spcAft>
              <a:buClrTx/>
            </a:pPr>
            <a:r>
              <a:rPr lang="en-US" sz="1600" i="0" dirty="0"/>
              <a:t>Project Open but end date more than 1 year in the past</a:t>
            </a:r>
          </a:p>
        </p:txBody>
      </p:sp>
      <p:sp>
        <p:nvSpPr>
          <p:cNvPr id="5" name="Rectangle 2"/>
          <p:cNvSpPr txBox="1">
            <a:spLocks noChangeArrowheads="1"/>
          </p:cNvSpPr>
          <p:nvPr/>
        </p:nvSpPr>
        <p:spPr bwMode="auto">
          <a:xfrm>
            <a:off x="107504" y="14128"/>
            <a:ext cx="8928992"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indent="0" algn="ctr" eaLnBrk="1" hangingPunct="1"/>
            <a:r>
              <a:rPr lang="en-US" kern="0" dirty="0" smtClean="0">
                <a:solidFill>
                  <a:srgbClr val="FFC000"/>
                </a:solidFill>
              </a:rPr>
              <a:t>Arachne                          Data Quality</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492896"/>
            <a:ext cx="6057900" cy="400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149" y="3861048"/>
            <a:ext cx="4410075" cy="166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4694485"/>
            <a:ext cx="5292253" cy="12873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554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4128"/>
            <a:ext cx="8928992" cy="864096"/>
          </a:xfrm>
        </p:spPr>
        <p:txBody>
          <a:bodyPr/>
          <a:lstStyle/>
          <a:p>
            <a:pPr indent="0" algn="ctr" eaLnBrk="1" hangingPunct="1"/>
            <a:r>
              <a:rPr lang="en-US" dirty="0" smtClean="0">
                <a:solidFill>
                  <a:srgbClr val="FFC000"/>
                </a:solidFill>
              </a:rPr>
              <a:t>Arachne                          Data Quality</a:t>
            </a:r>
          </a:p>
        </p:txBody>
      </p:sp>
      <p:sp>
        <p:nvSpPr>
          <p:cNvPr id="5123" name="Rectangle 3"/>
          <p:cNvSpPr>
            <a:spLocks noGrp="1" noChangeArrowheads="1"/>
          </p:cNvSpPr>
          <p:nvPr>
            <p:ph type="body" idx="1"/>
          </p:nvPr>
        </p:nvSpPr>
        <p:spPr>
          <a:xfrm>
            <a:off x="575048" y="1628800"/>
            <a:ext cx="8568952" cy="4176464"/>
          </a:xfrm>
        </p:spPr>
        <p:txBody>
          <a:bodyPr/>
          <a:lstStyle/>
          <a:p>
            <a:pPr eaLnBrk="1" hangingPunct="1">
              <a:spcAft>
                <a:spcPts val="1200"/>
              </a:spcAft>
              <a:buClrTx/>
            </a:pPr>
            <a:r>
              <a:rPr lang="en-US" sz="1600" i="0" dirty="0" smtClean="0"/>
              <a:t>Contract amount = 0 EUR</a:t>
            </a:r>
          </a:p>
          <a:p>
            <a:pPr marL="0" indent="0" eaLnBrk="1" hangingPunct="1">
              <a:spcAft>
                <a:spcPts val="1200"/>
              </a:spcAft>
              <a:buNone/>
            </a:pPr>
            <a:endParaRPr lang="en-US" sz="1400" b="1" i="0" dirty="0"/>
          </a:p>
          <a:p>
            <a:pPr marL="0" indent="0" eaLnBrk="1" hangingPunct="1">
              <a:spcAft>
                <a:spcPts val="1200"/>
              </a:spcAft>
              <a:buNone/>
            </a:pPr>
            <a:endParaRPr lang="en-US" sz="1400" b="1" i="0" dirty="0" smtClean="0"/>
          </a:p>
          <a:p>
            <a:pPr marL="0" indent="0" eaLnBrk="1" hangingPunct="1">
              <a:spcAft>
                <a:spcPts val="1200"/>
              </a:spcAft>
              <a:buNone/>
            </a:pPr>
            <a:endParaRPr lang="en-US" sz="1400" b="1" i="0" dirty="0"/>
          </a:p>
          <a:p>
            <a:pPr marL="0" indent="0" eaLnBrk="1" hangingPunct="1">
              <a:spcAft>
                <a:spcPts val="1200"/>
              </a:spcAft>
              <a:buNone/>
            </a:pPr>
            <a:endParaRPr lang="en-US" sz="1400" b="1" i="0" dirty="0" smtClean="0"/>
          </a:p>
          <a:p>
            <a:pPr marL="0" indent="0" eaLnBrk="1" hangingPunct="1">
              <a:spcAft>
                <a:spcPts val="1200"/>
              </a:spcAft>
              <a:buNone/>
            </a:pPr>
            <a:endParaRPr lang="en-US" sz="1400" b="1" i="0" dirty="0"/>
          </a:p>
          <a:p>
            <a:pPr marL="0" indent="0" eaLnBrk="1" hangingPunct="1">
              <a:spcAft>
                <a:spcPts val="1200"/>
              </a:spcAft>
              <a:buNone/>
            </a:pPr>
            <a:endParaRPr lang="en-US" sz="1400" b="1" i="0" dirty="0" smtClean="0"/>
          </a:p>
          <a:p>
            <a:pPr marL="0" indent="0" eaLnBrk="1" hangingPunct="1">
              <a:spcAft>
                <a:spcPts val="1200"/>
              </a:spcAft>
              <a:buNone/>
            </a:pPr>
            <a:r>
              <a:rPr lang="en-US" sz="1400" b="1" i="0" dirty="0" smtClean="0"/>
              <a:t>	</a:t>
            </a:r>
            <a:endParaRPr lang="en-US" b="1" i="0"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060848"/>
            <a:ext cx="3190875" cy="130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4802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628800"/>
            <a:ext cx="8229600" cy="3529013"/>
          </a:xfrm>
        </p:spPr>
        <p:txBody>
          <a:bodyPr/>
          <a:lstStyle/>
          <a:p>
            <a:pPr eaLnBrk="1" hangingPunct="1">
              <a:spcAft>
                <a:spcPts val="1200"/>
              </a:spcAft>
              <a:buClr>
                <a:srgbClr val="2D5EC1"/>
              </a:buClr>
              <a:buFont typeface="Wingdings" panose="05000000000000000000" pitchFamily="2" charset="2"/>
              <a:buChar char="§"/>
            </a:pPr>
            <a:r>
              <a:rPr lang="en-US" sz="1400" i="0" dirty="0"/>
              <a:t>Who can change the data in Arachne ?</a:t>
            </a:r>
          </a:p>
          <a:p>
            <a:pPr lvl="1" eaLnBrk="1" hangingPunct="1">
              <a:spcAft>
                <a:spcPts val="1200"/>
              </a:spcAft>
              <a:buClr>
                <a:srgbClr val="2D5EC1"/>
              </a:buClr>
              <a:buFont typeface="Wingdings" panose="05000000000000000000" pitchFamily="2" charset="2"/>
              <a:buChar char="§"/>
            </a:pPr>
            <a:r>
              <a:rPr lang="en-US" sz="1200" b="0" dirty="0"/>
              <a:t>Project / contract / expense data</a:t>
            </a:r>
          </a:p>
          <a:p>
            <a:pPr lvl="1" eaLnBrk="1" hangingPunct="1">
              <a:spcAft>
                <a:spcPts val="1200"/>
              </a:spcAft>
              <a:buClr>
                <a:srgbClr val="2D5EC1"/>
              </a:buClr>
              <a:buFont typeface="Wingdings" panose="05000000000000000000" pitchFamily="2" charset="2"/>
              <a:buChar char="§"/>
            </a:pPr>
            <a:r>
              <a:rPr lang="en-US" sz="1200" b="0" dirty="0"/>
              <a:t>Data on companies / financial data / board of directors </a:t>
            </a:r>
            <a:r>
              <a:rPr lang="en-US" sz="1200" b="0" dirty="0" smtClean="0"/>
              <a:t>members</a:t>
            </a:r>
            <a:endParaRPr lang="en-US" sz="1200" b="0" dirty="0"/>
          </a:p>
          <a:p>
            <a:pPr lvl="1" eaLnBrk="1" hangingPunct="1">
              <a:spcAft>
                <a:spcPts val="1200"/>
              </a:spcAft>
              <a:buClr>
                <a:srgbClr val="2D5EC1"/>
              </a:buClr>
              <a:buFont typeface="Wingdings" panose="05000000000000000000" pitchFamily="2" charset="2"/>
              <a:buChar char="§"/>
            </a:pPr>
            <a:r>
              <a:rPr lang="en-US" sz="1200" b="0" dirty="0"/>
              <a:t>World </a:t>
            </a:r>
            <a:r>
              <a:rPr lang="en-US" sz="1200" b="0" dirty="0" smtClean="0"/>
              <a:t>compliance</a:t>
            </a:r>
          </a:p>
          <a:p>
            <a:pPr lvl="1" eaLnBrk="1" hangingPunct="1">
              <a:spcAft>
                <a:spcPts val="1200"/>
              </a:spcAft>
              <a:buClr>
                <a:srgbClr val="2D5EC1"/>
              </a:buClr>
              <a:buFont typeface="Wingdings" panose="05000000000000000000" pitchFamily="2" charset="2"/>
              <a:buChar char="§"/>
            </a:pPr>
            <a:r>
              <a:rPr lang="en-US" sz="1200" b="0" dirty="0" smtClean="0"/>
              <a:t>Case management information</a:t>
            </a:r>
            <a:r>
              <a:rPr lang="en-US" sz="1000" dirty="0" smtClean="0"/>
              <a:t/>
            </a:r>
            <a:br>
              <a:rPr lang="en-US" sz="1000" dirty="0" smtClean="0"/>
            </a:br>
            <a:endParaRPr lang="en-US" sz="1000" dirty="0" smtClean="0"/>
          </a:p>
          <a:p>
            <a:pPr lvl="1" eaLnBrk="1" hangingPunct="1">
              <a:spcAft>
                <a:spcPts val="1200"/>
              </a:spcAft>
              <a:buClr>
                <a:srgbClr val="2D5EC1"/>
              </a:buClr>
              <a:buFont typeface="Wingdings" panose="05000000000000000000" pitchFamily="2" charset="2"/>
              <a:buChar char="§"/>
            </a:pPr>
            <a:endParaRPr lang="en-US" sz="1000" dirty="0"/>
          </a:p>
          <a:p>
            <a:pPr eaLnBrk="1" hangingPunct="1">
              <a:spcAft>
                <a:spcPts val="1200"/>
              </a:spcAft>
              <a:buClr>
                <a:srgbClr val="2D5EC1"/>
              </a:buClr>
            </a:pPr>
            <a:r>
              <a:rPr lang="en-US" sz="1400" i="0" dirty="0">
                <a:ea typeface="+mn-ea"/>
                <a:cs typeface="+mn-cs"/>
              </a:rPr>
              <a:t>What currency should MS use for amounts </a:t>
            </a:r>
            <a:r>
              <a:rPr lang="en-US" sz="1400" i="0" dirty="0" smtClean="0">
                <a:ea typeface="+mn-ea"/>
                <a:cs typeface="+mn-cs"/>
              </a:rPr>
              <a:t>?</a:t>
            </a:r>
          </a:p>
          <a:p>
            <a:pPr eaLnBrk="1" hangingPunct="1">
              <a:spcAft>
                <a:spcPts val="1200"/>
              </a:spcAft>
              <a:buClr>
                <a:srgbClr val="2D5EC1"/>
              </a:buClr>
            </a:pPr>
            <a:r>
              <a:rPr lang="en-US" sz="1400" i="0" dirty="0" smtClean="0"/>
              <a:t>Next versions of Arachne </a:t>
            </a:r>
            <a:r>
              <a:rPr lang="en-US" sz="1400" i="0" dirty="0" smtClean="0">
                <a:sym typeface="Wingdings" panose="05000000000000000000" pitchFamily="2" charset="2"/>
              </a:rPr>
              <a:t> V1.2.4   V2.0    Web Interface</a:t>
            </a:r>
            <a:endParaRPr lang="en-US" sz="1400" i="0" dirty="0"/>
          </a:p>
          <a:p>
            <a:pPr eaLnBrk="1" hangingPunct="1">
              <a:spcAft>
                <a:spcPts val="1200"/>
              </a:spcAft>
              <a:buClr>
                <a:srgbClr val="2D5EC1"/>
              </a:buClr>
            </a:pPr>
            <a:endParaRPr lang="en-US" sz="1400" i="0" dirty="0">
              <a:ea typeface="+mn-ea"/>
              <a:cs typeface="+mn-cs"/>
            </a:endParaRPr>
          </a:p>
          <a:p>
            <a:pPr eaLnBrk="1" hangingPunct="1">
              <a:spcAft>
                <a:spcPts val="1200"/>
              </a:spcAft>
              <a:buClr>
                <a:srgbClr val="2D5EC1"/>
              </a:buClr>
              <a:buFont typeface="Wingdings" panose="05000000000000000000" pitchFamily="2" charset="2"/>
              <a:buChar char="§"/>
            </a:pPr>
            <a:endParaRPr lang="en-US" sz="1800" dirty="0">
              <a:ea typeface="+mn-ea"/>
              <a:cs typeface="+mn-cs"/>
            </a:endParaRPr>
          </a:p>
          <a:p>
            <a:endParaRPr lang="en-GB" dirty="0"/>
          </a:p>
        </p:txBody>
      </p:sp>
      <p:sp>
        <p:nvSpPr>
          <p:cNvPr id="5" name="Rectangle 2"/>
          <p:cNvSpPr txBox="1">
            <a:spLocks noChangeArrowheads="1"/>
          </p:cNvSpPr>
          <p:nvPr/>
        </p:nvSpPr>
        <p:spPr bwMode="auto">
          <a:xfrm>
            <a:off x="107504" y="14128"/>
            <a:ext cx="8928992"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indent="0" algn="ctr" eaLnBrk="1" hangingPunct="1"/>
            <a:r>
              <a:rPr lang="en-US" kern="0" dirty="0" smtClean="0">
                <a:solidFill>
                  <a:srgbClr val="FFC000"/>
                </a:solidFill>
              </a:rPr>
              <a:t>Arachne                          General info</a:t>
            </a:r>
          </a:p>
        </p:txBody>
      </p:sp>
    </p:spTree>
    <p:extLst>
      <p:ext uri="{BB962C8B-B14F-4D97-AF65-F5344CB8AC3E}">
        <p14:creationId xmlns:p14="http://schemas.microsoft.com/office/powerpoint/2010/main" val="338373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4128"/>
            <a:ext cx="8928992" cy="864096"/>
          </a:xfrm>
        </p:spPr>
        <p:txBody>
          <a:bodyPr/>
          <a:lstStyle/>
          <a:p>
            <a:pPr indent="0" algn="ctr" eaLnBrk="1" hangingPunct="1"/>
            <a:r>
              <a:rPr lang="en-US" dirty="0" smtClean="0">
                <a:solidFill>
                  <a:srgbClr val="FFC000"/>
                </a:solidFill>
              </a:rPr>
              <a:t>Arachne                          Functionalities</a:t>
            </a:r>
          </a:p>
        </p:txBody>
      </p:sp>
      <p:sp>
        <p:nvSpPr>
          <p:cNvPr id="5123" name="Rectangle 3"/>
          <p:cNvSpPr>
            <a:spLocks noGrp="1" noChangeArrowheads="1"/>
          </p:cNvSpPr>
          <p:nvPr>
            <p:ph type="body" idx="1"/>
          </p:nvPr>
        </p:nvSpPr>
        <p:spPr>
          <a:xfrm>
            <a:off x="467544" y="1412776"/>
            <a:ext cx="8568952" cy="4176464"/>
          </a:xfrm>
        </p:spPr>
        <p:txBody>
          <a:bodyPr/>
          <a:lstStyle/>
          <a:p>
            <a:pPr marL="0" indent="0" eaLnBrk="1" hangingPunct="1">
              <a:spcAft>
                <a:spcPts val="1200"/>
              </a:spcAft>
              <a:buClrTx/>
              <a:buNone/>
            </a:pPr>
            <a:r>
              <a:rPr lang="en-US" sz="1400" b="1" i="0" dirty="0" smtClean="0"/>
              <a:t>Automatic disconnection (after 30 minutes)</a:t>
            </a:r>
          </a:p>
          <a:p>
            <a:pPr marL="0" indent="0" eaLnBrk="1" hangingPunct="1">
              <a:spcAft>
                <a:spcPts val="1200"/>
              </a:spcAft>
              <a:buClrTx/>
              <a:buNone/>
            </a:pPr>
            <a:r>
              <a:rPr lang="en-US" sz="1400" b="1" i="0" dirty="0" smtClean="0"/>
              <a:t>Welcome window</a:t>
            </a:r>
          </a:p>
          <a:p>
            <a:pPr lvl="1" eaLnBrk="1" hangingPunct="1">
              <a:spcBef>
                <a:spcPts val="0"/>
              </a:spcBef>
              <a:spcAft>
                <a:spcPts val="300"/>
              </a:spcAft>
              <a:buClrTx/>
            </a:pPr>
            <a:r>
              <a:rPr lang="en-US" sz="1200" b="0" i="0" dirty="0" smtClean="0"/>
              <a:t>Task pane</a:t>
            </a:r>
          </a:p>
          <a:p>
            <a:pPr lvl="1" eaLnBrk="1" hangingPunct="1">
              <a:spcBef>
                <a:spcPts val="0"/>
              </a:spcBef>
              <a:spcAft>
                <a:spcPts val="300"/>
              </a:spcAft>
              <a:buClrTx/>
            </a:pPr>
            <a:r>
              <a:rPr lang="en-US" sz="1200" b="0" i="0" dirty="0" smtClean="0"/>
              <a:t>Menu structure</a:t>
            </a:r>
          </a:p>
          <a:p>
            <a:pPr lvl="1" eaLnBrk="1" hangingPunct="1">
              <a:spcBef>
                <a:spcPts val="0"/>
              </a:spcBef>
              <a:spcAft>
                <a:spcPts val="300"/>
              </a:spcAft>
              <a:buClrTx/>
            </a:pPr>
            <a:r>
              <a:rPr lang="en-US" sz="1200" b="0" i="0" dirty="0" smtClean="0"/>
              <a:t>Help</a:t>
            </a:r>
          </a:p>
          <a:p>
            <a:pPr lvl="1" eaLnBrk="1" hangingPunct="1">
              <a:spcBef>
                <a:spcPts val="0"/>
              </a:spcBef>
              <a:spcAft>
                <a:spcPts val="300"/>
              </a:spcAft>
              <a:buClrTx/>
            </a:pPr>
            <a:r>
              <a:rPr lang="en-US" sz="1200" b="0" dirty="0" smtClean="0"/>
              <a:t>Parameters (Colors / Windows / Default columns)</a:t>
            </a:r>
          </a:p>
          <a:p>
            <a:pPr marL="0" indent="0" eaLnBrk="1" hangingPunct="1">
              <a:spcAft>
                <a:spcPts val="1200"/>
              </a:spcAft>
              <a:buNone/>
            </a:pPr>
            <a:endParaRPr lang="en-US" sz="1600" b="1" i="0" dirty="0"/>
          </a:p>
          <a:p>
            <a:pPr marL="0" indent="0" eaLnBrk="1" hangingPunct="1">
              <a:spcAft>
                <a:spcPts val="1200"/>
              </a:spcAft>
              <a:buNone/>
            </a:pPr>
            <a:r>
              <a:rPr lang="en-US" sz="1600" b="1" i="0" dirty="0" smtClean="0"/>
              <a:t>Company </a:t>
            </a:r>
            <a:r>
              <a:rPr lang="en-US" sz="1600" b="1" i="0" dirty="0"/>
              <a:t>data : consultation of the Orbis database</a:t>
            </a:r>
          </a:p>
          <a:p>
            <a:pPr eaLnBrk="1" hangingPunct="1">
              <a:spcAft>
                <a:spcPts val="1200"/>
              </a:spcAft>
              <a:buClrTx/>
            </a:pPr>
            <a:r>
              <a:rPr lang="en-US" sz="1400" b="1" i="0" dirty="0"/>
              <a:t>Search for </a:t>
            </a:r>
            <a:r>
              <a:rPr lang="en-US" sz="1400" b="1" i="0" dirty="0" smtClean="0"/>
              <a:t>companies   </a:t>
            </a:r>
          </a:p>
          <a:p>
            <a:pPr lvl="1" eaLnBrk="1" hangingPunct="1">
              <a:spcBef>
                <a:spcPts val="0"/>
              </a:spcBef>
              <a:spcAft>
                <a:spcPts val="300"/>
              </a:spcAft>
              <a:buClrTx/>
            </a:pPr>
            <a:r>
              <a:rPr lang="en-US" sz="1200" b="0" dirty="0" smtClean="0"/>
              <a:t>Filter options</a:t>
            </a:r>
            <a:endParaRPr lang="en-US" sz="1000" b="0" dirty="0" smtClean="0"/>
          </a:p>
          <a:p>
            <a:pPr lvl="1" eaLnBrk="1" hangingPunct="1">
              <a:spcBef>
                <a:spcPts val="0"/>
              </a:spcBef>
              <a:spcAft>
                <a:spcPts val="300"/>
              </a:spcAft>
              <a:buClrTx/>
            </a:pPr>
            <a:r>
              <a:rPr lang="en-US" sz="1200" b="0" dirty="0" smtClean="0"/>
              <a:t>Detailed / printable report</a:t>
            </a:r>
          </a:p>
          <a:p>
            <a:pPr lvl="1" eaLnBrk="1" hangingPunct="1">
              <a:spcBef>
                <a:spcPts val="0"/>
              </a:spcBef>
              <a:spcAft>
                <a:spcPts val="300"/>
              </a:spcAft>
              <a:buClrTx/>
            </a:pPr>
            <a:r>
              <a:rPr lang="en-US" sz="1200" b="0" dirty="0" smtClean="0"/>
              <a:t>Shareholders list / subsidiaries list</a:t>
            </a:r>
          </a:p>
          <a:p>
            <a:pPr lvl="1" eaLnBrk="1" hangingPunct="1">
              <a:spcBef>
                <a:spcPts val="0"/>
              </a:spcBef>
              <a:spcAft>
                <a:spcPts val="300"/>
              </a:spcAft>
              <a:buClrTx/>
            </a:pPr>
            <a:r>
              <a:rPr lang="en-US" sz="1200" b="0" dirty="0" smtClean="0"/>
              <a:t>Hierarchy view </a:t>
            </a:r>
          </a:p>
          <a:p>
            <a:pPr lvl="1" eaLnBrk="1" hangingPunct="1">
              <a:spcBef>
                <a:spcPts val="0"/>
              </a:spcBef>
              <a:spcAft>
                <a:spcPts val="300"/>
              </a:spcAft>
              <a:buClrTx/>
            </a:pPr>
            <a:r>
              <a:rPr lang="en-US" sz="1200" b="0" dirty="0" smtClean="0"/>
              <a:t>Close local view</a:t>
            </a:r>
          </a:p>
          <a:p>
            <a:pPr lvl="1" eaLnBrk="1" hangingPunct="1">
              <a:spcBef>
                <a:spcPts val="0"/>
              </a:spcBef>
              <a:spcAft>
                <a:spcPts val="300"/>
              </a:spcAft>
              <a:buClrTx/>
            </a:pPr>
            <a:r>
              <a:rPr lang="en-US" sz="1200" b="0" dirty="0" smtClean="0"/>
              <a:t>Related people</a:t>
            </a:r>
          </a:p>
          <a:p>
            <a:pPr lvl="1" eaLnBrk="1" hangingPunct="1">
              <a:spcBef>
                <a:spcPts val="0"/>
              </a:spcBef>
              <a:spcAft>
                <a:spcPts val="300"/>
              </a:spcAft>
              <a:buClrTx/>
            </a:pPr>
            <a:r>
              <a:rPr lang="en-US" sz="1200" b="0" dirty="0" smtClean="0"/>
              <a:t>Links with projects</a:t>
            </a:r>
          </a:p>
          <a:p>
            <a:pPr eaLnBrk="1" hangingPunct="1">
              <a:spcAft>
                <a:spcPts val="1200"/>
              </a:spcAft>
              <a:buClrTx/>
            </a:pPr>
            <a:endParaRPr lang="en-US" sz="1400" b="1" i="0" dirty="0" smtClean="0"/>
          </a:p>
          <a:p>
            <a:pPr lvl="1" eaLnBrk="1" hangingPunct="1">
              <a:spcAft>
                <a:spcPts val="1200"/>
              </a:spcAft>
              <a:buClrTx/>
            </a:pPr>
            <a:endParaRPr lang="en-US" sz="1000" dirty="0"/>
          </a:p>
          <a:p>
            <a:pPr lvl="1" eaLnBrk="1" hangingPunct="1">
              <a:spcAft>
                <a:spcPts val="1200"/>
              </a:spcAft>
              <a:buClrTx/>
            </a:pPr>
            <a:endParaRPr lang="en-US" sz="1000" b="1" i="0" dirty="0" smtClean="0"/>
          </a:p>
        </p:txBody>
      </p:sp>
    </p:spTree>
    <p:extLst>
      <p:ext uri="{BB962C8B-B14F-4D97-AF65-F5344CB8AC3E}">
        <p14:creationId xmlns:p14="http://schemas.microsoft.com/office/powerpoint/2010/main" val="3688722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4128"/>
            <a:ext cx="8928992" cy="864096"/>
          </a:xfrm>
        </p:spPr>
        <p:txBody>
          <a:bodyPr/>
          <a:lstStyle/>
          <a:p>
            <a:pPr indent="0" algn="ctr" eaLnBrk="1" hangingPunct="1"/>
            <a:r>
              <a:rPr lang="en-US" dirty="0" smtClean="0">
                <a:solidFill>
                  <a:srgbClr val="FFC000"/>
                </a:solidFill>
              </a:rPr>
              <a:t>Arachne                          Functionalities</a:t>
            </a:r>
          </a:p>
        </p:txBody>
      </p:sp>
      <p:sp>
        <p:nvSpPr>
          <p:cNvPr id="5123" name="Rectangle 3"/>
          <p:cNvSpPr>
            <a:spLocks noGrp="1" noChangeArrowheads="1"/>
          </p:cNvSpPr>
          <p:nvPr>
            <p:ph type="body" idx="1"/>
          </p:nvPr>
        </p:nvSpPr>
        <p:spPr>
          <a:xfrm>
            <a:off x="467544" y="1412776"/>
            <a:ext cx="8568952" cy="4176464"/>
          </a:xfrm>
        </p:spPr>
        <p:txBody>
          <a:bodyPr/>
          <a:lstStyle/>
          <a:p>
            <a:pPr marL="0" indent="0" eaLnBrk="1" hangingPunct="1">
              <a:spcAft>
                <a:spcPts val="1200"/>
              </a:spcAft>
              <a:buNone/>
            </a:pPr>
            <a:r>
              <a:rPr lang="en-US" sz="1600" b="1" i="0" dirty="0" smtClean="0"/>
              <a:t>Company </a:t>
            </a:r>
            <a:r>
              <a:rPr lang="en-US" sz="1600" b="1" i="0" dirty="0"/>
              <a:t>data : consultation of the Orbis database</a:t>
            </a:r>
          </a:p>
          <a:p>
            <a:pPr eaLnBrk="1" hangingPunct="1">
              <a:spcAft>
                <a:spcPts val="1200"/>
              </a:spcAft>
              <a:buClrTx/>
            </a:pPr>
            <a:r>
              <a:rPr lang="en-US" sz="1400" b="1" i="0" dirty="0"/>
              <a:t>Search for </a:t>
            </a:r>
            <a:r>
              <a:rPr lang="en-US" sz="1400" b="1" i="0" dirty="0" smtClean="0"/>
              <a:t>persons</a:t>
            </a:r>
          </a:p>
          <a:p>
            <a:pPr lvl="1" eaLnBrk="1" hangingPunct="1">
              <a:spcBef>
                <a:spcPts val="0"/>
              </a:spcBef>
              <a:spcAft>
                <a:spcPts val="300"/>
              </a:spcAft>
              <a:buClrTx/>
            </a:pPr>
            <a:r>
              <a:rPr lang="en-US" sz="1200" b="0" dirty="0" smtClean="0"/>
              <a:t>Filter options</a:t>
            </a:r>
          </a:p>
          <a:p>
            <a:pPr lvl="1" eaLnBrk="1" hangingPunct="1">
              <a:spcBef>
                <a:spcPts val="0"/>
              </a:spcBef>
              <a:spcAft>
                <a:spcPts val="300"/>
              </a:spcAft>
              <a:buClrTx/>
            </a:pPr>
            <a:r>
              <a:rPr lang="en-US" sz="1200" b="0" dirty="0" smtClean="0"/>
              <a:t>Related companies</a:t>
            </a:r>
          </a:p>
          <a:p>
            <a:pPr lvl="1" eaLnBrk="1" hangingPunct="1">
              <a:spcBef>
                <a:spcPts val="0"/>
              </a:spcBef>
              <a:spcAft>
                <a:spcPts val="300"/>
              </a:spcAft>
              <a:buClrTx/>
            </a:pPr>
            <a:r>
              <a:rPr lang="en-US" sz="1200" b="0" dirty="0" smtClean="0"/>
              <a:t>Affinity list</a:t>
            </a:r>
          </a:p>
          <a:p>
            <a:pPr lvl="1" eaLnBrk="1" hangingPunct="1">
              <a:spcBef>
                <a:spcPts val="0"/>
              </a:spcBef>
              <a:spcAft>
                <a:spcPts val="300"/>
              </a:spcAft>
              <a:buClrTx/>
            </a:pPr>
            <a:r>
              <a:rPr lang="en-US" sz="1200" b="0" dirty="0" smtClean="0"/>
              <a:t>Affinity Diagram</a:t>
            </a:r>
          </a:p>
          <a:p>
            <a:pPr lvl="1" eaLnBrk="1" hangingPunct="1">
              <a:spcBef>
                <a:spcPts val="0"/>
              </a:spcBef>
              <a:spcAft>
                <a:spcPts val="300"/>
              </a:spcAft>
              <a:buClrTx/>
            </a:pPr>
            <a:endParaRPr lang="en-US" sz="1200" b="0" dirty="0" smtClean="0"/>
          </a:p>
          <a:p>
            <a:pPr lvl="1" eaLnBrk="1" hangingPunct="1">
              <a:spcAft>
                <a:spcPts val="1200"/>
              </a:spcAft>
              <a:buClrTx/>
            </a:pPr>
            <a:endParaRPr lang="en-US" sz="1000" dirty="0"/>
          </a:p>
          <a:p>
            <a:pPr lvl="1" eaLnBrk="1" hangingPunct="1">
              <a:spcAft>
                <a:spcPts val="1200"/>
              </a:spcAft>
              <a:buClrTx/>
            </a:pPr>
            <a:endParaRPr lang="en-US" sz="1000" b="1" i="0" dirty="0" smtClean="0"/>
          </a:p>
        </p:txBody>
      </p:sp>
    </p:spTree>
    <p:extLst>
      <p:ext uri="{BB962C8B-B14F-4D97-AF65-F5344CB8AC3E}">
        <p14:creationId xmlns:p14="http://schemas.microsoft.com/office/powerpoint/2010/main" val="578330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95CA36B6B784E439EAD57D5795F2F0C" ma:contentTypeVersion="1" ma:contentTypeDescription="Create a new document." ma:contentTypeScope="" ma:versionID="4a7ab24a14ff9083c22bac48a66d5907">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1858886-F722-47DD-A609-B471A0D4E9F0}">
  <ds:schemaRefs>
    <ds:schemaRef ds:uri="http://schemas.microsoft.com/office/2006/metadata/longProperties"/>
  </ds:schemaRefs>
</ds:datastoreItem>
</file>

<file path=customXml/itemProps2.xml><?xml version="1.0" encoding="utf-8"?>
<ds:datastoreItem xmlns:ds="http://schemas.openxmlformats.org/officeDocument/2006/customXml" ds:itemID="{18B00393-6801-4AA8-A6E3-446F52573F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9A968440-D335-47A0-B729-14962C837772}">
  <ds:schemaRefs>
    <ds:schemaRef ds:uri="http://schemas.microsoft.com/sharepoint/v3/contenttype/forms"/>
  </ds:schemaRefs>
</ds:datastoreItem>
</file>

<file path=customXml/itemProps4.xml><?xml version="1.0" encoding="utf-8"?>
<ds:datastoreItem xmlns:ds="http://schemas.openxmlformats.org/officeDocument/2006/customXml" ds:itemID="{DF9A6EE0-DB42-420E-9FD7-6681CB570088}">
  <ds:schemaRefs>
    <ds:schemaRef ds:uri="http://schemas.microsoft.com/sharepoint/v3"/>
    <ds:schemaRef ds:uri="http://purl.org/dc/terms/"/>
    <ds:schemaRef ds:uri="http://purl.org/dc/dcmitype/"/>
    <ds:schemaRef ds:uri="http://schemas.microsoft.com/office/2006/documentManagement/types"/>
    <ds:schemaRef ds:uri="http://schemas.microsoft.com/office/2006/metadata/properties"/>
    <ds:schemaRef ds:uri="http://purl.org/dc/elements/1.1/"/>
    <ds:schemaRef ds:uri="http://www.w3.org/XML/1998/namespace"/>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1360</TotalTime>
  <Words>521</Words>
  <Application>Microsoft Office PowerPoint</Application>
  <PresentationFormat>On-screen Show (4:3)</PresentationFormat>
  <Paragraphs>176</Paragraphs>
  <Slides>15</Slides>
  <Notes>2</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Slide_Master</vt:lpstr>
      <vt:lpstr>1_Slide_Master</vt:lpstr>
      <vt:lpstr>ARACHNE  PROJECT</vt:lpstr>
      <vt:lpstr>PowerPoint Presentation</vt:lpstr>
      <vt:lpstr>PowerPoint Presentation</vt:lpstr>
      <vt:lpstr>PowerPoint Presentation</vt:lpstr>
      <vt:lpstr>PowerPoint Presentation</vt:lpstr>
      <vt:lpstr>Arachne                          Data Quality</vt:lpstr>
      <vt:lpstr>PowerPoint Presentation</vt:lpstr>
      <vt:lpstr>Arachne                          Functionalities</vt:lpstr>
      <vt:lpstr>Arachne                          Functionalities</vt:lpstr>
      <vt:lpstr>Arachne                          Functionalities</vt:lpstr>
      <vt:lpstr>Arachne                          Functionalities</vt:lpstr>
      <vt:lpstr>Arachne                          Functionalities</vt:lpstr>
      <vt:lpstr>Arachne                          Agenda</vt:lpstr>
      <vt:lpstr>Arachne</vt:lpstr>
      <vt:lpstr>Arachne</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Policy</dc:title>
  <dc:creator>Regional Policy</dc:creator>
  <cp:lastModifiedBy>MOLEMANS Luc (EMPL-EXT)</cp:lastModifiedBy>
  <cp:revision>269</cp:revision>
  <cp:lastPrinted>2015-03-11T09:11:58Z</cp:lastPrinted>
  <dcterms:created xsi:type="dcterms:W3CDTF">2011-10-28T10:25:18Z</dcterms:created>
  <dcterms:modified xsi:type="dcterms:W3CDTF">2015-05-04T09:18:24Z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System Account</vt:lpwstr>
  </property>
  <property fmtid="{D5CDD505-2E9C-101B-9397-08002B2CF9AE}" pid="3" name="xd_Signature">
    <vt:lpwstr/>
  </property>
  <property fmtid="{D5CDD505-2E9C-101B-9397-08002B2CF9AE}" pid="4" name="display_urn:schemas-microsoft-com:office:office#Author">
    <vt:lpwstr>System Account</vt:lpwstr>
  </property>
  <property fmtid="{D5CDD505-2E9C-101B-9397-08002B2CF9AE}" pid="5" name="TemplateUrl">
    <vt:lpwstr/>
  </property>
  <property fmtid="{D5CDD505-2E9C-101B-9397-08002B2CF9AE}" pid="6" name="xd_ProgID">
    <vt:lpwstr/>
  </property>
  <property fmtid="{D5CDD505-2E9C-101B-9397-08002B2CF9AE}" pid="7" name="ContentTypeId">
    <vt:lpwstr>0x0101005195517D60BA284DB89E2B47B98AC9DD</vt:lpwstr>
  </property>
</Properties>
</file>