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  <p:sldMasterId id="2147483786" r:id="rId2"/>
  </p:sldMasterIdLst>
  <p:notesMasterIdLst>
    <p:notesMasterId r:id="rId41"/>
  </p:notesMasterIdLst>
  <p:handoutMasterIdLst>
    <p:handoutMasterId r:id="rId42"/>
  </p:handoutMasterIdLst>
  <p:sldIdLst>
    <p:sldId id="256" r:id="rId3"/>
    <p:sldId id="257" r:id="rId4"/>
    <p:sldId id="258" r:id="rId5"/>
    <p:sldId id="370" r:id="rId6"/>
    <p:sldId id="260" r:id="rId7"/>
    <p:sldId id="381" r:id="rId8"/>
    <p:sldId id="383" r:id="rId9"/>
    <p:sldId id="382" r:id="rId10"/>
    <p:sldId id="384" r:id="rId11"/>
    <p:sldId id="315" r:id="rId12"/>
    <p:sldId id="377" r:id="rId13"/>
    <p:sldId id="378" r:id="rId14"/>
    <p:sldId id="324" r:id="rId15"/>
    <p:sldId id="396" r:id="rId16"/>
    <p:sldId id="364" r:id="rId17"/>
    <p:sldId id="379" r:id="rId18"/>
    <p:sldId id="380" r:id="rId19"/>
    <p:sldId id="354" r:id="rId20"/>
    <p:sldId id="373" r:id="rId21"/>
    <p:sldId id="374" r:id="rId22"/>
    <p:sldId id="375" r:id="rId23"/>
    <p:sldId id="376" r:id="rId24"/>
    <p:sldId id="289" r:id="rId25"/>
    <p:sldId id="385" r:id="rId26"/>
    <p:sldId id="386" r:id="rId27"/>
    <p:sldId id="387" r:id="rId28"/>
    <p:sldId id="388" r:id="rId29"/>
    <p:sldId id="389" r:id="rId30"/>
    <p:sldId id="390" r:id="rId31"/>
    <p:sldId id="391" r:id="rId32"/>
    <p:sldId id="392" r:id="rId33"/>
    <p:sldId id="393" r:id="rId34"/>
    <p:sldId id="371" r:id="rId35"/>
    <p:sldId id="394" r:id="rId36"/>
    <p:sldId id="395" r:id="rId37"/>
    <p:sldId id="372" r:id="rId38"/>
    <p:sldId id="325" r:id="rId39"/>
    <p:sldId id="269" r:id="rId40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kanová Helena" initials="MH" lastIdx="11" clrIdx="0"/>
  <p:cmAuthor id="7" name="mikhel" initials="HM" lastIdx="1" clrIdx="7"/>
  <p:cmAuthor id="1" name="Eva Buršíková" initials="EB" lastIdx="7" clrIdx="1"/>
  <p:cmAuthor id="8" name="Linda Prokešová" initials="LP" lastIdx="1" clrIdx="8"/>
  <p:cmAuthor id="2" name="Svobodová Michaela" initials="SM" lastIdx="15" clrIdx="2"/>
  <p:cmAuthor id="3" name="Jiří Čížek" initials="JČ" lastIdx="8" clrIdx="3"/>
  <p:cmAuthor id="4" name="Šimlová Markéta" initials="ŠM" lastIdx="2" clrIdx="4"/>
  <p:cmAuthor id="5" name="Work" initials="W." lastIdx="16" clrIdx="5"/>
  <p:cmAuthor id="6" name="*" initials="*" lastIdx="4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93C6"/>
    <a:srgbClr val="4F81BD"/>
    <a:srgbClr val="000099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75" autoAdjust="0"/>
    <p:restoredTop sz="84024" autoAdjust="0"/>
  </p:normalViewPr>
  <p:slideViewPr>
    <p:cSldViewPr>
      <p:cViewPr varScale="1">
        <p:scale>
          <a:sx n="112" d="100"/>
          <a:sy n="112" d="100"/>
        </p:scale>
        <p:origin x="-188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86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040" y="-84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handoutMaster" Target="handoutMasters/handoutMaster1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ybmag\Desktop\Plocha%20k%2030_11_2016\PRIPRAVA%20PREZENTACE%20MV%2028_11_2017%20&#8211;%20kopie\graf_p&#345;&#237;prava%20mv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9.4155553896789257E-2"/>
          <c:w val="0.97174291009890601"/>
          <c:h val="0.71776161155704921"/>
        </c:manualLayout>
      </c:layout>
      <c:pie3DChart>
        <c:varyColors val="1"/>
        <c:ser>
          <c:idx val="0"/>
          <c:order val="0"/>
          <c:explosion val="14"/>
          <c:dLbls>
            <c:dLbl>
              <c:idx val="3"/>
              <c:layout>
                <c:manualLayout>
                  <c:x val="7.9161798234145958E-2"/>
                  <c:y val="-7.782229925841573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7.8752222755029591E-2"/>
                  <c:y val="2.941296453171869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3.2185203374245852E-2"/>
                  <c:y val="5.092902003944016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0.11758265561214891"/>
                  <c:y val="3.962341857849127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-2.744589889033508E-2"/>
                  <c:y val="8.319431521497611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0"/>
              <c:layout>
                <c:manualLayout>
                  <c:x val="-3.3818439869591883E-2"/>
                  <c:y val="4.9868590989890016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1"/>
              <c:layout>
                <c:manualLayout>
                  <c:x val="0.22345188670051977"/>
                  <c:y val="6.2989094961670919E-2"/>
                </c:manualLayout>
              </c:layout>
              <c:tx>
                <c:rich>
                  <a:bodyPr/>
                  <a:lstStyle/>
                  <a:p>
                    <a:r>
                      <a:rPr lang="cs-CZ" dirty="0" smtClean="0"/>
                      <a:t>nekrytá</a:t>
                    </a:r>
                    <a:r>
                      <a:rPr lang="cs-CZ" baseline="0" dirty="0" smtClean="0"/>
                      <a:t> </a:t>
                    </a:r>
                    <a:r>
                      <a:rPr lang="en-US" dirty="0" smtClean="0"/>
                      <a:t>alokace</a:t>
                    </a:r>
                    <a:r>
                      <a:rPr lang="en-US" dirty="0"/>
                      <a:t>
49,48%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0%" sourceLinked="0"/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List1!$A$26:$A$37</c:f>
              <c:strCache>
                <c:ptCount val="12"/>
                <c:pt idx="0">
                  <c:v>MMR</c:v>
                </c:pt>
                <c:pt idx="1">
                  <c:v>CRR</c:v>
                </c:pt>
                <c:pt idx="2">
                  <c:v>MF</c:v>
                </c:pt>
                <c:pt idx="3">
                  <c:v>MŽP</c:v>
                </c:pt>
                <c:pt idx="4">
                  <c:v>ÚV</c:v>
                </c:pt>
                <c:pt idx="5">
                  <c:v>MPSV</c:v>
                </c:pt>
                <c:pt idx="6">
                  <c:v>RR</c:v>
                </c:pt>
                <c:pt idx="7">
                  <c:v>RSK</c:v>
                </c:pt>
                <c:pt idx="8">
                  <c:v>ZS - ITI</c:v>
                </c:pt>
                <c:pt idx="9">
                  <c:v>Řízení ITI</c:v>
                </c:pt>
                <c:pt idx="10">
                  <c:v>NNO</c:v>
                </c:pt>
                <c:pt idx="11">
                  <c:v>nekrytá alokace</c:v>
                </c:pt>
              </c:strCache>
            </c:strRef>
          </c:cat>
          <c:val>
            <c:numRef>
              <c:f>List1!$B$26:$B$37</c:f>
              <c:numCache>
                <c:formatCode>#,##0.00</c:formatCode>
                <c:ptCount val="12"/>
                <c:pt idx="0">
                  <c:v>803994006.6099999</c:v>
                </c:pt>
                <c:pt idx="1">
                  <c:v>143825910.11000001</c:v>
                </c:pt>
                <c:pt idx="2">
                  <c:v>1076973186.1599998</c:v>
                </c:pt>
                <c:pt idx="3">
                  <c:v>4337550</c:v>
                </c:pt>
                <c:pt idx="4">
                  <c:v>14123578.07</c:v>
                </c:pt>
                <c:pt idx="5">
                  <c:v>39715013.25</c:v>
                </c:pt>
                <c:pt idx="6">
                  <c:v>514707077.98000002</c:v>
                </c:pt>
                <c:pt idx="7">
                  <c:v>41752860.919999994</c:v>
                </c:pt>
                <c:pt idx="8">
                  <c:v>32502036.670000002</c:v>
                </c:pt>
                <c:pt idx="9">
                  <c:v>34181710.5</c:v>
                </c:pt>
                <c:pt idx="10">
                  <c:v>10887901.600000001</c:v>
                </c:pt>
                <c:pt idx="11">
                  <c:v>2660873173.5200009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1098" y="1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243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1098" y="9428243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6011B55-3E90-4363-B8E4-CB3F66A1D3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0340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1098" y="1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26BD8E2-5944-4D84-9527-C218C616EDDC}" type="datetimeFigureOut">
              <a:rPr lang="cs-CZ"/>
              <a:pPr>
                <a:defRPr/>
              </a:pPr>
              <a:t>27.11.2017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606" y="4715710"/>
            <a:ext cx="5438464" cy="4466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243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1098" y="9428243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61B4B67-C6B9-4C5E-B168-C4F4934E08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76103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1B4B67-C6B9-4C5E-B168-C4F4934E0889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1B4B67-C6B9-4C5E-B168-C4F4934E0889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Posunutí</a:t>
            </a:r>
            <a:r>
              <a:rPr lang="cs-CZ" baseline="0" dirty="0" smtClean="0"/>
              <a:t> termínů VŘ na naše evaluace z důvodu průtahů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1B4B67-C6B9-4C5E-B168-C4F4934E0889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3750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Zdůraznila</a:t>
            </a:r>
            <a:r>
              <a:rPr lang="cs-CZ" b="1" baseline="0" dirty="0" smtClean="0"/>
              <a:t> bych </a:t>
            </a:r>
            <a:r>
              <a:rPr lang="cs-CZ" baseline="0" dirty="0" smtClean="0"/>
              <a:t>získání a analyzování zpětné vazby od příjemců, zaměstnanců ŘO OPTP a OR v otázce nastavení procesů</a:t>
            </a:r>
          </a:p>
          <a:p>
            <a:r>
              <a:rPr lang="cs-CZ" baseline="0" dirty="0" smtClean="0"/>
              <a:t>získávání podnětů pro zlepšení řídící dokumentace</a:t>
            </a:r>
          </a:p>
          <a:p>
            <a:r>
              <a:rPr lang="cs-CZ" baseline="0" dirty="0" smtClean="0"/>
              <a:t>identifikace slabých míst v rámci procesů na OPTP</a:t>
            </a:r>
          </a:p>
          <a:p>
            <a:endParaRPr lang="cs-CZ" baseline="0" dirty="0" smtClean="0"/>
          </a:p>
          <a:p>
            <a:r>
              <a:rPr lang="cs-CZ" b="1" baseline="0" dirty="0" smtClean="0"/>
              <a:t>Aktuální stav </a:t>
            </a:r>
            <a:r>
              <a:rPr lang="cs-CZ" baseline="0" dirty="0" smtClean="0"/>
              <a:t>– proběhal jednání s dodavatelem</a:t>
            </a:r>
          </a:p>
          <a:p>
            <a:r>
              <a:rPr lang="cs-CZ" baseline="0" dirty="0" smtClean="0"/>
              <a:t>Máme návrh vstupní zprávy včetně návrhu dotazníků, který byl distribuován příjemcům a  zaměstnancům OPTP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1B4B67-C6B9-4C5E-B168-C4F4934E0889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7222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Důraz bych kladla</a:t>
            </a:r>
            <a:r>
              <a:rPr lang="cs-CZ" b="1" baseline="0" dirty="0" smtClean="0"/>
              <a:t> </a:t>
            </a:r>
            <a:r>
              <a:rPr lang="cs-CZ" dirty="0" smtClean="0"/>
              <a:t>na sběr inspirací</a:t>
            </a:r>
            <a:r>
              <a:rPr lang="cs-CZ" baseline="0" dirty="0" smtClean="0"/>
              <a:t> pro projekty/aktivity, které by se mohly proplácet z OPTP. </a:t>
            </a:r>
          </a:p>
          <a:p>
            <a:r>
              <a:rPr lang="cs-CZ" baseline="0" dirty="0" smtClean="0"/>
              <a:t>Poukázal bych na nahrazení výpadku z PO2 – smysl evaluace je smysluplně nahradit výpadek z PO2, najít adekvátní možné příjemce k případným dalším jednáním.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1B4B67-C6B9-4C5E-B168-C4F4934E0889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71293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aseline="0" dirty="0" smtClean="0"/>
              <a:t>Interní zpracování, PS EVAL bude </a:t>
            </a:r>
            <a:r>
              <a:rPr lang="cs-CZ" baseline="0" dirty="0" smtClean="0"/>
              <a:t>12/12</a:t>
            </a:r>
            <a:r>
              <a:rPr lang="cs-CZ" baseline="0" dirty="0" smtClean="0"/>
              <a:t>, projednáme design evaluace s EJ NOK</a:t>
            </a:r>
          </a:p>
          <a:p>
            <a:r>
              <a:rPr lang="cs-CZ" baseline="0" dirty="0" smtClean="0"/>
              <a:t>Návrh formulace otázek – budeme ještě ladit. </a:t>
            </a:r>
          </a:p>
          <a:p>
            <a:r>
              <a:rPr lang="cs-CZ" baseline="0" dirty="0" smtClean="0"/>
              <a:t>Bude ale obsahovat </a:t>
            </a:r>
            <a:r>
              <a:rPr lang="cs-CZ" b="1" baseline="0" dirty="0" smtClean="0"/>
              <a:t>tři okruhy: </a:t>
            </a:r>
          </a:p>
          <a:p>
            <a:r>
              <a:rPr lang="cs-CZ" baseline="0" dirty="0" smtClean="0"/>
              <a:t>1/ jestli indikátory dobře pokrývají hodnocené činnosti v projektech</a:t>
            </a:r>
          </a:p>
          <a:p>
            <a:r>
              <a:rPr lang="cs-CZ" baseline="0" dirty="0" smtClean="0"/>
              <a:t>2/ jestli jsou hodnoty indikátorů nastaveny rozumně</a:t>
            </a:r>
          </a:p>
          <a:p>
            <a:r>
              <a:rPr lang="cs-CZ" baseline="0" dirty="0" smtClean="0"/>
              <a:t>3/ jestli jsou indikátory jako nástroj pro měření plnění pro OPP vůbec vhodné?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1B4B67-C6B9-4C5E-B168-C4F4934E0889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3915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1B4B67-C6B9-4C5E-B168-C4F4934E0889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1B4B67-C6B9-4C5E-B168-C4F4934E0889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797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>
                <a:solidFill>
                  <a:prstClr val="black"/>
                </a:solidFill>
              </a:rPr>
              <a:pPr/>
              <a:t>25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5575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Je to dáno, tak jako v okolních zemí přistoupivších do EU v roce 2004, velkým objemem finančních prostředků investovaných z evropských fondů. Politika soudržnosti je jednou z nejviditelnějších politik Evropské unie v České republice. V neposlední řadě se na vysoké hodnotě povědomí o fondech obecně podílí i negativní zprávy v českých médiích.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>
                <a:solidFill>
                  <a:prstClr val="black"/>
                </a:solidFill>
              </a:rPr>
              <a:pPr/>
              <a:t>26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3755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 =)</a:t>
            </a:r>
            <a:r>
              <a:rPr lang="cs-CZ" baseline="0" dirty="0" smtClean="0"/>
              <a:t> důležité mít TV kampaň, byť význam TV mírně klesá, ale ta podpoří obecné povědomí (</a:t>
            </a:r>
            <a:r>
              <a:rPr lang="cs-CZ" baseline="0" dirty="0" err="1" smtClean="0"/>
              <a:t>awareness</a:t>
            </a:r>
            <a:r>
              <a:rPr lang="cs-CZ" baseline="0" dirty="0" smtClean="0"/>
              <a:t>), konkrétní projekty musíme posilovat jinak, </a:t>
            </a:r>
            <a:r>
              <a:rPr lang="cs-CZ" baseline="0" dirty="0" err="1" smtClean="0"/>
              <a:t>RKoP</a:t>
            </a:r>
            <a:r>
              <a:rPr lang="cs-CZ" baseline="0" dirty="0" smtClean="0"/>
              <a:t> to reflektuje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>
                <a:solidFill>
                  <a:prstClr val="black"/>
                </a:solidFill>
              </a:rPr>
              <a:pPr/>
              <a:t>27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557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1B4B67-C6B9-4C5E-B168-C4F4934E0889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>
                <a:solidFill>
                  <a:prstClr val="black"/>
                </a:solidFill>
              </a:rPr>
              <a:pPr/>
              <a:t>28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5575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>
                <a:solidFill>
                  <a:prstClr val="black"/>
                </a:solidFill>
              </a:rPr>
              <a:pPr/>
              <a:t>29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5575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>
                <a:solidFill>
                  <a:prstClr val="black"/>
                </a:solidFill>
              </a:rPr>
              <a:pPr/>
              <a:t>30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5575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>
                <a:solidFill>
                  <a:prstClr val="black"/>
                </a:solidFill>
              </a:rPr>
              <a:pPr/>
              <a:t>31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77787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>
                <a:solidFill>
                  <a:prstClr val="black"/>
                </a:solidFill>
              </a:rPr>
              <a:pPr/>
              <a:t>32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77787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1B4B67-C6B9-4C5E-B168-C4F4934E0889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1B4B67-C6B9-4C5E-B168-C4F4934E0889}" type="slidenum">
              <a:rPr lang="cs-CZ" smtClean="0"/>
              <a:pPr>
                <a:defRPr/>
              </a:pPr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712939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1B4B67-C6B9-4C5E-B168-C4F4934E0889}" type="slidenum">
              <a:rPr lang="cs-CZ" smtClean="0"/>
              <a:pPr>
                <a:defRPr/>
              </a:pPr>
              <a:t>36</a:t>
            </a:fld>
            <a:endParaRPr 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1B4B67-C6B9-4C5E-B168-C4F4934E0889}" type="slidenum">
              <a:rPr lang="cs-CZ" smtClean="0"/>
              <a:pPr>
                <a:defRPr/>
              </a:pPr>
              <a:t>38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1B4B67-C6B9-4C5E-B168-C4F4934E0889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1B4B67-C6B9-4C5E-B168-C4F4934E0889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1B4B67-C6B9-4C5E-B168-C4F4934E0889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1477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1B4B67-C6B9-4C5E-B168-C4F4934E0889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1B4B67-C6B9-4C5E-B168-C4F4934E0889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8791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cs-CZ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44675"/>
            <a:ext cx="5616575" cy="501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>
            <a:spLocks noChangeAspect="1"/>
          </p:cNvSpPr>
          <p:nvPr userDrawn="1"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sp>
        <p:nvSpPr>
          <p:cNvPr id="6" name="Obdélník 5"/>
          <p:cNvSpPr/>
          <p:nvPr userDrawn="1"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pic>
        <p:nvPicPr>
          <p:cNvPr id="7" name="Obrázek 11" descr="mmr_cr_rgb.em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692150"/>
            <a:ext cx="1439863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6" descr="optp.jp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7667" y="6165850"/>
            <a:ext cx="835025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ázek 7" descr="eu.jpg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0192" y="6165850"/>
            <a:ext cx="2279650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Podnadpis 2"/>
          <p:cNvSpPr txBox="1">
            <a:spLocks/>
          </p:cNvSpPr>
          <p:nvPr userDrawn="1"/>
        </p:nvSpPr>
        <p:spPr>
          <a:xfrm>
            <a:off x="1403350" y="3141663"/>
            <a:ext cx="7208838" cy="1150937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cs-CZ" sz="2600">
              <a:cs typeface="Arial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4437112"/>
            <a:ext cx="7056784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Klepnutím lze upravit styl předlohy podnadpisů.</a:t>
            </a:r>
            <a:endParaRPr lang="cs-CZ" dirty="0"/>
          </a:p>
        </p:txBody>
      </p:sp>
      <p:sp>
        <p:nvSpPr>
          <p:cNvPr id="14" name="Nadpis 13"/>
          <p:cNvSpPr>
            <a:spLocks noGrp="1" noChangeAspect="1"/>
          </p:cNvSpPr>
          <p:nvPr>
            <p:ph type="title"/>
          </p:nvPr>
        </p:nvSpPr>
        <p:spPr>
          <a:xfrm>
            <a:off x="1403648" y="1988840"/>
            <a:ext cx="7283152" cy="1080120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Klepnutím lze upravit styl předlohy nadpisů.</a:t>
            </a:r>
            <a:endParaRPr lang="cs-CZ" dirty="0"/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6157190"/>
            <a:ext cx="3459243" cy="596588"/>
          </a:xfrm>
          <a:prstGeom prst="rect">
            <a:avLst/>
          </a:prstGeom>
        </p:spPr>
      </p:pic>
      <p:sp>
        <p:nvSpPr>
          <p:cNvPr id="13" name="Obdélník 12"/>
          <p:cNvSpPr/>
          <p:nvPr userDrawn="1"/>
        </p:nvSpPr>
        <p:spPr>
          <a:xfrm>
            <a:off x="179512" y="620688"/>
            <a:ext cx="1728192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6157190"/>
            <a:ext cx="3459243" cy="596588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91264" cy="460851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en-US" dirty="0" smtClean="0"/>
              <a:t>Klepnutím lze upravit styly předlohy textu.</a:t>
            </a:r>
          </a:p>
        </p:txBody>
      </p:sp>
      <p:sp>
        <p:nvSpPr>
          <p:cNvPr id="5" name="Obdélník 4"/>
          <p:cNvSpPr/>
          <p:nvPr userDrawn="1"/>
        </p:nvSpPr>
        <p:spPr>
          <a:xfrm>
            <a:off x="179512" y="620688"/>
            <a:ext cx="1728192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91264" cy="504056"/>
          </a:xfrm>
          <a:prstGeom prst="rect">
            <a:avLst/>
          </a:prstGeom>
        </p:spPr>
        <p:txBody>
          <a:bodyPr anchor="t"/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  <p:sp>
        <p:nvSpPr>
          <p:cNvPr id="9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869160"/>
            <a:ext cx="7272808" cy="864096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080120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10" name="Podnadpis 2"/>
          <p:cNvSpPr txBox="1">
            <a:spLocks/>
          </p:cNvSpPr>
          <p:nvPr userDrawn="1"/>
        </p:nvSpPr>
        <p:spPr>
          <a:xfrm>
            <a:off x="1403648" y="3140968"/>
            <a:ext cx="7209184" cy="115212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>
                <a:solidFill>
                  <a:prstClr val="black"/>
                </a:solidFill>
              </a:rPr>
              <a:t>MINISTERSTVO PRO MÍSTNÍ ROZVOJ ČR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>
                <a:solidFill>
                  <a:prstClr val="black"/>
                </a:solidFill>
              </a:rPr>
              <a:t>NÁRODNÍ ORGÁN PRO KOORDINACI</a:t>
            </a:r>
          </a:p>
        </p:txBody>
      </p:sp>
    </p:spTree>
    <p:extLst>
      <p:ext uri="{BB962C8B-B14F-4D97-AF65-F5344CB8AC3E}">
        <p14:creationId xmlns:p14="http://schemas.microsoft.com/office/powerpoint/2010/main" val="29163159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388843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465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46449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09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3888431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976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theme" Target="../theme/theme1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1844675"/>
            <a:ext cx="5616575" cy="501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pic>
        <p:nvPicPr>
          <p:cNvPr id="2053" name="Obrázek 6" descr="optp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7667" y="6165850"/>
            <a:ext cx="835025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Obrázek 7" descr="eu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00192" y="6165850"/>
            <a:ext cx="2279650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Obrázek 11" descr="mmr_cr_rgb.emf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0825" y="692150"/>
            <a:ext cx="1439863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Obdélník 9"/>
          <p:cNvSpPr/>
          <p:nvPr userDrawn="1"/>
        </p:nvSpPr>
        <p:spPr>
          <a:xfrm>
            <a:off x="179512" y="620688"/>
            <a:ext cx="1728192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6157190"/>
            <a:ext cx="3459243" cy="5965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2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 dirty="0">
              <a:noFill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 dirty="0">
              <a:noFill/>
            </a:endParaRP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5934504"/>
            <a:ext cx="3266223" cy="1021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53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odnadpis 1"/>
          <p:cNvSpPr>
            <a:spLocks noGrp="1"/>
          </p:cNvSpPr>
          <p:nvPr>
            <p:ph type="subTitle" idx="1"/>
          </p:nvPr>
        </p:nvSpPr>
        <p:spPr bwMode="auto">
          <a:xfrm>
            <a:off x="683568" y="4437112"/>
            <a:ext cx="7776864" cy="1296144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cs-CZ" b="1" dirty="0" smtClean="0">
                <a:latin typeface="Arial" charset="0"/>
                <a:cs typeface="Arial" charset="0"/>
              </a:rPr>
              <a:t>28. listopadu 2017</a:t>
            </a:r>
          </a:p>
          <a:p>
            <a:pPr algn="ctr" eaLnBrk="1" hangingPunct="1"/>
            <a:r>
              <a:rPr lang="cs-CZ" b="1" dirty="0" smtClean="0">
                <a:latin typeface="Arial" charset="0"/>
                <a:cs typeface="Arial" charset="0"/>
              </a:rPr>
              <a:t>Plzeň</a:t>
            </a:r>
          </a:p>
        </p:txBody>
      </p:sp>
      <p:sp>
        <p:nvSpPr>
          <p:cNvPr id="4099" name="Nadpis 2"/>
          <p:cNvSpPr>
            <a:spLocks noGrp="1"/>
          </p:cNvSpPr>
          <p:nvPr>
            <p:ph type="title"/>
          </p:nvPr>
        </p:nvSpPr>
        <p:spPr bwMode="auto">
          <a:xfrm>
            <a:off x="683568" y="1988840"/>
            <a:ext cx="8003232" cy="223224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/>
            <a:r>
              <a:rPr lang="cs-CZ" dirty="0">
                <a:latin typeface="Arial" charset="0"/>
                <a:cs typeface="Arial" charset="0"/>
              </a:rPr>
              <a:t>6</a:t>
            </a:r>
            <a:r>
              <a:rPr lang="cs-CZ" dirty="0" smtClean="0">
                <a:latin typeface="Arial" charset="0"/>
                <a:cs typeface="Arial" charset="0"/>
              </a:rPr>
              <a:t>. zasedání Monitorovacího výboru Operačního programu Technická pomoc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dirty="0" smtClean="0">
                <a:latin typeface="Arial" charset="0"/>
                <a:cs typeface="Arial" charset="0"/>
              </a:rPr>
              <a:t>2014 - 2020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ovéPole 6"/>
          <p:cNvSpPr txBox="1">
            <a:spLocks noChangeArrowheads="1"/>
          </p:cNvSpPr>
          <p:nvPr/>
        </p:nvSpPr>
        <p:spPr bwMode="auto">
          <a:xfrm>
            <a:off x="1116013" y="2349500"/>
            <a:ext cx="705643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0099"/>
                </a:solidFill>
              </a:rPr>
              <a:t>4. </a:t>
            </a:r>
            <a:endParaRPr lang="cs-CZ" sz="3200" b="1" dirty="0">
              <a:solidFill>
                <a:srgbClr val="000099"/>
              </a:solidFill>
            </a:endParaRPr>
          </a:p>
          <a:p>
            <a:pPr algn="ctr"/>
            <a:r>
              <a:rPr lang="cs-CZ" sz="3200" b="1" dirty="0" smtClean="0">
                <a:solidFill>
                  <a:srgbClr val="000099"/>
                </a:solidFill>
              </a:rPr>
              <a:t>Revize Operačního programu </a:t>
            </a:r>
            <a:br>
              <a:rPr lang="cs-CZ" sz="3200" b="1" dirty="0" smtClean="0">
                <a:solidFill>
                  <a:srgbClr val="000099"/>
                </a:solidFill>
              </a:rPr>
            </a:br>
            <a:r>
              <a:rPr lang="cs-CZ" sz="3200" b="1" dirty="0" smtClean="0">
                <a:solidFill>
                  <a:srgbClr val="000099"/>
                </a:solidFill>
              </a:rPr>
              <a:t>(</a:t>
            </a:r>
            <a:r>
              <a:rPr lang="cs-CZ" sz="3200" b="1" dirty="0">
                <a:solidFill>
                  <a:srgbClr val="000099"/>
                </a:solidFill>
              </a:rPr>
              <a:t>1. a 2. revize)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556792"/>
            <a:ext cx="8291264" cy="4032448"/>
          </a:xfrm>
        </p:spPr>
        <p:txBody>
          <a:bodyPr>
            <a:normAutofit/>
          </a:bodyPr>
          <a:lstStyle/>
          <a:p>
            <a:pPr marL="361950" indent="-361950" algn="just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/>
              <a:t>Revize č. 1 byla schválena EK </a:t>
            </a:r>
            <a:r>
              <a:rPr lang="cs-CZ" sz="2400" b="1" dirty="0"/>
              <a:t>20. 9. 2017</a:t>
            </a:r>
          </a:p>
          <a:p>
            <a:pPr marL="361950" indent="-361950" algn="just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 smtClean="0"/>
              <a:t>Snížení </a:t>
            </a:r>
            <a:r>
              <a:rPr lang="cs-CZ" sz="2400" dirty="0"/>
              <a:t>alokace v OPTP o 14 mil. EUR </a:t>
            </a:r>
            <a:endParaRPr lang="cs-CZ" sz="2400" dirty="0" smtClean="0"/>
          </a:p>
          <a:p>
            <a:pPr marL="361950" indent="-361950" algn="just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 smtClean="0"/>
              <a:t>Snížení </a:t>
            </a:r>
            <a:r>
              <a:rPr lang="cs-CZ" sz="2400" dirty="0"/>
              <a:t>alokace bude rovnoměrně rozloženo do jednotlivých let 2017 – 2020 z SC 2.1 „Zabezpečení jednotného monitorovacího systému na základě vysoké úrovně elektronizace dat</a:t>
            </a:r>
            <a:r>
              <a:rPr lang="cs-CZ" sz="2400" dirty="0" smtClean="0"/>
              <a:t>“</a:t>
            </a:r>
          </a:p>
          <a:p>
            <a:pPr marL="361950" indent="-361950" algn="just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 smtClean="0"/>
              <a:t>V návaznosti na snížení alokace </a:t>
            </a:r>
            <a:r>
              <a:rPr lang="cs-CZ" sz="2400" smtClean="0"/>
              <a:t>byla upravena výzva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č. 2 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</a:pPr>
            <a:endParaRPr lang="cs-CZ" sz="1600" dirty="0" smtClean="0"/>
          </a:p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1600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První revize programu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907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340768"/>
            <a:ext cx="8352928" cy="4896544"/>
          </a:xfrm>
        </p:spPr>
        <p:txBody>
          <a:bodyPr>
            <a:noAutofit/>
          </a:bodyPr>
          <a:lstStyle/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 smtClean="0"/>
              <a:t>Revize č. 2 odeslána přes SFC dne </a:t>
            </a:r>
            <a:r>
              <a:rPr lang="cs-CZ" sz="2000" b="1" dirty="0" smtClean="0"/>
              <a:t>5. 10. 2017 </a:t>
            </a:r>
            <a:r>
              <a:rPr lang="cs-CZ" sz="2000" dirty="0" smtClean="0"/>
              <a:t>do EK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 smtClean="0"/>
              <a:t>Revize č. 2 spočívá v úpravě indikátorů a příjemců/cílové skupiny </a:t>
            </a:r>
            <a:br>
              <a:rPr lang="cs-CZ" sz="2000" dirty="0" smtClean="0"/>
            </a:br>
            <a:r>
              <a:rPr lang="cs-CZ" sz="2000" dirty="0" smtClean="0"/>
              <a:t>v SC 1.1:</a:t>
            </a:r>
          </a:p>
          <a:p>
            <a:pPr marL="712788" indent="-255588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623888" algn="l"/>
                <a:tab pos="627063" algn="l"/>
              </a:tabLst>
            </a:pPr>
            <a:r>
              <a:rPr lang="cs-CZ" sz="1600" dirty="0" smtClean="0"/>
              <a:t>Rozšíření </a:t>
            </a:r>
            <a:r>
              <a:rPr lang="cs-CZ" sz="1600" dirty="0"/>
              <a:t>příjemců v SC 1.1. </a:t>
            </a:r>
          </a:p>
          <a:p>
            <a:pPr marL="1254125" lvl="1" indent="-36036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−"/>
            </a:pPr>
            <a:r>
              <a:rPr lang="cs-CZ" sz="1600" dirty="0" smtClean="0"/>
              <a:t>Ústřední </a:t>
            </a:r>
            <a:r>
              <a:rPr lang="cs-CZ" sz="1600" dirty="0"/>
              <a:t>orgány státní správy a organizační složky státu, které přispívají k naplnění DoP</a:t>
            </a:r>
          </a:p>
          <a:p>
            <a:pPr marL="1254125" lvl="1" indent="-360363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−"/>
            </a:pPr>
            <a:r>
              <a:rPr lang="cs-CZ" sz="1600" dirty="0" smtClean="0"/>
              <a:t>Řídicí </a:t>
            </a:r>
            <a:r>
              <a:rPr lang="cs-CZ" sz="1600" dirty="0"/>
              <a:t>orgány operačních programů v programovém období 2014-2020</a:t>
            </a:r>
          </a:p>
          <a:p>
            <a:pPr marL="712788" indent="-2667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 smtClean="0"/>
              <a:t>Rozšíření </a:t>
            </a:r>
            <a:r>
              <a:rPr lang="cs-CZ" sz="1600" dirty="0"/>
              <a:t>cílové skupiny v SC 1.1 o účastníky aktivit zaměřených na ESIF (např. partneři zapojení do platforem, odborná veřejnost) </a:t>
            </a:r>
          </a:p>
          <a:p>
            <a:pPr marL="711200" indent="-265113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/>
              <a:t>I</a:t>
            </a:r>
            <a:r>
              <a:rPr lang="cs-CZ" sz="1600" dirty="0" smtClean="0"/>
              <a:t>ndikátor </a:t>
            </a:r>
            <a:r>
              <a:rPr lang="cs-CZ" sz="1600" dirty="0"/>
              <a:t>81101 nově začleněn jako ukazatel výstupu do SC1.1 a SC 1.3</a:t>
            </a:r>
          </a:p>
          <a:p>
            <a:pPr marL="712788" indent="-2667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 smtClean="0"/>
              <a:t>Indikátor </a:t>
            </a:r>
            <a:r>
              <a:rPr lang="cs-CZ" sz="1600" dirty="0"/>
              <a:t>81601 změna zdroje dat místo ŘO jednorázově na konci období bude zdrojem žadatel/příjemce </a:t>
            </a:r>
          </a:p>
          <a:p>
            <a:pPr marL="712788" indent="-2667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 smtClean="0"/>
              <a:t>Indikátor </a:t>
            </a:r>
            <a:r>
              <a:rPr lang="cs-CZ" sz="1600" dirty="0"/>
              <a:t>80710 úprava intervalu pro reportování v SC 1.3 „jednorázově“ nikoliv „na konci období“</a:t>
            </a:r>
          </a:p>
          <a:p>
            <a:pPr marL="265113" indent="-265113">
              <a:buFont typeface="Arial" panose="020B0604020202020204" pitchFamily="34" charset="0"/>
              <a:buChar char="•"/>
            </a:pPr>
            <a:r>
              <a:rPr lang="cs-CZ" sz="2000" dirty="0" smtClean="0"/>
              <a:t>Po schválení revize ze strany EK dojde k úpravě Řídicí dokumentace OPTP, v MS2014+ a bude aktualizována výzva č. 1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spcAft>
                <a:spcPts val="600"/>
              </a:spcAft>
            </a:pPr>
            <a:r>
              <a:rPr lang="cs-CZ" dirty="0"/>
              <a:t>Druhá revize programu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439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042988" y="2349500"/>
            <a:ext cx="7058025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3200" b="1" dirty="0" smtClean="0">
                <a:solidFill>
                  <a:srgbClr val="000099"/>
                </a:solidFill>
              </a:rPr>
              <a:t>5. </a:t>
            </a:r>
            <a:endParaRPr lang="cs-CZ" sz="3200" b="1" dirty="0">
              <a:solidFill>
                <a:srgbClr val="000099"/>
              </a:solidFill>
            </a:endParaRPr>
          </a:p>
          <a:p>
            <a:pPr marL="342900" indent="-342900" algn="ctr">
              <a:defRPr/>
            </a:pPr>
            <a:r>
              <a:rPr lang="cs-CZ" sz="3200" b="1" dirty="0" smtClean="0">
                <a:solidFill>
                  <a:srgbClr val="000099"/>
                </a:solidFill>
              </a:rPr>
              <a:t>Financování </a:t>
            </a:r>
            <a:r>
              <a:rPr lang="cs-CZ" sz="3200" b="1" dirty="0">
                <a:solidFill>
                  <a:srgbClr val="000099"/>
                </a:solidFill>
              </a:rPr>
              <a:t>MS2014+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268760"/>
            <a:ext cx="8352928" cy="4896544"/>
          </a:xfrm>
        </p:spPr>
        <p:txBody>
          <a:bodyPr>
            <a:noAutofit/>
          </a:bodyPr>
          <a:lstStyle/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dirty="0" smtClean="0"/>
              <a:t>Problematika korekcí vyplývajících z auditních nálezů na MS2014+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dirty="0"/>
              <a:t>V</a:t>
            </a:r>
            <a:r>
              <a:rPr lang="cs-CZ" sz="1800" dirty="0" smtClean="0"/>
              <a:t> OPTP „</a:t>
            </a:r>
            <a:r>
              <a:rPr lang="cs-CZ" sz="1800" dirty="0" err="1" smtClean="0"/>
              <a:t>disclaimer</a:t>
            </a:r>
            <a:r>
              <a:rPr lang="cs-CZ" sz="1800" dirty="0" smtClean="0"/>
              <a:t>“ znemožňující proplácet výdaje na projekty postižené auditem – celkově 1,6 mld. Kč (CZV)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dirty="0" smtClean="0"/>
              <a:t>Již více jak 2,5 roku probíhá policejní vyšetřování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dirty="0"/>
              <a:t>P</a:t>
            </a:r>
            <a:r>
              <a:rPr lang="cs-CZ" sz="1800" dirty="0" smtClean="0"/>
              <a:t>rojekty dosud financovány ze státního rozpočtu </a:t>
            </a:r>
          </a:p>
          <a:p>
            <a:pPr marL="285750" indent="-285750" algn="just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dirty="0" smtClean="0"/>
              <a:t>Na základě zesíleného řízení rizik uloženo ŘO OPTP připravit variantní materiál k řešení financování MS2014+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dirty="0"/>
              <a:t>D</a:t>
            </a:r>
            <a:r>
              <a:rPr lang="cs-CZ" sz="1800" dirty="0" smtClean="0"/>
              <a:t>ochází ke snižování alokace v PO2:</a:t>
            </a:r>
          </a:p>
          <a:p>
            <a:pPr marL="685800" lvl="1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1600" dirty="0" smtClean="0"/>
              <a:t>20.9.2017 schváleno snížení alokace OPTP v PO2 o 14 mil. EUR – kohezní obálka FS pro ČR</a:t>
            </a:r>
          </a:p>
          <a:p>
            <a:pPr marL="685800"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/>
              <a:t>P</a:t>
            </a:r>
            <a:r>
              <a:rPr lang="cs-CZ" sz="1600" dirty="0" smtClean="0"/>
              <a:t>osilování koruny</a:t>
            </a:r>
          </a:p>
          <a:p>
            <a:pPr marL="285750" indent="-28575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dirty="0" smtClean="0"/>
              <a:t>V případě financování MS2014+ ze SR nutno řešit co s uvolněnou alokací</a:t>
            </a:r>
          </a:p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dirty="0" smtClean="0"/>
              <a:t>ŘO OPTP provádí analýzu potřeb příjemců do konce programovacího období v PO1 i PO2 – na základě změny OPTP budou podány projekty nových příjemců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spcAft>
                <a:spcPts val="600"/>
              </a:spcAft>
            </a:pPr>
            <a:r>
              <a:rPr lang="cs-CZ" dirty="0" smtClean="0"/>
              <a:t>Financování MS2014+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409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042988" y="2349500"/>
            <a:ext cx="7058025" cy="255454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3200" b="1" dirty="0" smtClean="0">
                <a:solidFill>
                  <a:srgbClr val="000099"/>
                </a:solidFill>
              </a:rPr>
              <a:t>6. </a:t>
            </a:r>
            <a:endParaRPr lang="cs-CZ" sz="3200" b="1" dirty="0">
              <a:solidFill>
                <a:srgbClr val="000099"/>
              </a:solidFill>
            </a:endParaRPr>
          </a:p>
          <a:p>
            <a:pPr marL="342900" indent="-342900" algn="ctr">
              <a:defRPr/>
            </a:pPr>
            <a:r>
              <a:rPr lang="cs-CZ" sz="3200" b="1" dirty="0" smtClean="0">
                <a:solidFill>
                  <a:srgbClr val="000099"/>
                </a:solidFill>
              </a:rPr>
              <a:t>Roční</a:t>
            </a:r>
            <a:r>
              <a:rPr lang="en-US" sz="3200" b="1" dirty="0" smtClean="0">
                <a:solidFill>
                  <a:srgbClr val="000099"/>
                </a:solidFill>
              </a:rPr>
              <a:t> </a:t>
            </a:r>
            <a:r>
              <a:rPr lang="cs-CZ" sz="3200" b="1" dirty="0" smtClean="0">
                <a:solidFill>
                  <a:srgbClr val="000099"/>
                </a:solidFill>
              </a:rPr>
              <a:t>vyhodnocení</a:t>
            </a:r>
            <a:r>
              <a:rPr lang="en-US" sz="3200" b="1" dirty="0" smtClean="0">
                <a:solidFill>
                  <a:srgbClr val="000099"/>
                </a:solidFill>
              </a:rPr>
              <a:t> </a:t>
            </a:r>
            <a:r>
              <a:rPr lang="en-US" sz="3200" b="1" dirty="0">
                <a:solidFill>
                  <a:srgbClr val="000099"/>
                </a:solidFill>
              </a:rPr>
              <a:t>SRP </a:t>
            </a:r>
            <a:r>
              <a:rPr lang="en-US" sz="3200" b="1" dirty="0" smtClean="0">
                <a:solidFill>
                  <a:srgbClr val="000099"/>
                </a:solidFill>
              </a:rPr>
              <a:t>(</a:t>
            </a:r>
            <a:r>
              <a:rPr lang="cs-CZ" sz="3200" b="1" dirty="0" smtClean="0">
                <a:solidFill>
                  <a:srgbClr val="000099"/>
                </a:solidFill>
              </a:rPr>
              <a:t>Strategického</a:t>
            </a:r>
            <a:r>
              <a:rPr lang="en-US" sz="3200" b="1" dirty="0" smtClean="0">
                <a:solidFill>
                  <a:srgbClr val="000099"/>
                </a:solidFill>
              </a:rPr>
              <a:t> </a:t>
            </a:r>
            <a:r>
              <a:rPr lang="cs-CZ" sz="3200" b="1" dirty="0" smtClean="0">
                <a:solidFill>
                  <a:srgbClr val="000099"/>
                </a:solidFill>
              </a:rPr>
              <a:t>realizačního</a:t>
            </a:r>
            <a:r>
              <a:rPr lang="en-US" sz="3200" b="1" dirty="0" smtClean="0">
                <a:solidFill>
                  <a:srgbClr val="000099"/>
                </a:solidFill>
              </a:rPr>
              <a:t> </a:t>
            </a:r>
            <a:r>
              <a:rPr lang="cs-CZ" sz="3200" b="1" dirty="0" smtClean="0">
                <a:solidFill>
                  <a:srgbClr val="000099"/>
                </a:solidFill>
              </a:rPr>
              <a:t>plánu</a:t>
            </a:r>
            <a:r>
              <a:rPr lang="en-US" sz="3200" b="1" dirty="0" smtClean="0">
                <a:solidFill>
                  <a:srgbClr val="000099"/>
                </a:solidFill>
              </a:rPr>
              <a:t>) </a:t>
            </a:r>
            <a:r>
              <a:rPr lang="en-US" sz="3200" b="1" dirty="0">
                <a:solidFill>
                  <a:srgbClr val="000099"/>
                </a:solidFill>
              </a:rPr>
              <a:t>2017 a </a:t>
            </a:r>
            <a:r>
              <a:rPr lang="cs-CZ" sz="3200" b="1" dirty="0" smtClean="0">
                <a:solidFill>
                  <a:srgbClr val="000099"/>
                </a:solidFill>
              </a:rPr>
              <a:t>projednání</a:t>
            </a:r>
            <a:r>
              <a:rPr lang="en-US" sz="3200" b="1" dirty="0" smtClean="0">
                <a:solidFill>
                  <a:srgbClr val="000099"/>
                </a:solidFill>
              </a:rPr>
              <a:t> </a:t>
            </a:r>
            <a:r>
              <a:rPr lang="en-US" sz="3200" b="1" dirty="0">
                <a:solidFill>
                  <a:srgbClr val="000099"/>
                </a:solidFill>
              </a:rPr>
              <a:t>SRP </a:t>
            </a:r>
            <a:r>
              <a:rPr lang="cs-CZ" sz="3200" b="1" dirty="0" smtClean="0">
                <a:solidFill>
                  <a:srgbClr val="000099"/>
                </a:solidFill>
              </a:rPr>
              <a:t>na</a:t>
            </a:r>
            <a:r>
              <a:rPr lang="en-US" sz="3200" b="1" dirty="0" smtClean="0">
                <a:solidFill>
                  <a:srgbClr val="000099"/>
                </a:solidFill>
              </a:rPr>
              <a:t> </a:t>
            </a:r>
            <a:r>
              <a:rPr lang="cs-CZ" sz="3200" b="1" dirty="0" smtClean="0">
                <a:solidFill>
                  <a:srgbClr val="000099"/>
                </a:solidFill>
              </a:rPr>
              <a:t>rok</a:t>
            </a:r>
            <a:r>
              <a:rPr lang="en-US" sz="3200" b="1" dirty="0" smtClean="0">
                <a:solidFill>
                  <a:srgbClr val="000099"/>
                </a:solidFill>
              </a:rPr>
              <a:t> </a:t>
            </a:r>
            <a:r>
              <a:rPr lang="en-US" sz="3200" b="1" dirty="0">
                <a:solidFill>
                  <a:srgbClr val="000099"/>
                </a:solidFill>
              </a:rPr>
              <a:t>2018 </a:t>
            </a:r>
            <a:r>
              <a:rPr lang="cs-CZ" sz="3200" b="1" dirty="0" smtClean="0">
                <a:solidFill>
                  <a:srgbClr val="000099"/>
                </a:solidFill>
              </a:rPr>
              <a:t> 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16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556792"/>
            <a:ext cx="7920880" cy="3960440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1200"/>
              </a:spcBef>
              <a:spcAft>
                <a:spcPts val="600"/>
              </a:spcAft>
            </a:pPr>
            <a:r>
              <a:rPr lang="cs-CZ" sz="2400" b="1" dirty="0" smtClean="0"/>
              <a:t>Roční vyhodnocení výzev </a:t>
            </a:r>
            <a:r>
              <a:rPr lang="cs-CZ" sz="2400" dirty="0" smtClean="0"/>
              <a:t> </a:t>
            </a:r>
          </a:p>
          <a:p>
            <a:pPr marL="85725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 smtClean="0"/>
              <a:t>V </a:t>
            </a:r>
            <a:r>
              <a:rPr lang="cs-CZ" sz="2000" dirty="0"/>
              <a:t>OPTP </a:t>
            </a:r>
            <a:r>
              <a:rPr lang="cs-CZ" sz="2000" dirty="0" smtClean="0"/>
              <a:t>již vyhlášeny </a:t>
            </a:r>
            <a:r>
              <a:rPr lang="cs-CZ" sz="2000" dirty="0"/>
              <a:t>všechny plánované </a:t>
            </a:r>
            <a:r>
              <a:rPr lang="cs-CZ" sz="2000" dirty="0" smtClean="0"/>
              <a:t>výzvy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</a:pPr>
            <a:r>
              <a:rPr lang="cs-CZ" sz="2400" b="1" dirty="0" smtClean="0"/>
              <a:t>Roční </a:t>
            </a:r>
            <a:r>
              <a:rPr lang="cs-CZ" sz="2400" b="1" dirty="0"/>
              <a:t>plnění predikcí </a:t>
            </a:r>
            <a:r>
              <a:rPr lang="cs-CZ" sz="2400" b="1" dirty="0" smtClean="0"/>
              <a:t>čerpání </a:t>
            </a:r>
          </a:p>
          <a:p>
            <a:pPr marL="85725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P</a:t>
            </a:r>
            <a:r>
              <a:rPr lang="cs-CZ" sz="2000" dirty="0" smtClean="0"/>
              <a:t>řeplnění predikcí z důvodu dřívějšího předložení projektů a rychlejší administrace projektů/žádostí o platbu ze strany ŘO OPTP</a:t>
            </a:r>
            <a:endParaRPr lang="cs-CZ" sz="2000" dirty="0"/>
          </a:p>
          <a:p>
            <a:pPr marL="0" indent="0">
              <a:spcBef>
                <a:spcPts val="1200"/>
              </a:spcBef>
              <a:spcAft>
                <a:spcPts val="600"/>
              </a:spcAft>
            </a:pPr>
            <a:r>
              <a:rPr lang="cs-CZ" sz="2400" b="1" dirty="0"/>
              <a:t>Roční plnění predikcí </a:t>
            </a:r>
            <a:r>
              <a:rPr lang="cs-CZ" sz="2400" b="1" dirty="0" smtClean="0"/>
              <a:t>indikátorů</a:t>
            </a:r>
          </a:p>
          <a:p>
            <a:pPr marL="85725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 smtClean="0"/>
              <a:t>V PO2 nedochází k naplňování indikátorů dle predikcí z důvodu </a:t>
            </a:r>
            <a:r>
              <a:rPr lang="cs-CZ" sz="2000" dirty="0" err="1" smtClean="0"/>
              <a:t>disclaimeru</a:t>
            </a:r>
            <a:endParaRPr lang="cs-CZ" sz="2000" dirty="0" smtClean="0"/>
          </a:p>
          <a:p>
            <a:pPr marL="85725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 smtClean="0"/>
              <a:t>Indikátory v PO1 naplňovány, některé indikátory budou naplňovány až v závěru programového období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Roční vyhodnocení SRP za rok </a:t>
            </a:r>
            <a:r>
              <a:rPr lang="cs-CZ" dirty="0" smtClean="0"/>
              <a:t>2017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288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556792"/>
            <a:ext cx="7992888" cy="3816424"/>
          </a:xfrm>
        </p:spPr>
        <p:txBody>
          <a:bodyPr>
            <a:normAutofit/>
          </a:bodyPr>
          <a:lstStyle/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Zpracování v MS2014+ a jeho finalizace ze strany ŘO OPTP do 31. 12. </a:t>
            </a:r>
            <a:r>
              <a:rPr lang="cs-CZ" sz="2000" dirty="0" smtClean="0"/>
              <a:t>2018</a:t>
            </a: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 smtClean="0"/>
              <a:t>Pro členy MV OPTP předložen v nové šabloně vygenerované v MS2014+</a:t>
            </a:r>
            <a:endParaRPr lang="cs-CZ" sz="2000" dirty="0"/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/>
              <a:t>Harmonogram výzev</a:t>
            </a:r>
            <a:r>
              <a:rPr lang="cs-CZ" sz="2000" dirty="0"/>
              <a:t> – v OPTP </a:t>
            </a:r>
            <a:r>
              <a:rPr lang="cs-CZ" sz="2000" dirty="0" smtClean="0"/>
              <a:t>nejsou připravovány </a:t>
            </a:r>
            <a:r>
              <a:rPr lang="cs-CZ" sz="2000" dirty="0"/>
              <a:t>žádné nové výzvy, všechny výzvy již </a:t>
            </a:r>
            <a:r>
              <a:rPr lang="cs-CZ" sz="2000" dirty="0" smtClean="0"/>
              <a:t>vyhlášeny</a:t>
            </a:r>
            <a:endParaRPr lang="cs-CZ" sz="2000" dirty="0"/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/>
              <a:t>Predikce čerpání na rok </a:t>
            </a:r>
            <a:r>
              <a:rPr lang="cs-CZ" sz="2000" b="1" dirty="0" smtClean="0"/>
              <a:t>n až n+3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Predikce plnění hodnot indikátorů na rok n až n+3</a:t>
            </a:r>
            <a:r>
              <a:rPr lang="cs-CZ" sz="2000" dirty="0" smtClean="0"/>
              <a:t> – v nové šabloně SRP pro členy MV nejsou pro OPTP uvedeny žádné indikátory, jelikož OPTP nenaplňuje věcné milníky a cíle 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SRP na rok </a:t>
            </a:r>
            <a:r>
              <a:rPr lang="cs-CZ" dirty="0" smtClean="0"/>
              <a:t>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292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ovéPole 6"/>
          <p:cNvSpPr txBox="1">
            <a:spLocks noChangeArrowheads="1"/>
          </p:cNvSpPr>
          <p:nvPr/>
        </p:nvSpPr>
        <p:spPr bwMode="auto">
          <a:xfrm>
            <a:off x="1115567" y="2060848"/>
            <a:ext cx="705643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0099"/>
                </a:solidFill>
              </a:rPr>
              <a:t>7. </a:t>
            </a:r>
            <a:endParaRPr lang="cs-CZ" sz="3200" b="1" dirty="0">
              <a:solidFill>
                <a:srgbClr val="000099"/>
              </a:solidFill>
            </a:endParaRPr>
          </a:p>
          <a:p>
            <a:pPr algn="ctr"/>
            <a:r>
              <a:rPr lang="cs-CZ" sz="3200" b="1" dirty="0" smtClean="0">
                <a:solidFill>
                  <a:srgbClr val="000099"/>
                </a:solidFill>
              </a:rPr>
              <a:t>Aktuální </a:t>
            </a:r>
            <a:r>
              <a:rPr lang="cs-CZ" sz="3200" b="1" dirty="0">
                <a:solidFill>
                  <a:srgbClr val="000099"/>
                </a:solidFill>
              </a:rPr>
              <a:t>stav evaluací v OPTP</a:t>
            </a:r>
          </a:p>
        </p:txBody>
      </p:sp>
    </p:spTree>
    <p:extLst>
      <p:ext uri="{BB962C8B-B14F-4D97-AF65-F5344CB8AC3E}">
        <p14:creationId xmlns:p14="http://schemas.microsoft.com/office/powerpoint/2010/main" val="164263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556792"/>
            <a:ext cx="7848872" cy="388843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p</a:t>
            </a:r>
            <a:r>
              <a:rPr lang="cs-CZ" sz="2400" dirty="0" smtClean="0"/>
              <a:t>růtahy v zavedení dynamického nákupního systému (DNS) pro evaluace na MMR - </a:t>
            </a:r>
            <a:r>
              <a:rPr lang="cs-CZ" sz="2400" b="1" dirty="0" smtClean="0"/>
              <a:t>květen 2017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z</a:t>
            </a:r>
            <a:r>
              <a:rPr lang="cs-CZ" sz="2400" dirty="0" smtClean="0"/>
              <a:t>dlouhavý proces schvalování prvních výzev v rámci DNS na MMR (6 připomínkových míst)</a:t>
            </a:r>
          </a:p>
          <a:p>
            <a:pPr marL="0" indent="0"/>
            <a:endParaRPr lang="cs-CZ" sz="2000" i="1" dirty="0" smtClean="0"/>
          </a:p>
          <a:p>
            <a:pPr marL="0" indent="0"/>
            <a:r>
              <a:rPr lang="cs-CZ" sz="2400" b="1" dirty="0" smtClean="0"/>
              <a:t>Tři evaluace v evaluačním plánu pro rok 2017</a:t>
            </a:r>
          </a:p>
          <a:p>
            <a:pPr marL="893763" indent="-531813">
              <a:buAutoNum type="arabicPeriod"/>
            </a:pPr>
            <a:r>
              <a:rPr lang="cs-CZ" sz="2400" dirty="0" smtClean="0"/>
              <a:t>Evaluace nastavení procesů OPTP</a:t>
            </a:r>
          </a:p>
          <a:p>
            <a:pPr marL="893763" indent="-531813">
              <a:buAutoNum type="arabicPeriod"/>
            </a:pPr>
            <a:r>
              <a:rPr lang="cs-CZ" sz="2400" dirty="0" smtClean="0"/>
              <a:t>Evaluace absorpční kapacity</a:t>
            </a:r>
          </a:p>
          <a:p>
            <a:pPr marL="893763" indent="-531813">
              <a:buAutoNum type="arabicPeriod"/>
            </a:pPr>
            <a:r>
              <a:rPr lang="cs-CZ" sz="2400" dirty="0" smtClean="0"/>
              <a:t>Evaluace indikátorové soustavy a jednotlivých definovaných cílů OPTP</a:t>
            </a:r>
          </a:p>
          <a:p>
            <a:pPr marL="457200" indent="-457200">
              <a:buFontTx/>
              <a:buChar char="-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Evaluační plán pro rok 2017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688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4824536"/>
          </a:xfrm>
        </p:spPr>
        <p:txBody>
          <a:bodyPr>
            <a:normAutofit/>
          </a:bodyPr>
          <a:lstStyle/>
          <a:p>
            <a:pPr lvl="0">
              <a:buFont typeface="+mj-lt"/>
              <a:buAutoNum type="arabicPeriod"/>
            </a:pPr>
            <a:r>
              <a:rPr lang="cs-CZ" sz="2000" dirty="0" smtClean="0"/>
              <a:t>Zahájení</a:t>
            </a:r>
            <a:endParaRPr lang="cs-CZ" sz="2000" dirty="0"/>
          </a:p>
          <a:p>
            <a:pPr lvl="0">
              <a:buFont typeface="+mj-lt"/>
              <a:buAutoNum type="arabicPeriod"/>
            </a:pPr>
            <a:r>
              <a:rPr lang="cs-CZ" sz="2000" dirty="0" smtClean="0"/>
              <a:t>Informace </a:t>
            </a:r>
            <a:r>
              <a:rPr lang="cs-CZ" sz="2000" dirty="0"/>
              <a:t>o vypořádání hlavních závěrů 5. MV OPTP a o aktivitách ŘO OPTP od posledního MV OPTP 2014–2020</a:t>
            </a:r>
          </a:p>
          <a:p>
            <a:pPr lvl="0">
              <a:buFont typeface="+mj-lt"/>
              <a:buAutoNum type="arabicPeriod"/>
            </a:pPr>
            <a:r>
              <a:rPr lang="cs-CZ" sz="2000" dirty="0" smtClean="0"/>
              <a:t>Informace </a:t>
            </a:r>
            <a:r>
              <a:rPr lang="cs-CZ" sz="2000" dirty="0"/>
              <a:t>o čerpání z OPTP 2014–2020</a:t>
            </a:r>
          </a:p>
          <a:p>
            <a:pPr lvl="0">
              <a:buFont typeface="+mj-lt"/>
              <a:buAutoNum type="arabicPeriod"/>
            </a:pPr>
            <a:r>
              <a:rPr lang="cs-CZ" sz="2000" dirty="0" smtClean="0"/>
              <a:t>Revize </a:t>
            </a:r>
            <a:r>
              <a:rPr lang="cs-CZ" sz="2000" dirty="0"/>
              <a:t>OP (1. a 2. revize)</a:t>
            </a:r>
          </a:p>
          <a:p>
            <a:pPr lvl="0">
              <a:buFont typeface="+mj-lt"/>
              <a:buAutoNum type="arabicPeriod"/>
            </a:pPr>
            <a:r>
              <a:rPr lang="cs-CZ" sz="2000" dirty="0" smtClean="0"/>
              <a:t>Financování </a:t>
            </a:r>
            <a:r>
              <a:rPr lang="cs-CZ" sz="2000" dirty="0"/>
              <a:t>MS2014+</a:t>
            </a:r>
          </a:p>
          <a:p>
            <a:pPr lvl="0">
              <a:buFont typeface="+mj-lt"/>
              <a:buAutoNum type="arabicPeriod"/>
            </a:pPr>
            <a:r>
              <a:rPr lang="cs-CZ" sz="2000" dirty="0" smtClean="0"/>
              <a:t>Roční </a:t>
            </a:r>
            <a:r>
              <a:rPr lang="cs-CZ" sz="2000" dirty="0"/>
              <a:t>vyhodnocení SRP (Strategického realizačního plánu) 2017 a projednání SRP na rok 2018 </a:t>
            </a:r>
          </a:p>
          <a:p>
            <a:pPr lvl="0">
              <a:buFont typeface="+mj-lt"/>
              <a:buAutoNum type="arabicPeriod"/>
            </a:pPr>
            <a:r>
              <a:rPr lang="cs-CZ" sz="2000" dirty="0" smtClean="0"/>
              <a:t>Aktuální </a:t>
            </a:r>
            <a:r>
              <a:rPr lang="cs-CZ" sz="2000" dirty="0"/>
              <a:t>stav evaluací v OPTP</a:t>
            </a:r>
          </a:p>
          <a:p>
            <a:pPr lvl="0">
              <a:buFont typeface="+mj-lt"/>
              <a:buAutoNum type="arabicPeriod"/>
            </a:pPr>
            <a:r>
              <a:rPr lang="cs-CZ" sz="2000" dirty="0" smtClean="0"/>
              <a:t>Schválení </a:t>
            </a:r>
            <a:r>
              <a:rPr lang="cs-CZ" sz="2000" dirty="0"/>
              <a:t>Ročního komunikačního plánu na rok 2018</a:t>
            </a:r>
          </a:p>
          <a:p>
            <a:pPr lvl="0">
              <a:buFont typeface="+mj-lt"/>
              <a:buAutoNum type="arabicPeriod"/>
            </a:pPr>
            <a:r>
              <a:rPr lang="cs-CZ" sz="2000" dirty="0" smtClean="0"/>
              <a:t>Prezentace </a:t>
            </a:r>
            <a:r>
              <a:rPr lang="cs-CZ" sz="2000" dirty="0"/>
              <a:t>ITI Plzeň</a:t>
            </a:r>
          </a:p>
          <a:p>
            <a:pPr lvl="0">
              <a:buFont typeface="+mj-lt"/>
              <a:buAutoNum type="arabicPeriod"/>
            </a:pPr>
            <a:r>
              <a:rPr lang="cs-CZ" sz="2000" dirty="0" smtClean="0"/>
              <a:t>Různé</a:t>
            </a:r>
            <a:endParaRPr lang="cs-CZ" sz="2000" dirty="0"/>
          </a:p>
          <a:p>
            <a:pPr lvl="0">
              <a:buFont typeface="+mj-lt"/>
              <a:buAutoNum type="arabicPeriod"/>
            </a:pPr>
            <a:r>
              <a:rPr lang="cs-CZ" sz="2000" dirty="0" smtClean="0"/>
              <a:t>Shrnutí </a:t>
            </a:r>
            <a:r>
              <a:rPr lang="cs-CZ" sz="2000" dirty="0"/>
              <a:t>hlavních závěrů</a:t>
            </a:r>
          </a:p>
          <a:p>
            <a:pPr lvl="0">
              <a:buFont typeface="+mj-lt"/>
              <a:buAutoNum type="arabicPeriod"/>
            </a:pPr>
            <a:endParaRPr lang="cs-CZ" sz="1800" dirty="0">
              <a:solidFill>
                <a:srgbClr val="000099"/>
              </a:solidFill>
            </a:endParaRPr>
          </a:p>
          <a:p>
            <a:pPr marL="0" lvl="0" indent="0"/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556792"/>
            <a:ext cx="8064896" cy="4248472"/>
          </a:xfrm>
        </p:spPr>
        <p:txBody>
          <a:bodyPr>
            <a:noAutofit/>
          </a:bodyPr>
          <a:lstStyle/>
          <a:p>
            <a:pPr marL="0" indent="0" algn="just">
              <a:spcBef>
                <a:spcPts val="1200"/>
              </a:spcBef>
              <a:spcAft>
                <a:spcPts val="600"/>
              </a:spcAft>
            </a:pPr>
            <a:r>
              <a:rPr lang="cs-CZ" sz="2400" b="1" dirty="0" smtClean="0"/>
              <a:t>září 2017 </a:t>
            </a:r>
            <a:r>
              <a:rPr lang="cs-CZ" sz="2400" dirty="0" smtClean="0"/>
              <a:t>– ukončen „</a:t>
            </a:r>
            <a:r>
              <a:rPr lang="cs-CZ" sz="2400" dirty="0" err="1" smtClean="0"/>
              <a:t>minitendr</a:t>
            </a:r>
            <a:r>
              <a:rPr lang="cs-CZ" sz="2400" dirty="0" smtClean="0"/>
              <a:t>“ v rámci DNS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400" dirty="0" smtClean="0"/>
              <a:t>Firma </a:t>
            </a:r>
            <a:r>
              <a:rPr lang="cs-CZ" sz="2400" b="1" dirty="0" err="1" smtClean="0"/>
              <a:t>HaskoningDHV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s.r.o</a:t>
            </a:r>
            <a:endParaRPr lang="cs-CZ" sz="2400" b="1" dirty="0" smtClean="0"/>
          </a:p>
          <a:p>
            <a:pPr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400" b="1" dirty="0" smtClean="0"/>
              <a:t>Zaměření evaluace</a:t>
            </a:r>
          </a:p>
          <a:p>
            <a:pPr marL="712788" indent="-350838" algn="just">
              <a:buFont typeface="Arial" panose="020B0604020202020204" pitchFamily="34" charset="0"/>
              <a:buChar char="•"/>
            </a:pPr>
            <a:r>
              <a:rPr lang="cs-CZ" sz="2400" dirty="0"/>
              <a:t>Jak náročný je systém implementace pro pracovníky implementační struktury a pro příjemce?</a:t>
            </a:r>
          </a:p>
          <a:p>
            <a:pPr marL="712788" indent="-350838" algn="just">
              <a:buFont typeface="Arial" panose="020B0604020202020204" pitchFamily="34" charset="0"/>
              <a:buChar char="•"/>
            </a:pPr>
            <a:r>
              <a:rPr lang="cs-CZ" sz="2400" dirty="0"/>
              <a:t>Kde se nacházejí úzká místa implementace?</a:t>
            </a:r>
          </a:p>
          <a:p>
            <a:pPr marL="712788" indent="-350838" algn="just">
              <a:buFont typeface="Arial" panose="020B0604020202020204" pitchFamily="34" charset="0"/>
              <a:buChar char="•"/>
            </a:pPr>
            <a:r>
              <a:rPr lang="cs-CZ" sz="2400" dirty="0"/>
              <a:t>Jaký je vliv JMP pro nastavení procesů?</a:t>
            </a:r>
          </a:p>
          <a:p>
            <a:pPr marL="712788" indent="-350838" algn="just">
              <a:buFont typeface="Arial" panose="020B0604020202020204" pitchFamily="34" charset="0"/>
              <a:buChar char="•"/>
            </a:pPr>
            <a:r>
              <a:rPr lang="cs-CZ" sz="2400" dirty="0"/>
              <a:t>Jak je nastavena spolupráce mezi </a:t>
            </a:r>
            <a:r>
              <a:rPr lang="cs-CZ" sz="2400" dirty="0" smtClean="0"/>
              <a:t>OPŘ a </a:t>
            </a:r>
            <a:r>
              <a:rPr lang="cs-CZ" sz="2400" dirty="0"/>
              <a:t>ŘO </a:t>
            </a:r>
            <a:r>
              <a:rPr lang="cs-CZ" sz="2400" dirty="0" smtClean="0"/>
              <a:t>OPTP a v ŘO OPTP navzájem?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1. Evaluace nastavení procesů OPTP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63156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556792"/>
            <a:ext cx="8219256" cy="432048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spcBef>
                <a:spcPts val="1200"/>
              </a:spcBef>
              <a:spcAft>
                <a:spcPts val="1200"/>
              </a:spcAft>
              <a:tabLst>
                <a:tab pos="85725" algn="l"/>
              </a:tabLst>
            </a:pPr>
            <a:r>
              <a:rPr lang="cs-CZ" b="1" dirty="0" smtClean="0"/>
              <a:t>říjen </a:t>
            </a:r>
            <a:r>
              <a:rPr lang="cs-CZ" b="1" dirty="0"/>
              <a:t>2017 </a:t>
            </a:r>
            <a:r>
              <a:rPr lang="cs-CZ" dirty="0"/>
              <a:t>– </a:t>
            </a:r>
            <a:r>
              <a:rPr lang="cs-CZ" dirty="0" smtClean="0"/>
              <a:t>ukončen „</a:t>
            </a:r>
            <a:r>
              <a:rPr lang="cs-CZ" dirty="0" err="1" smtClean="0"/>
              <a:t>minitendr</a:t>
            </a:r>
            <a:r>
              <a:rPr lang="cs-CZ" dirty="0" smtClean="0"/>
              <a:t>“ </a:t>
            </a:r>
            <a:r>
              <a:rPr lang="cs-CZ" dirty="0"/>
              <a:t>v rámci </a:t>
            </a:r>
            <a:r>
              <a:rPr lang="cs-CZ" dirty="0" smtClean="0"/>
              <a:t>DNS</a:t>
            </a:r>
            <a:endParaRPr lang="cs-CZ" dirty="0"/>
          </a:p>
          <a:p>
            <a:pPr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tabLst>
                <a:tab pos="85725" algn="l"/>
              </a:tabLst>
            </a:pPr>
            <a:r>
              <a:rPr lang="cs-CZ" dirty="0"/>
              <a:t>Firma </a:t>
            </a:r>
            <a:r>
              <a:rPr lang="cs-CZ" b="1" dirty="0" err="1"/>
              <a:t>HaskoningDHV</a:t>
            </a:r>
            <a:r>
              <a:rPr lang="cs-CZ" b="1" dirty="0"/>
              <a:t> </a:t>
            </a:r>
            <a:r>
              <a:rPr lang="cs-CZ" b="1" dirty="0" err="1"/>
              <a:t>s.r.o</a:t>
            </a:r>
            <a:endParaRPr lang="cs-CZ" b="1" dirty="0"/>
          </a:p>
          <a:p>
            <a:pPr marL="419100" indent="-457200" algn="just">
              <a:buFont typeface="Wingdings" panose="05000000000000000000" pitchFamily="2" charset="2"/>
              <a:buChar char="Ø"/>
            </a:pPr>
            <a:r>
              <a:rPr lang="cs-CZ" b="1" dirty="0"/>
              <a:t>Zaměření evaluace</a:t>
            </a:r>
          </a:p>
          <a:p>
            <a:pPr marL="712788" lvl="1" indent="-350838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12788" lvl="1" indent="-350838" algn="just">
              <a:buFont typeface="Arial" panose="020B0604020202020204" pitchFamily="34" charset="0"/>
              <a:buChar char="•"/>
            </a:pPr>
            <a:r>
              <a:rPr lang="cs-CZ" dirty="0" smtClean="0"/>
              <a:t>Existují </a:t>
            </a:r>
            <a:r>
              <a:rPr lang="cs-CZ" dirty="0"/>
              <a:t>problémy zpomalující čerpání oproti předpokladům při plánování </a:t>
            </a:r>
            <a:r>
              <a:rPr lang="cs-CZ" dirty="0" smtClean="0"/>
              <a:t>OPTP, pokud ano, kde?</a:t>
            </a:r>
            <a:endParaRPr lang="cs-CZ" dirty="0"/>
          </a:p>
          <a:p>
            <a:pPr marL="712788" lvl="1" indent="-350838" algn="just">
              <a:buFont typeface="Arial" panose="020B0604020202020204" pitchFamily="34" charset="0"/>
              <a:buChar char="•"/>
            </a:pPr>
            <a:r>
              <a:rPr lang="cs-CZ" dirty="0" smtClean="0"/>
              <a:t>Jaké aktivity, jaké příjemce v rámci kterých výzev podporují OPTP v PL</a:t>
            </a:r>
            <a:r>
              <a:rPr lang="cs-CZ" dirty="0"/>
              <a:t>, SVK, RO, HR a SLO?</a:t>
            </a:r>
          </a:p>
          <a:p>
            <a:pPr marL="712788" lvl="1" indent="-350838" algn="just">
              <a:buFont typeface="Arial" panose="020B0604020202020204" pitchFamily="34" charset="0"/>
              <a:buChar char="•"/>
            </a:pPr>
            <a:r>
              <a:rPr lang="cs-CZ" dirty="0"/>
              <a:t>Které z nich by si mohli/chtěli stávající příjemci osvojit?</a:t>
            </a:r>
          </a:p>
          <a:p>
            <a:pPr marL="712788" lvl="1" indent="-350838" algn="just">
              <a:buFont typeface="Arial" panose="020B0604020202020204" pitchFamily="34" charset="0"/>
              <a:buChar char="•"/>
            </a:pPr>
            <a:r>
              <a:rPr lang="cs-CZ" dirty="0"/>
              <a:t>Jaké jsou trendy v plánování funkcí OPTP ve vybraných zemích pro další programovací období?</a:t>
            </a:r>
          </a:p>
          <a:p>
            <a:pPr marL="342900" lvl="1" indent="-342900">
              <a:buFontTx/>
              <a:buChar char="-"/>
            </a:pPr>
            <a:endParaRPr lang="cs-CZ" dirty="0"/>
          </a:p>
          <a:p>
            <a:pPr marL="571500" lvl="1" indent="-571500">
              <a:buFontTx/>
              <a:buChar char="-"/>
            </a:pPr>
            <a:endParaRPr lang="cs-CZ" sz="3600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2. Evaluace absorpční kapacity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19144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/>
            <a:r>
              <a:rPr lang="cs-CZ" dirty="0"/>
              <a:t>v</a:t>
            </a:r>
            <a:r>
              <a:rPr lang="cs-CZ" dirty="0" smtClean="0"/>
              <a:t>ypracována </a:t>
            </a:r>
            <a:r>
              <a:rPr lang="cs-CZ" b="1" dirty="0" smtClean="0"/>
              <a:t>interně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cs-CZ" dirty="0" smtClean="0"/>
              <a:t>Projednání s EJ NOK v rámci  PS EVAL OPTP </a:t>
            </a:r>
          </a:p>
          <a:p>
            <a:pPr marL="0" indent="0" algn="just"/>
            <a:endParaRPr lang="cs-CZ" dirty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cs-CZ" b="1" dirty="0" smtClean="0"/>
              <a:t>Zaměření evaluace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 smtClean="0"/>
              <a:t>Pokrývá indikátorová soustava dostatečně všechny aktivity podporované OPTP?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 smtClean="0"/>
              <a:t>Je stávající nastavení hodnot indikátorů vyhovující?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 smtClean="0"/>
              <a:t>J</a:t>
            </a:r>
            <a:r>
              <a:rPr lang="cs-CZ" dirty="0"/>
              <a:t>e stávající nastavení indikátorové soustavy, vzhledem ke specifikům </a:t>
            </a:r>
            <a:r>
              <a:rPr lang="cs-CZ" dirty="0" smtClean="0"/>
              <a:t>OPTP, vhodné pro měření věcného </a:t>
            </a:r>
            <a:r>
              <a:rPr lang="cs-CZ" dirty="0"/>
              <a:t>plnění projektů a intervencí financovaných </a:t>
            </a:r>
            <a:r>
              <a:rPr lang="cs-CZ" dirty="0" smtClean="0"/>
              <a:t>OPTP resp. naplňování SC OPTP? </a:t>
            </a:r>
          </a:p>
          <a:p>
            <a:pPr marL="457200" indent="-457200">
              <a:buFontTx/>
              <a:buChar char="-"/>
            </a:pPr>
            <a:endParaRPr lang="cs-CZ" dirty="0" smtClean="0"/>
          </a:p>
          <a:p>
            <a:pPr marL="457200" indent="-457200">
              <a:buFontTx/>
              <a:buChar char="-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3. Evaluace indikátorové soustavy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70758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ovéPole 6"/>
          <p:cNvSpPr txBox="1">
            <a:spLocks noChangeArrowheads="1"/>
          </p:cNvSpPr>
          <p:nvPr/>
        </p:nvSpPr>
        <p:spPr bwMode="auto">
          <a:xfrm>
            <a:off x="1692275" y="1412875"/>
            <a:ext cx="5688013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cs-CZ" sz="3200" b="1" dirty="0" smtClean="0">
              <a:solidFill>
                <a:srgbClr val="000099"/>
              </a:solidFill>
            </a:endParaRPr>
          </a:p>
          <a:p>
            <a:pPr algn="ctr"/>
            <a:endParaRPr lang="cs-CZ" sz="3200" b="1" dirty="0" smtClean="0">
              <a:solidFill>
                <a:srgbClr val="000099"/>
              </a:solidFill>
            </a:endParaRPr>
          </a:p>
          <a:p>
            <a:pPr algn="ctr"/>
            <a:r>
              <a:rPr lang="cs-CZ" sz="3200" b="1" dirty="0" smtClean="0">
                <a:solidFill>
                  <a:srgbClr val="000099"/>
                </a:solidFill>
              </a:rPr>
              <a:t>8. </a:t>
            </a:r>
            <a:endParaRPr lang="cs-CZ" sz="3200" b="1" dirty="0">
              <a:solidFill>
                <a:srgbClr val="000099"/>
              </a:solidFill>
            </a:endParaRPr>
          </a:p>
          <a:p>
            <a:pPr algn="ctr"/>
            <a:r>
              <a:rPr lang="cs-CZ" sz="3200" b="1" dirty="0" smtClean="0">
                <a:solidFill>
                  <a:srgbClr val="000099"/>
                </a:solidFill>
              </a:rPr>
              <a:t>Schválení </a:t>
            </a:r>
            <a:r>
              <a:rPr lang="cs-CZ" sz="3200" b="1" dirty="0">
                <a:solidFill>
                  <a:srgbClr val="000099"/>
                </a:solidFill>
              </a:rPr>
              <a:t>Ročního komunikačního plánu na rok 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8" algn="r"/>
            <a:r>
              <a:rPr lang="cs-CZ" b="1" dirty="0" smtClean="0">
                <a:solidFill>
                  <a:schemeClr val="tx1"/>
                </a:solidFill>
              </a:rPr>
              <a:t>Ing. Radek Kobza</a:t>
            </a:r>
          </a:p>
          <a:p>
            <a:pPr lvl="8" algn="r"/>
            <a:r>
              <a:rPr lang="cs-CZ" dirty="0" smtClean="0">
                <a:solidFill>
                  <a:schemeClr val="tx1"/>
                </a:solidFill>
              </a:rPr>
              <a:t>Oddělení publicity EU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187624" y="3068960"/>
            <a:ext cx="7560840" cy="14401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971600" y="2725377"/>
            <a:ext cx="7283152" cy="1080120"/>
          </a:xfrm>
        </p:spPr>
        <p:txBody>
          <a:bodyPr/>
          <a:lstStyle/>
          <a:p>
            <a:pPr algn="ctr"/>
            <a:r>
              <a:rPr lang="cs-CZ" sz="3600" dirty="0" smtClean="0"/>
              <a:t>Schválení</a:t>
            </a:r>
            <a:br>
              <a:rPr lang="cs-CZ" sz="3600" dirty="0" smtClean="0"/>
            </a:br>
            <a:r>
              <a:rPr lang="cs-CZ" sz="3600" dirty="0" smtClean="0"/>
              <a:t>Ročního komunikačního plánu OPTP a MMR-NOK pro rok 2018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1211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 smtClean="0"/>
              <a:t>rozvádí </a:t>
            </a:r>
            <a:r>
              <a:rPr lang="cs-CZ" sz="2000" b="1" dirty="0"/>
              <a:t>cíle</a:t>
            </a:r>
            <a:r>
              <a:rPr lang="cs-CZ" sz="2000" dirty="0"/>
              <a:t> komunikace </a:t>
            </a:r>
            <a:r>
              <a:rPr lang="cs-CZ" sz="2000" dirty="0" smtClean="0"/>
              <a:t>OPTP na </a:t>
            </a:r>
            <a:r>
              <a:rPr lang="cs-CZ" sz="2000" dirty="0"/>
              <a:t>rok </a:t>
            </a:r>
            <a:r>
              <a:rPr lang="cs-CZ" sz="2000" dirty="0" smtClean="0"/>
              <a:t>2018,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 smtClean="0"/>
              <a:t>definuje </a:t>
            </a:r>
            <a:r>
              <a:rPr lang="cs-CZ" sz="2000" b="1" dirty="0" smtClean="0"/>
              <a:t>komunikační </a:t>
            </a:r>
            <a:r>
              <a:rPr lang="cs-CZ" sz="2000" b="1" dirty="0"/>
              <a:t>témata a nástroje </a:t>
            </a:r>
            <a:r>
              <a:rPr lang="cs-CZ" sz="2000" dirty="0"/>
              <a:t>pro splnění stanovených cílů a </a:t>
            </a:r>
            <a:r>
              <a:rPr lang="cs-CZ" sz="2000" dirty="0" smtClean="0"/>
              <a:t>indikátorů,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 smtClean="0"/>
              <a:t>za </a:t>
            </a:r>
            <a:r>
              <a:rPr lang="cs-CZ" sz="2000" dirty="0"/>
              <a:t>komunikaci OPTP je primárně odpovědné </a:t>
            </a:r>
            <a:r>
              <a:rPr lang="cs-CZ" sz="2000" b="1" dirty="0"/>
              <a:t>Oddělení publicity EU </a:t>
            </a:r>
            <a:r>
              <a:rPr lang="cs-CZ" sz="2000" dirty="0"/>
              <a:t>(OPEU), které zároveň zastává funkci Národního orgánu pro koordinaci (NOK) v oblasti publicity </a:t>
            </a:r>
            <a:r>
              <a:rPr lang="cs-CZ" sz="2000" dirty="0" smtClean="0"/>
              <a:t>ESIF.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5364088" y="5661248"/>
            <a:ext cx="3672408" cy="1512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3" name="Nadpis 2"/>
          <p:cNvSpPr txBox="1">
            <a:spLocks/>
          </p:cNvSpPr>
          <p:nvPr/>
        </p:nvSpPr>
        <p:spPr>
          <a:xfrm>
            <a:off x="3059832" y="548680"/>
            <a:ext cx="5904656" cy="50405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fontAlgn="auto">
              <a:spcAft>
                <a:spcPts val="0"/>
              </a:spcAft>
            </a:pPr>
            <a:r>
              <a:rPr lang="cs-CZ" sz="3200" b="1" dirty="0" err="1" smtClean="0">
                <a:solidFill>
                  <a:srgbClr val="000099"/>
                </a:solidFill>
                <a:cs typeface="Arial" pitchFamily="34" charset="0"/>
              </a:rPr>
              <a:t>RKoP</a:t>
            </a:r>
            <a:r>
              <a:rPr lang="cs-CZ" sz="3200" b="1" dirty="0" smtClean="0">
                <a:solidFill>
                  <a:srgbClr val="000099"/>
                </a:solidFill>
                <a:cs typeface="Arial" pitchFamily="34" charset="0"/>
              </a:rPr>
              <a:t> 2018: Představení</a:t>
            </a:r>
            <a:endParaRPr lang="cs-CZ" sz="3200" b="1" dirty="0">
              <a:solidFill>
                <a:srgbClr val="000099"/>
              </a:solidFill>
              <a:cs typeface="Arial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4151523"/>
            <a:ext cx="7686675" cy="240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77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285750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dirty="0"/>
              <a:t>Míra </a:t>
            </a:r>
            <a:r>
              <a:rPr lang="cs-CZ" sz="3200" b="1" dirty="0"/>
              <a:t>povědomí široké veřejnosti o evropských fondech </a:t>
            </a:r>
            <a:r>
              <a:rPr lang="cs-CZ" sz="3200" dirty="0"/>
              <a:t>v České republice dosahuje </a:t>
            </a:r>
            <a:r>
              <a:rPr lang="cs-CZ" sz="3200" b="1" dirty="0"/>
              <a:t>velmi dobré </a:t>
            </a:r>
            <a:r>
              <a:rPr lang="cs-CZ" sz="3200" b="1" dirty="0" smtClean="0"/>
              <a:t>úrovně. </a:t>
            </a:r>
            <a:r>
              <a:rPr lang="cs-CZ" sz="2900" dirty="0" smtClean="0"/>
              <a:t>(68 % ANO, květen 2017, </a:t>
            </a:r>
            <a:r>
              <a:rPr lang="cs-CZ" sz="2900" dirty="0" err="1" smtClean="0"/>
              <a:t>Eurobarometr</a:t>
            </a:r>
            <a:r>
              <a:rPr lang="cs-CZ" sz="2900" dirty="0"/>
              <a:t>,</a:t>
            </a:r>
            <a:r>
              <a:rPr lang="cs-CZ" sz="2900" dirty="0" smtClean="0"/>
              <a:t> 2. místo za Polskem, průměr 28-EU je 35 %)</a:t>
            </a:r>
            <a:endParaRPr lang="cs-CZ" sz="4000" dirty="0" smtClean="0"/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300" b="1" dirty="0" smtClean="0"/>
              <a:t>Cílem </a:t>
            </a:r>
            <a:r>
              <a:rPr lang="cs-CZ" sz="3300" b="1" dirty="0"/>
              <a:t>MMR-NOK </a:t>
            </a:r>
            <a:r>
              <a:rPr lang="cs-CZ" sz="3300" dirty="0" smtClean="0"/>
              <a:t>je:</a:t>
            </a:r>
          </a:p>
          <a:p>
            <a:pPr marL="857250" lvl="1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900" b="1" dirty="0" smtClean="0"/>
              <a:t>udržet</a:t>
            </a:r>
            <a:r>
              <a:rPr lang="cs-CZ" sz="2900" dirty="0" smtClean="0"/>
              <a:t> </a:t>
            </a:r>
            <a:r>
              <a:rPr lang="cs-CZ" sz="2900" dirty="0"/>
              <a:t>vysoké povědomí o evropských fondech u široké veřejnosti </a:t>
            </a:r>
            <a:endParaRPr lang="cs-CZ" sz="2900" dirty="0" smtClean="0"/>
          </a:p>
          <a:p>
            <a:pPr marL="857250" lvl="1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900" b="1" dirty="0" smtClean="0"/>
              <a:t>posílit </a:t>
            </a:r>
            <a:r>
              <a:rPr lang="cs-CZ" sz="2900" b="1" dirty="0"/>
              <a:t>pozitivní vnímání přínosů </a:t>
            </a:r>
            <a:r>
              <a:rPr lang="cs-CZ" sz="2900" dirty="0"/>
              <a:t>podpořených projektů. </a:t>
            </a:r>
          </a:p>
          <a:p>
            <a:pPr marL="857250" lvl="1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900" b="1" dirty="0" smtClean="0"/>
              <a:t>posílit </a:t>
            </a:r>
            <a:r>
              <a:rPr lang="cs-CZ" sz="2900" b="1" dirty="0"/>
              <a:t>znalost konkrétních podpořených projektů </a:t>
            </a:r>
            <a:r>
              <a:rPr lang="cs-CZ" sz="2900" dirty="0"/>
              <a:t>v okolí každého z nás, jakožto klíčového předpokladu pro tvorbu či posílení pozitivního vztahu k podpoře plynoucí z využívání ESI fondů.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5364088" y="5661248"/>
            <a:ext cx="3672408" cy="1512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3" name="Nadpis 2"/>
          <p:cNvSpPr txBox="1">
            <a:spLocks/>
          </p:cNvSpPr>
          <p:nvPr/>
        </p:nvSpPr>
        <p:spPr>
          <a:xfrm>
            <a:off x="3059832" y="548680"/>
            <a:ext cx="5904656" cy="50405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fontAlgn="auto">
              <a:spcAft>
                <a:spcPts val="0"/>
              </a:spcAft>
            </a:pPr>
            <a:r>
              <a:rPr lang="cs-CZ" sz="3200" b="1" dirty="0" smtClean="0">
                <a:solidFill>
                  <a:srgbClr val="000099"/>
                </a:solidFill>
                <a:cs typeface="Arial" pitchFamily="34" charset="0"/>
              </a:rPr>
              <a:t>Komunikační cíle</a:t>
            </a:r>
            <a:endParaRPr lang="cs-CZ" sz="3200" b="1" dirty="0">
              <a:solidFill>
                <a:srgbClr val="000099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89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364088" y="5661248"/>
            <a:ext cx="3672408" cy="1512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3" name="Nadpis 2"/>
          <p:cNvSpPr txBox="1">
            <a:spLocks/>
          </p:cNvSpPr>
          <p:nvPr/>
        </p:nvSpPr>
        <p:spPr>
          <a:xfrm>
            <a:off x="3059832" y="548680"/>
            <a:ext cx="5904656" cy="50405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fontAlgn="auto">
              <a:spcAft>
                <a:spcPts val="0"/>
              </a:spcAft>
            </a:pPr>
            <a:r>
              <a:rPr lang="cs-CZ" sz="2400" b="1" dirty="0" smtClean="0">
                <a:solidFill>
                  <a:srgbClr val="000099"/>
                </a:solidFill>
                <a:cs typeface="Arial" pitchFamily="34" charset="0"/>
              </a:rPr>
              <a:t>Výsledky post-testu TV kampaně, červen 2018 (IBRS, 1500 respondentů)</a:t>
            </a:r>
            <a:endParaRPr lang="cs-CZ" sz="2400" b="1" dirty="0">
              <a:solidFill>
                <a:srgbClr val="000099"/>
              </a:solidFill>
              <a:cs typeface="Arial" pitchFamily="34" charset="0"/>
            </a:endParaRPr>
          </a:p>
        </p:txBody>
      </p:sp>
      <p:pic>
        <p:nvPicPr>
          <p:cNvPr id="6" name="Zástupný symbol pro obsah 5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628800"/>
            <a:ext cx="6984775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56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5040560"/>
          </a:xfrm>
        </p:spPr>
        <p:txBody>
          <a:bodyPr>
            <a:normAutofit fontScale="55000" lnSpcReduction="20000"/>
          </a:bodyPr>
          <a:lstStyle/>
          <a:p>
            <a:pPr marL="0" lvl="0" indent="0" algn="just">
              <a:lnSpc>
                <a:spcPct val="150000"/>
              </a:lnSpc>
              <a:spcAft>
                <a:spcPts val="0"/>
              </a:spcAft>
            </a:pPr>
            <a:r>
              <a:rPr lang="cs-CZ" sz="3600" b="1" dirty="0" smtClean="0">
                <a:solidFill>
                  <a:srgbClr val="000099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1. Evropské </a:t>
            </a:r>
            <a:r>
              <a:rPr lang="cs-CZ" sz="3600" b="1" dirty="0">
                <a:solidFill>
                  <a:srgbClr val="000099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fondy pro větší konkurenceschopnost </a:t>
            </a:r>
            <a:r>
              <a:rPr lang="cs-CZ" sz="3600" b="1" dirty="0" smtClean="0">
                <a:solidFill>
                  <a:srgbClr val="000099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regionů</a:t>
            </a:r>
            <a:endParaRPr lang="cs-CZ" dirty="0" smtClean="0">
              <a:solidFill>
                <a:srgbClr val="000099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50000"/>
              </a:lnSpc>
              <a:spcAft>
                <a:spcPts val="600"/>
              </a:spcAft>
            </a:pPr>
            <a:r>
              <a:rPr lang="cs-CZ" sz="2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Na dvě kampaně z let 2016 a 2017 navážeme prezentací dalších oblastí, ve kterých fondy EU významně přispěly ke zvýšení konkurenceschopnosti regionů České republiky. Případové studie budou voleny ze tří konkrétních oblastí: </a:t>
            </a:r>
            <a:r>
              <a:rPr lang="cs-CZ" sz="22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zdravotnictví, ekologická doprava a inovace</a:t>
            </a:r>
            <a:r>
              <a:rPr lang="cs-CZ" sz="2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. Cílem je informovat širokou veřejnost o dosažených úspěších, přínosech a investicích stylem vhodným pro komunikaci „politiky“ pro průměrnou českou domácnost.</a:t>
            </a:r>
            <a:endParaRPr lang="cs-CZ" sz="22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ts val="1800"/>
              </a:lnSpc>
              <a:spcAft>
                <a:spcPts val="0"/>
              </a:spcAft>
            </a:pPr>
            <a:r>
              <a:rPr lang="cs-CZ" sz="3600" b="1" dirty="0" smtClean="0">
                <a:solidFill>
                  <a:srgbClr val="000099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2. Kde </a:t>
            </a:r>
            <a:r>
              <a:rPr lang="cs-CZ" sz="3600" b="1" dirty="0">
                <a:solidFill>
                  <a:srgbClr val="000099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evropské fondy pomáhají …</a:t>
            </a:r>
            <a:endParaRPr lang="cs-CZ" dirty="0">
              <a:solidFill>
                <a:srgbClr val="000099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600"/>
              </a:spcAft>
            </a:pPr>
            <a:r>
              <a:rPr lang="cs-CZ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Na příkladech úspěšných a kvalitních projektů ukážeme, jak pomáhají rozvíjet regiony a zlepšovat život nás všech. Téma </a:t>
            </a:r>
            <a:r>
              <a:rPr lang="cs-CZ" sz="2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prostupuje  především do </a:t>
            </a:r>
            <a:r>
              <a:rPr lang="cs-CZ" sz="22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publikací</a:t>
            </a:r>
            <a:r>
              <a:rPr lang="cs-CZ" sz="2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organizací </a:t>
            </a:r>
            <a:r>
              <a:rPr lang="cs-CZ" sz="2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foto výstav </a:t>
            </a:r>
            <a:r>
              <a:rPr lang="cs-CZ" sz="22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2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akcí </a:t>
            </a:r>
            <a:r>
              <a:rPr lang="cs-CZ" sz="22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pro </a:t>
            </a:r>
            <a:r>
              <a:rPr lang="cs-CZ" sz="2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širokou veřejnost</a:t>
            </a:r>
            <a:r>
              <a:rPr lang="cs-CZ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. Zpracována bude i </a:t>
            </a:r>
            <a:r>
              <a:rPr lang="cs-CZ" sz="2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kampaň pro digitální média </a:t>
            </a:r>
            <a:r>
              <a:rPr lang="cs-CZ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(internet a sociální sítě). Obecným cílem je posílit povědomí široké veřejnosti, že projekty podpořené z fondů EU často využíváme a tvoří každodenní realitu s pozitivním vlivem na kvalitu našich životů. </a:t>
            </a:r>
          </a:p>
          <a:p>
            <a:pPr marL="0" lvl="0" indent="0" algn="just">
              <a:lnSpc>
                <a:spcPts val="1800"/>
              </a:lnSpc>
              <a:spcAft>
                <a:spcPts val="0"/>
              </a:spcAft>
            </a:pPr>
            <a:r>
              <a:rPr lang="cs-CZ" sz="3600" b="1" dirty="0" smtClean="0">
                <a:solidFill>
                  <a:srgbClr val="000099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3. Integrovaný </a:t>
            </a:r>
            <a:r>
              <a:rPr lang="cs-CZ" sz="3600" b="1" dirty="0">
                <a:solidFill>
                  <a:srgbClr val="000099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přístup a evropské fondy k rozvoji metropolitních oblastí a regionálních aglomerací</a:t>
            </a:r>
            <a:endParaRPr lang="cs-CZ" dirty="0">
              <a:solidFill>
                <a:srgbClr val="000099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</a:pPr>
            <a:r>
              <a:rPr lang="cs-CZ" sz="2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 roce 2018 budou dokončovány první projekty realizované v rámci </a:t>
            </a:r>
            <a:r>
              <a:rPr lang="cs-CZ" sz="2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ITI a IPRU</a:t>
            </a:r>
            <a:r>
              <a:rPr lang="cs-CZ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. Vzhledem k významu integrovaného přístupu pro rozvoj metropolitních oblastí a aglomerací bude připraven projekt na podporu </a:t>
            </a:r>
            <a:r>
              <a:rPr lang="cs-CZ" sz="22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visibility</a:t>
            </a:r>
            <a:r>
              <a:rPr lang="cs-CZ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 ITI (a částečně i IPRU) projektů a přístupu u široké veřejnosti v regionech. </a:t>
            </a:r>
          </a:p>
          <a:p>
            <a:pPr marL="0" lvl="0" indent="0" algn="just">
              <a:lnSpc>
                <a:spcPts val="1800"/>
              </a:lnSpc>
              <a:spcAft>
                <a:spcPts val="0"/>
              </a:spcAft>
            </a:pPr>
            <a:endParaRPr lang="cs-CZ" sz="2000" dirty="0">
              <a:latin typeface="Calibri"/>
              <a:ea typeface="Times New Roman"/>
              <a:cs typeface="Times New Roman"/>
            </a:endParaRPr>
          </a:p>
        </p:txBody>
      </p:sp>
      <p:sp>
        <p:nvSpPr>
          <p:cNvPr id="3" name="Nadpis 2"/>
          <p:cNvSpPr txBox="1">
            <a:spLocks/>
          </p:cNvSpPr>
          <p:nvPr/>
        </p:nvSpPr>
        <p:spPr>
          <a:xfrm>
            <a:off x="3059832" y="548680"/>
            <a:ext cx="5904656" cy="50405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sz="3200" b="1" dirty="0" smtClean="0">
                <a:solidFill>
                  <a:srgbClr val="000099"/>
                </a:solidFill>
                <a:cs typeface="Arial" pitchFamily="34" charset="0"/>
              </a:rPr>
              <a:t>Hlavní komunikační témata</a:t>
            </a:r>
            <a:endParaRPr lang="cs-CZ" sz="3200" b="1" dirty="0">
              <a:solidFill>
                <a:srgbClr val="000099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67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628800"/>
            <a:ext cx="8640960" cy="4680520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ts val="1800"/>
              </a:lnSpc>
              <a:spcAft>
                <a:spcPts val="0"/>
              </a:spcAft>
            </a:pPr>
            <a:r>
              <a:rPr lang="cs-CZ" sz="2000" b="1" dirty="0" smtClean="0">
                <a:ea typeface="Times New Roman"/>
              </a:rPr>
              <a:t>1. </a:t>
            </a:r>
            <a:r>
              <a:rPr lang="cs-CZ" sz="2000" b="1" dirty="0" err="1" smtClean="0">
                <a:ea typeface="Times New Roman"/>
              </a:rPr>
              <a:t>Massmediální</a:t>
            </a:r>
            <a:r>
              <a:rPr lang="cs-CZ" sz="2000" b="1" dirty="0" smtClean="0">
                <a:ea typeface="Times New Roman"/>
              </a:rPr>
              <a:t> kampaň (TV + tisk + on-line)</a:t>
            </a:r>
          </a:p>
          <a:p>
            <a:pPr marL="0" indent="0" algn="just">
              <a:lnSpc>
                <a:spcPts val="1800"/>
              </a:lnSpc>
              <a:spcAft>
                <a:spcPts val="0"/>
              </a:spcAft>
            </a:pPr>
            <a:r>
              <a:rPr lang="cs-CZ" sz="2000" b="1" dirty="0">
                <a:solidFill>
                  <a:srgbClr val="000099"/>
                </a:solidFill>
                <a:ea typeface="Times New Roman"/>
              </a:rPr>
              <a:t>Evropské fondy pro větší konkurenceschopnost </a:t>
            </a:r>
            <a:r>
              <a:rPr lang="cs-CZ" sz="2000" b="1" dirty="0" smtClean="0">
                <a:solidFill>
                  <a:srgbClr val="000099"/>
                </a:solidFill>
                <a:ea typeface="Times New Roman"/>
              </a:rPr>
              <a:t>regionů</a:t>
            </a:r>
          </a:p>
          <a:p>
            <a:pPr marL="0" indent="0" algn="just">
              <a:lnSpc>
                <a:spcPts val="1800"/>
              </a:lnSpc>
              <a:spcAft>
                <a:spcPts val="1200"/>
              </a:spcAft>
            </a:pPr>
            <a:r>
              <a:rPr lang="cs-CZ" sz="2000" dirty="0" smtClean="0">
                <a:ea typeface="Times New Roman"/>
              </a:rPr>
              <a:t>Plánovaný termín: 2.Q 2018 (přesun z 2017)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ea typeface="Times New Roman"/>
              </a:rPr>
              <a:t>Max. </a:t>
            </a:r>
            <a:r>
              <a:rPr lang="cs-CZ" sz="2000" dirty="0">
                <a:ea typeface="Times New Roman"/>
              </a:rPr>
              <a:t>rozpočet: 	</a:t>
            </a:r>
            <a:r>
              <a:rPr lang="cs-CZ" sz="2000" dirty="0" smtClean="0">
                <a:ea typeface="Times New Roman"/>
              </a:rPr>
              <a:t>  3.0 </a:t>
            </a:r>
            <a:r>
              <a:rPr lang="cs-CZ" sz="2000" dirty="0">
                <a:ea typeface="Times New Roman"/>
              </a:rPr>
              <a:t>mil. Kč bez DPH výroba </a:t>
            </a:r>
            <a:r>
              <a:rPr lang="cs-CZ" sz="2000" dirty="0" smtClean="0">
                <a:ea typeface="Times New Roman"/>
              </a:rPr>
              <a:t>spotů a vizuálu reklamy</a:t>
            </a:r>
            <a:r>
              <a:rPr lang="cs-CZ" sz="2000" dirty="0">
                <a:ea typeface="Times New Roman"/>
              </a:rPr>
              <a:t>			</a:t>
            </a:r>
            <a:r>
              <a:rPr lang="cs-CZ" sz="2000" dirty="0" smtClean="0">
                <a:ea typeface="Times New Roman"/>
              </a:rPr>
              <a:t>15.0 </a:t>
            </a:r>
            <a:r>
              <a:rPr lang="cs-CZ" sz="2000" dirty="0">
                <a:ea typeface="Times New Roman"/>
              </a:rPr>
              <a:t>mil. Kč bez DPH nákup mediálního </a:t>
            </a:r>
            <a:r>
              <a:rPr lang="cs-CZ" sz="2000" dirty="0" smtClean="0">
                <a:ea typeface="Times New Roman"/>
              </a:rPr>
              <a:t>	prostoru (TV, tisk)</a:t>
            </a:r>
          </a:p>
          <a:p>
            <a:pPr marL="0" indent="0" algn="just">
              <a:lnSpc>
                <a:spcPts val="18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>
                <a:ea typeface="Times New Roman"/>
              </a:rPr>
              <a:t>	</a:t>
            </a:r>
            <a:r>
              <a:rPr lang="cs-CZ" sz="2000" dirty="0" smtClean="0">
                <a:ea typeface="Times New Roman"/>
              </a:rPr>
              <a:t>	  </a:t>
            </a:r>
          </a:p>
          <a:p>
            <a:pPr marL="0" indent="0" algn="just">
              <a:lnSpc>
                <a:spcPts val="18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ea typeface="Times New Roman"/>
              </a:rPr>
              <a:t>Doplněna navazující on-line kampaň </a:t>
            </a:r>
            <a:r>
              <a:rPr lang="cs-CZ" sz="2000" b="1" dirty="0">
                <a:solidFill>
                  <a:srgbClr val="000099"/>
                </a:solidFill>
                <a:ea typeface="Times New Roman"/>
              </a:rPr>
              <a:t>Kde evropské fondy pomáhají</a:t>
            </a:r>
          </a:p>
          <a:p>
            <a:pPr marL="0" indent="0" algn="just">
              <a:lnSpc>
                <a:spcPts val="18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ea typeface="Times New Roman"/>
              </a:rPr>
              <a:t>Max. rozpočet: 	3.5 mil. Kč bez DPH (nákup on-line prostoru)</a:t>
            </a:r>
          </a:p>
          <a:p>
            <a:pPr marL="0" indent="0" algn="just">
              <a:lnSpc>
                <a:spcPts val="1800"/>
              </a:lnSpc>
              <a:spcBef>
                <a:spcPts val="0"/>
              </a:spcBef>
              <a:spcAft>
                <a:spcPts val="600"/>
              </a:spcAft>
            </a:pPr>
            <a:endParaRPr lang="cs-CZ" sz="2000" dirty="0">
              <a:ea typeface="Times New Roman"/>
            </a:endParaRPr>
          </a:p>
          <a:p>
            <a:pPr marL="0" indent="0" algn="just">
              <a:spcAft>
                <a:spcPts val="0"/>
              </a:spcAft>
            </a:pPr>
            <a:r>
              <a:rPr lang="cs-CZ" sz="2000" b="1" dirty="0" smtClean="0">
                <a:ea typeface="Times New Roman"/>
              </a:rPr>
              <a:t>2. </a:t>
            </a:r>
            <a:r>
              <a:rPr lang="cs-CZ" sz="2000" b="1" dirty="0" err="1" smtClean="0">
                <a:ea typeface="Times New Roman"/>
              </a:rPr>
              <a:t>Event</a:t>
            </a:r>
            <a:r>
              <a:rPr lang="cs-CZ" sz="2000" b="1" dirty="0">
                <a:ea typeface="Times New Roman"/>
              </a:rPr>
              <a:t>:</a:t>
            </a:r>
            <a:r>
              <a:rPr lang="cs-CZ" sz="2000" b="1" dirty="0" smtClean="0">
                <a:ea typeface="Times New Roman"/>
              </a:rPr>
              <a:t> </a:t>
            </a:r>
            <a:r>
              <a:rPr lang="cs-CZ" sz="2000" b="1" dirty="0" smtClean="0">
                <a:solidFill>
                  <a:srgbClr val="000099"/>
                </a:solidFill>
                <a:ea typeface="Times New Roman"/>
              </a:rPr>
              <a:t>Prezentace </a:t>
            </a:r>
            <a:r>
              <a:rPr lang="cs-CZ" sz="2000" b="1" dirty="0">
                <a:solidFill>
                  <a:srgbClr val="000099"/>
                </a:solidFill>
                <a:ea typeface="Times New Roman"/>
              </a:rPr>
              <a:t>ESI fondů na hudebním festivalu </a:t>
            </a:r>
            <a:r>
              <a:rPr lang="cs-CZ" sz="2000" dirty="0" smtClean="0">
                <a:ea typeface="Times New Roman"/>
              </a:rPr>
              <a:t>– navázání na úspěšný koncept z </a:t>
            </a:r>
            <a:r>
              <a:rPr lang="cs-CZ" sz="2000" i="1" dirty="0" smtClean="0">
                <a:ea typeface="Times New Roman"/>
              </a:rPr>
              <a:t>Rock </a:t>
            </a:r>
            <a:r>
              <a:rPr lang="cs-CZ" sz="2000" i="1" dirty="0" err="1" smtClean="0">
                <a:ea typeface="Times New Roman"/>
              </a:rPr>
              <a:t>for</a:t>
            </a:r>
            <a:r>
              <a:rPr lang="cs-CZ" sz="2000" i="1" dirty="0" smtClean="0">
                <a:ea typeface="Times New Roman"/>
              </a:rPr>
              <a:t> </a:t>
            </a:r>
            <a:r>
              <a:rPr lang="cs-CZ" sz="2000" i="1" dirty="0" err="1" smtClean="0">
                <a:ea typeface="Times New Roman"/>
              </a:rPr>
              <a:t>People</a:t>
            </a:r>
            <a:r>
              <a:rPr lang="cs-CZ" sz="2000" i="1" dirty="0" smtClean="0">
                <a:ea typeface="Times New Roman"/>
              </a:rPr>
              <a:t> </a:t>
            </a:r>
            <a:r>
              <a:rPr lang="cs-CZ" sz="2000" dirty="0" smtClean="0">
                <a:ea typeface="Times New Roman"/>
              </a:rPr>
              <a:t>v létě 2017 =˃ </a:t>
            </a:r>
            <a:r>
              <a:rPr lang="cs-CZ" sz="2000" dirty="0" err="1" smtClean="0">
                <a:ea typeface="Times New Roman"/>
              </a:rPr>
              <a:t>Votvírák</a:t>
            </a:r>
            <a:r>
              <a:rPr lang="cs-CZ" sz="2000" dirty="0" smtClean="0">
                <a:ea typeface="Times New Roman"/>
              </a:rPr>
              <a:t> 2018</a:t>
            </a:r>
          </a:p>
          <a:p>
            <a:pPr marL="0" indent="0" algn="just">
              <a:spcAft>
                <a:spcPts val="0"/>
              </a:spcAft>
            </a:pPr>
            <a:r>
              <a:rPr lang="cs-CZ" sz="2000" dirty="0" smtClean="0">
                <a:ea typeface="Times New Roman"/>
              </a:rPr>
              <a:t>Plánovaný termín: červen 2018</a:t>
            </a:r>
          </a:p>
          <a:p>
            <a:pPr marL="0" indent="0" algn="just">
              <a:lnSpc>
                <a:spcPts val="1800"/>
              </a:lnSpc>
              <a:spcAft>
                <a:spcPts val="0"/>
              </a:spcAft>
            </a:pPr>
            <a:r>
              <a:rPr lang="cs-CZ" sz="2000" dirty="0" smtClean="0">
                <a:ea typeface="Times New Roman"/>
              </a:rPr>
              <a:t>Max. rozpočet: 	 1.8 mil. Kč bez DPH</a:t>
            </a:r>
          </a:p>
        </p:txBody>
      </p:sp>
      <p:sp>
        <p:nvSpPr>
          <p:cNvPr id="3" name="Nadpis 2"/>
          <p:cNvSpPr txBox="1">
            <a:spLocks/>
          </p:cNvSpPr>
          <p:nvPr/>
        </p:nvSpPr>
        <p:spPr>
          <a:xfrm>
            <a:off x="3059832" y="548680"/>
            <a:ext cx="5904656" cy="50405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fontAlgn="auto">
              <a:spcAft>
                <a:spcPts val="0"/>
              </a:spcAft>
            </a:pPr>
            <a:r>
              <a:rPr lang="cs-CZ" sz="3200" b="1" dirty="0" smtClean="0">
                <a:solidFill>
                  <a:srgbClr val="000099"/>
                </a:solidFill>
                <a:cs typeface="Arial" pitchFamily="34" charset="0"/>
              </a:rPr>
              <a:t>Vybrané komunikační aktivity </a:t>
            </a:r>
          </a:p>
        </p:txBody>
      </p:sp>
    </p:spTree>
    <p:extLst>
      <p:ext uri="{BB962C8B-B14F-4D97-AF65-F5344CB8AC3E}">
        <p14:creationId xmlns:p14="http://schemas.microsoft.com/office/powerpoint/2010/main" val="424604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1. Zahájení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91264" cy="3168352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cs-CZ" dirty="0">
                <a:latin typeface="Arial" charset="0"/>
                <a:cs typeface="Arial" charset="0"/>
              </a:rPr>
              <a:t>Úvodní slovo zástupce </a:t>
            </a:r>
            <a:r>
              <a:rPr lang="cs-CZ" dirty="0" smtClean="0">
                <a:latin typeface="Arial" charset="0"/>
                <a:cs typeface="Arial" charset="0"/>
              </a:rPr>
              <a:t>ŘO OPTP</a:t>
            </a:r>
            <a:endParaRPr lang="cs-CZ" dirty="0">
              <a:latin typeface="Arial" charset="0"/>
              <a:cs typeface="Arial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cs-CZ" dirty="0" smtClean="0">
                <a:latin typeface="Arial" charset="0"/>
                <a:cs typeface="Arial" charset="0"/>
              </a:rPr>
              <a:t>Úvodní </a:t>
            </a:r>
            <a:r>
              <a:rPr lang="cs-CZ" dirty="0">
                <a:latin typeface="Arial" charset="0"/>
                <a:cs typeface="Arial" charset="0"/>
              </a:rPr>
              <a:t>slovo zástupce EK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cs-CZ" dirty="0" smtClean="0">
                <a:latin typeface="Arial" charset="0"/>
                <a:cs typeface="Arial" charset="0"/>
              </a:rPr>
              <a:t>Projednání </a:t>
            </a:r>
            <a:r>
              <a:rPr lang="cs-CZ" dirty="0">
                <a:latin typeface="Arial" charset="0"/>
                <a:cs typeface="Arial" charset="0"/>
              </a:rPr>
              <a:t>programu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628800"/>
            <a:ext cx="8640960" cy="4680520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</a:pPr>
            <a:r>
              <a:rPr lang="cs-CZ" sz="2000" b="1" dirty="0" smtClean="0">
                <a:ea typeface="Times New Roman"/>
              </a:rPr>
              <a:t>3. </a:t>
            </a:r>
            <a:r>
              <a:rPr lang="cs-CZ" sz="2000" b="1" dirty="0" err="1" smtClean="0">
                <a:ea typeface="Times New Roman"/>
              </a:rPr>
              <a:t>Event</a:t>
            </a:r>
            <a:r>
              <a:rPr lang="cs-CZ" sz="2000" b="1" dirty="0">
                <a:ea typeface="Times New Roman"/>
              </a:rPr>
              <a:t>:</a:t>
            </a:r>
            <a:r>
              <a:rPr lang="cs-CZ" sz="2000" b="1" dirty="0" smtClean="0">
                <a:ea typeface="Times New Roman"/>
              </a:rPr>
              <a:t> </a:t>
            </a:r>
            <a:r>
              <a:rPr lang="cs-CZ" sz="2000" b="1" dirty="0">
                <a:solidFill>
                  <a:srgbClr val="000099"/>
                </a:solidFill>
                <a:ea typeface="Times New Roman"/>
              </a:rPr>
              <a:t>Den otevřených dveří na projektech </a:t>
            </a:r>
            <a:r>
              <a:rPr lang="cs-CZ" sz="2000" dirty="0">
                <a:ea typeface="Times New Roman"/>
              </a:rPr>
              <a:t>– </a:t>
            </a:r>
            <a:r>
              <a:rPr lang="cs-CZ" sz="2000" b="1" dirty="0">
                <a:ea typeface="Times New Roman"/>
              </a:rPr>
              <a:t>7 </a:t>
            </a:r>
            <a:r>
              <a:rPr lang="cs-CZ" sz="2000" b="1" dirty="0" smtClean="0">
                <a:ea typeface="Times New Roman"/>
              </a:rPr>
              <a:t>úspěšných projektů </a:t>
            </a:r>
            <a:r>
              <a:rPr lang="cs-CZ" sz="2000" dirty="0" smtClean="0">
                <a:ea typeface="Times New Roman"/>
              </a:rPr>
              <a:t>zpřístupníme </a:t>
            </a:r>
            <a:r>
              <a:rPr lang="cs-CZ" sz="2000" dirty="0">
                <a:ea typeface="Times New Roman"/>
              </a:rPr>
              <a:t>ve spolupráci s příjemci široké </a:t>
            </a:r>
            <a:r>
              <a:rPr lang="cs-CZ" sz="2000" dirty="0" smtClean="0">
                <a:ea typeface="Times New Roman"/>
              </a:rPr>
              <a:t>veřejnosti s podporou </a:t>
            </a:r>
            <a:r>
              <a:rPr lang="cs-CZ" sz="2000" dirty="0">
                <a:ea typeface="Times New Roman"/>
              </a:rPr>
              <a:t>on-line </a:t>
            </a:r>
            <a:r>
              <a:rPr lang="cs-CZ" sz="2000" dirty="0" smtClean="0">
                <a:ea typeface="Times New Roman"/>
              </a:rPr>
              <a:t>kampaně </a:t>
            </a:r>
            <a:r>
              <a:rPr lang="cs-CZ" sz="2000" dirty="0">
                <a:ea typeface="Times New Roman"/>
              </a:rPr>
              <a:t>(viz bod 1.)</a:t>
            </a:r>
          </a:p>
          <a:p>
            <a:pPr marL="0" indent="0" algn="just">
              <a:spcAft>
                <a:spcPts val="0"/>
              </a:spcAft>
            </a:pPr>
            <a:r>
              <a:rPr lang="cs-CZ" sz="2000" dirty="0" smtClean="0">
                <a:ea typeface="Times New Roman"/>
              </a:rPr>
              <a:t>Plánovaný termín: září 2018</a:t>
            </a:r>
          </a:p>
          <a:p>
            <a:pPr marL="0" indent="0" algn="just">
              <a:lnSpc>
                <a:spcPts val="1800"/>
              </a:lnSpc>
              <a:spcAft>
                <a:spcPts val="0"/>
              </a:spcAft>
            </a:pPr>
            <a:r>
              <a:rPr lang="cs-CZ" sz="2000" dirty="0" smtClean="0">
                <a:ea typeface="Times New Roman"/>
              </a:rPr>
              <a:t>Max. rozpočet: 	1.85 mil. Kč bez DPH</a:t>
            </a:r>
          </a:p>
          <a:p>
            <a:pPr marL="0" indent="0" algn="just">
              <a:lnSpc>
                <a:spcPts val="1800"/>
              </a:lnSpc>
              <a:spcAft>
                <a:spcPts val="0"/>
              </a:spcAft>
            </a:pPr>
            <a:endParaRPr lang="cs-CZ" sz="2000" dirty="0">
              <a:ea typeface="Times New Roman"/>
            </a:endParaRPr>
          </a:p>
          <a:p>
            <a:pPr marL="0" indent="0" algn="just">
              <a:spcAft>
                <a:spcPts val="0"/>
              </a:spcAft>
            </a:pPr>
            <a:r>
              <a:rPr lang="cs-CZ" sz="2000" b="1" dirty="0" smtClean="0">
                <a:ea typeface="Times New Roman"/>
              </a:rPr>
              <a:t>4. </a:t>
            </a:r>
            <a:r>
              <a:rPr lang="cs-CZ" sz="2000" b="1" dirty="0" err="1" smtClean="0">
                <a:ea typeface="Times New Roman"/>
              </a:rPr>
              <a:t>Event</a:t>
            </a:r>
            <a:r>
              <a:rPr lang="cs-CZ" sz="2000" b="1" dirty="0" smtClean="0">
                <a:ea typeface="Times New Roman"/>
              </a:rPr>
              <a:t>: </a:t>
            </a:r>
            <a:r>
              <a:rPr lang="cs-CZ" sz="2000" b="1" dirty="0" smtClean="0">
                <a:solidFill>
                  <a:srgbClr val="000099"/>
                </a:solidFill>
                <a:ea typeface="Times New Roman"/>
              </a:rPr>
              <a:t>Putovní </a:t>
            </a:r>
            <a:r>
              <a:rPr lang="cs-CZ" sz="2000" b="1" dirty="0" err="1" smtClean="0">
                <a:solidFill>
                  <a:srgbClr val="000099"/>
                </a:solidFill>
                <a:ea typeface="Times New Roman"/>
              </a:rPr>
              <a:t>fotovýstava</a:t>
            </a:r>
            <a:r>
              <a:rPr lang="cs-CZ" sz="2000" b="1" dirty="0" smtClean="0">
                <a:solidFill>
                  <a:srgbClr val="000099"/>
                </a:solidFill>
                <a:ea typeface="Times New Roman"/>
              </a:rPr>
              <a:t> </a:t>
            </a:r>
            <a:r>
              <a:rPr lang="cs-CZ" sz="2000" b="1" dirty="0">
                <a:solidFill>
                  <a:srgbClr val="000099"/>
                </a:solidFill>
                <a:ea typeface="Times New Roman"/>
              </a:rPr>
              <a:t>v krajských </a:t>
            </a:r>
            <a:r>
              <a:rPr lang="cs-CZ" sz="2000" b="1" dirty="0" smtClean="0">
                <a:solidFill>
                  <a:srgbClr val="000099"/>
                </a:solidFill>
                <a:ea typeface="Times New Roman"/>
              </a:rPr>
              <a:t>městech </a:t>
            </a:r>
            <a:r>
              <a:rPr lang="cs-CZ" sz="2000" dirty="0">
                <a:ea typeface="Times New Roman"/>
              </a:rPr>
              <a:t>– aktivita odzkoušená </a:t>
            </a:r>
            <a:r>
              <a:rPr lang="cs-CZ" sz="2000" dirty="0" smtClean="0">
                <a:ea typeface="Times New Roman"/>
              </a:rPr>
              <a:t>letos na podzim se v roce 2018 uskuteční ve všech </a:t>
            </a:r>
            <a:r>
              <a:rPr lang="cs-CZ" sz="2000" b="1" dirty="0">
                <a:ea typeface="Times New Roman"/>
              </a:rPr>
              <a:t>13 </a:t>
            </a:r>
            <a:r>
              <a:rPr lang="cs-CZ" sz="2000" b="1" dirty="0" smtClean="0">
                <a:ea typeface="Times New Roman"/>
              </a:rPr>
              <a:t>krajských městech</a:t>
            </a:r>
          </a:p>
          <a:p>
            <a:pPr marL="0" lvl="0" indent="0" algn="just">
              <a:spcAft>
                <a:spcPts val="0"/>
              </a:spcAft>
            </a:pPr>
            <a:r>
              <a:rPr lang="cs-CZ" sz="2000" dirty="0">
                <a:solidFill>
                  <a:prstClr val="black"/>
                </a:solidFill>
                <a:ea typeface="Times New Roman"/>
              </a:rPr>
              <a:t>Plánovaný termín: </a:t>
            </a:r>
            <a:r>
              <a:rPr lang="cs-CZ" sz="2000" dirty="0" smtClean="0">
                <a:solidFill>
                  <a:prstClr val="black"/>
                </a:solidFill>
                <a:ea typeface="Times New Roman"/>
              </a:rPr>
              <a:t>červen – prosinec 2018</a:t>
            </a:r>
            <a:endParaRPr lang="cs-CZ" sz="2000" dirty="0">
              <a:solidFill>
                <a:prstClr val="black"/>
              </a:solidFill>
              <a:ea typeface="Times New Roman"/>
            </a:endParaRPr>
          </a:p>
          <a:p>
            <a:pPr marL="0" lvl="0" indent="0" algn="just">
              <a:lnSpc>
                <a:spcPts val="1800"/>
              </a:lnSpc>
              <a:spcAft>
                <a:spcPts val="0"/>
              </a:spcAft>
            </a:pPr>
            <a:r>
              <a:rPr lang="cs-CZ" sz="2000" dirty="0">
                <a:solidFill>
                  <a:prstClr val="black"/>
                </a:solidFill>
                <a:ea typeface="Times New Roman"/>
              </a:rPr>
              <a:t>Max. rozpočet: 	</a:t>
            </a:r>
            <a:r>
              <a:rPr lang="cs-CZ" sz="2000" dirty="0" smtClean="0">
                <a:solidFill>
                  <a:prstClr val="black"/>
                </a:solidFill>
                <a:ea typeface="Times New Roman"/>
              </a:rPr>
              <a:t>1.9 </a:t>
            </a:r>
            <a:r>
              <a:rPr lang="cs-CZ" sz="2000" dirty="0">
                <a:solidFill>
                  <a:prstClr val="black"/>
                </a:solidFill>
                <a:ea typeface="Times New Roman"/>
              </a:rPr>
              <a:t>mil. Kč bez DPH</a:t>
            </a:r>
          </a:p>
          <a:p>
            <a:pPr marL="0" indent="0" algn="just">
              <a:spcAft>
                <a:spcPts val="0"/>
              </a:spcAft>
            </a:pPr>
            <a:endParaRPr lang="cs-CZ" sz="2000" b="1" dirty="0">
              <a:ea typeface="Times New Roman"/>
            </a:endParaRPr>
          </a:p>
        </p:txBody>
      </p:sp>
      <p:sp>
        <p:nvSpPr>
          <p:cNvPr id="3" name="Nadpis 2"/>
          <p:cNvSpPr txBox="1">
            <a:spLocks/>
          </p:cNvSpPr>
          <p:nvPr/>
        </p:nvSpPr>
        <p:spPr>
          <a:xfrm>
            <a:off x="2699792" y="548680"/>
            <a:ext cx="6264696" cy="50405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fontAlgn="auto">
              <a:spcAft>
                <a:spcPts val="0"/>
              </a:spcAft>
            </a:pPr>
            <a:r>
              <a:rPr lang="cs-CZ" sz="3200" b="1" dirty="0" smtClean="0">
                <a:solidFill>
                  <a:srgbClr val="000099"/>
                </a:solidFill>
                <a:cs typeface="Arial" pitchFamily="34" charset="0"/>
              </a:rPr>
              <a:t>Vybrané komunikační aktivity II </a:t>
            </a:r>
          </a:p>
        </p:txBody>
      </p:sp>
    </p:spTree>
    <p:extLst>
      <p:ext uri="{BB962C8B-B14F-4D97-AF65-F5344CB8AC3E}">
        <p14:creationId xmlns:p14="http://schemas.microsoft.com/office/powerpoint/2010/main" val="417797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628800"/>
            <a:ext cx="8291264" cy="4680520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Součet </a:t>
            </a:r>
            <a:r>
              <a:rPr lang="cs-CZ" sz="2000" b="1" dirty="0"/>
              <a:t>indikativních nákladů </a:t>
            </a:r>
            <a:r>
              <a:rPr lang="cs-CZ" sz="2000" dirty="0"/>
              <a:t>na plánované komunikační aktivity </a:t>
            </a:r>
            <a:r>
              <a:rPr lang="cs-CZ" sz="2000" dirty="0" err="1"/>
              <a:t>RKoP</a:t>
            </a:r>
            <a:r>
              <a:rPr lang="cs-CZ" sz="2000" dirty="0"/>
              <a:t> OPTP a MMR-NOK 2018 činí </a:t>
            </a:r>
            <a:r>
              <a:rPr lang="cs-CZ" b="1" dirty="0"/>
              <a:t>51.360.000 Kč</a:t>
            </a:r>
            <a:r>
              <a:rPr lang="cs-CZ" sz="1800" dirty="0"/>
              <a:t>. </a:t>
            </a:r>
            <a:endParaRPr lang="cs-CZ" sz="2000" dirty="0"/>
          </a:p>
          <a:p>
            <a:pPr marL="285750" indent="-285750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Vyšší rozpočet je způsoben převodem a dokončením některých plánovaných aktivit pro letošní rok v roce 2018 (např. nový web).</a:t>
            </a:r>
          </a:p>
          <a:p>
            <a:pPr marL="285750" indent="-285750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Harmonogram doručení jednotlivých aktivit může být ovlivněn průběhem plánovaných veřejných zakázek. </a:t>
            </a:r>
          </a:p>
        </p:txBody>
      </p:sp>
      <p:sp>
        <p:nvSpPr>
          <p:cNvPr id="3" name="Nadpis 2"/>
          <p:cNvSpPr txBox="1">
            <a:spLocks/>
          </p:cNvSpPr>
          <p:nvPr/>
        </p:nvSpPr>
        <p:spPr>
          <a:xfrm>
            <a:off x="3059832" y="548680"/>
            <a:ext cx="5904656" cy="50405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fontAlgn="auto">
              <a:spcAft>
                <a:spcPts val="0"/>
              </a:spcAft>
            </a:pPr>
            <a:r>
              <a:rPr lang="cs-CZ" sz="3200" b="1" dirty="0" smtClean="0">
                <a:solidFill>
                  <a:srgbClr val="000099"/>
                </a:solidFill>
                <a:cs typeface="Arial" pitchFamily="34" charset="0"/>
              </a:rPr>
              <a:t>Rozpočet </a:t>
            </a:r>
          </a:p>
        </p:txBody>
      </p:sp>
    </p:spTree>
    <p:extLst>
      <p:ext uri="{BB962C8B-B14F-4D97-AF65-F5344CB8AC3E}">
        <p14:creationId xmlns:p14="http://schemas.microsoft.com/office/powerpoint/2010/main" val="191405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 txBox="1">
            <a:spLocks/>
          </p:cNvSpPr>
          <p:nvPr/>
        </p:nvSpPr>
        <p:spPr>
          <a:xfrm>
            <a:off x="3059832" y="548680"/>
            <a:ext cx="5904656" cy="50405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fontAlgn="auto">
              <a:spcAft>
                <a:spcPts val="0"/>
              </a:spcAft>
            </a:pPr>
            <a:r>
              <a:rPr lang="cs-CZ" sz="3200" b="1" dirty="0" smtClean="0">
                <a:solidFill>
                  <a:srgbClr val="000099"/>
                </a:solidFill>
                <a:cs typeface="Arial" pitchFamily="34" charset="0"/>
              </a:rPr>
              <a:t>Otázky?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387" y="1772816"/>
            <a:ext cx="5895227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171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ovéPole 6"/>
          <p:cNvSpPr txBox="1">
            <a:spLocks noChangeArrowheads="1"/>
          </p:cNvSpPr>
          <p:nvPr/>
        </p:nvSpPr>
        <p:spPr bwMode="auto">
          <a:xfrm>
            <a:off x="1692275" y="1412875"/>
            <a:ext cx="5688013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cs-CZ" sz="3200" b="1" dirty="0" smtClean="0">
              <a:solidFill>
                <a:srgbClr val="000099"/>
              </a:solidFill>
            </a:endParaRPr>
          </a:p>
          <a:p>
            <a:pPr algn="ctr"/>
            <a:endParaRPr lang="cs-CZ" sz="3200" b="1" dirty="0" smtClean="0">
              <a:solidFill>
                <a:srgbClr val="000099"/>
              </a:solidFill>
            </a:endParaRPr>
          </a:p>
          <a:p>
            <a:pPr algn="ctr"/>
            <a:r>
              <a:rPr lang="cs-CZ" sz="3200" b="1" dirty="0">
                <a:solidFill>
                  <a:srgbClr val="000099"/>
                </a:solidFill>
              </a:rPr>
              <a:t>9</a:t>
            </a:r>
            <a:r>
              <a:rPr lang="cs-CZ" sz="3200" b="1" dirty="0" smtClean="0">
                <a:solidFill>
                  <a:srgbClr val="000099"/>
                </a:solidFill>
              </a:rPr>
              <a:t>. </a:t>
            </a:r>
            <a:endParaRPr lang="cs-CZ" sz="3200" b="1" dirty="0">
              <a:solidFill>
                <a:srgbClr val="000099"/>
              </a:solidFill>
            </a:endParaRPr>
          </a:p>
          <a:p>
            <a:pPr algn="ctr"/>
            <a:r>
              <a:rPr lang="cs-CZ" sz="3200" b="1" dirty="0" smtClean="0">
                <a:solidFill>
                  <a:srgbClr val="000099"/>
                </a:solidFill>
              </a:rPr>
              <a:t>Prezentace </a:t>
            </a:r>
            <a:r>
              <a:rPr lang="cs-CZ" sz="3200" b="1" dirty="0">
                <a:solidFill>
                  <a:srgbClr val="000099"/>
                </a:solidFill>
              </a:rPr>
              <a:t>ITI Plzeň</a:t>
            </a:r>
          </a:p>
        </p:txBody>
      </p:sp>
    </p:spTree>
    <p:extLst>
      <p:ext uri="{BB962C8B-B14F-4D97-AF65-F5344CB8AC3E}">
        <p14:creationId xmlns:p14="http://schemas.microsoft.com/office/powerpoint/2010/main" val="149574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556792"/>
            <a:ext cx="8219256" cy="4320480"/>
          </a:xfrm>
        </p:spPr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výzva č.3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financování provozních a mzdových nákladů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rozdělení na projekty ITI ZS a řízení ITI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celkem 7+7 projektů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projekty maximální délka 24 měsíců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financování plánováno až do konce roku 2023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celkově </a:t>
            </a:r>
            <a:r>
              <a:rPr lang="cs-CZ" dirty="0" err="1" smtClean="0"/>
              <a:t>zazávazkováno</a:t>
            </a:r>
            <a:r>
              <a:rPr lang="cs-CZ" dirty="0"/>
              <a:t> </a:t>
            </a:r>
            <a:r>
              <a:rPr lang="cs-CZ" dirty="0" smtClean="0"/>
              <a:t>78 451 467 Kč (CZV)</a:t>
            </a:r>
            <a:endParaRPr lang="cs-CZ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/>
              <a:t>dosud vyčerpáno  34 609 </a:t>
            </a:r>
            <a:r>
              <a:rPr lang="cs-CZ" dirty="0" smtClean="0"/>
              <a:t>551 Kč (CZV)</a:t>
            </a:r>
            <a:endParaRPr lang="cs-CZ" dirty="0"/>
          </a:p>
          <a:p>
            <a:pPr marL="342900" lvl="1" indent="-342900">
              <a:buFontTx/>
              <a:buChar char="-"/>
            </a:pPr>
            <a:endParaRPr lang="cs-CZ" dirty="0"/>
          </a:p>
          <a:p>
            <a:pPr marL="571500" lvl="1" indent="-571500">
              <a:buFontTx/>
              <a:buChar char="-"/>
            </a:pPr>
            <a:endParaRPr lang="cs-CZ" sz="3600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ITI v OPTP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82673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939121"/>
              </p:ext>
            </p:extLst>
          </p:nvPr>
        </p:nvGraphicFramePr>
        <p:xfrm>
          <a:off x="395536" y="1412776"/>
          <a:ext cx="8496944" cy="47472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459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9425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7168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2002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1638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94947">
                <a:tc>
                  <a:txBody>
                    <a:bodyPr/>
                    <a:lstStyle/>
                    <a:p>
                      <a:pPr algn="ctr" fontAlgn="t"/>
                      <a:r>
                        <a:rPr lang="cs-CZ" sz="900" b="1" u="none" strike="noStrike" dirty="0">
                          <a:effectLst/>
                        </a:rPr>
                        <a:t>Číslo projektu</a:t>
                      </a:r>
                      <a:endParaRPr lang="cs-CZ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900" b="1" u="none" strike="noStrike" dirty="0">
                          <a:effectLst/>
                        </a:rPr>
                        <a:t>Název projektu CZ</a:t>
                      </a:r>
                      <a:endParaRPr lang="cs-CZ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900" b="1" u="none" strike="noStrike" dirty="0">
                          <a:effectLst/>
                        </a:rPr>
                        <a:t>Příjemce</a:t>
                      </a:r>
                      <a:endParaRPr lang="cs-CZ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900" b="1" u="none" strike="noStrike" dirty="0">
                          <a:effectLst/>
                        </a:rPr>
                        <a:t>Schválené vyúčtování</a:t>
                      </a:r>
                      <a:br>
                        <a:rPr lang="cs-CZ" sz="900" b="1" u="none" strike="noStrike" dirty="0">
                          <a:effectLst/>
                        </a:rPr>
                      </a:br>
                      <a:r>
                        <a:rPr lang="cs-CZ" sz="900" b="1" u="none" strike="noStrike" dirty="0">
                          <a:effectLst/>
                        </a:rPr>
                        <a:t>CZV v Kč</a:t>
                      </a:r>
                      <a:endParaRPr lang="cs-CZ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900" b="1" u="none" strike="noStrike" dirty="0">
                          <a:effectLst/>
                        </a:rPr>
                        <a:t>Datum ukončení</a:t>
                      </a:r>
                      <a:endParaRPr lang="cs-CZ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947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 dirty="0">
                          <a:effectLst/>
                        </a:rPr>
                        <a:t>CZ.08.1.125/0.0/0.0/15_003/0000048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 dirty="0">
                          <a:effectLst/>
                        </a:rPr>
                        <a:t>Podpora řízení a  koordinace Integrované teritoriální investice Olomoucké aglomerace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 dirty="0">
                          <a:effectLst/>
                        </a:rPr>
                        <a:t>Statutární město Olomouc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dirty="0">
                          <a:effectLst/>
                        </a:rPr>
                        <a:t>3 461 122,00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31.01.2018</a:t>
                      </a:r>
                      <a:endParaRPr lang="cs-CZ" sz="9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947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 dirty="0">
                          <a:effectLst/>
                        </a:rPr>
                        <a:t>CZ.08.1.125/0.0/0.0/15_003/0000078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 dirty="0">
                          <a:effectLst/>
                        </a:rPr>
                        <a:t>Zprostředkující subjekt Integrované teritoriální investice Olomoucké aglomerace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 dirty="0">
                          <a:effectLst/>
                        </a:rPr>
                        <a:t>Statutární město Olomouc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u="none" strike="noStrike" dirty="0">
                          <a:effectLst/>
                        </a:rPr>
                        <a:t>2 295 243,00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u="none" strike="noStrike" dirty="0">
                          <a:effectLst/>
                        </a:rPr>
                        <a:t>31.05.2018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947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 dirty="0">
                          <a:effectLst/>
                        </a:rPr>
                        <a:t>CZ.08.1.125/0.0/0.0/15_003/0000050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 dirty="0">
                          <a:effectLst/>
                        </a:rPr>
                        <a:t>Řízení Strategie ITI ostravské aglomerace 2014 - 2020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 dirty="0">
                          <a:effectLst/>
                        </a:rPr>
                        <a:t>Statutární město Ostrava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u="none" strike="noStrike" dirty="0">
                          <a:effectLst/>
                        </a:rPr>
                        <a:t>3 784 307,76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30.11.2017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1328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 dirty="0">
                          <a:effectLst/>
                        </a:rPr>
                        <a:t>CZ.08.1.125/0.0/0.0/15_003/0000075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 dirty="0">
                          <a:effectLst/>
                        </a:rPr>
                        <a:t>Zprostředkující subjekt ITI ostravské aglomerace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 dirty="0">
                          <a:effectLst/>
                        </a:rPr>
                        <a:t>Statutární město Ostrava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u="none" strike="noStrike" dirty="0">
                          <a:effectLst/>
                        </a:rPr>
                        <a:t>2 136 239,44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u="none" strike="noStrike" dirty="0">
                          <a:effectLst/>
                        </a:rPr>
                        <a:t>30.06.2018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26672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 dirty="0">
                          <a:effectLst/>
                        </a:rPr>
                        <a:t>CZ.08.1.125/0.0/0.0/15_003/0000062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 dirty="0">
                          <a:effectLst/>
                        </a:rPr>
                        <a:t>Řízení strategie ITI Plzeň - nositel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700" u="none" strike="noStrike" dirty="0">
                          <a:effectLst/>
                        </a:rPr>
                        <a:t>ÚTVAR KOORDINACE EVROPSKÝCH PROJEKTŮ MĚSTA PLZNĚ, příspěvková organizace</a:t>
                      </a:r>
                      <a:endParaRPr lang="cs-CZ" sz="7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u="none" strike="noStrike" dirty="0">
                          <a:effectLst/>
                        </a:rPr>
                        <a:t>3 043 924,86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31.10.2017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947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 dirty="0">
                          <a:effectLst/>
                        </a:rPr>
                        <a:t>CZ.08.1.125/0.0/0.0/15_003/0000085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 dirty="0">
                          <a:effectLst/>
                        </a:rPr>
                        <a:t>Zprostředkující subjekt ITI plzeňské metropolitní oblasti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 dirty="0">
                          <a:effectLst/>
                        </a:rPr>
                        <a:t>Statutární město Plzeň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u="none" strike="noStrike" dirty="0">
                          <a:effectLst/>
                        </a:rPr>
                        <a:t>1 579 789,94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u="none" strike="noStrike" dirty="0">
                          <a:effectLst/>
                        </a:rPr>
                        <a:t>30.06.2018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947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 dirty="0">
                          <a:effectLst/>
                        </a:rPr>
                        <a:t>CZ.08.1.125/0.0/0.0/15_003/0000064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 dirty="0">
                          <a:effectLst/>
                        </a:rPr>
                        <a:t>Řízení Strategie integrované územní investice Hradecko-pardubické aglomerace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 dirty="0">
                          <a:effectLst/>
                        </a:rPr>
                        <a:t>Statutární město Pardubice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u="none" strike="noStrike" dirty="0">
                          <a:effectLst/>
                        </a:rPr>
                        <a:t>4 349 029,00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31.12.2017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947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 dirty="0">
                          <a:effectLst/>
                        </a:rPr>
                        <a:t>CZ.08.1.125/0.0/0.0/15_003/0000076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 dirty="0">
                          <a:effectLst/>
                        </a:rPr>
                        <a:t>Zprostředkující subjekt integrované územní investice Hradecko-pardubické aglomerace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 dirty="0">
                          <a:effectLst/>
                        </a:rPr>
                        <a:t>Statutární město Pardubice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u="none" strike="noStrike" dirty="0">
                          <a:effectLst/>
                        </a:rPr>
                        <a:t>1 591 467,50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u="none" strike="noStrike" dirty="0">
                          <a:effectLst/>
                        </a:rPr>
                        <a:t>31.05.2018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947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 dirty="0">
                          <a:effectLst/>
                        </a:rPr>
                        <a:t>CZ.08.1.125/0.0/0.0/15_003/0000066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 dirty="0">
                          <a:effectLst/>
                        </a:rPr>
                        <a:t>Řízení ITI 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 dirty="0">
                          <a:effectLst/>
                        </a:rPr>
                        <a:t>Statutární město Brno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u="none" strike="noStrike" dirty="0">
                          <a:effectLst/>
                        </a:rPr>
                        <a:t>3 085 168,94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u="none" strike="noStrike">
                          <a:effectLst/>
                        </a:rPr>
                        <a:t>28.02.2018</a:t>
                      </a:r>
                      <a:endParaRPr lang="cs-CZ" sz="9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947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 dirty="0">
                          <a:effectLst/>
                        </a:rPr>
                        <a:t>CZ.08.1.125/0.0/0.0/15_003/0000082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 dirty="0">
                          <a:effectLst/>
                        </a:rPr>
                        <a:t>Zprostředkující subjekt ITI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 dirty="0">
                          <a:effectLst/>
                        </a:rPr>
                        <a:t>Statutární město Brno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u="none" strike="noStrike" dirty="0">
                          <a:effectLst/>
                        </a:rPr>
                        <a:t>1 401 619,96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u="none" strike="noStrike" dirty="0">
                          <a:effectLst/>
                        </a:rPr>
                        <a:t>31.08.2018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947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 dirty="0">
                          <a:effectLst/>
                        </a:rPr>
                        <a:t>CZ.08.1.125/0.0/0.0/15_003/0000073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 dirty="0">
                          <a:effectLst/>
                        </a:rPr>
                        <a:t>Podpora řízení ITI Ústecko-chomutovské aglomerace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 dirty="0">
                          <a:effectLst/>
                        </a:rPr>
                        <a:t>Statutární město Ústí nad Labem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u="none" strike="noStrike" dirty="0">
                          <a:effectLst/>
                        </a:rPr>
                        <a:t>2 531 698,20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31.12.2017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947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 dirty="0">
                          <a:effectLst/>
                        </a:rPr>
                        <a:t>CZ.08.1.125/0.0/0.0/15_003/0000088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 dirty="0">
                          <a:effectLst/>
                        </a:rPr>
                        <a:t>Zprostředkující subjekt ITI Ústecko-chomutovské aglomerace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 dirty="0">
                          <a:effectLst/>
                        </a:rPr>
                        <a:t>Statutární město Ústí nad Labem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u="none" strike="noStrike" dirty="0">
                          <a:effectLst/>
                        </a:rPr>
                        <a:t>640 415,43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u="none" strike="noStrike" dirty="0">
                          <a:effectLst/>
                        </a:rPr>
                        <a:t>30.09.2018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94947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 dirty="0">
                          <a:effectLst/>
                        </a:rPr>
                        <a:t>CZ.08.1.125/0.0/0.0/15_003/0000083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 dirty="0">
                          <a:effectLst/>
                        </a:rPr>
                        <a:t>Zajištění výkonu funkce zprostředkujícího subjektu ITI Pražské metropolitní oblasti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 dirty="0">
                          <a:effectLst/>
                        </a:rPr>
                        <a:t>HLAVNÍ MĚSTO PRAHA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u="none" strike="noStrike" dirty="0">
                          <a:effectLst/>
                        </a:rPr>
                        <a:t>1 558 215,74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u="none" strike="noStrike" dirty="0">
                          <a:effectLst/>
                        </a:rPr>
                        <a:t>30.06.2018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94947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>
                          <a:effectLst/>
                        </a:rPr>
                        <a:t>CZ.08.1.125/0.0/0.0/15_003/0000077</a:t>
                      </a:r>
                      <a:endParaRPr lang="cs-CZ" sz="9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 dirty="0">
                          <a:effectLst/>
                        </a:rPr>
                        <a:t>Řízení ITI Pražské metropolitní oblasti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 dirty="0">
                          <a:effectLst/>
                        </a:rPr>
                        <a:t>Institut plánování a rozvoje hlavního města Prahy, příspěvková organizace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u="none" strike="noStrike" dirty="0">
                          <a:effectLst/>
                        </a:rPr>
                        <a:t>3 151 310,00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31.12.2017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9494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CELKEM</a:t>
                      </a:r>
                    </a:p>
                  </a:txBody>
                  <a:tcPr marL="7374" marR="7374" marT="7374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05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05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34 609 551,77</a:t>
                      </a:r>
                    </a:p>
                  </a:txBody>
                  <a:tcPr marL="7374" marR="7374" marT="7374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05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 </a:t>
            </a:r>
            <a:r>
              <a:rPr lang="cs-CZ" dirty="0"/>
              <a:t>projektů ITI </a:t>
            </a:r>
            <a:r>
              <a:rPr lang="cs-CZ" dirty="0" smtClean="0"/>
              <a:t>k 1.11.2017 (CZV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980930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ovéPole 6"/>
          <p:cNvSpPr txBox="1">
            <a:spLocks noChangeArrowheads="1"/>
          </p:cNvSpPr>
          <p:nvPr/>
        </p:nvSpPr>
        <p:spPr bwMode="auto">
          <a:xfrm>
            <a:off x="1692275" y="1412875"/>
            <a:ext cx="5688013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cs-CZ" sz="3200" b="1" dirty="0" smtClean="0">
              <a:solidFill>
                <a:srgbClr val="000099"/>
              </a:solidFill>
            </a:endParaRPr>
          </a:p>
          <a:p>
            <a:pPr algn="ctr"/>
            <a:endParaRPr lang="cs-CZ" sz="3200" b="1" dirty="0" smtClean="0">
              <a:solidFill>
                <a:srgbClr val="000099"/>
              </a:solidFill>
            </a:endParaRPr>
          </a:p>
          <a:p>
            <a:pPr algn="ctr"/>
            <a:r>
              <a:rPr lang="cs-CZ" sz="3200" b="1" dirty="0" smtClean="0">
                <a:solidFill>
                  <a:srgbClr val="000099"/>
                </a:solidFill>
              </a:rPr>
              <a:t>10. </a:t>
            </a:r>
            <a:endParaRPr lang="cs-CZ" sz="3200" b="1" dirty="0">
              <a:solidFill>
                <a:srgbClr val="000099"/>
              </a:solidFill>
            </a:endParaRPr>
          </a:p>
          <a:p>
            <a:pPr algn="ctr"/>
            <a:r>
              <a:rPr lang="cs-CZ" sz="3200" b="1" dirty="0" smtClean="0">
                <a:solidFill>
                  <a:srgbClr val="000099"/>
                </a:solidFill>
              </a:rPr>
              <a:t>Různé</a:t>
            </a:r>
            <a:endParaRPr 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18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042988" y="2349500"/>
            <a:ext cx="7058025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3200" b="1" dirty="0" smtClean="0">
                <a:solidFill>
                  <a:srgbClr val="000099"/>
                </a:solidFill>
              </a:rPr>
              <a:t>11. </a:t>
            </a:r>
            <a:endParaRPr lang="cs-CZ" sz="3200" b="1" dirty="0">
              <a:solidFill>
                <a:srgbClr val="000099"/>
              </a:solidFill>
            </a:endParaRPr>
          </a:p>
          <a:p>
            <a:pPr marL="342900" indent="-342900" algn="ctr">
              <a:defRPr/>
            </a:pPr>
            <a:r>
              <a:rPr lang="cs-CZ" sz="3200" b="1" dirty="0">
                <a:solidFill>
                  <a:srgbClr val="000099"/>
                </a:solidFill>
              </a:rPr>
              <a:t>Shrnutí hlavních závěrů </a:t>
            </a:r>
            <a:r>
              <a:rPr lang="cs-CZ" sz="3200" b="1" dirty="0" smtClean="0">
                <a:solidFill>
                  <a:srgbClr val="000099"/>
                </a:solidFill>
              </a:rPr>
              <a:t>6. </a:t>
            </a:r>
            <a:r>
              <a:rPr lang="cs-CZ" sz="3200" b="1" dirty="0">
                <a:solidFill>
                  <a:srgbClr val="000099"/>
                </a:solidFill>
              </a:rPr>
              <a:t>zasedání MV OPTP 2014 – 2020</a:t>
            </a:r>
            <a:endParaRPr lang="cs-CZ" sz="3200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ovéPole 6"/>
          <p:cNvSpPr txBox="1">
            <a:spLocks noChangeArrowheads="1"/>
          </p:cNvSpPr>
          <p:nvPr/>
        </p:nvSpPr>
        <p:spPr bwMode="auto">
          <a:xfrm>
            <a:off x="1116013" y="2781300"/>
            <a:ext cx="7056437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3200" b="1" dirty="0">
                <a:solidFill>
                  <a:srgbClr val="000099"/>
                </a:solidFill>
              </a:rPr>
              <a:t>Děkujeme za pozornost.</a:t>
            </a:r>
          </a:p>
          <a:p>
            <a:pPr algn="ctr"/>
            <a:endParaRPr lang="cs-CZ" sz="3200" b="1" dirty="0">
              <a:solidFill>
                <a:srgbClr val="000099"/>
              </a:solidFill>
            </a:endParaRPr>
          </a:p>
          <a:p>
            <a:pPr algn="ctr"/>
            <a:r>
              <a:rPr lang="cs-CZ" sz="3200" b="1" dirty="0" err="1">
                <a:solidFill>
                  <a:srgbClr val="000099"/>
                </a:solidFill>
              </a:rPr>
              <a:t>optp</a:t>
            </a:r>
            <a:r>
              <a:rPr lang="cs-CZ" sz="3200" b="1" dirty="0">
                <a:solidFill>
                  <a:srgbClr val="000099"/>
                </a:solidFill>
              </a:rPr>
              <a:t>@</a:t>
            </a:r>
            <a:r>
              <a:rPr lang="cs-CZ" sz="3200" b="1" dirty="0" err="1">
                <a:solidFill>
                  <a:srgbClr val="000099"/>
                </a:solidFill>
              </a:rPr>
              <a:t>mmr.cz</a:t>
            </a:r>
            <a:endParaRPr lang="cs-CZ" sz="3200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cs-CZ" sz="3200" b="1" dirty="0">
                <a:solidFill>
                  <a:srgbClr val="000099"/>
                </a:solidFill>
                <a:ea typeface="+mj-ea"/>
              </a:rPr>
              <a:t>2. </a:t>
            </a:r>
            <a:br>
              <a:rPr lang="cs-CZ" sz="3200" b="1" dirty="0">
                <a:solidFill>
                  <a:srgbClr val="000099"/>
                </a:solidFill>
                <a:ea typeface="+mj-ea"/>
              </a:rPr>
            </a:br>
            <a:r>
              <a:rPr lang="cs-CZ" sz="3200" b="1" dirty="0">
                <a:solidFill>
                  <a:srgbClr val="000099"/>
                </a:solidFill>
                <a:ea typeface="+mj-ea"/>
              </a:rPr>
              <a:t>Informace o vypořádání hlavních závěrů 5. MV OPTP a o aktivitách ŘO OPTP od posledního MV OPTP 2014–2020</a:t>
            </a:r>
          </a:p>
          <a:p>
            <a:pPr algn="ctr">
              <a:spcBef>
                <a:spcPct val="0"/>
              </a:spcBef>
            </a:pPr>
            <a:endParaRPr lang="cs-CZ" sz="3200" b="1" dirty="0" smtClean="0">
              <a:solidFill>
                <a:srgbClr val="000099"/>
              </a:solidFill>
              <a:ea typeface="+mj-ea"/>
            </a:endParaRPr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930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852936"/>
            <a:ext cx="7283152" cy="1080120"/>
          </a:xfrm>
        </p:spPr>
        <p:txBody>
          <a:bodyPr/>
          <a:lstStyle/>
          <a:p>
            <a:pPr algn="ctr"/>
            <a:r>
              <a:rPr lang="cs-CZ" sz="3200" dirty="0"/>
              <a:t>3.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pl-PL" sz="3200" dirty="0" smtClean="0"/>
              <a:t>Informace </a:t>
            </a:r>
            <a:r>
              <a:rPr lang="pl-PL" sz="3200" dirty="0"/>
              <a:t>o čerpání z OPTP </a:t>
            </a: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 smtClean="0"/>
              <a:t>2014–2020</a:t>
            </a:r>
            <a:endParaRPr lang="pl-P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5145888"/>
              </p:ext>
            </p:extLst>
          </p:nvPr>
        </p:nvGraphicFramePr>
        <p:xfrm>
          <a:off x="251520" y="1484784"/>
          <a:ext cx="8291512" cy="2520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6439"/>
                <a:gridCol w="1036439"/>
                <a:gridCol w="1036439"/>
                <a:gridCol w="1036439"/>
                <a:gridCol w="1036439"/>
                <a:gridCol w="1036439"/>
                <a:gridCol w="1036439"/>
                <a:gridCol w="1036439"/>
              </a:tblGrid>
              <a:tr h="45780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Alokace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Alokace v mil. Kč   (EU podíl)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Předložené projektové žádosti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Projekty s právním aktem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8905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  mil. Kč (EU podíl)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počet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na  alokaci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 mil. Kč  (EU podíl)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počet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na alokaci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45780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4 198,20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2 720,87</a:t>
                      </a: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64,81%</a:t>
                      </a: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2 352,21</a:t>
                      </a: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56,03%</a:t>
                      </a: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5780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1 179,67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690,75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58,55%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364,79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30,92%</a:t>
                      </a:r>
                    </a:p>
                  </a:txBody>
                  <a:tcPr marL="9525" marR="9525" marT="9525" marB="0" anchor="ctr"/>
                </a:tc>
              </a:tr>
              <a:tr h="45780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Celkem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5 377,87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3 411,62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63,44%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2 717,00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50,52%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Nadpis 2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91264" cy="504056"/>
          </a:xfrm>
        </p:spPr>
        <p:txBody>
          <a:bodyPr/>
          <a:lstStyle/>
          <a:p>
            <a:pPr algn="ctr"/>
            <a:r>
              <a:rPr lang="cs-CZ" dirty="0" smtClean="0"/>
              <a:t>Aktuální informace o čerpání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51520" y="4135953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1" dirty="0" smtClean="0"/>
              <a:t>Data k  7. 11. 2017</a:t>
            </a:r>
          </a:p>
          <a:p>
            <a:r>
              <a:rPr lang="cs-CZ" sz="1000" i="1" dirty="0" smtClean="0"/>
              <a:t>Zdroj MS2014+</a:t>
            </a:r>
            <a:endParaRPr lang="cs-CZ" sz="1000" i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323528" y="4653136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 PO1 předloženy dne 1.11.2017 navazující projekty RR ve výši 290,91 mil. Kč (EU podíl)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V PO1 byl </a:t>
            </a:r>
            <a:r>
              <a:rPr lang="cs-CZ" dirty="0" smtClean="0"/>
              <a:t>finančně ukončen projekt </a:t>
            </a:r>
            <a:r>
              <a:rPr lang="cs-CZ" dirty="0"/>
              <a:t>„Financování osobních nákladů AO prosinec 2015 - prosinec 2016“ (</a:t>
            </a:r>
            <a:r>
              <a:rPr lang="cs-CZ" dirty="0" err="1"/>
              <a:t>reg</a:t>
            </a:r>
            <a:r>
              <a:rPr lang="cs-CZ" dirty="0"/>
              <a:t>. č. 34). 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799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/>
              <a:t>Finanční prostředky v právních aktech o </a:t>
            </a:r>
            <a:r>
              <a:rPr lang="cs-CZ" sz="2800" dirty="0" smtClean="0"/>
              <a:t> poskytnutí </a:t>
            </a:r>
            <a:r>
              <a:rPr lang="cs-CZ" sz="2800" dirty="0"/>
              <a:t>podpory- dle příjemců v %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1096685"/>
              </p:ext>
            </p:extLst>
          </p:nvPr>
        </p:nvGraphicFramePr>
        <p:xfrm>
          <a:off x="395288" y="1557338"/>
          <a:ext cx="829151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530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800330"/>
              </p:ext>
            </p:extLst>
          </p:nvPr>
        </p:nvGraphicFramePr>
        <p:xfrm>
          <a:off x="429403" y="1556792"/>
          <a:ext cx="8291512" cy="25202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6439"/>
                <a:gridCol w="1036439"/>
                <a:gridCol w="1036439"/>
                <a:gridCol w="1036439"/>
                <a:gridCol w="1036439"/>
                <a:gridCol w="1036439"/>
                <a:gridCol w="1036439"/>
                <a:gridCol w="1036439"/>
              </a:tblGrid>
              <a:tr h="631147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Alokace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Alokace v mil. Kč   (EU podíl)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Vyúčtované žádosti o platbu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Autorizované Souhrnné žádosti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Certifikované prostředky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311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  mil. Kč (EU podíl)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na  alokaci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 mil. Kč (EU podíl)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na alokaci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 mil. Kč (EU podíl)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na alokaci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41932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4 198,20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835,10</a:t>
                      </a: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19,89%</a:t>
                      </a: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787,80</a:t>
                      </a: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18,77%</a:t>
                      </a: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715,44</a:t>
                      </a: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17,04%</a:t>
                      </a: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1932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1 179,67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198,29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16,81%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176,07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14,93%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171,32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14,52%</a:t>
                      </a:r>
                    </a:p>
                  </a:txBody>
                  <a:tcPr marL="9525" marR="9525" marT="9525" marB="0" anchor="ctr"/>
                </a:tc>
              </a:tr>
              <a:tr h="41932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Celkem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5 377,87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1033,39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19,22%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963,87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17,92%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886,76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16,49%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Aktuální informace o čerpání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95536" y="4149080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1" dirty="0"/>
              <a:t>Data k  7. 11. 2017</a:t>
            </a:r>
          </a:p>
          <a:p>
            <a:r>
              <a:rPr lang="cs-CZ" sz="1000" i="1" dirty="0"/>
              <a:t>Zdroj MS2014+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95536" y="4653136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Certifikace </a:t>
            </a:r>
            <a:r>
              <a:rPr lang="cs-CZ" dirty="0"/>
              <a:t>k </a:t>
            </a:r>
            <a:r>
              <a:rPr lang="cs-CZ" dirty="0" smtClean="0"/>
              <a:t>15. 11. </a:t>
            </a:r>
            <a:r>
              <a:rPr lang="cs-CZ" dirty="0"/>
              <a:t>2017 </a:t>
            </a:r>
            <a:r>
              <a:rPr lang="cs-CZ" dirty="0" smtClean="0"/>
              <a:t>v objemu 132,4 mil</a:t>
            </a:r>
            <a:r>
              <a:rPr lang="cs-CZ" dirty="0"/>
              <a:t>. Kč (EU podíl</a:t>
            </a:r>
            <a:r>
              <a:rPr lang="cs-CZ" dirty="0" smtClean="0"/>
              <a:t>), </a:t>
            </a: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Ke konci roku 2017 odhad certifikovaných výdajů 19 % alokace programu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Splnění limitu N+3 pro rok 2018 již na konci roku 2017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488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400" dirty="0"/>
              <a:t>Ukončené kontroly: </a:t>
            </a:r>
            <a:r>
              <a:rPr lang="cs-CZ" sz="2400" dirty="0" smtClean="0"/>
              <a:t>24 </a:t>
            </a:r>
            <a:r>
              <a:rPr lang="cs-CZ" sz="2400" dirty="0"/>
              <a:t>kontrol na místě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Kontrolováno</a:t>
            </a:r>
            <a:r>
              <a:rPr lang="cs-CZ" sz="2400" dirty="0"/>
              <a:t>: </a:t>
            </a:r>
            <a:r>
              <a:rPr lang="cs-CZ" sz="2400" dirty="0" smtClean="0"/>
              <a:t>23 </a:t>
            </a:r>
            <a:r>
              <a:rPr lang="cs-CZ" sz="2400" dirty="0"/>
              <a:t>příjemců</a:t>
            </a:r>
          </a:p>
          <a:p>
            <a:pPr marL="457200" indent="-457200"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/>
              <a:t>Zaměření </a:t>
            </a:r>
            <a:r>
              <a:rPr lang="cs-CZ" sz="2400" b="1" dirty="0"/>
              <a:t>kontrol: </a:t>
            </a:r>
            <a:endParaRPr lang="cs-CZ" sz="2400" b="1" dirty="0" smtClean="0"/>
          </a:p>
          <a:p>
            <a:pPr marL="1073150" lvl="1" indent="-360363" algn="just">
              <a:buFont typeface="Wingdings" panose="05000000000000000000" pitchFamily="2" charset="2"/>
              <a:buChar char="Ø"/>
            </a:pPr>
            <a:r>
              <a:rPr lang="cs-CZ" sz="2000" dirty="0"/>
              <a:t>osobní náklady, </a:t>
            </a:r>
          </a:p>
          <a:p>
            <a:pPr marL="1073150" lvl="1" indent="-360363" algn="just">
              <a:buFont typeface="Wingdings" panose="05000000000000000000" pitchFamily="2" charset="2"/>
              <a:buChar char="Ø"/>
            </a:pPr>
            <a:r>
              <a:rPr lang="cs-CZ" sz="2000" dirty="0"/>
              <a:t>provoz a správa IT systémů, </a:t>
            </a:r>
          </a:p>
          <a:p>
            <a:pPr marL="1073150" lvl="1" indent="-360363" algn="just">
              <a:buFont typeface="Wingdings" panose="05000000000000000000" pitchFamily="2" charset="2"/>
              <a:buChar char="Ø"/>
            </a:pPr>
            <a:r>
              <a:rPr lang="cs-CZ" sz="2000" dirty="0"/>
              <a:t>provozní výdaje </a:t>
            </a:r>
          </a:p>
          <a:p>
            <a:pPr marL="457200" indent="-457200" algn="just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/>
              <a:t>Nejčastější </a:t>
            </a:r>
            <a:r>
              <a:rPr lang="cs-CZ" sz="2400" b="1" dirty="0"/>
              <a:t>pochybení: </a:t>
            </a:r>
            <a:endParaRPr lang="cs-CZ" sz="2400" b="1" dirty="0" smtClean="0"/>
          </a:p>
          <a:p>
            <a:pPr marL="1073150" lvl="1" indent="-360363" algn="just">
              <a:buFont typeface="Wingdings" panose="05000000000000000000" pitchFamily="2" charset="2"/>
              <a:buChar char="Ø"/>
            </a:pPr>
            <a:r>
              <a:rPr lang="cs-CZ" sz="2000" dirty="0"/>
              <a:t>porušení MP RLZ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Přehled kontrol 2017</a:t>
            </a:r>
            <a:br>
              <a:rPr lang="cs-CZ" dirty="0" smtClean="0"/>
            </a:br>
            <a:r>
              <a:rPr lang="cs-CZ" sz="1400" dirty="0" smtClean="0"/>
              <a:t>stav k 9.11. 2017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852104268"/>
      </p:ext>
    </p:extLst>
  </p:cSld>
  <p:clrMapOvr>
    <a:masterClrMapping/>
  </p:clrMapOvr>
</p:sld>
</file>

<file path=ppt/theme/theme1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MR_OPTP_NOK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14810</TotalTime>
  <Words>1986</Words>
  <Application>Microsoft Office PowerPoint</Application>
  <PresentationFormat>Předvádění na obrazovce (4:3)</PresentationFormat>
  <Paragraphs>399</Paragraphs>
  <Slides>38</Slides>
  <Notes>29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38</vt:i4>
      </vt:variant>
    </vt:vector>
  </HeadingPairs>
  <TitlesOfParts>
    <vt:vector size="40" baseType="lpstr">
      <vt:lpstr>Vlastní návrh</vt:lpstr>
      <vt:lpstr>MMR_OPTP_NOK_klas</vt:lpstr>
      <vt:lpstr>6. zasedání Monitorovacího výboru Operačního programu Technická pomoc 2014 - 2020</vt:lpstr>
      <vt:lpstr>Program</vt:lpstr>
      <vt:lpstr>1. Zahájení</vt:lpstr>
      <vt:lpstr>Prezentace aplikace PowerPoint</vt:lpstr>
      <vt:lpstr>3. Informace o čerpání z OPTP  2014–2020</vt:lpstr>
      <vt:lpstr>Aktuální informace o čerpání</vt:lpstr>
      <vt:lpstr>Finanční prostředky v právních aktech o  poskytnutí podpory- dle příjemců v %</vt:lpstr>
      <vt:lpstr>Aktuální informace o čerpání</vt:lpstr>
      <vt:lpstr>Přehled kontrol 2017 stav k 9.11. 2017</vt:lpstr>
      <vt:lpstr>Prezentace aplikace PowerPoint</vt:lpstr>
      <vt:lpstr>První revize programu</vt:lpstr>
      <vt:lpstr>Druhá revize programu </vt:lpstr>
      <vt:lpstr>Prezentace aplikace PowerPoint</vt:lpstr>
      <vt:lpstr>Financování MS2014+ </vt:lpstr>
      <vt:lpstr>Prezentace aplikace PowerPoint</vt:lpstr>
      <vt:lpstr>Roční vyhodnocení SRP za rok 2017</vt:lpstr>
      <vt:lpstr>SRP na rok 2018</vt:lpstr>
      <vt:lpstr>Prezentace aplikace PowerPoint</vt:lpstr>
      <vt:lpstr>Evaluační plán pro rok 2017</vt:lpstr>
      <vt:lpstr>1. Evaluace nastavení procesů OPTP</vt:lpstr>
      <vt:lpstr>2. Evaluace absorpční kapacity</vt:lpstr>
      <vt:lpstr>3. Evaluace indikátorové soustavy</vt:lpstr>
      <vt:lpstr>Prezentace aplikace PowerPoint</vt:lpstr>
      <vt:lpstr>Schválení Ročního komunikačního plánu OPTP a MMR-NOK pro rok 2018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ITI v OPTP</vt:lpstr>
      <vt:lpstr>Stav projektů ITI k 1.11.2017 (CZV)</vt:lpstr>
      <vt:lpstr>Prezentace aplikace PowerPoint</vt:lpstr>
      <vt:lpstr>Prezentace aplikace PowerPoint</vt:lpstr>
      <vt:lpstr>Prezentace aplikace PowerPoint</vt:lpstr>
    </vt:vector>
  </TitlesOfParts>
  <Company>KUKLIK.cz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 Šafář</dc:creator>
  <cp:lastModifiedBy>Kateřina Řehořková</cp:lastModifiedBy>
  <cp:revision>2615</cp:revision>
  <cp:lastPrinted>2017-11-27T09:39:32Z</cp:lastPrinted>
  <dcterms:created xsi:type="dcterms:W3CDTF">2011-04-07T12:21:15Z</dcterms:created>
  <dcterms:modified xsi:type="dcterms:W3CDTF">2017-11-27T10:20:41Z</dcterms:modified>
</cp:coreProperties>
</file>