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76" r:id="rId5"/>
    <p:sldId id="259" r:id="rId6"/>
    <p:sldId id="260" r:id="rId7"/>
    <p:sldId id="266" r:id="rId8"/>
    <p:sldId id="261" r:id="rId9"/>
    <p:sldId id="262" r:id="rId10"/>
    <p:sldId id="263" r:id="rId11"/>
    <p:sldId id="264" r:id="rId12"/>
    <p:sldId id="265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AF3F"/>
    <a:srgbClr val="DB7D00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66" autoAdjust="0"/>
    <p:restoredTop sz="96134" autoAdjust="0"/>
  </p:normalViewPr>
  <p:slideViewPr>
    <p:cSldViewPr>
      <p:cViewPr varScale="1">
        <p:scale>
          <a:sx n="126" d="100"/>
          <a:sy n="126" d="100"/>
        </p:scale>
        <p:origin x="1338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11.10.2017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11.10.2017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4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ISTORAGE\-Print\MA27\Powerpoint\rep\Co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hteck 5"/>
          <p:cNvSpPr/>
          <p:nvPr/>
        </p:nvSpPr>
        <p:spPr>
          <a:xfrm>
            <a:off x="0" y="4513081"/>
            <a:ext cx="9144000" cy="23449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" name="Freeform 2"/>
          <p:cNvSpPr>
            <a:spLocks noChangeArrowheads="1"/>
          </p:cNvSpPr>
          <p:nvPr/>
        </p:nvSpPr>
        <p:spPr bwMode="auto">
          <a:xfrm>
            <a:off x="715716" y="4857905"/>
            <a:ext cx="164475" cy="267271"/>
          </a:xfrm>
          <a:custGeom>
            <a:avLst/>
            <a:gdLst>
              <a:gd name="T0" fmla="*/ 125 w 249"/>
              <a:gd name="T1" fmla="*/ 0 h 400"/>
              <a:gd name="T2" fmla="*/ 125 w 249"/>
              <a:gd name="T3" fmla="*/ 0 h 400"/>
              <a:gd name="T4" fmla="*/ 0 w 249"/>
              <a:gd name="T5" fmla="*/ 125 h 400"/>
              <a:gd name="T6" fmla="*/ 125 w 249"/>
              <a:gd name="T7" fmla="*/ 399 h 400"/>
              <a:gd name="T8" fmla="*/ 248 w 249"/>
              <a:gd name="T9" fmla="*/ 125 h 400"/>
              <a:gd name="T10" fmla="*/ 125 w 249"/>
              <a:gd name="T11" fmla="*/ 0 h 400"/>
              <a:gd name="T12" fmla="*/ 125 w 249"/>
              <a:gd name="T13" fmla="*/ 196 h 400"/>
              <a:gd name="T14" fmla="*/ 125 w 249"/>
              <a:gd name="T15" fmla="*/ 196 h 400"/>
              <a:gd name="T16" fmla="*/ 53 w 249"/>
              <a:gd name="T17" fmla="*/ 125 h 400"/>
              <a:gd name="T18" fmla="*/ 125 w 249"/>
              <a:gd name="T19" fmla="*/ 54 h 400"/>
              <a:gd name="T20" fmla="*/ 195 w 249"/>
              <a:gd name="T21" fmla="*/ 125 h 400"/>
              <a:gd name="T22" fmla="*/ 125 w 249"/>
              <a:gd name="T23" fmla="*/ 196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49" h="400">
                <a:moveTo>
                  <a:pt x="125" y="0"/>
                </a:moveTo>
                <a:lnTo>
                  <a:pt x="125" y="0"/>
                </a:lnTo>
                <a:cubicBezTo>
                  <a:pt x="53" y="0"/>
                  <a:pt x="0" y="54"/>
                  <a:pt x="0" y="125"/>
                </a:cubicBezTo>
                <a:cubicBezTo>
                  <a:pt x="0" y="240"/>
                  <a:pt x="125" y="399"/>
                  <a:pt x="125" y="399"/>
                </a:cubicBezTo>
                <a:cubicBezTo>
                  <a:pt x="125" y="399"/>
                  <a:pt x="248" y="240"/>
                  <a:pt x="248" y="125"/>
                </a:cubicBezTo>
                <a:cubicBezTo>
                  <a:pt x="248" y="54"/>
                  <a:pt x="195" y="0"/>
                  <a:pt x="125" y="0"/>
                </a:cubicBezTo>
                <a:close/>
                <a:moveTo>
                  <a:pt x="125" y="196"/>
                </a:moveTo>
                <a:lnTo>
                  <a:pt x="125" y="196"/>
                </a:lnTo>
                <a:cubicBezTo>
                  <a:pt x="88" y="196"/>
                  <a:pt x="53" y="160"/>
                  <a:pt x="53" y="125"/>
                </a:cubicBezTo>
                <a:cubicBezTo>
                  <a:pt x="53" y="89"/>
                  <a:pt x="88" y="54"/>
                  <a:pt x="125" y="54"/>
                </a:cubicBezTo>
                <a:cubicBezTo>
                  <a:pt x="159" y="54"/>
                  <a:pt x="195" y="89"/>
                  <a:pt x="195" y="125"/>
                </a:cubicBezTo>
                <a:cubicBezTo>
                  <a:pt x="195" y="160"/>
                  <a:pt x="159" y="196"/>
                  <a:pt x="125" y="196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5" name="AutoShape 71"/>
          <p:cNvSpPr>
            <a:spLocks/>
          </p:cNvSpPr>
          <p:nvPr/>
        </p:nvSpPr>
        <p:spPr bwMode="auto">
          <a:xfrm>
            <a:off x="634536" y="5560295"/>
            <a:ext cx="326835" cy="335440"/>
          </a:xfrm>
          <a:custGeom>
            <a:avLst/>
            <a:gdLst>
              <a:gd name="T0" fmla="*/ 10800 w 21600"/>
              <a:gd name="T1" fmla="*/ 10794 h 21588"/>
              <a:gd name="T2" fmla="*/ 10800 w 21600"/>
              <a:gd name="T3" fmla="*/ 10794 h 21588"/>
              <a:gd name="T4" fmla="*/ 10800 w 21600"/>
              <a:gd name="T5" fmla="*/ 10794 h 21588"/>
              <a:gd name="T6" fmla="*/ 10800 w 21600"/>
              <a:gd name="T7" fmla="*/ 10794 h 21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88">
                <a:moveTo>
                  <a:pt x="10794" y="0"/>
                </a:moveTo>
                <a:cubicBezTo>
                  <a:pt x="12288" y="0"/>
                  <a:pt x="13689" y="251"/>
                  <a:pt x="14997" y="750"/>
                </a:cubicBezTo>
                <a:cubicBezTo>
                  <a:pt x="16304" y="1249"/>
                  <a:pt x="17445" y="1929"/>
                  <a:pt x="18422" y="2781"/>
                </a:cubicBezTo>
                <a:cubicBezTo>
                  <a:pt x="19399" y="3639"/>
                  <a:pt x="20173" y="4640"/>
                  <a:pt x="20743" y="5783"/>
                </a:cubicBezTo>
                <a:cubicBezTo>
                  <a:pt x="21315" y="6926"/>
                  <a:pt x="21599" y="8156"/>
                  <a:pt x="21599" y="9468"/>
                </a:cubicBezTo>
                <a:cubicBezTo>
                  <a:pt x="21599" y="10774"/>
                  <a:pt x="21315" y="12002"/>
                  <a:pt x="20743" y="13141"/>
                </a:cubicBezTo>
                <a:cubicBezTo>
                  <a:pt x="20173" y="14287"/>
                  <a:pt x="19399" y="15288"/>
                  <a:pt x="18422" y="16149"/>
                </a:cubicBezTo>
                <a:cubicBezTo>
                  <a:pt x="17445" y="17007"/>
                  <a:pt x="16304" y="17686"/>
                  <a:pt x="14997" y="18180"/>
                </a:cubicBezTo>
                <a:cubicBezTo>
                  <a:pt x="13689" y="18677"/>
                  <a:pt x="12288" y="18922"/>
                  <a:pt x="10794" y="18922"/>
                </a:cubicBezTo>
                <a:cubicBezTo>
                  <a:pt x="10104" y="18922"/>
                  <a:pt x="9426" y="18869"/>
                  <a:pt x="8767" y="18761"/>
                </a:cubicBezTo>
                <a:cubicBezTo>
                  <a:pt x="7444" y="20014"/>
                  <a:pt x="5900" y="20877"/>
                  <a:pt x="4135" y="21354"/>
                </a:cubicBezTo>
                <a:cubicBezTo>
                  <a:pt x="3947" y="21391"/>
                  <a:pt x="3758" y="21430"/>
                  <a:pt x="3565" y="21467"/>
                </a:cubicBezTo>
                <a:cubicBezTo>
                  <a:pt x="3375" y="21509"/>
                  <a:pt x="3170" y="21549"/>
                  <a:pt x="2951" y="21583"/>
                </a:cubicBezTo>
                <a:cubicBezTo>
                  <a:pt x="2831" y="21600"/>
                  <a:pt x="2727" y="21571"/>
                  <a:pt x="2643" y="21495"/>
                </a:cubicBezTo>
                <a:cubicBezTo>
                  <a:pt x="2556" y="21419"/>
                  <a:pt x="2497" y="21309"/>
                  <a:pt x="2466" y="21165"/>
                </a:cubicBezTo>
                <a:cubicBezTo>
                  <a:pt x="2438" y="21021"/>
                  <a:pt x="2457" y="20900"/>
                  <a:pt x="2523" y="20807"/>
                </a:cubicBezTo>
                <a:cubicBezTo>
                  <a:pt x="2591" y="20714"/>
                  <a:pt x="2666" y="20621"/>
                  <a:pt x="2749" y="20530"/>
                </a:cubicBezTo>
                <a:cubicBezTo>
                  <a:pt x="2920" y="20324"/>
                  <a:pt x="3083" y="20124"/>
                  <a:pt x="3233" y="19929"/>
                </a:cubicBezTo>
                <a:cubicBezTo>
                  <a:pt x="3384" y="19737"/>
                  <a:pt x="3521" y="19506"/>
                  <a:pt x="3645" y="19241"/>
                </a:cubicBezTo>
                <a:cubicBezTo>
                  <a:pt x="3768" y="18976"/>
                  <a:pt x="3881" y="18662"/>
                  <a:pt x="3982" y="18301"/>
                </a:cubicBezTo>
                <a:cubicBezTo>
                  <a:pt x="4083" y="17940"/>
                  <a:pt x="4173" y="17506"/>
                  <a:pt x="4248" y="16992"/>
                </a:cubicBezTo>
                <a:cubicBezTo>
                  <a:pt x="2942" y="16109"/>
                  <a:pt x="1906" y="15020"/>
                  <a:pt x="1143" y="13731"/>
                </a:cubicBezTo>
                <a:cubicBezTo>
                  <a:pt x="381" y="12436"/>
                  <a:pt x="0" y="11017"/>
                  <a:pt x="0" y="9468"/>
                </a:cubicBezTo>
                <a:cubicBezTo>
                  <a:pt x="0" y="8164"/>
                  <a:pt x="284" y="6937"/>
                  <a:pt x="856" y="5789"/>
                </a:cubicBezTo>
                <a:cubicBezTo>
                  <a:pt x="1428" y="4640"/>
                  <a:pt x="2200" y="3639"/>
                  <a:pt x="3177" y="2781"/>
                </a:cubicBezTo>
                <a:cubicBezTo>
                  <a:pt x="4154" y="1929"/>
                  <a:pt x="5293" y="1249"/>
                  <a:pt x="6597" y="750"/>
                </a:cubicBezTo>
                <a:cubicBezTo>
                  <a:pt x="7901" y="251"/>
                  <a:pt x="9299" y="0"/>
                  <a:pt x="10794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7" name="AutoShape 128"/>
          <p:cNvSpPr>
            <a:spLocks/>
          </p:cNvSpPr>
          <p:nvPr/>
        </p:nvSpPr>
        <p:spPr bwMode="auto">
          <a:xfrm>
            <a:off x="692929" y="6321461"/>
            <a:ext cx="210048" cy="23018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3980" y="10851"/>
                </a:moveTo>
                <a:cubicBezTo>
                  <a:pt x="14231" y="10892"/>
                  <a:pt x="14582" y="10935"/>
                  <a:pt x="15043" y="10992"/>
                </a:cubicBezTo>
                <a:cubicBezTo>
                  <a:pt x="15500" y="11044"/>
                  <a:pt x="15978" y="11105"/>
                  <a:pt x="16477" y="11168"/>
                </a:cubicBezTo>
                <a:cubicBezTo>
                  <a:pt x="16972" y="11234"/>
                  <a:pt x="17436" y="11300"/>
                  <a:pt x="17868" y="11369"/>
                </a:cubicBezTo>
                <a:cubicBezTo>
                  <a:pt x="18297" y="11439"/>
                  <a:pt x="18610" y="11502"/>
                  <a:pt x="18803" y="11554"/>
                </a:cubicBezTo>
                <a:cubicBezTo>
                  <a:pt x="19123" y="11646"/>
                  <a:pt x="19451" y="11842"/>
                  <a:pt x="19777" y="12133"/>
                </a:cubicBezTo>
                <a:cubicBezTo>
                  <a:pt x="20102" y="12429"/>
                  <a:pt x="20404" y="12769"/>
                  <a:pt x="20678" y="13152"/>
                </a:cubicBezTo>
                <a:cubicBezTo>
                  <a:pt x="20954" y="13538"/>
                  <a:pt x="21176" y="13935"/>
                  <a:pt x="21343" y="14352"/>
                </a:cubicBezTo>
                <a:cubicBezTo>
                  <a:pt x="21516" y="14761"/>
                  <a:pt x="21599" y="15138"/>
                  <a:pt x="21599" y="15481"/>
                </a:cubicBezTo>
                <a:lnTo>
                  <a:pt x="21599" y="20813"/>
                </a:lnTo>
                <a:cubicBezTo>
                  <a:pt x="21507" y="20854"/>
                  <a:pt x="21407" y="20914"/>
                  <a:pt x="21291" y="21006"/>
                </a:cubicBezTo>
                <a:cubicBezTo>
                  <a:pt x="21176" y="21101"/>
                  <a:pt x="21052" y="21188"/>
                  <a:pt x="20920" y="21277"/>
                </a:cubicBezTo>
                <a:cubicBezTo>
                  <a:pt x="20785" y="21363"/>
                  <a:pt x="20658" y="21441"/>
                  <a:pt x="20540" y="21504"/>
                </a:cubicBezTo>
                <a:cubicBezTo>
                  <a:pt x="20419" y="21571"/>
                  <a:pt x="20318" y="21599"/>
                  <a:pt x="20237" y="21599"/>
                </a:cubicBezTo>
                <a:lnTo>
                  <a:pt x="1350" y="21599"/>
                </a:lnTo>
                <a:cubicBezTo>
                  <a:pt x="1028" y="21599"/>
                  <a:pt x="786" y="21502"/>
                  <a:pt x="619" y="21303"/>
                </a:cubicBezTo>
                <a:cubicBezTo>
                  <a:pt x="452" y="21107"/>
                  <a:pt x="247" y="20943"/>
                  <a:pt x="0" y="20813"/>
                </a:cubicBezTo>
                <a:lnTo>
                  <a:pt x="0" y="15481"/>
                </a:lnTo>
                <a:cubicBezTo>
                  <a:pt x="0" y="15138"/>
                  <a:pt x="83" y="14761"/>
                  <a:pt x="253" y="14352"/>
                </a:cubicBezTo>
                <a:cubicBezTo>
                  <a:pt x="426" y="13935"/>
                  <a:pt x="645" y="13543"/>
                  <a:pt x="915" y="13166"/>
                </a:cubicBezTo>
                <a:cubicBezTo>
                  <a:pt x="1186" y="12789"/>
                  <a:pt x="1485" y="12449"/>
                  <a:pt x="1817" y="12144"/>
                </a:cubicBezTo>
                <a:cubicBezTo>
                  <a:pt x="2145" y="11845"/>
                  <a:pt x="2473" y="11643"/>
                  <a:pt x="2796" y="11551"/>
                </a:cubicBezTo>
                <a:cubicBezTo>
                  <a:pt x="2960" y="11499"/>
                  <a:pt x="3262" y="11436"/>
                  <a:pt x="3703" y="11367"/>
                </a:cubicBezTo>
                <a:cubicBezTo>
                  <a:pt x="4143" y="11297"/>
                  <a:pt x="4616" y="11231"/>
                  <a:pt x="5117" y="11165"/>
                </a:cubicBezTo>
                <a:cubicBezTo>
                  <a:pt x="5618" y="11102"/>
                  <a:pt x="6096" y="11041"/>
                  <a:pt x="6556" y="10990"/>
                </a:cubicBezTo>
                <a:cubicBezTo>
                  <a:pt x="7014" y="10932"/>
                  <a:pt x="7368" y="10889"/>
                  <a:pt x="7616" y="10848"/>
                </a:cubicBezTo>
                <a:cubicBezTo>
                  <a:pt x="6772" y="10307"/>
                  <a:pt x="6113" y="9602"/>
                  <a:pt x="5626" y="8735"/>
                </a:cubicBezTo>
                <a:cubicBezTo>
                  <a:pt x="5142" y="7866"/>
                  <a:pt x="4903" y="6921"/>
                  <a:pt x="4903" y="5899"/>
                </a:cubicBezTo>
                <a:cubicBezTo>
                  <a:pt x="4903" y="5093"/>
                  <a:pt x="5059" y="4330"/>
                  <a:pt x="5370" y="3619"/>
                </a:cubicBezTo>
                <a:cubicBezTo>
                  <a:pt x="5681" y="2908"/>
                  <a:pt x="6104" y="2283"/>
                  <a:pt x="6631" y="1744"/>
                </a:cubicBezTo>
                <a:cubicBezTo>
                  <a:pt x="7161" y="1209"/>
                  <a:pt x="7777" y="783"/>
                  <a:pt x="8492" y="472"/>
                </a:cubicBezTo>
                <a:cubicBezTo>
                  <a:pt x="9203" y="158"/>
                  <a:pt x="9963" y="0"/>
                  <a:pt x="10772" y="0"/>
                </a:cubicBezTo>
                <a:cubicBezTo>
                  <a:pt x="11581" y="0"/>
                  <a:pt x="12347" y="158"/>
                  <a:pt x="13061" y="472"/>
                </a:cubicBezTo>
                <a:cubicBezTo>
                  <a:pt x="13778" y="783"/>
                  <a:pt x="14406" y="1209"/>
                  <a:pt x="14942" y="1744"/>
                </a:cubicBezTo>
                <a:cubicBezTo>
                  <a:pt x="15480" y="2283"/>
                  <a:pt x="15901" y="2908"/>
                  <a:pt x="16209" y="3619"/>
                </a:cubicBezTo>
                <a:cubicBezTo>
                  <a:pt x="16514" y="4330"/>
                  <a:pt x="16670" y="5093"/>
                  <a:pt x="16670" y="5899"/>
                </a:cubicBezTo>
                <a:cubicBezTo>
                  <a:pt x="16670" y="6904"/>
                  <a:pt x="16431" y="7843"/>
                  <a:pt x="15953" y="8721"/>
                </a:cubicBezTo>
                <a:cubicBezTo>
                  <a:pt x="15489" y="9599"/>
                  <a:pt x="14827" y="10310"/>
                  <a:pt x="13980" y="10851"/>
                </a:cubicBezTo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1104926" y="4732402"/>
            <a:ext cx="7754912" cy="573246"/>
          </a:xfrm>
        </p:spPr>
        <p:txBody>
          <a:bodyPr wrap="square" lIns="0" tIns="0" rIns="0" bIns="0" anchor="ctr" anchorCtr="0">
            <a:noAutofit/>
          </a:bodyPr>
          <a:lstStyle>
            <a:lvl1pPr marL="0" indent="0">
              <a:buFontTx/>
              <a:buNone/>
              <a:defRPr sz="14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Meeting </a:t>
            </a:r>
            <a:r>
              <a:rPr lang="de-DE" dirty="0" err="1" smtClean="0"/>
              <a:t>xy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Place | DD </a:t>
            </a:r>
            <a:r>
              <a:rPr lang="de-DE" dirty="0" err="1" smtClean="0"/>
              <a:t>Month</a:t>
            </a:r>
            <a:r>
              <a:rPr lang="de-DE" dirty="0" smtClean="0"/>
              <a:t> YYYY</a:t>
            </a:r>
            <a:endParaRPr lang="de-AT" dirty="0"/>
          </a:p>
        </p:txBody>
      </p:sp>
      <p:sp>
        <p:nvSpPr>
          <p:cNvPr id="13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1104926" y="5464598"/>
            <a:ext cx="7754912" cy="712920"/>
          </a:xfrm>
        </p:spPr>
        <p:txBody>
          <a:bodyPr wrap="square" lIns="0" tIns="0" rIns="0" bIns="0" anchor="ctr" anchorCtr="0">
            <a:normAutofit/>
          </a:bodyPr>
          <a:lstStyle>
            <a:lvl1pPr marL="0" indent="0">
              <a:lnSpc>
                <a:spcPts val="2500"/>
              </a:lnSpc>
              <a:buFontTx/>
              <a:buNone/>
              <a:defRPr sz="2600" b="1"/>
            </a:lvl1pPr>
          </a:lstStyle>
          <a:p>
            <a:pPr lvl="0"/>
            <a:r>
              <a:rPr lang="de-DE" dirty="0" smtClean="0"/>
              <a:t>Headline</a:t>
            </a:r>
          </a:p>
        </p:txBody>
      </p:sp>
      <p:sp>
        <p:nvSpPr>
          <p:cNvPr id="14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1104926" y="6307559"/>
            <a:ext cx="7754912" cy="275990"/>
          </a:xfrm>
        </p:spPr>
        <p:txBody>
          <a:bodyPr wrap="square" lIns="0" tIns="0" rIns="0" bIns="0" anchor="ctr" anchorCtr="0">
            <a:noAutofit/>
          </a:bodyPr>
          <a:lstStyle>
            <a:lvl1pPr marL="0" indent="0" eaLnBrk="1" hangingPunct="1">
              <a:spcBef>
                <a:spcPct val="50000"/>
              </a:spcBef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 eaLnBrk="1" hangingPunct="1">
              <a:spcBef>
                <a:spcPct val="50000"/>
              </a:spcBef>
            </a:pPr>
            <a:r>
              <a:rPr lang="en-US" altLang="de-DE" sz="1400" dirty="0" err="1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Arial" charset="0"/>
              </a:rPr>
              <a:t>Interreg</a:t>
            </a:r>
            <a:r>
              <a:rPr lang="en-US" altLang="de-DE" sz="140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Arial" charset="0"/>
              </a:rPr>
              <a:t> CENTRAL EUROPE | Joint Secretariat | Frank Schneider</a:t>
            </a:r>
            <a:endParaRPr lang="en-US" altLang="de-DE" sz="1400" dirty="0">
              <a:solidFill>
                <a:schemeClr val="accent6">
                  <a:lumMod val="75000"/>
                </a:schemeClr>
              </a:solidFill>
              <a:latin typeface="Trebuchet MS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25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_Image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/>
          </p:nvPr>
        </p:nvSpPr>
        <p:spPr>
          <a:xfrm>
            <a:off x="300039" y="1286539"/>
            <a:ext cx="2475058" cy="18181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r>
              <a:rPr lang="cs-CZ" smtClean="0"/>
              <a:t>Kliknutím na ikonu přidáte obrázek.</a:t>
            </a:r>
            <a:endParaRPr lang="id-ID" dirty="0"/>
          </a:p>
        </p:txBody>
      </p:sp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63947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de-AT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55851" y="1286540"/>
            <a:ext cx="5903987" cy="1818168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296234" y="3296093"/>
            <a:ext cx="8542338" cy="220094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507735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&gt; SMA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53315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de-AT" dirty="0"/>
          </a:p>
        </p:txBody>
      </p:sp>
      <p:sp>
        <p:nvSpPr>
          <p:cNvPr id="6" name="Picture Placeholder 22"/>
          <p:cNvSpPr>
            <a:spLocks noGrp="1"/>
          </p:cNvSpPr>
          <p:nvPr>
            <p:ph type="pic" sz="quarter" idx="13"/>
          </p:nvPr>
        </p:nvSpPr>
        <p:spPr>
          <a:xfrm>
            <a:off x="6384780" y="1286539"/>
            <a:ext cx="2475058" cy="18181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r>
              <a:rPr lang="cs-CZ" smtClean="0"/>
              <a:t>Kliknutím na ikonu přidáte obrázek.</a:t>
            </a:r>
            <a:endParaRPr lang="id-ID" dirty="0"/>
          </a:p>
        </p:txBody>
      </p:sp>
      <p:sp>
        <p:nvSpPr>
          <p:cNvPr id="7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6234" y="1286540"/>
            <a:ext cx="5903987" cy="1818168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296234" y="3296093"/>
            <a:ext cx="8542338" cy="220094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82457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meline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17"/>
          <p:cNvCxnSpPr/>
          <p:nvPr/>
        </p:nvCxnSpPr>
        <p:spPr>
          <a:xfrm flipH="1">
            <a:off x="4419600" y="1733097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14"/>
          <p:cNvSpPr>
            <a:spLocks/>
          </p:cNvSpPr>
          <p:nvPr/>
        </p:nvSpPr>
        <p:spPr bwMode="auto">
          <a:xfrm>
            <a:off x="4230925" y="975585"/>
            <a:ext cx="372112" cy="59705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61" y="5503"/>
                </a:moveTo>
                <a:cubicBezTo>
                  <a:pt x="20836" y="5503"/>
                  <a:pt x="21078" y="5553"/>
                  <a:pt x="21285" y="5656"/>
                </a:cubicBezTo>
                <a:cubicBezTo>
                  <a:pt x="21498" y="5760"/>
                  <a:pt x="21599" y="5889"/>
                  <a:pt x="21599" y="6045"/>
                </a:cubicBezTo>
                <a:cubicBezTo>
                  <a:pt x="21599" y="6136"/>
                  <a:pt x="21585" y="6208"/>
                  <a:pt x="21556" y="6261"/>
                </a:cubicBezTo>
                <a:lnTo>
                  <a:pt x="8488" y="21266"/>
                </a:lnTo>
                <a:cubicBezTo>
                  <a:pt x="8333" y="21489"/>
                  <a:pt x="8000" y="21599"/>
                  <a:pt x="7493" y="21599"/>
                </a:cubicBezTo>
                <a:cubicBezTo>
                  <a:pt x="7217" y="21599"/>
                  <a:pt x="6961" y="21549"/>
                  <a:pt x="6729" y="21446"/>
                </a:cubicBezTo>
                <a:cubicBezTo>
                  <a:pt x="6497" y="21343"/>
                  <a:pt x="6381" y="21213"/>
                  <a:pt x="6381" y="21057"/>
                </a:cubicBezTo>
                <a:cubicBezTo>
                  <a:pt x="6381" y="21014"/>
                  <a:pt x="6406" y="20973"/>
                  <a:pt x="6454" y="20947"/>
                </a:cubicBezTo>
                <a:lnTo>
                  <a:pt x="11169" y="10444"/>
                </a:lnTo>
                <a:cubicBezTo>
                  <a:pt x="10985" y="10473"/>
                  <a:pt x="10613" y="10531"/>
                  <a:pt x="10058" y="10610"/>
                </a:cubicBezTo>
                <a:cubicBezTo>
                  <a:pt x="9502" y="10689"/>
                  <a:pt x="8874" y="10776"/>
                  <a:pt x="8164" y="10867"/>
                </a:cubicBezTo>
                <a:cubicBezTo>
                  <a:pt x="7454" y="10960"/>
                  <a:pt x="6705" y="11061"/>
                  <a:pt x="5922" y="11171"/>
                </a:cubicBezTo>
                <a:cubicBezTo>
                  <a:pt x="5135" y="11284"/>
                  <a:pt x="4401" y="11387"/>
                  <a:pt x="3724" y="11483"/>
                </a:cubicBezTo>
                <a:cubicBezTo>
                  <a:pt x="3043" y="11579"/>
                  <a:pt x="2459" y="11654"/>
                  <a:pt x="1966" y="11707"/>
                </a:cubicBezTo>
                <a:cubicBezTo>
                  <a:pt x="1473" y="11760"/>
                  <a:pt x="1178" y="11786"/>
                  <a:pt x="1087" y="11786"/>
                </a:cubicBezTo>
                <a:cubicBezTo>
                  <a:pt x="777" y="11786"/>
                  <a:pt x="521" y="11733"/>
                  <a:pt x="314" y="11623"/>
                </a:cubicBezTo>
                <a:cubicBezTo>
                  <a:pt x="106" y="11510"/>
                  <a:pt x="0" y="11385"/>
                  <a:pt x="0" y="11248"/>
                </a:cubicBezTo>
                <a:cubicBezTo>
                  <a:pt x="0" y="11186"/>
                  <a:pt x="14" y="11150"/>
                  <a:pt x="43" y="11133"/>
                </a:cubicBezTo>
                <a:lnTo>
                  <a:pt x="4879" y="424"/>
                </a:lnTo>
                <a:cubicBezTo>
                  <a:pt x="4942" y="302"/>
                  <a:pt x="5067" y="201"/>
                  <a:pt x="5261" y="120"/>
                </a:cubicBezTo>
                <a:cubicBezTo>
                  <a:pt x="5454" y="40"/>
                  <a:pt x="5671" y="0"/>
                  <a:pt x="5922" y="0"/>
                </a:cubicBezTo>
                <a:lnTo>
                  <a:pt x="13874" y="0"/>
                </a:lnTo>
                <a:cubicBezTo>
                  <a:pt x="14155" y="0"/>
                  <a:pt x="14396" y="52"/>
                  <a:pt x="14604" y="153"/>
                </a:cubicBezTo>
                <a:cubicBezTo>
                  <a:pt x="14812" y="256"/>
                  <a:pt x="14918" y="386"/>
                  <a:pt x="14918" y="539"/>
                </a:cubicBezTo>
                <a:cubicBezTo>
                  <a:pt x="14918" y="585"/>
                  <a:pt x="14908" y="623"/>
                  <a:pt x="14894" y="652"/>
                </a:cubicBezTo>
                <a:cubicBezTo>
                  <a:pt x="14879" y="686"/>
                  <a:pt x="14855" y="729"/>
                  <a:pt x="14821" y="779"/>
                </a:cubicBezTo>
                <a:lnTo>
                  <a:pt x="10662" y="6801"/>
                </a:lnTo>
                <a:cubicBezTo>
                  <a:pt x="10845" y="6770"/>
                  <a:pt x="11208" y="6719"/>
                  <a:pt x="11749" y="6647"/>
                </a:cubicBezTo>
                <a:cubicBezTo>
                  <a:pt x="12290" y="6573"/>
                  <a:pt x="12913" y="6491"/>
                  <a:pt x="13618" y="6398"/>
                </a:cubicBezTo>
                <a:cubicBezTo>
                  <a:pt x="14329" y="6307"/>
                  <a:pt x="15063" y="6206"/>
                  <a:pt x="15821" y="6095"/>
                </a:cubicBezTo>
                <a:cubicBezTo>
                  <a:pt x="16575" y="5983"/>
                  <a:pt x="17290" y="5884"/>
                  <a:pt x="17971" y="5800"/>
                </a:cubicBezTo>
                <a:cubicBezTo>
                  <a:pt x="18648" y="5719"/>
                  <a:pt x="19227" y="5647"/>
                  <a:pt x="19706" y="5589"/>
                </a:cubicBezTo>
                <a:cubicBezTo>
                  <a:pt x="20179" y="5534"/>
                  <a:pt x="20464" y="5503"/>
                  <a:pt x="20561" y="550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917861" y="149227"/>
            <a:ext cx="6998239" cy="68600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/>
            </a:lvl1pPr>
          </a:lstStyle>
          <a:p>
            <a:r>
              <a:rPr lang="de-DE" dirty="0" smtClean="0"/>
              <a:t>Timeline </a:t>
            </a:r>
            <a:r>
              <a:rPr lang="de-DE" dirty="0" err="1" smtClean="0"/>
              <a:t>overview</a:t>
            </a:r>
            <a:endParaRPr lang="de-AT" dirty="0"/>
          </a:p>
        </p:txBody>
      </p:sp>
      <p:sp>
        <p:nvSpPr>
          <p:cNvPr id="16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343851" y="18363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14" name="Straight Connector 17"/>
          <p:cNvCxnSpPr/>
          <p:nvPr/>
        </p:nvCxnSpPr>
        <p:spPr>
          <a:xfrm flipH="1">
            <a:off x="4417812" y="2727278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7"/>
          <p:cNvCxnSpPr/>
          <p:nvPr/>
        </p:nvCxnSpPr>
        <p:spPr>
          <a:xfrm flipH="1">
            <a:off x="4417812" y="3721459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7"/>
          <p:cNvCxnSpPr/>
          <p:nvPr/>
        </p:nvCxnSpPr>
        <p:spPr>
          <a:xfrm flipH="1">
            <a:off x="4417812" y="5709820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17"/>
          <p:cNvCxnSpPr/>
          <p:nvPr/>
        </p:nvCxnSpPr>
        <p:spPr>
          <a:xfrm flipH="1">
            <a:off x="4417812" y="4715640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utoShape 39"/>
          <p:cNvSpPr>
            <a:spLocks/>
          </p:cNvSpPr>
          <p:nvPr/>
        </p:nvSpPr>
        <p:spPr bwMode="auto">
          <a:xfrm>
            <a:off x="4221307" y="6239631"/>
            <a:ext cx="415390" cy="457730"/>
          </a:xfrm>
          <a:custGeom>
            <a:avLst/>
            <a:gdLst>
              <a:gd name="T0" fmla="*/ 10797 w 21595"/>
              <a:gd name="T1" fmla="*/ 10800 h 21600"/>
              <a:gd name="T2" fmla="*/ 10797 w 21595"/>
              <a:gd name="T3" fmla="*/ 10800 h 21600"/>
              <a:gd name="T4" fmla="*/ 10797 w 21595"/>
              <a:gd name="T5" fmla="*/ 10800 h 21600"/>
              <a:gd name="T6" fmla="*/ 10797 w 21595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5" h="21600">
                <a:moveTo>
                  <a:pt x="8043" y="21599"/>
                </a:moveTo>
                <a:cubicBezTo>
                  <a:pt x="7769" y="21599"/>
                  <a:pt x="7477" y="21507"/>
                  <a:pt x="7164" y="21320"/>
                </a:cubicBezTo>
                <a:cubicBezTo>
                  <a:pt x="6850" y="21132"/>
                  <a:pt x="6608" y="20916"/>
                  <a:pt x="6436" y="20665"/>
                </a:cubicBezTo>
                <a:lnTo>
                  <a:pt x="266" y="11697"/>
                </a:lnTo>
                <a:cubicBezTo>
                  <a:pt x="88" y="11439"/>
                  <a:pt x="0" y="11120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2"/>
                </a:lnTo>
                <a:cubicBezTo>
                  <a:pt x="8082" y="13280"/>
                  <a:pt x="8302" y="13408"/>
                  <a:pt x="8567" y="13408"/>
                </a:cubicBezTo>
                <a:cubicBezTo>
                  <a:pt x="8827" y="13408"/>
                  <a:pt x="9045" y="13280"/>
                  <a:pt x="9221" y="13022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5"/>
                </a:lnTo>
                <a:cubicBezTo>
                  <a:pt x="10482" y="20930"/>
                  <a:pt x="10237" y="21146"/>
                  <a:pt x="9929" y="21330"/>
                </a:cubicBezTo>
                <a:cubicBezTo>
                  <a:pt x="9620" y="21511"/>
                  <a:pt x="9339" y="21599"/>
                  <a:pt x="9079" y="21599"/>
                </a:cubicBezTo>
                <a:lnTo>
                  <a:pt x="8043" y="215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42663" tIns="42663" rIns="42663" bIns="42663" anchor="ctr"/>
          <a:lstStyle/>
          <a:p>
            <a:pPr defTabSz="383962">
              <a:defRPr/>
            </a:pPr>
            <a:endParaRPr lang="es-ES" sz="2400" dirty="0">
              <a:solidFill>
                <a:schemeClr val="accent5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2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343851" y="28337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4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343851" y="38311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5" name="Textplatzhalter 2"/>
          <p:cNvSpPr>
            <a:spLocks noGrp="1"/>
          </p:cNvSpPr>
          <p:nvPr>
            <p:ph type="body" sz="quarter" idx="15"/>
          </p:nvPr>
        </p:nvSpPr>
        <p:spPr>
          <a:xfrm>
            <a:off x="343851" y="48285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6" name="Textplatzhalter 2"/>
          <p:cNvSpPr>
            <a:spLocks noGrp="1"/>
          </p:cNvSpPr>
          <p:nvPr>
            <p:ph type="body" sz="quarter" idx="16"/>
          </p:nvPr>
        </p:nvSpPr>
        <p:spPr>
          <a:xfrm>
            <a:off x="343851" y="58259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7" name="Textplatzhalter 2"/>
          <p:cNvSpPr>
            <a:spLocks noGrp="1"/>
          </p:cNvSpPr>
          <p:nvPr>
            <p:ph type="body" sz="quarter" idx="17"/>
          </p:nvPr>
        </p:nvSpPr>
        <p:spPr>
          <a:xfrm>
            <a:off x="4602428" y="2330659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8" name="Textplatzhalter 2"/>
          <p:cNvSpPr>
            <a:spLocks noGrp="1"/>
          </p:cNvSpPr>
          <p:nvPr>
            <p:ph type="body" sz="quarter" idx="18"/>
          </p:nvPr>
        </p:nvSpPr>
        <p:spPr>
          <a:xfrm>
            <a:off x="4602428" y="3337197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9" name="Textplatzhalter 2"/>
          <p:cNvSpPr>
            <a:spLocks noGrp="1"/>
          </p:cNvSpPr>
          <p:nvPr>
            <p:ph type="body" sz="quarter" idx="19"/>
          </p:nvPr>
        </p:nvSpPr>
        <p:spPr>
          <a:xfrm>
            <a:off x="4602428" y="4343735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0" name="Textplatzhalter 2"/>
          <p:cNvSpPr>
            <a:spLocks noGrp="1"/>
          </p:cNvSpPr>
          <p:nvPr>
            <p:ph type="body" sz="quarter" idx="20"/>
          </p:nvPr>
        </p:nvSpPr>
        <p:spPr>
          <a:xfrm>
            <a:off x="4602428" y="5350272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612549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2" grpId="0" animBg="1"/>
      <p:bldP spid="23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4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5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6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9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0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meline 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/>
          <p:cNvCxnSpPr/>
          <p:nvPr/>
        </p:nvCxnSpPr>
        <p:spPr>
          <a:xfrm>
            <a:off x="4416983" y="5078355"/>
            <a:ext cx="0" cy="181428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7"/>
          <p:cNvCxnSpPr/>
          <p:nvPr/>
        </p:nvCxnSpPr>
        <p:spPr>
          <a:xfrm flipH="1">
            <a:off x="4416983" y="1977656"/>
            <a:ext cx="2617" cy="21814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14"/>
          <p:cNvSpPr>
            <a:spLocks/>
          </p:cNvSpPr>
          <p:nvPr/>
        </p:nvSpPr>
        <p:spPr bwMode="auto">
          <a:xfrm>
            <a:off x="4230925" y="943686"/>
            <a:ext cx="372112" cy="59705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61" y="5503"/>
                </a:moveTo>
                <a:cubicBezTo>
                  <a:pt x="20836" y="5503"/>
                  <a:pt x="21078" y="5553"/>
                  <a:pt x="21285" y="5656"/>
                </a:cubicBezTo>
                <a:cubicBezTo>
                  <a:pt x="21498" y="5760"/>
                  <a:pt x="21599" y="5889"/>
                  <a:pt x="21599" y="6045"/>
                </a:cubicBezTo>
                <a:cubicBezTo>
                  <a:pt x="21599" y="6136"/>
                  <a:pt x="21585" y="6208"/>
                  <a:pt x="21556" y="6261"/>
                </a:cubicBezTo>
                <a:lnTo>
                  <a:pt x="8488" y="21266"/>
                </a:lnTo>
                <a:cubicBezTo>
                  <a:pt x="8333" y="21489"/>
                  <a:pt x="8000" y="21599"/>
                  <a:pt x="7493" y="21599"/>
                </a:cubicBezTo>
                <a:cubicBezTo>
                  <a:pt x="7217" y="21599"/>
                  <a:pt x="6961" y="21549"/>
                  <a:pt x="6729" y="21446"/>
                </a:cubicBezTo>
                <a:cubicBezTo>
                  <a:pt x="6497" y="21343"/>
                  <a:pt x="6381" y="21213"/>
                  <a:pt x="6381" y="21057"/>
                </a:cubicBezTo>
                <a:cubicBezTo>
                  <a:pt x="6381" y="21014"/>
                  <a:pt x="6406" y="20973"/>
                  <a:pt x="6454" y="20947"/>
                </a:cubicBezTo>
                <a:lnTo>
                  <a:pt x="11169" y="10444"/>
                </a:lnTo>
                <a:cubicBezTo>
                  <a:pt x="10985" y="10473"/>
                  <a:pt x="10613" y="10531"/>
                  <a:pt x="10058" y="10610"/>
                </a:cubicBezTo>
                <a:cubicBezTo>
                  <a:pt x="9502" y="10689"/>
                  <a:pt x="8874" y="10776"/>
                  <a:pt x="8164" y="10867"/>
                </a:cubicBezTo>
                <a:cubicBezTo>
                  <a:pt x="7454" y="10960"/>
                  <a:pt x="6705" y="11061"/>
                  <a:pt x="5922" y="11171"/>
                </a:cubicBezTo>
                <a:cubicBezTo>
                  <a:pt x="5135" y="11284"/>
                  <a:pt x="4401" y="11387"/>
                  <a:pt x="3724" y="11483"/>
                </a:cubicBezTo>
                <a:cubicBezTo>
                  <a:pt x="3043" y="11579"/>
                  <a:pt x="2459" y="11654"/>
                  <a:pt x="1966" y="11707"/>
                </a:cubicBezTo>
                <a:cubicBezTo>
                  <a:pt x="1473" y="11760"/>
                  <a:pt x="1178" y="11786"/>
                  <a:pt x="1087" y="11786"/>
                </a:cubicBezTo>
                <a:cubicBezTo>
                  <a:pt x="777" y="11786"/>
                  <a:pt x="521" y="11733"/>
                  <a:pt x="314" y="11623"/>
                </a:cubicBezTo>
                <a:cubicBezTo>
                  <a:pt x="106" y="11510"/>
                  <a:pt x="0" y="11385"/>
                  <a:pt x="0" y="11248"/>
                </a:cubicBezTo>
                <a:cubicBezTo>
                  <a:pt x="0" y="11186"/>
                  <a:pt x="14" y="11150"/>
                  <a:pt x="43" y="11133"/>
                </a:cubicBezTo>
                <a:lnTo>
                  <a:pt x="4879" y="424"/>
                </a:lnTo>
                <a:cubicBezTo>
                  <a:pt x="4942" y="302"/>
                  <a:pt x="5067" y="201"/>
                  <a:pt x="5261" y="120"/>
                </a:cubicBezTo>
                <a:cubicBezTo>
                  <a:pt x="5454" y="40"/>
                  <a:pt x="5671" y="0"/>
                  <a:pt x="5922" y="0"/>
                </a:cubicBezTo>
                <a:lnTo>
                  <a:pt x="13874" y="0"/>
                </a:lnTo>
                <a:cubicBezTo>
                  <a:pt x="14155" y="0"/>
                  <a:pt x="14396" y="52"/>
                  <a:pt x="14604" y="153"/>
                </a:cubicBezTo>
                <a:cubicBezTo>
                  <a:pt x="14812" y="256"/>
                  <a:pt x="14918" y="386"/>
                  <a:pt x="14918" y="539"/>
                </a:cubicBezTo>
                <a:cubicBezTo>
                  <a:pt x="14918" y="585"/>
                  <a:pt x="14908" y="623"/>
                  <a:pt x="14894" y="652"/>
                </a:cubicBezTo>
                <a:cubicBezTo>
                  <a:pt x="14879" y="686"/>
                  <a:pt x="14855" y="729"/>
                  <a:pt x="14821" y="779"/>
                </a:cubicBezTo>
                <a:lnTo>
                  <a:pt x="10662" y="6801"/>
                </a:lnTo>
                <a:cubicBezTo>
                  <a:pt x="10845" y="6770"/>
                  <a:pt x="11208" y="6719"/>
                  <a:pt x="11749" y="6647"/>
                </a:cubicBezTo>
                <a:cubicBezTo>
                  <a:pt x="12290" y="6573"/>
                  <a:pt x="12913" y="6491"/>
                  <a:pt x="13618" y="6398"/>
                </a:cubicBezTo>
                <a:cubicBezTo>
                  <a:pt x="14329" y="6307"/>
                  <a:pt x="15063" y="6206"/>
                  <a:pt x="15821" y="6095"/>
                </a:cubicBezTo>
                <a:cubicBezTo>
                  <a:pt x="16575" y="5983"/>
                  <a:pt x="17290" y="5884"/>
                  <a:pt x="17971" y="5800"/>
                </a:cubicBezTo>
                <a:cubicBezTo>
                  <a:pt x="18648" y="5719"/>
                  <a:pt x="19227" y="5647"/>
                  <a:pt x="19706" y="5589"/>
                </a:cubicBezTo>
                <a:cubicBezTo>
                  <a:pt x="20179" y="5534"/>
                  <a:pt x="20464" y="5503"/>
                  <a:pt x="20561" y="550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917861" y="149227"/>
            <a:ext cx="6998239" cy="68600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/>
            </a:lvl1pPr>
          </a:lstStyle>
          <a:p>
            <a:r>
              <a:rPr lang="de-DE" dirty="0" smtClean="0"/>
              <a:t>Timeline</a:t>
            </a:r>
            <a:endParaRPr lang="de-AT" dirty="0"/>
          </a:p>
        </p:txBody>
      </p:sp>
      <p:sp>
        <p:nvSpPr>
          <p:cNvPr id="11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4603038" y="5199999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4360031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sp>
        <p:nvSpPr>
          <p:cNvPr id="16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4603038" y="2270862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1430894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sp>
        <p:nvSpPr>
          <p:cNvPr id="18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306657" y="4090625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57" y="3250657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84484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3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6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9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meline midd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8"/>
          <p:cNvCxnSpPr/>
          <p:nvPr/>
        </p:nvCxnSpPr>
        <p:spPr>
          <a:xfrm>
            <a:off x="4416983" y="2741186"/>
            <a:ext cx="2617" cy="198166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17"/>
          <p:cNvCxnSpPr/>
          <p:nvPr/>
        </p:nvCxnSpPr>
        <p:spPr>
          <a:xfrm flipH="1">
            <a:off x="4416983" y="-203806"/>
            <a:ext cx="2617" cy="21814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4603038" y="5199999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1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4360031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sp>
        <p:nvSpPr>
          <p:cNvPr id="32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4603038" y="2270862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3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1430894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sp>
        <p:nvSpPr>
          <p:cNvPr id="34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306657" y="4090625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5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57" y="3250657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cxnSp>
        <p:nvCxnSpPr>
          <p:cNvPr id="36" name="Straight Connector 8"/>
          <p:cNvCxnSpPr/>
          <p:nvPr/>
        </p:nvCxnSpPr>
        <p:spPr>
          <a:xfrm>
            <a:off x="4416983" y="5950857"/>
            <a:ext cx="0" cy="181428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0615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1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meline 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AutoShape 39"/>
          <p:cNvSpPr>
            <a:spLocks/>
          </p:cNvSpPr>
          <p:nvPr/>
        </p:nvSpPr>
        <p:spPr bwMode="auto">
          <a:xfrm>
            <a:off x="4221307" y="6239631"/>
            <a:ext cx="415390" cy="457730"/>
          </a:xfrm>
          <a:custGeom>
            <a:avLst/>
            <a:gdLst>
              <a:gd name="T0" fmla="*/ 10797 w 21595"/>
              <a:gd name="T1" fmla="*/ 10800 h 21600"/>
              <a:gd name="T2" fmla="*/ 10797 w 21595"/>
              <a:gd name="T3" fmla="*/ 10800 h 21600"/>
              <a:gd name="T4" fmla="*/ 10797 w 21595"/>
              <a:gd name="T5" fmla="*/ 10800 h 21600"/>
              <a:gd name="T6" fmla="*/ 10797 w 21595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5" h="21600">
                <a:moveTo>
                  <a:pt x="8043" y="21599"/>
                </a:moveTo>
                <a:cubicBezTo>
                  <a:pt x="7769" y="21599"/>
                  <a:pt x="7477" y="21507"/>
                  <a:pt x="7164" y="21320"/>
                </a:cubicBezTo>
                <a:cubicBezTo>
                  <a:pt x="6850" y="21132"/>
                  <a:pt x="6608" y="20916"/>
                  <a:pt x="6436" y="20665"/>
                </a:cubicBezTo>
                <a:lnTo>
                  <a:pt x="266" y="11697"/>
                </a:lnTo>
                <a:cubicBezTo>
                  <a:pt x="88" y="11439"/>
                  <a:pt x="0" y="11120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2"/>
                </a:lnTo>
                <a:cubicBezTo>
                  <a:pt x="8082" y="13280"/>
                  <a:pt x="8302" y="13408"/>
                  <a:pt x="8567" y="13408"/>
                </a:cubicBezTo>
                <a:cubicBezTo>
                  <a:pt x="8827" y="13408"/>
                  <a:pt x="9045" y="13280"/>
                  <a:pt x="9221" y="13022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5"/>
                </a:lnTo>
                <a:cubicBezTo>
                  <a:pt x="10482" y="20930"/>
                  <a:pt x="10237" y="21146"/>
                  <a:pt x="9929" y="21330"/>
                </a:cubicBezTo>
                <a:cubicBezTo>
                  <a:pt x="9620" y="21511"/>
                  <a:pt x="9339" y="21599"/>
                  <a:pt x="9079" y="21599"/>
                </a:cubicBezTo>
                <a:lnTo>
                  <a:pt x="8043" y="215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42663" tIns="42663" rIns="42663" bIns="42663" anchor="ctr"/>
          <a:lstStyle/>
          <a:p>
            <a:pPr defTabSz="383962">
              <a:defRPr/>
            </a:pPr>
            <a:endParaRPr lang="es-ES" sz="2400" dirty="0">
              <a:solidFill>
                <a:schemeClr val="accent5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cxnSp>
        <p:nvCxnSpPr>
          <p:cNvPr id="29" name="Straight Connector 8"/>
          <p:cNvCxnSpPr/>
          <p:nvPr/>
        </p:nvCxnSpPr>
        <p:spPr>
          <a:xfrm flipH="1">
            <a:off x="4409888" y="4121385"/>
            <a:ext cx="7096" cy="211824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17"/>
          <p:cNvCxnSpPr/>
          <p:nvPr/>
        </p:nvCxnSpPr>
        <p:spPr>
          <a:xfrm flipH="1">
            <a:off x="4416983" y="-1054446"/>
            <a:ext cx="2617" cy="21814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4603038" y="4349359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2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3509391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sp>
        <p:nvSpPr>
          <p:cNvPr id="3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4603038" y="1420222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4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580254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sp>
        <p:nvSpPr>
          <p:cNvPr id="35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306657" y="3239985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6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57" y="2400017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</a:t>
            </a:r>
            <a:endParaRPr lang="de-AT" dirty="0"/>
          </a:p>
        </p:txBody>
      </p:sp>
      <p:cxnSp>
        <p:nvCxnSpPr>
          <p:cNvPr id="37" name="Straight Connector 8"/>
          <p:cNvCxnSpPr/>
          <p:nvPr/>
        </p:nvCxnSpPr>
        <p:spPr>
          <a:xfrm>
            <a:off x="4409888" y="1849461"/>
            <a:ext cx="0" cy="181428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5186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1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6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lay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 noChangeAspect="1"/>
          </p:cNvSpPr>
          <p:nvPr>
            <p:ph type="pic" sz="quarter" idx="13"/>
          </p:nvPr>
        </p:nvSpPr>
        <p:spPr>
          <a:xfrm>
            <a:off x="294794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cs-CZ" smtClean="0"/>
              <a:t>Kliknutím na ikonu přidáte obrázek.</a:t>
            </a:r>
            <a:endParaRPr lang="id-ID" dirty="0"/>
          </a:p>
        </p:txBody>
      </p:sp>
      <p:sp>
        <p:nvSpPr>
          <p:cNvPr id="26" name="Picture Placeholder 24"/>
          <p:cNvSpPr>
            <a:spLocks noGrp="1" noChangeAspect="1"/>
          </p:cNvSpPr>
          <p:nvPr>
            <p:ph type="pic" sz="quarter" idx="14"/>
          </p:nvPr>
        </p:nvSpPr>
        <p:spPr>
          <a:xfrm>
            <a:off x="1925220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cs-CZ" smtClean="0"/>
              <a:t>Kliknutím na ikonu přidáte obrázek.</a:t>
            </a:r>
            <a:endParaRPr lang="id-ID"/>
          </a:p>
        </p:txBody>
      </p:sp>
      <p:sp>
        <p:nvSpPr>
          <p:cNvPr id="37" name="Picture Placeholder 24"/>
          <p:cNvSpPr>
            <a:spLocks noGrp="1" noChangeAspect="1"/>
          </p:cNvSpPr>
          <p:nvPr>
            <p:ph type="pic" sz="quarter" idx="15"/>
          </p:nvPr>
        </p:nvSpPr>
        <p:spPr>
          <a:xfrm>
            <a:off x="3589272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cs-CZ" smtClean="0"/>
              <a:t>Kliknutím na ikonu přidáte obrázek.</a:t>
            </a:r>
            <a:endParaRPr lang="id-ID"/>
          </a:p>
        </p:txBody>
      </p:sp>
      <p:sp>
        <p:nvSpPr>
          <p:cNvPr id="38" name="Picture Placeholder 24"/>
          <p:cNvSpPr>
            <a:spLocks noGrp="1" noChangeAspect="1"/>
          </p:cNvSpPr>
          <p:nvPr>
            <p:ph type="pic" sz="quarter" idx="16"/>
          </p:nvPr>
        </p:nvSpPr>
        <p:spPr>
          <a:xfrm>
            <a:off x="5246234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cs-CZ" smtClean="0"/>
              <a:t>Kliknutím na ikonu přidáte obrázek.</a:t>
            </a:r>
            <a:endParaRPr lang="id-ID"/>
          </a:p>
        </p:txBody>
      </p:sp>
      <p:sp>
        <p:nvSpPr>
          <p:cNvPr id="41" name="Picture Placeholder 24"/>
          <p:cNvSpPr>
            <a:spLocks noGrp="1" noChangeAspect="1"/>
          </p:cNvSpPr>
          <p:nvPr>
            <p:ph type="pic" sz="quarter" idx="17"/>
          </p:nvPr>
        </p:nvSpPr>
        <p:spPr>
          <a:xfrm>
            <a:off x="6883750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cs-CZ" smtClean="0"/>
              <a:t>Kliknutím na ikonu přidáte obrázek.</a:t>
            </a:r>
            <a:endParaRPr lang="id-ID"/>
          </a:p>
        </p:txBody>
      </p:sp>
      <p:sp>
        <p:nvSpPr>
          <p:cNvPr id="8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13510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laygroun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 noChangeAspect="1"/>
          </p:cNvSpPr>
          <p:nvPr>
            <p:ph type="pic" sz="quarter" idx="13"/>
          </p:nvPr>
        </p:nvSpPr>
        <p:spPr>
          <a:xfrm>
            <a:off x="294794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cs-CZ" smtClean="0"/>
              <a:t>Kliknutím na ikonu přidáte obrázek.</a:t>
            </a:r>
            <a:endParaRPr lang="id-ID" dirty="0"/>
          </a:p>
        </p:txBody>
      </p:sp>
      <p:sp>
        <p:nvSpPr>
          <p:cNvPr id="37" name="Picture Placeholder 24"/>
          <p:cNvSpPr>
            <a:spLocks noGrp="1" noChangeAspect="1"/>
          </p:cNvSpPr>
          <p:nvPr>
            <p:ph type="pic" sz="quarter" idx="15"/>
          </p:nvPr>
        </p:nvSpPr>
        <p:spPr>
          <a:xfrm>
            <a:off x="2491113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cs-CZ" smtClean="0"/>
              <a:t>Kliknutím na ikonu přidáte obrázek.</a:t>
            </a:r>
            <a:endParaRPr lang="id-ID"/>
          </a:p>
        </p:txBody>
      </p:sp>
      <p:sp>
        <p:nvSpPr>
          <p:cNvPr id="41" name="Picture Placeholder 24"/>
          <p:cNvSpPr>
            <a:spLocks noGrp="1" noChangeAspect="1"/>
          </p:cNvSpPr>
          <p:nvPr>
            <p:ph type="pic" sz="quarter" idx="17"/>
          </p:nvPr>
        </p:nvSpPr>
        <p:spPr>
          <a:xfrm>
            <a:off x="4687432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cs-CZ" smtClean="0"/>
              <a:t>Kliknutím na ikonu přidáte obrázek.</a:t>
            </a:r>
            <a:endParaRPr lang="id-ID"/>
          </a:p>
        </p:txBody>
      </p:sp>
      <p:sp>
        <p:nvSpPr>
          <p:cNvPr id="8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de-AT" dirty="0"/>
          </a:p>
        </p:txBody>
      </p:sp>
      <p:sp>
        <p:nvSpPr>
          <p:cNvPr id="9" name="Picture Placeholder 24"/>
          <p:cNvSpPr>
            <a:spLocks noGrp="1" noChangeAspect="1"/>
          </p:cNvSpPr>
          <p:nvPr>
            <p:ph type="pic" sz="quarter" idx="18"/>
          </p:nvPr>
        </p:nvSpPr>
        <p:spPr>
          <a:xfrm>
            <a:off x="294794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cs-CZ" smtClean="0"/>
              <a:t>Kliknutím na ikonu přidáte obrázek.</a:t>
            </a:r>
            <a:endParaRPr lang="id-ID" dirty="0"/>
          </a:p>
        </p:txBody>
      </p:sp>
      <p:sp>
        <p:nvSpPr>
          <p:cNvPr id="10" name="Picture Placeholder 24"/>
          <p:cNvSpPr>
            <a:spLocks noGrp="1" noChangeAspect="1"/>
          </p:cNvSpPr>
          <p:nvPr>
            <p:ph type="pic" sz="quarter" idx="19"/>
          </p:nvPr>
        </p:nvSpPr>
        <p:spPr>
          <a:xfrm>
            <a:off x="2491113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cs-CZ" smtClean="0"/>
              <a:t>Kliknutím na ikonu přidáte obrázek.</a:t>
            </a:r>
            <a:endParaRPr lang="id-ID"/>
          </a:p>
        </p:txBody>
      </p:sp>
      <p:sp>
        <p:nvSpPr>
          <p:cNvPr id="11" name="Picture Placeholder 24"/>
          <p:cNvSpPr>
            <a:spLocks noGrp="1" noChangeAspect="1"/>
          </p:cNvSpPr>
          <p:nvPr>
            <p:ph type="pic" sz="quarter" idx="20"/>
          </p:nvPr>
        </p:nvSpPr>
        <p:spPr>
          <a:xfrm>
            <a:off x="4687432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cs-CZ" smtClean="0"/>
              <a:t>Kliknutím na ikonu přidáte obrázek.</a:t>
            </a:r>
            <a:endParaRPr lang="id-ID"/>
          </a:p>
        </p:txBody>
      </p:sp>
      <p:sp>
        <p:nvSpPr>
          <p:cNvPr id="12" name="Picture Placeholder 24"/>
          <p:cNvSpPr>
            <a:spLocks noGrp="1" noChangeAspect="1"/>
          </p:cNvSpPr>
          <p:nvPr>
            <p:ph type="pic" sz="quarter" idx="21"/>
          </p:nvPr>
        </p:nvSpPr>
        <p:spPr>
          <a:xfrm>
            <a:off x="6883750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cs-CZ" smtClean="0"/>
              <a:t>Kliknutím na ikonu přidáte obrázek.</a:t>
            </a:r>
            <a:endParaRPr lang="id-ID"/>
          </a:p>
        </p:txBody>
      </p:sp>
      <p:sp>
        <p:nvSpPr>
          <p:cNvPr id="13" name="Picture Placeholder 24"/>
          <p:cNvSpPr>
            <a:spLocks noGrp="1" noChangeAspect="1"/>
          </p:cNvSpPr>
          <p:nvPr>
            <p:ph type="pic" sz="quarter" idx="22"/>
          </p:nvPr>
        </p:nvSpPr>
        <p:spPr>
          <a:xfrm>
            <a:off x="6883750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cs-CZ" smtClean="0"/>
              <a:t>Kliknutím na ikonu přidáte obrázek.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15328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autoři projektu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403648" y="3789040"/>
            <a:ext cx="7209184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260648"/>
            <a:ext cx="1440160" cy="432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424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95536" y="260648"/>
            <a:ext cx="1368152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856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565050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de-AT" dirty="0"/>
          </a:p>
        </p:txBody>
      </p:sp>
      <p:sp>
        <p:nvSpPr>
          <p:cNvPr id="37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285601" y="1329278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Part 1 Title…</a:t>
            </a:r>
          </a:p>
        </p:txBody>
      </p:sp>
      <p:sp>
        <p:nvSpPr>
          <p:cNvPr id="38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2479622" y="1329278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Part 2 Title…</a:t>
            </a:r>
          </a:p>
        </p:txBody>
      </p:sp>
      <p:sp>
        <p:nvSpPr>
          <p:cNvPr id="39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73643" y="132325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Part 3 Title…</a:t>
            </a:r>
          </a:p>
        </p:txBody>
      </p:sp>
      <p:sp>
        <p:nvSpPr>
          <p:cNvPr id="40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6867664" y="132325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Part 4 Title…</a:t>
            </a:r>
          </a:p>
        </p:txBody>
      </p:sp>
      <p:sp>
        <p:nvSpPr>
          <p:cNvPr id="42" name="Textplatzhalter 2"/>
          <p:cNvSpPr>
            <a:spLocks noGrp="1"/>
          </p:cNvSpPr>
          <p:nvPr>
            <p:ph type="body" sz="quarter" idx="16" hasCustomPrompt="1"/>
          </p:nvPr>
        </p:nvSpPr>
        <p:spPr>
          <a:xfrm>
            <a:off x="2479622" y="3462068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Part 5 Title…</a:t>
            </a:r>
          </a:p>
        </p:txBody>
      </p:sp>
      <p:sp>
        <p:nvSpPr>
          <p:cNvPr id="43" name="Textplatzhalter 2"/>
          <p:cNvSpPr>
            <a:spLocks noGrp="1"/>
          </p:cNvSpPr>
          <p:nvPr>
            <p:ph type="body" sz="quarter" idx="17" hasCustomPrompt="1"/>
          </p:nvPr>
        </p:nvSpPr>
        <p:spPr>
          <a:xfrm>
            <a:off x="4673643" y="345604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Part 6 Title…</a:t>
            </a:r>
          </a:p>
        </p:txBody>
      </p:sp>
      <p:sp>
        <p:nvSpPr>
          <p:cNvPr id="44" name="Textplatzhalter 2"/>
          <p:cNvSpPr>
            <a:spLocks noGrp="1"/>
          </p:cNvSpPr>
          <p:nvPr>
            <p:ph type="body" sz="quarter" idx="18" hasCustomPrompt="1"/>
          </p:nvPr>
        </p:nvSpPr>
        <p:spPr>
          <a:xfrm>
            <a:off x="6867664" y="345604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Part 7 Title…</a:t>
            </a:r>
          </a:p>
        </p:txBody>
      </p:sp>
    </p:spTree>
    <p:extLst>
      <p:ext uri="{BB962C8B-B14F-4D97-AF65-F5344CB8AC3E}">
        <p14:creationId xmlns:p14="http://schemas.microsoft.com/office/powerpoint/2010/main" val="1799343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00809" y="332656"/>
            <a:ext cx="1290871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4919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260648"/>
            <a:ext cx="1512168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34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lines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cs-CZ" noProof="0" smtClean="0"/>
              <a:t>Kliknutím lze upravit styl.</a:t>
            </a:r>
            <a:endParaRPr lang="en-GB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6864" y="2264735"/>
            <a:ext cx="8562974" cy="3211032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296863" y="1335217"/>
            <a:ext cx="8562975" cy="750724"/>
          </a:xfrm>
        </p:spPr>
        <p:txBody>
          <a:bodyPr wrap="square" lIns="0" tIns="0" rIns="0" bIns="0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de-DE" dirty="0" smtClean="0"/>
              <a:t>Headlines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22371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607581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cs-CZ" noProof="0" smtClean="0"/>
              <a:t>Kliknutím lze upravit styl.</a:t>
            </a:r>
            <a:endParaRPr lang="en-GB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6864" y="1307806"/>
            <a:ext cx="8562974" cy="4167962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33565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de-AT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116013"/>
            <a:ext cx="9143999" cy="441325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de-AT" smtClean="0"/>
              <a:t>FULL Image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81940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rt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grammplatzhalter 2"/>
          <p:cNvSpPr>
            <a:spLocks noGrp="1"/>
          </p:cNvSpPr>
          <p:nvPr>
            <p:ph type="chart" sz="quarter" idx="14"/>
          </p:nvPr>
        </p:nvSpPr>
        <p:spPr>
          <a:xfrm>
            <a:off x="296234" y="1285875"/>
            <a:ext cx="4102100" cy="4381500"/>
          </a:xfrm>
        </p:spPr>
        <p:txBody>
          <a:bodyPr/>
          <a:lstStyle/>
          <a:p>
            <a:r>
              <a:rPr lang="cs-CZ" smtClean="0"/>
              <a:t>Kliknutím na ikonu přidáte graf.</a:t>
            </a:r>
            <a:endParaRPr lang="de-AT"/>
          </a:p>
        </p:txBody>
      </p:sp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61821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de-AT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4508205" y="1286539"/>
            <a:ext cx="4351633" cy="4040373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802076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&gt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de-AT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6235" y="1286539"/>
            <a:ext cx="4102100" cy="440188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Diagrammplatzhalter 2"/>
          <p:cNvSpPr>
            <a:spLocks noGrp="1"/>
          </p:cNvSpPr>
          <p:nvPr>
            <p:ph type="chart" sz="quarter" idx="14"/>
          </p:nvPr>
        </p:nvSpPr>
        <p:spPr>
          <a:xfrm>
            <a:off x="4518837" y="1285875"/>
            <a:ext cx="4330368" cy="4009139"/>
          </a:xfrm>
        </p:spPr>
        <p:txBody>
          <a:bodyPr/>
          <a:lstStyle/>
          <a:p>
            <a:r>
              <a:rPr lang="cs-CZ" smtClean="0"/>
              <a:t>Kliknutím na ikonu přidáte graf.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55088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/>
          </p:nvPr>
        </p:nvSpPr>
        <p:spPr>
          <a:xfrm>
            <a:off x="300039" y="1286539"/>
            <a:ext cx="4098296" cy="438061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r>
              <a:rPr lang="cs-CZ" smtClean="0"/>
              <a:t>Kliknutím na ikonu přidáte obrázek.</a:t>
            </a:r>
            <a:endParaRPr lang="id-ID" dirty="0"/>
          </a:p>
        </p:txBody>
      </p:sp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de-AT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4508205" y="1286539"/>
            <a:ext cx="4351633" cy="4040373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2442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&gt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/>
          </p:nvPr>
        </p:nvSpPr>
        <p:spPr>
          <a:xfrm>
            <a:off x="4540102" y="1286539"/>
            <a:ext cx="4319736" cy="404037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r>
              <a:rPr lang="cs-CZ" smtClean="0"/>
              <a:t>Kliknutím na ikonu přidáte obrázek.</a:t>
            </a:r>
            <a:endParaRPr lang="id-ID" dirty="0"/>
          </a:p>
        </p:txBody>
      </p:sp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4762" y="149225"/>
            <a:ext cx="6586315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de-AT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6235" y="1286539"/>
            <a:ext cx="4102100" cy="440188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541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4.emf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emf"/><Relationship Id="rId28" Type="http://schemas.openxmlformats.org/officeDocument/2006/relationships/image" Target="../media/image6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Relationship Id="rId27" Type="http://schemas.openxmlformats.org/officeDocument/2006/relationships/image" Target="../media/image5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3"/>
          <p:cNvCxnSpPr/>
          <p:nvPr/>
        </p:nvCxnSpPr>
        <p:spPr>
          <a:xfrm>
            <a:off x="-6889" y="6382282"/>
            <a:ext cx="457852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/>
        </p:nvSpPr>
        <p:spPr>
          <a:xfrm>
            <a:off x="-1" y="1"/>
            <a:ext cx="9143275" cy="10096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Textplatzhalter 2"/>
          <p:cNvSpPr>
            <a:spLocks noGrp="1"/>
          </p:cNvSpPr>
          <p:nvPr>
            <p:ph type="body" idx="1"/>
          </p:nvPr>
        </p:nvSpPr>
        <p:spPr>
          <a:xfrm>
            <a:off x="299805" y="1296613"/>
            <a:ext cx="8064216" cy="4051148"/>
          </a:xfrm>
          <a:prstGeom prst="rect">
            <a:avLst/>
          </a:prstGeom>
        </p:spPr>
        <p:txBody>
          <a:bodyPr vert="horz" lIns="217590" tIns="108794" rIns="217590" bIns="108794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12" name="TextBox 35"/>
          <p:cNvSpPr txBox="1"/>
          <p:nvPr/>
        </p:nvSpPr>
        <p:spPr>
          <a:xfrm>
            <a:off x="3551950" y="6199434"/>
            <a:ext cx="428783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500" b="0" kern="1200" spc="50" baseline="0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TAKING </a:t>
            </a:r>
            <a:r>
              <a:rPr lang="de-AT" sz="1500" b="1" kern="1200" spc="50" baseline="0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COOPERATION</a:t>
            </a:r>
            <a:r>
              <a:rPr lang="de-AT" sz="1500" b="0" kern="1200" spc="50" baseline="0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FORWARD</a:t>
            </a:r>
            <a:endParaRPr lang="id-ID" sz="1500" b="0" kern="1200" spc="50" baseline="0" dirty="0">
              <a:solidFill>
                <a:schemeClr val="accent1"/>
              </a:solidFill>
              <a:latin typeface="Trebuchet MS" pitchFamily="34" charset="0"/>
              <a:cs typeface="Lato Light"/>
            </a:endParaRPr>
          </a:p>
        </p:txBody>
      </p:sp>
      <p:pic>
        <p:nvPicPr>
          <p:cNvPr id="13" name="Picture 2" descr="\\ISTORAGE\-Print\MA27\Report_DOC\LogoOffice.emf"/>
          <p:cNvPicPr>
            <a:picLocks noChangeAspect="1" noChangeArrowheads="1"/>
          </p:cNvPicPr>
          <p:nvPr/>
        </p:nvPicPr>
        <p:blipFill>
          <a:blip r:embed="rId2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2490" y="220455"/>
            <a:ext cx="2177348" cy="548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\\ISTORAGE\-Print\MA27\Report_DOC\gfx.png"/>
          <p:cNvPicPr>
            <a:picLocks noChangeAspect="1" noChangeArrowheads="1"/>
          </p:cNvPicPr>
          <p:nvPr/>
        </p:nvPicPr>
        <p:blipFill>
          <a:blip r:embed="rId2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949" y="5353818"/>
            <a:ext cx="1457325" cy="1507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27"/>
          <p:cNvSpPr txBox="1"/>
          <p:nvPr/>
        </p:nvSpPr>
        <p:spPr>
          <a:xfrm>
            <a:off x="8220448" y="6154602"/>
            <a:ext cx="674149" cy="369296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pPr algn="ctr"/>
            <a:fld id="{260E2A6B-A809-4840-BF14-8648BC0BDF87}" type="slidenum">
              <a:rPr lang="id-ID" sz="1200" b="0" smtClean="0">
                <a:solidFill>
                  <a:schemeClr val="accent1"/>
                </a:solidFill>
                <a:latin typeface="Trebuchet MS" pitchFamily="34" charset="0"/>
                <a:cs typeface="Raleway Light"/>
              </a:rPr>
              <a:pPr algn="ctr"/>
              <a:t>‹#›</a:t>
            </a:fld>
            <a:endParaRPr lang="id-ID" sz="1200" b="0" dirty="0">
              <a:solidFill>
                <a:schemeClr val="accent1"/>
              </a:solidFill>
              <a:latin typeface="Trebuchet MS" pitchFamily="34" charset="0"/>
              <a:cs typeface="Raleway Light"/>
            </a:endParaRPr>
          </a:p>
        </p:txBody>
      </p:sp>
      <p:pic>
        <p:nvPicPr>
          <p:cNvPr id="49" name="Picture 10" descr="\\ISTORAGE\-Print\MA27\Powerpoint\rep\icons (7).emf"/>
          <p:cNvPicPr>
            <a:picLocks noChangeAspect="1" noChangeArrowheads="1"/>
          </p:cNvPicPr>
          <p:nvPr/>
        </p:nvPicPr>
        <p:blipFill>
          <a:blip r:embed="rId2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0880" y="6154025"/>
            <a:ext cx="480567" cy="480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4" descr="\\ISTORAGE\-Print\MA27\Powerpoint\rep\icons (1).emf"/>
          <p:cNvPicPr>
            <a:picLocks noChangeAspect="1" noChangeArrowheads="1"/>
          </p:cNvPicPr>
          <p:nvPr/>
        </p:nvPicPr>
        <p:blipFill>
          <a:blip r:embed="rId2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147" y="6154025"/>
            <a:ext cx="485294" cy="480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11" descr="\\ISTORAGE\-Print\MA27\Powerpoint\rep\icons (8).emf"/>
          <p:cNvPicPr>
            <a:picLocks noChangeAspect="1" noChangeArrowheads="1"/>
          </p:cNvPicPr>
          <p:nvPr/>
        </p:nvPicPr>
        <p:blipFill>
          <a:blip r:embed="rId2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71" y="6154025"/>
            <a:ext cx="486082" cy="480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5" descr="\\ISTORAGE\-Print\MA27\Powerpoint\rep\icons (2).emf"/>
          <p:cNvPicPr>
            <a:picLocks noChangeAspect="1" noChangeArrowheads="1"/>
          </p:cNvPicPr>
          <p:nvPr/>
        </p:nvPicPr>
        <p:blipFill>
          <a:blip r:embed="rId2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51" y="6153426"/>
            <a:ext cx="486082" cy="480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Titelplatzhalter 3"/>
          <p:cNvSpPr>
            <a:spLocks noGrp="1"/>
          </p:cNvSpPr>
          <p:nvPr>
            <p:ph type="title"/>
          </p:nvPr>
        </p:nvSpPr>
        <p:spPr>
          <a:xfrm>
            <a:off x="-6888" y="149227"/>
            <a:ext cx="6588442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3229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  <p:sldLayoutId id="2147483682" r:id="rId17"/>
    <p:sldLayoutId id="2147483683" r:id="rId18"/>
    <p:sldLayoutId id="2147483684" r:id="rId19"/>
    <p:sldLayoutId id="2147483685" r:id="rId20"/>
    <p:sldLayoutId id="2147483686" r:id="rId21"/>
  </p:sldLayoutIdLst>
  <mc:AlternateContent xmlns:mc="http://schemas.openxmlformats.org/markup-compatibility/2006" xmlns:p14="http://schemas.microsoft.com/office/powerpoint/2010/main">
    <mc:Choice Requires="p14">
      <p:transition spd="med">
        <p14:gallery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216000" algn="l" defTabSz="913878" rtl="0" eaLnBrk="1" latinLnBrk="0" hangingPunct="1">
        <a:spcBef>
          <a:spcPct val="0"/>
        </a:spcBef>
        <a:buNone/>
        <a:defRPr sz="2800" b="1" kern="1200" cap="all" normalizeH="0" baseline="0">
          <a:solidFill>
            <a:schemeClr val="accent3">
              <a:lumMod val="75000"/>
            </a:schemeClr>
          </a:solidFill>
          <a:latin typeface="Trebuchet MS" pitchFamily="34" charset="0"/>
          <a:ea typeface="+mj-ea"/>
          <a:cs typeface="+mj-cs"/>
        </a:defRPr>
      </a:lvl1pPr>
    </p:titleStyle>
    <p:bodyStyle>
      <a:lvl1pPr marL="342705" indent="-342705" algn="l" defTabSz="913878" rtl="0" eaLnBrk="1" latinLnBrk="0" hangingPunct="1">
        <a:spcBef>
          <a:spcPct val="20000"/>
        </a:spcBef>
        <a:buClr>
          <a:schemeClr val="accent1"/>
        </a:buClr>
        <a:buSzPct val="80000"/>
        <a:buFont typeface="Wingdings 2" pitchFamily="18" charset="2"/>
        <a:buChar char=""/>
        <a:defRPr sz="2400" kern="1200">
          <a:solidFill>
            <a:schemeClr val="accent1"/>
          </a:solidFill>
          <a:latin typeface="Trebuchet MS" pitchFamily="34" charset="0"/>
          <a:ea typeface="+mn-ea"/>
          <a:cs typeface="+mn-cs"/>
        </a:defRPr>
      </a:lvl1pPr>
      <a:lvl2pPr marL="742527" indent="-285588" algn="l" defTabSz="913878" rtl="0" eaLnBrk="1" latinLnBrk="0" hangingPunct="1">
        <a:spcBef>
          <a:spcPct val="20000"/>
        </a:spcBef>
        <a:buClr>
          <a:schemeClr val="accent1"/>
        </a:buClr>
        <a:buSzPct val="80000"/>
        <a:buFont typeface="Wingdings" pitchFamily="2" charset="2"/>
        <a:buChar char=""/>
        <a:defRPr sz="20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2pPr>
      <a:lvl3pPr marL="1142349" indent="-228470" algn="l" defTabSz="913878" rtl="0" eaLnBrk="1" latinLnBrk="0" hangingPunct="1">
        <a:spcBef>
          <a:spcPct val="20000"/>
        </a:spcBef>
        <a:buClr>
          <a:schemeClr val="accent1"/>
        </a:buClr>
        <a:buSzPct val="100000"/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3pPr>
      <a:lvl4pPr marL="1599288" indent="-228470" algn="l" defTabSz="913878" rtl="0" eaLnBrk="1" latinLnBrk="0" hangingPunct="1">
        <a:spcBef>
          <a:spcPct val="20000"/>
        </a:spcBef>
        <a:buClr>
          <a:schemeClr val="accent1"/>
        </a:buClr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4pPr>
      <a:lvl5pPr marL="2056227" indent="-228470" algn="l" defTabSz="913878" rtl="0" eaLnBrk="1" latinLnBrk="0" hangingPunct="1">
        <a:spcBef>
          <a:spcPct val="20000"/>
        </a:spcBef>
        <a:buClr>
          <a:schemeClr val="accent1"/>
        </a:buClr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5pPr>
      <a:lvl6pPr marL="2513167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106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047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986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39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7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17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5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69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37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76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15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otaceeu.cz/cs/Fondy-EU/2014-2020/Operacni-programy/OP-nadnarodni-spoluprace" TargetMode="External"/><Relationship Id="rId1" Type="http://schemas.openxmlformats.org/officeDocument/2006/relationships/slideLayout" Target="../slideLayouts/slideLayout2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lukpav@mmr.cz" TargetMode="External"/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terreg-central.eu/Content.Node/implement/get_funds_startpage.html" TargetMode="External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otaceeu.cz/cs/Fondy-EU/2014-2020/Operacni-programy/OP-nadnarodni-spoluprace" TargetMode="External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rr.cz/cs/eus/mzdove-sazby-typovych-pozic/" TargetMode="External"/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403648" y="4581128"/>
            <a:ext cx="7056784" cy="1512168"/>
          </a:xfrm>
        </p:spPr>
        <p:txBody>
          <a:bodyPr/>
          <a:lstStyle/>
          <a:p>
            <a:r>
              <a:rPr lang="cs-CZ" dirty="0" smtClean="0"/>
              <a:t>Pavel Lukeš					</a:t>
            </a:r>
            <a:endParaRPr lang="cs-CZ" dirty="0"/>
          </a:p>
          <a:p>
            <a:r>
              <a:rPr lang="cs-CZ" dirty="0" smtClean="0"/>
              <a:t>Praha 12.10. 2017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331640" y="1772816"/>
            <a:ext cx="7283152" cy="1872208"/>
          </a:xfrm>
        </p:spPr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Způsobilé výdaje</a:t>
            </a:r>
            <a:b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</a:b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Interreg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Central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Europe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0609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51720" y="260648"/>
            <a:ext cx="5904656" cy="504056"/>
          </a:xfrm>
        </p:spPr>
        <p:txBody>
          <a:bodyPr/>
          <a:lstStyle/>
          <a:p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Náklady na zaměstnance</a:t>
            </a:r>
            <a:endParaRPr lang="cs-CZ" sz="20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395536" y="1628800"/>
            <a:ext cx="8229600" cy="4464496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Metody vykazování mzdových výdajů:</a:t>
            </a:r>
          </a:p>
          <a:p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Na základě 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skutečných výdajů</a:t>
            </a:r>
          </a:p>
          <a:p>
            <a:pPr marL="457200" indent="-457200">
              <a:buAutoNum type="arabicPeriod"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Na základě 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paušální sazby 20%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z ostatních přímých výdajů (cestovné a ubytování, externí služby, vybavení a infrastruktura a práce)</a:t>
            </a:r>
          </a:p>
          <a:p>
            <a:pPr marL="457200" indent="-457200">
              <a:buAutoNum type="arabicPeriod"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Každý projektový partner si na začátku projektu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(při předložení žádosti) musí 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vybrat metodu vykazování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Metoda (1 nebo 2)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nemůže být během realizace projektu měněna a použije se pro všechny zaměstnance partnera v projektu. </a:t>
            </a:r>
          </a:p>
          <a:p>
            <a:pPr marL="0" indent="0"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49870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67744" y="188640"/>
            <a:ext cx="5904656" cy="504056"/>
          </a:xfrm>
        </p:spPr>
        <p:txBody>
          <a:bodyPr/>
          <a:lstStyle/>
          <a:p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Náklady na zaměstnance</a:t>
            </a:r>
            <a:endParaRPr lang="cs-CZ" sz="20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395536" y="1268760"/>
            <a:ext cx="8424936" cy="52565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Metody vykazování mzdových výdajů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základě skutečných 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výdajů</a:t>
            </a:r>
          </a:p>
          <a:p>
            <a:pPr marL="457200" indent="-457200">
              <a:buAutoNum type="arabicPeriod"/>
            </a:pPr>
            <a:endParaRPr 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Plný úvazek na projekt</a:t>
            </a:r>
          </a:p>
          <a:p>
            <a:pPr marL="457200" indent="-457200">
              <a:buFont typeface="+mj-lt"/>
              <a:buAutoNum type="arabicPeriod"/>
            </a:pPr>
            <a:endParaRPr lang="cs-CZ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Částečný úvazek na projekt </a:t>
            </a:r>
          </a:p>
          <a:p>
            <a:pPr marL="0" indent="0">
              <a:buNone/>
            </a:pPr>
            <a:endParaRPr lang="cs-CZ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a) s pevně stanoveným procentním podílem odpracované doby za měsíc </a:t>
            </a:r>
          </a:p>
          <a:p>
            <a:pPr marL="0" indent="0">
              <a:buNone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b) s pružným počtem odpracovaných hodin za měsíc – podíl posledních doložených ročních hrubých mzdových nákladů a 1720 hodin (výkaz 	   práce/</a:t>
            </a:r>
            <a:r>
              <a:rPr lang="cs-CZ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timesheet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pokrývající celou pracovní dobu zaměstnance) </a:t>
            </a:r>
          </a:p>
          <a:p>
            <a:pPr marL="0" indent="0">
              <a:buNone/>
            </a:pPr>
            <a:endParaRPr lang="cs-CZ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+mj-lt"/>
              <a:buAutoNum type="arabicPeriod" startAt="3"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Hodinová sazba uvedená v pracovní smlouvě (výkaz práce/</a:t>
            </a:r>
            <a:r>
              <a:rPr lang="cs-CZ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timesheet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pokrývající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celou pracovní dobu zaměstnance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r>
              <a:rPr lang="cs-C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Nutno dodat pravidelnou zprávu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za každého zaměstnance na projektu popisující hlavní úkoly a dosažené cíle za dané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reportovací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období.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Předkládá se kontrolorům  za každé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reportovací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období u všech metod vykazování mzdových výdajů.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8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cs-CZ" sz="18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96359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51720" y="260648"/>
            <a:ext cx="5904656" cy="504056"/>
          </a:xfrm>
        </p:spPr>
        <p:txBody>
          <a:bodyPr/>
          <a:lstStyle/>
          <a:p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Náklady na zaměstnance</a:t>
            </a:r>
            <a:endParaRPr lang="cs-CZ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395536" y="1268760"/>
            <a:ext cx="8424936" cy="52565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Metody vykazování mzdových výdajů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 paušální sazba 20%</a:t>
            </a:r>
          </a:p>
          <a:p>
            <a:pPr marL="457200" indent="-457200">
              <a:buAutoNum type="arabicPeriod"/>
            </a:pPr>
            <a:endParaRPr 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Mzdové výdaje = 20%  z ostatních přímých výdajů vykázaných v daném </a:t>
            </a:r>
            <a:r>
              <a:rPr lang="cs-CZ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reportovacím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období	</a:t>
            </a:r>
          </a:p>
          <a:p>
            <a:pPr marL="0" indent="0"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Cestovné a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ubytování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Externí odborné poradenství a služby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Vybavení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Infrastruktura a práce</a:t>
            </a:r>
          </a:p>
          <a:p>
            <a:pPr marL="0" indent="0">
              <a:buNone/>
            </a:pPr>
            <a:endParaRPr 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Při kontrole nemusí partner prokazovat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kutečné mzdové výdaje. Bude vypočítáno automaticky. </a:t>
            </a:r>
          </a:p>
          <a:p>
            <a:pPr marL="0" indent="0">
              <a:buNone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Nutno však doložit čestné prohlášení, že v daném </a:t>
            </a:r>
            <a:r>
              <a:rPr lang="cs-CZ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reportovacím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období alespoň jeden zaměstnanec projektového partnera pracoval na projektu.  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 rot="2629486">
            <a:off x="3493366" y="2309445"/>
            <a:ext cx="265408" cy="9429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237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3688" y="279552"/>
            <a:ext cx="6264696" cy="504056"/>
          </a:xfrm>
        </p:spPr>
        <p:txBody>
          <a:bodyPr/>
          <a:lstStyle/>
          <a:p>
            <a:r>
              <a:rPr lang="cs-CZ" sz="18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Kancelářské a administrativní výdaje</a:t>
            </a:r>
            <a:endParaRPr lang="cs-CZ" sz="18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395536" y="1268760"/>
            <a:ext cx="8424936" cy="5256584"/>
          </a:xfrm>
        </p:spPr>
        <p:txBody>
          <a:bodyPr/>
          <a:lstStyle/>
          <a:p>
            <a:pPr marL="0" indent="0">
              <a:buNone/>
            </a:pPr>
            <a:endParaRPr lang="cs-CZ" sz="18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1124744"/>
            <a:ext cx="864096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Automaticky paušální </a:t>
            </a:r>
            <a:r>
              <a:rPr lang="cs-CZ" sz="1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sazba 15% z mzdových výdajů</a:t>
            </a:r>
          </a:p>
          <a:p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Jedná se o:</a:t>
            </a:r>
          </a:p>
          <a:p>
            <a:endParaRPr lang="cs-CZ" sz="16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lphaLcParenR"/>
            </a:pPr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nájem kancelářských </a:t>
            </a:r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prostor; </a:t>
            </a:r>
            <a:endParaRPr lang="cs-CZ" sz="16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lphaLcParenR"/>
            </a:pPr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pojištění a daně související s budovami, v nichž se nacházejí zaměstnanci, a s vybavením kanceláře (např. pojištění proti požáru, krádeži); </a:t>
            </a:r>
          </a:p>
          <a:p>
            <a:pPr marL="457200" indent="-457200">
              <a:buAutoNum type="alphaLcParenR"/>
            </a:pPr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ýdaje za elektřinu, </a:t>
            </a:r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topení, </a:t>
            </a:r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vodu;</a:t>
            </a:r>
            <a:endParaRPr lang="cs-CZ" sz="16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lphaLcParenR"/>
            </a:pPr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kancelářské potřeby; </a:t>
            </a:r>
          </a:p>
          <a:p>
            <a:pPr marL="457200" indent="-457200">
              <a:buAutoNum type="alphaLcParenR"/>
            </a:pPr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všeobecné účetnictví zajišťované uvnitř </a:t>
            </a:r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organizace příjemce; </a:t>
            </a:r>
            <a:endParaRPr lang="cs-CZ" sz="16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lphaLcParenR"/>
            </a:pPr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archivy; </a:t>
            </a:r>
          </a:p>
          <a:p>
            <a:pPr marL="457200" indent="-457200">
              <a:buAutoNum type="alphaLcParenR"/>
            </a:pPr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údržba, úklid a opravy; </a:t>
            </a:r>
          </a:p>
          <a:p>
            <a:pPr marL="457200" indent="-457200">
              <a:buAutoNum type="alphaLcParenR"/>
            </a:pPr>
            <a:r>
              <a:rPr lang="cs-CZ" sz="16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cs-CZ" sz="16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lphaLcParenR"/>
            </a:pPr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systémy informačních technologií; </a:t>
            </a:r>
          </a:p>
          <a:p>
            <a:pPr marL="457200" indent="-457200">
              <a:buAutoNum type="alphaLcParenR"/>
            </a:pPr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komunikace (např. telefon, fax, internet, poštovní služby, vizitky); </a:t>
            </a:r>
          </a:p>
          <a:p>
            <a:pPr marL="457200" indent="-457200">
              <a:buAutoNum type="alphaLcParenR"/>
            </a:pPr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bankovní poplatky za otevření a správu účtu nebo účtů, jestliže provádění operace vyžaduje otevření zvláštního účtu; </a:t>
            </a:r>
          </a:p>
          <a:p>
            <a:pPr marL="457200" indent="-457200">
              <a:buAutoNum type="alphaLcParenR"/>
            </a:pPr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poplatky za nadnárodní finanční transakce. </a:t>
            </a:r>
            <a:endParaRPr lang="cs-CZ" sz="16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lphaLcParenR"/>
            </a:pPr>
            <a:endParaRPr lang="cs-CZ" sz="16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Není možné vykazovat jako přímé výdaje v jiných rozpočtových položkách</a:t>
            </a:r>
            <a:r>
              <a:rPr lang="cs-CZ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!!</a:t>
            </a:r>
          </a:p>
        </p:txBody>
      </p:sp>
    </p:spTree>
    <p:extLst>
      <p:ext uri="{BB962C8B-B14F-4D97-AF65-F5344CB8AC3E}">
        <p14:creationId xmlns:p14="http://schemas.microsoft.com/office/powerpoint/2010/main" val="1753674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395536" y="1628800"/>
            <a:ext cx="8424936" cy="4392488"/>
          </a:xfrm>
        </p:spPr>
        <p:txBody>
          <a:bodyPr/>
          <a:lstStyle/>
          <a:p>
            <a:pPr marL="0" indent="0">
              <a:buNone/>
            </a:pPr>
            <a:endParaRPr lang="cs-CZ" sz="18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95536" y="1124744"/>
            <a:ext cx="864096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Způsobilými výdaji jsou:</a:t>
            </a:r>
          </a:p>
          <a:p>
            <a:endParaRPr lang="cs-CZ" sz="16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Náklady na cestování (např. jízdenky, palivo, cestovní pojištění..) 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Náklady na </a:t>
            </a:r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stravu/ stravné</a:t>
            </a:r>
            <a:endParaRPr lang="cs-CZ" sz="16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Náklady na </a:t>
            </a:r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ubytování (stanoveny max. sazby za noc podle států)</a:t>
            </a:r>
            <a:endParaRPr lang="cs-CZ" sz="16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Náklady na víza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Denní </a:t>
            </a:r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příspěvky/diety</a:t>
            </a:r>
            <a:endParaRPr lang="cs-CZ" sz="16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/>
            </a:pPr>
            <a:endParaRPr lang="cs-CZ" sz="16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Náklady, uvedené v bodech a) až d), které jsou součástí denního </a:t>
            </a:r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příspěvku/diety </a:t>
            </a:r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není možné </a:t>
            </a:r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vykazovat samostatně. </a:t>
            </a:r>
          </a:p>
          <a:p>
            <a:endParaRPr lang="cs-CZ" sz="16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cesta musí mít jasnou vazbu na projekt </a:t>
            </a:r>
          </a:p>
          <a:p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trvání cesty + 1 den před a po jednání</a:t>
            </a:r>
          </a:p>
          <a:p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musí být zvolen nejhospodárnější způsob dopravy</a:t>
            </a:r>
          </a:p>
          <a:p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nevyužité letenky, jízdenky jsou nezpůsobilé</a:t>
            </a:r>
            <a:endParaRPr lang="cs-CZ" sz="16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2483768" y="292006"/>
            <a:ext cx="32656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Cestovné a ubytování</a:t>
            </a:r>
            <a:endParaRPr lang="cs-CZ" sz="24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132596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91680" y="268145"/>
            <a:ext cx="5976664" cy="504056"/>
          </a:xfrm>
        </p:spPr>
        <p:txBody>
          <a:bodyPr/>
          <a:lstStyle/>
          <a:p>
            <a:r>
              <a:rPr lang="cs-CZ" sz="18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Externí odborné poradenství a služby</a:t>
            </a:r>
            <a:endParaRPr lang="cs-CZ" sz="18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395536" y="1268760"/>
            <a:ext cx="8424936" cy="5256584"/>
          </a:xfrm>
        </p:spPr>
        <p:txBody>
          <a:bodyPr/>
          <a:lstStyle/>
          <a:p>
            <a:pPr marL="0" indent="0">
              <a:buNone/>
            </a:pPr>
            <a:endParaRPr lang="cs-CZ" sz="18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79243" y="1124743"/>
            <a:ext cx="864096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Způsobilými výdaji jsou:</a:t>
            </a:r>
          </a:p>
          <a:p>
            <a:pPr marL="457200" indent="-457200">
              <a:buFont typeface="+mj-lt"/>
              <a:buAutoNum type="alphaLcParenR"/>
            </a:pPr>
            <a:endParaRPr lang="cs-CZ" sz="14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studie </a:t>
            </a: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(např</a:t>
            </a: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hodnocení, strategie, koncepční poznámky, konstrukční výkresy, příručky); 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odborná </a:t>
            </a: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příprava/školení (prostory a školitelé); </a:t>
            </a:r>
            <a:endParaRPr lang="cs-CZ" sz="14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překlady; 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vývoj, úpravy a aktualizace informačních </a:t>
            </a: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systémů a </a:t>
            </a: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internetových stránek; 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komunikace</a:t>
            </a: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propagace nebo informování související s </a:t>
            </a: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projektem </a:t>
            </a: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nebo programem </a:t>
            </a: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jako </a:t>
            </a: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takovým; 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finanční řízení; 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služby související s </a:t>
            </a: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organizováním akcí </a:t>
            </a: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nebo zasedání (včetně nájmu, stravování nebo tlumočení); 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účast na akcích(např. registrační poplatky); 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právní poradenství a notářské služby, technické a finanční odborné poradenství, jiné poradenské a účetní služby; 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práva duševního vlastnictví; 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ověření podle čl. 125 odst. 4 písm. a) nařízení (EU) č. 1303/2013 a čl. 23 odst. 4 nařízení (EU) č. 1299/2013; 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poskytnutí záruk bankou nebo jinou finanční institucí, pokud to vyžadují unijní nebo vnitrostátní právní předpisy nebo programový </a:t>
            </a: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dokument; </a:t>
            </a:r>
            <a:endParaRPr lang="cs-CZ" sz="14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cestování a ubytování externích odborníků, přednášejících, osob předsedajících zasedáním a poskytovatelů služeb; 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jiné specifické odborné poradenství a služby potřebné pro </a:t>
            </a: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projekt.</a:t>
            </a:r>
            <a:endParaRPr lang="cs-CZ" sz="14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589448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395536" y="1268760"/>
            <a:ext cx="8424936" cy="5256584"/>
          </a:xfrm>
        </p:spPr>
        <p:txBody>
          <a:bodyPr/>
          <a:lstStyle/>
          <a:p>
            <a:pPr marL="0" indent="0">
              <a:buNone/>
            </a:pPr>
            <a:endParaRPr lang="cs-CZ" sz="18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7504" y="1124743"/>
            <a:ext cx="892899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Výdaje v této položce musí prokázat jasnou vazbu na projekt a být nezbytné pro jeho řádnou </a:t>
            </a: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realizaci</a:t>
            </a:r>
          </a:p>
          <a:p>
            <a:endParaRPr lang="cs-CZ" sz="14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Všechny externí služby partnerů musí být uvedeny v projektové žádosti nebo musí být odsouhlaseny sekretariátem/řídícím orgánem programu před jejich realizací</a:t>
            </a:r>
          </a:p>
          <a:p>
            <a:endParaRPr lang="cs-CZ" sz="14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Cestovné výdaje a náklady na ubytování asociovaných partnerů se vykazuje v této položce!!  </a:t>
            </a:r>
            <a:endParaRPr lang="cs-CZ" sz="14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4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Výběr externích </a:t>
            </a: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služeb </a:t>
            </a: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musí být v souladu s pravidly pro zadávání veřejných zakázek stanovených na úrovni EU, státu a programu.</a:t>
            </a:r>
          </a:p>
          <a:p>
            <a:endParaRPr lang="cs-CZ" sz="14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Všechny služby nebo zboží, které příjemce pořizuje přesahující hodnotu 5000 EUR bez DPH  </a:t>
            </a: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nepřesahující hodnotu 400 tis. Kč bez DPH musí příjemce realizovat adekvátní výzkum trhu (např. </a:t>
            </a: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prokázat obdržení min. 3 </a:t>
            </a: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nabídek).</a:t>
            </a:r>
          </a:p>
          <a:p>
            <a:endParaRPr lang="cs-CZ" sz="14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Postupy pro zadávání veřejných zakázek stanoveny: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Zákon č. 137/2006 sb. o veřejných zakázkách ve znění pozdějších předpisů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Implementační manuál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Pokyny pro příjemce ke kontrole + přílohy</a:t>
            </a:r>
            <a:endParaRPr lang="cs-CZ" sz="14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Metodický pokyn pro oblast zadávání zakázek pro programové  období 2014-2020</a:t>
            </a:r>
          </a:p>
          <a:p>
            <a:endParaRPr lang="cs-CZ" sz="1700" dirty="0"/>
          </a:p>
          <a:p>
            <a:r>
              <a:rPr lang="cs-CZ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 stažení zde: </a:t>
            </a:r>
            <a:r>
              <a:rPr lang="cs-CZ" altLang="cs-CZ" sz="1200" dirty="0" smtClean="0">
                <a:hlinkClick r:id="rId2"/>
              </a:rPr>
              <a:t>http</a:t>
            </a:r>
            <a:r>
              <a:rPr lang="cs-CZ" altLang="cs-CZ" sz="1200" dirty="0">
                <a:hlinkClick r:id="rId2"/>
              </a:rPr>
              <a:t>://www.dotaceeu.cz/cs/Fondy-EU/2014-2020/Operacni-programy/OP-nadnarodni-spoluprace</a:t>
            </a:r>
            <a:r>
              <a:rPr lang="cs-CZ" sz="1400" dirty="0" smtClean="0"/>
              <a:t>  </a:t>
            </a:r>
            <a:endParaRPr lang="cs-CZ" sz="1400" dirty="0"/>
          </a:p>
        </p:txBody>
      </p:sp>
      <p:sp>
        <p:nvSpPr>
          <p:cNvPr id="4" name="Obdélník 3"/>
          <p:cNvSpPr/>
          <p:nvPr/>
        </p:nvSpPr>
        <p:spPr>
          <a:xfrm>
            <a:off x="1979712" y="248457"/>
            <a:ext cx="466025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Externí odborné poradenství a služby</a:t>
            </a:r>
            <a:endParaRPr lang="cs-CZ" sz="20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469642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3768" y="188640"/>
            <a:ext cx="2736304" cy="504056"/>
          </a:xfrm>
        </p:spPr>
        <p:txBody>
          <a:bodyPr/>
          <a:lstStyle/>
          <a:p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Vybavení</a:t>
            </a:r>
            <a:endParaRPr lang="cs-CZ" sz="24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395536" y="1124743"/>
            <a:ext cx="8424936" cy="4968554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cs-CZ" sz="1800" dirty="0"/>
              <a:t>Jedná se o koupi, pronájem nebo leasing vybavení příjemce:</a:t>
            </a:r>
          </a:p>
          <a:p>
            <a:pPr marL="0" indent="0">
              <a:buNone/>
            </a:pPr>
            <a:endParaRPr lang="cs-CZ" sz="700" dirty="0"/>
          </a:p>
          <a:p>
            <a:pPr marL="457200" indent="-457200">
              <a:buAutoNum type="alphaLcParenR"/>
            </a:pPr>
            <a:r>
              <a:rPr lang="cs-CZ" sz="1600" dirty="0"/>
              <a:t>kancelářské vybavení; </a:t>
            </a:r>
          </a:p>
          <a:p>
            <a:pPr marL="457200" indent="-457200">
              <a:buAutoNum type="alphaLcParenR"/>
            </a:pPr>
            <a:r>
              <a:rPr lang="cs-CZ" sz="1600" dirty="0" smtClean="0"/>
              <a:t>IT hardware </a:t>
            </a:r>
            <a:r>
              <a:rPr lang="cs-CZ" sz="1600" dirty="0"/>
              <a:t>a </a:t>
            </a:r>
            <a:r>
              <a:rPr lang="cs-CZ" sz="1600" dirty="0" smtClean="0"/>
              <a:t>software; </a:t>
            </a:r>
            <a:endParaRPr lang="cs-CZ" sz="1600" dirty="0"/>
          </a:p>
          <a:p>
            <a:pPr marL="457200" indent="-457200">
              <a:buAutoNum type="alphaLcParenR"/>
            </a:pPr>
            <a:r>
              <a:rPr lang="cs-CZ" sz="1600" dirty="0" smtClean="0"/>
              <a:t>nábytek; </a:t>
            </a:r>
            <a:endParaRPr lang="cs-CZ" sz="1600" dirty="0"/>
          </a:p>
          <a:p>
            <a:pPr marL="457200" indent="-457200">
              <a:buAutoNum type="alphaLcParenR"/>
            </a:pPr>
            <a:r>
              <a:rPr lang="cs-CZ" sz="1600" dirty="0"/>
              <a:t>laboratorní vybavení; </a:t>
            </a:r>
          </a:p>
          <a:p>
            <a:pPr marL="457200" indent="-457200">
              <a:buAutoNum type="alphaLcParenR"/>
            </a:pPr>
            <a:r>
              <a:rPr lang="cs-CZ" sz="1600" dirty="0"/>
              <a:t>stroje a </a:t>
            </a:r>
            <a:r>
              <a:rPr lang="cs-CZ" sz="1600" dirty="0" smtClean="0"/>
              <a:t>nástroje; </a:t>
            </a:r>
            <a:endParaRPr lang="cs-CZ" sz="1600" dirty="0"/>
          </a:p>
          <a:p>
            <a:pPr marL="457200" indent="-457200">
              <a:buAutoNum type="alphaLcParenR"/>
            </a:pPr>
            <a:r>
              <a:rPr lang="cs-CZ" sz="1600" dirty="0" smtClean="0"/>
              <a:t>nářadí </a:t>
            </a:r>
            <a:r>
              <a:rPr lang="cs-CZ" sz="1600" dirty="0"/>
              <a:t>nebo </a:t>
            </a:r>
            <a:r>
              <a:rPr lang="cs-CZ" sz="1600" dirty="0" smtClean="0"/>
              <a:t>přístroje; </a:t>
            </a:r>
            <a:endParaRPr lang="cs-CZ" sz="1600" dirty="0"/>
          </a:p>
          <a:p>
            <a:pPr marL="457200" indent="-457200">
              <a:buAutoNum type="alphaLcParenR"/>
            </a:pPr>
            <a:r>
              <a:rPr lang="cs-CZ" sz="1600" dirty="0"/>
              <a:t>vozidla; </a:t>
            </a:r>
          </a:p>
          <a:p>
            <a:pPr marL="457200" indent="-457200">
              <a:buAutoNum type="alphaLcParenR"/>
            </a:pPr>
            <a:r>
              <a:rPr lang="cs-CZ" sz="1600" dirty="0"/>
              <a:t>jiné specifické vybavení potřebné pro </a:t>
            </a:r>
            <a:r>
              <a:rPr lang="cs-CZ" sz="1600" dirty="0" smtClean="0"/>
              <a:t>projekt.</a:t>
            </a:r>
          </a:p>
          <a:p>
            <a:pPr marL="133350" lvl="1" indent="0">
              <a:spcBef>
                <a:spcPts val="400"/>
              </a:spcBef>
              <a:buNone/>
            </a:pPr>
            <a:endParaRPr lang="cs-CZ" sz="700" dirty="0"/>
          </a:p>
          <a:p>
            <a:pPr marL="133350" lvl="1" indent="0">
              <a:spcBef>
                <a:spcPts val="400"/>
              </a:spcBef>
              <a:buNone/>
            </a:pPr>
            <a:r>
              <a:rPr lang="cs-CZ" sz="1600" u="sng" dirty="0">
                <a:solidFill>
                  <a:schemeClr val="accent1"/>
                </a:solidFill>
              </a:rPr>
              <a:t>Všeobecné </a:t>
            </a:r>
            <a:r>
              <a:rPr lang="cs-CZ" sz="1600" u="sng" dirty="0">
                <a:solidFill>
                  <a:schemeClr val="accent1"/>
                </a:solidFill>
              </a:rPr>
              <a:t>vybavení </a:t>
            </a:r>
            <a:r>
              <a:rPr lang="cs-CZ" sz="1600" dirty="0">
                <a:solidFill>
                  <a:schemeClr val="accent1"/>
                </a:solidFill>
              </a:rPr>
              <a:t>nezbytné pro denní implementaci projektu </a:t>
            </a:r>
            <a:r>
              <a:rPr lang="cs-CZ" sz="1600" dirty="0">
                <a:solidFill>
                  <a:schemeClr val="accent1"/>
                </a:solidFill>
              </a:rPr>
              <a:t>– plná kupní </a:t>
            </a:r>
            <a:r>
              <a:rPr lang="cs-CZ" sz="1600" dirty="0">
                <a:solidFill>
                  <a:schemeClr val="accent1"/>
                </a:solidFill>
              </a:rPr>
              <a:t>cena způsobilá pouze v případě, kdy je období realizace projektu delší než doba </a:t>
            </a:r>
            <a:r>
              <a:rPr lang="cs-CZ" sz="1600" dirty="0">
                <a:solidFill>
                  <a:schemeClr val="accent1"/>
                </a:solidFill>
              </a:rPr>
              <a:t>odepisování, musí být 100% využíváno na projekt   </a:t>
            </a:r>
            <a:r>
              <a:rPr lang="cs-CZ" sz="1600" dirty="0">
                <a:solidFill>
                  <a:schemeClr val="accent1"/>
                </a:solidFill>
              </a:rPr>
              <a:t>- např. </a:t>
            </a:r>
            <a:r>
              <a:rPr lang="cs-CZ" sz="1600" dirty="0">
                <a:solidFill>
                  <a:schemeClr val="accent1"/>
                </a:solidFill>
              </a:rPr>
              <a:t>notebook</a:t>
            </a:r>
          </a:p>
          <a:p>
            <a:pPr marL="133350" lvl="1" indent="0">
              <a:spcBef>
                <a:spcPts val="400"/>
              </a:spcBef>
              <a:buNone/>
            </a:pPr>
            <a:endParaRPr lang="cs-CZ" sz="1600" dirty="0">
              <a:solidFill>
                <a:schemeClr val="accent1"/>
              </a:solidFill>
            </a:endParaRPr>
          </a:p>
          <a:p>
            <a:pPr marL="133350" lvl="1" indent="0">
              <a:spcBef>
                <a:spcPts val="400"/>
              </a:spcBef>
              <a:buNone/>
            </a:pPr>
            <a:r>
              <a:rPr lang="cs-CZ" sz="1600" u="sng" dirty="0">
                <a:solidFill>
                  <a:schemeClr val="accent1"/>
                </a:solidFill>
              </a:rPr>
              <a:t>Tematické vybavení  </a:t>
            </a:r>
            <a:r>
              <a:rPr lang="cs-CZ" sz="1600" dirty="0">
                <a:solidFill>
                  <a:schemeClr val="accent1"/>
                </a:solidFill>
              </a:rPr>
              <a:t>pro realizaci konkrétních </a:t>
            </a:r>
            <a:r>
              <a:rPr lang="cs-CZ" sz="1600" dirty="0">
                <a:solidFill>
                  <a:schemeClr val="accent1"/>
                </a:solidFill>
              </a:rPr>
              <a:t>aktivit, </a:t>
            </a:r>
            <a:r>
              <a:rPr lang="cs-CZ" sz="1600" dirty="0">
                <a:solidFill>
                  <a:schemeClr val="accent1"/>
                </a:solidFill>
              </a:rPr>
              <a:t>způsobilá kupní cena / alikvotní část dle poměru využití pro projekt</a:t>
            </a:r>
            <a:r>
              <a:rPr lang="cs-CZ" sz="1600" dirty="0">
                <a:solidFill>
                  <a:schemeClr val="accent1"/>
                </a:solidFill>
              </a:rPr>
              <a:t> –  např</a:t>
            </a:r>
            <a:r>
              <a:rPr lang="cs-CZ" sz="1600" dirty="0">
                <a:solidFill>
                  <a:schemeClr val="accent1"/>
                </a:solidFill>
              </a:rPr>
              <a:t>. </a:t>
            </a:r>
            <a:r>
              <a:rPr lang="cs-CZ" sz="1600" dirty="0" err="1">
                <a:solidFill>
                  <a:schemeClr val="accent1"/>
                </a:solidFill>
              </a:rPr>
              <a:t>termokamera</a:t>
            </a:r>
            <a:endParaRPr lang="cs-CZ" sz="1600" dirty="0">
              <a:solidFill>
                <a:schemeClr val="accent1"/>
              </a:solidFill>
            </a:endParaRPr>
          </a:p>
          <a:p>
            <a:endParaRPr lang="cs-CZ" sz="1800" dirty="0"/>
          </a:p>
          <a:p>
            <a:pPr marL="0" indent="0">
              <a:buNone/>
            </a:pPr>
            <a:endParaRPr lang="cs-CZ" sz="18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7504" y="1124743"/>
            <a:ext cx="892899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7697878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31840" y="188640"/>
            <a:ext cx="2016224" cy="504056"/>
          </a:xfrm>
        </p:spPr>
        <p:txBody>
          <a:bodyPr/>
          <a:lstStyle/>
          <a:p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Vybavení</a:t>
            </a:r>
            <a:endParaRPr lang="cs-CZ" sz="24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395536" y="1268760"/>
            <a:ext cx="8424936" cy="5256584"/>
          </a:xfrm>
          <a:solidFill>
            <a:schemeClr val="bg1"/>
          </a:solidFill>
        </p:spPr>
        <p:txBody>
          <a:bodyPr/>
          <a:lstStyle/>
          <a:p>
            <a:pPr marL="133350" lvl="1" indent="0">
              <a:spcBef>
                <a:spcPts val="400"/>
              </a:spcBef>
              <a:buNone/>
            </a:pPr>
            <a:r>
              <a:rPr lang="cs-CZ" b="1" dirty="0">
                <a:solidFill>
                  <a:schemeClr val="accent1"/>
                </a:solidFill>
              </a:rPr>
              <a:t>Typy vybavení:</a:t>
            </a:r>
          </a:p>
          <a:p>
            <a:pPr marL="133350" lvl="1" indent="0">
              <a:spcBef>
                <a:spcPts val="400"/>
              </a:spcBef>
              <a:buNone/>
            </a:pPr>
            <a:endParaRPr lang="cs-CZ" sz="2000" u="sng" dirty="0" smtClean="0"/>
          </a:p>
          <a:p>
            <a:pPr marL="133350" lvl="1" indent="0">
              <a:spcBef>
                <a:spcPts val="400"/>
              </a:spcBef>
              <a:buNone/>
            </a:pPr>
            <a:endParaRPr lang="cs-CZ" sz="2000" u="sng" dirty="0" smtClean="0"/>
          </a:p>
          <a:p>
            <a:r>
              <a:rPr lang="cs-CZ" sz="2000" dirty="0"/>
              <a:t>Výdaje v této položce musí prokázat jasnou vazbu na projekt a být nezbytné pro jeho řádnou </a:t>
            </a:r>
            <a:r>
              <a:rPr lang="cs-CZ" sz="2000" dirty="0" smtClean="0"/>
              <a:t>realizaci</a:t>
            </a:r>
          </a:p>
          <a:p>
            <a:r>
              <a:rPr lang="cs-CZ" sz="2000" dirty="0" smtClean="0"/>
              <a:t>Všechno vybavení musí být uvedeno v projektové žádosti nebo být předem odsouhlaseno sekretariátem/řídícím orgánem programu </a:t>
            </a:r>
            <a:endParaRPr lang="cs-CZ" sz="2000" dirty="0"/>
          </a:p>
          <a:p>
            <a:r>
              <a:rPr lang="cs-CZ" sz="2000" dirty="0"/>
              <a:t>Pořízení vybavení musí být v souladu s pravidly pro zadávání veřejných zakázek stanovených na úrovni EU, státu a </a:t>
            </a:r>
            <a:r>
              <a:rPr lang="cs-CZ" sz="2000" dirty="0" smtClean="0"/>
              <a:t>programu</a:t>
            </a:r>
          </a:p>
          <a:p>
            <a:r>
              <a:rPr lang="cs-CZ" sz="2000" dirty="0" smtClean="0"/>
              <a:t>Vybavení nesmí být již financováno z jiných EU zdrojů nebo jiných veřejných dotací </a:t>
            </a:r>
            <a:endParaRPr lang="cs-CZ" sz="2000" dirty="0"/>
          </a:p>
          <a:p>
            <a:pPr marL="0" indent="0">
              <a:buNone/>
            </a:pPr>
            <a:endParaRPr lang="cs-CZ" sz="18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7504" y="1124743"/>
            <a:ext cx="892899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8658628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51720" y="183311"/>
            <a:ext cx="4104456" cy="504056"/>
          </a:xfrm>
        </p:spPr>
        <p:txBody>
          <a:bodyPr/>
          <a:lstStyle/>
          <a:p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Infrastruktura a práce</a:t>
            </a:r>
            <a:endParaRPr lang="cs-CZ" sz="20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359532" y="1772816"/>
            <a:ext cx="8424936" cy="4464496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Investice pouze pilotního charakteru !!!!</a:t>
            </a:r>
          </a:p>
          <a:p>
            <a:pPr marL="0" indent="0">
              <a:buNone/>
            </a:pPr>
            <a:endParaRPr 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Může jít o stavbu nové infrastruktury (např. budovy) nebo úpravu již stávající infrastruktury – pilotní charakter, který by měl následně vést k rozsáhlejší investici</a:t>
            </a:r>
          </a:p>
          <a:p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Musí být detailně popsáno v projektové žádosti nebo musí být předem schváleny sekretariátem/ŘO </a:t>
            </a:r>
          </a:p>
          <a:p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Musí dodržet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postupy pro zadávání veřejných zakázek 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Způsobilé investice pouze v programovém území, dříve nedotované jiným evropským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grantem nebo národními/krajskými dotacemi</a:t>
            </a:r>
          </a:p>
          <a:p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Pozemek nebo budova, kde probíhá investice musí být ve vlastnictví projektového partnera nebo musí být dlouhodobá smlouva o pronájmu umožňující dodržet pravidla na udržitelnost projektu (více </a:t>
            </a:r>
            <a:r>
              <a:rPr lang="cs-CZ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Application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Manual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Pokud relevantní, je třeba mít všechny potřebná povolení pro investici 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7504" y="1124743"/>
            <a:ext cx="892899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561024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708920"/>
            <a:ext cx="8291264" cy="3744416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cs-CZ" dirty="0" smtClean="0"/>
              <a:t>Legislativa a základní dokumenty</a:t>
            </a:r>
          </a:p>
          <a:p>
            <a:pPr marL="514350" indent="-514350">
              <a:buAutoNum type="arabicPeriod"/>
            </a:pPr>
            <a:r>
              <a:rPr lang="cs-CZ" dirty="0" smtClean="0"/>
              <a:t>Obecná pravidla způsobilosti</a:t>
            </a:r>
          </a:p>
          <a:p>
            <a:pPr marL="514350" indent="-514350">
              <a:buAutoNum type="arabicPeriod"/>
            </a:pPr>
            <a:r>
              <a:rPr lang="cs-CZ" dirty="0" smtClean="0"/>
              <a:t>Rozpočtové položky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Způsobilost výdajů</a:t>
            </a:r>
            <a:endParaRPr lang="cs-CZ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6513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39752" y="190931"/>
            <a:ext cx="4104456" cy="504056"/>
          </a:xfrm>
        </p:spPr>
        <p:txBody>
          <a:bodyPr/>
          <a:lstStyle/>
          <a:p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Veřejná podpora</a:t>
            </a:r>
            <a:endParaRPr lang="cs-CZ" sz="24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359532" y="1772816"/>
            <a:ext cx="8424936" cy="4464496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projekty nesmí získat nedovolenou veřejnou podporu </a:t>
            </a:r>
          </a:p>
          <a:p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status příjemce není podstatný, důležité jsou aktivity v rámci projektu</a:t>
            </a:r>
          </a:p>
          <a:p>
            <a:pPr marL="0" indent="0"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 případě, že bude příjemce v rámci projektu realizovat aktivity, které budou považovány za nedovolenou veřejnou podporu – podpora v rámci režimu de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minimis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(max. 200tis EUR za poslední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3 účetní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roky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projektovou žádostí musí každý žadatel dodat i „Project/</a:t>
            </a:r>
            <a:r>
              <a:rPr lang="cs-CZ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Lead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partner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cs-CZ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eclaration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State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Aid </a:t>
            </a:r>
            <a:r>
              <a:rPr lang="cs-CZ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declaration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07504" y="1124743"/>
            <a:ext cx="892899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0962017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323528" y="2780928"/>
            <a:ext cx="5040560" cy="3744415"/>
          </a:xfrm>
        </p:spPr>
        <p:txBody>
          <a:bodyPr/>
          <a:lstStyle/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Pavel Lukeš</a:t>
            </a:r>
          </a:p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Ministerstvo pro místní rozvoj</a:t>
            </a:r>
          </a:p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51, Odbor Evropské územní spolupráce.</a:t>
            </a:r>
          </a:p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Staroměstské nám. 6</a:t>
            </a:r>
          </a:p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110 15 Praha</a:t>
            </a:r>
          </a:p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kancelář: Letenská 119/3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tel: +420 224 862 331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mob: +420 731 628 149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e-mail: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lukpav@mmr.cz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2843808" y="1268760"/>
            <a:ext cx="33441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solidFill>
                  <a:schemeClr val="accent5">
                    <a:lumMod val="50000"/>
                  </a:schemeClr>
                </a:solidFill>
              </a:rPr>
              <a:t>Děkuji za pozornost</a:t>
            </a:r>
            <a:endParaRPr lang="cs-CZ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78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412775"/>
            <a:ext cx="8640960" cy="503502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400" dirty="0" smtClean="0">
                <a:latin typeface="+mn-lt"/>
              </a:rPr>
              <a:t>1. </a:t>
            </a:r>
            <a:r>
              <a:rPr lang="cs-CZ" altLang="cs-CZ" sz="1600" dirty="0" smtClean="0">
                <a:latin typeface="+mn-lt"/>
              </a:rPr>
              <a:t>Nařízení EU zvláště: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600" dirty="0">
                <a:latin typeface="+mn-lt"/>
              </a:rPr>
              <a:t>		</a:t>
            </a:r>
            <a:endParaRPr lang="cs-CZ" altLang="cs-CZ" sz="1600" dirty="0" smtClean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600" dirty="0" smtClean="0">
                <a:latin typeface="+mn-lt"/>
              </a:rPr>
              <a:t>č</a:t>
            </a:r>
            <a:r>
              <a:rPr lang="cs-CZ" altLang="cs-CZ" sz="1600" dirty="0">
                <a:latin typeface="+mn-lt"/>
              </a:rPr>
              <a:t>. 1303/2013 – tzv. obecné nařízení</a:t>
            </a:r>
            <a:br>
              <a:rPr lang="cs-CZ" altLang="cs-CZ" sz="1600" dirty="0">
                <a:latin typeface="+mn-lt"/>
              </a:rPr>
            </a:br>
            <a:r>
              <a:rPr lang="cs-CZ" altLang="cs-CZ" sz="1600" dirty="0" smtClean="0">
                <a:latin typeface="+mn-lt"/>
              </a:rPr>
              <a:t>č</a:t>
            </a:r>
            <a:r>
              <a:rPr lang="cs-CZ" altLang="cs-CZ" sz="1600" dirty="0">
                <a:latin typeface="+mn-lt"/>
              </a:rPr>
              <a:t>. 1299/2013 – nařízení o Evropské územní spolupráci</a:t>
            </a:r>
            <a:br>
              <a:rPr lang="cs-CZ" altLang="cs-CZ" sz="1600" dirty="0">
                <a:latin typeface="+mn-lt"/>
              </a:rPr>
            </a:br>
            <a:r>
              <a:rPr lang="cs-CZ" altLang="cs-CZ" sz="1600" dirty="0" smtClean="0">
                <a:latin typeface="+mn-lt"/>
              </a:rPr>
              <a:t>č</a:t>
            </a:r>
            <a:r>
              <a:rPr lang="cs-CZ" altLang="cs-CZ" sz="1600" dirty="0">
                <a:latin typeface="+mn-lt"/>
              </a:rPr>
              <a:t>. 1301/2013 – nařízení o ERDF</a:t>
            </a:r>
            <a:br>
              <a:rPr lang="cs-CZ" altLang="cs-CZ" sz="1600" dirty="0">
                <a:latin typeface="+mn-lt"/>
              </a:rPr>
            </a:br>
            <a:r>
              <a:rPr lang="cs-CZ" altLang="cs-CZ" sz="1600" dirty="0" smtClean="0">
                <a:latin typeface="+mn-lt"/>
              </a:rPr>
              <a:t>č</a:t>
            </a:r>
            <a:r>
              <a:rPr lang="cs-CZ" altLang="cs-CZ" sz="1600" dirty="0">
                <a:latin typeface="+mn-lt"/>
              </a:rPr>
              <a:t>. 481/2014 – nařízení o způsobilosti </a:t>
            </a:r>
            <a:r>
              <a:rPr lang="cs-CZ" altLang="cs-CZ" sz="1600" dirty="0" smtClean="0">
                <a:latin typeface="+mn-lt"/>
              </a:rPr>
              <a:t>výdajů</a:t>
            </a:r>
            <a:br>
              <a:rPr lang="cs-CZ" altLang="cs-CZ" sz="1600" dirty="0" smtClean="0">
                <a:latin typeface="+mn-lt"/>
              </a:rPr>
            </a:br>
            <a:endParaRPr lang="cs-CZ" altLang="cs-CZ" sz="1600" dirty="0" smtClean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600" dirty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600" dirty="0">
                <a:latin typeface="+mn-lt"/>
              </a:rPr>
              <a:t/>
            </a:r>
            <a:br>
              <a:rPr lang="cs-CZ" altLang="cs-CZ" sz="1600" dirty="0">
                <a:latin typeface="+mn-lt"/>
              </a:rPr>
            </a:br>
            <a:r>
              <a:rPr lang="cs-CZ" altLang="cs-CZ" sz="1600" dirty="0">
                <a:latin typeface="+mn-lt"/>
              </a:rPr>
              <a:t>2. Programové </a:t>
            </a:r>
            <a:r>
              <a:rPr lang="cs-CZ" altLang="cs-CZ" sz="1600" dirty="0" smtClean="0">
                <a:latin typeface="+mn-lt"/>
              </a:rPr>
              <a:t>dokumenty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600" dirty="0" smtClean="0">
                <a:latin typeface="+mn-lt"/>
              </a:rPr>
              <a:t>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600" b="1" dirty="0" err="1"/>
              <a:t>Interreg</a:t>
            </a:r>
            <a:r>
              <a:rPr lang="cs-CZ" altLang="cs-CZ" sz="1600" b="1" dirty="0"/>
              <a:t> </a:t>
            </a:r>
            <a:r>
              <a:rPr lang="cs-CZ" altLang="cs-CZ" sz="1600" b="1" dirty="0" err="1"/>
              <a:t>Central</a:t>
            </a:r>
            <a:r>
              <a:rPr lang="cs-CZ" altLang="cs-CZ" sz="1600" b="1" dirty="0"/>
              <a:t> </a:t>
            </a:r>
            <a:r>
              <a:rPr lang="cs-CZ" altLang="cs-CZ" sz="1600" b="1" dirty="0" err="1"/>
              <a:t>Europe</a:t>
            </a:r>
            <a:endParaRPr lang="cs-CZ" altLang="cs-CZ" sz="1600" dirty="0" smtClean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100" dirty="0" smtClean="0">
                <a:latin typeface="+mn-lt"/>
              </a:rPr>
              <a:t>(</a:t>
            </a:r>
            <a:r>
              <a:rPr lang="cs-CZ" altLang="cs-CZ" sz="1100" dirty="0">
                <a:latin typeface="+mn-lt"/>
                <a:hlinkClick r:id="rId2"/>
              </a:rPr>
              <a:t>http://</a:t>
            </a:r>
            <a:r>
              <a:rPr lang="cs-CZ" altLang="cs-CZ" sz="1100" dirty="0" smtClean="0">
                <a:latin typeface="+mn-lt"/>
                <a:hlinkClick r:id="rId2"/>
              </a:rPr>
              <a:t>www.interreg-central.eu/</a:t>
            </a:r>
            <a:r>
              <a:rPr lang="cs-CZ" altLang="cs-CZ" sz="1100" dirty="0" err="1" smtClean="0">
                <a:latin typeface="+mn-lt"/>
                <a:hlinkClick r:id="rId2"/>
              </a:rPr>
              <a:t>Content.Node</a:t>
            </a:r>
            <a:r>
              <a:rPr lang="cs-CZ" altLang="cs-CZ" sz="1100" dirty="0" smtClean="0">
                <a:latin typeface="+mn-lt"/>
                <a:hlinkClick r:id="rId2"/>
              </a:rPr>
              <a:t>/</a:t>
            </a:r>
            <a:r>
              <a:rPr lang="cs-CZ" altLang="cs-CZ" sz="1100" dirty="0" err="1" smtClean="0">
                <a:latin typeface="+mn-lt"/>
                <a:hlinkClick r:id="rId2"/>
              </a:rPr>
              <a:t>implement</a:t>
            </a:r>
            <a:r>
              <a:rPr lang="cs-CZ" altLang="cs-CZ" sz="1100" dirty="0" smtClean="0">
                <a:latin typeface="+mn-lt"/>
                <a:hlinkClick r:id="rId2"/>
              </a:rPr>
              <a:t>/get_funds_startpage.html</a:t>
            </a:r>
            <a:r>
              <a:rPr lang="cs-CZ" altLang="cs-CZ" sz="1100" dirty="0" smtClean="0">
                <a:latin typeface="+mn-lt"/>
              </a:rPr>
              <a:t>) </a:t>
            </a:r>
            <a:r>
              <a:rPr lang="cs-CZ" altLang="cs-CZ" sz="1600" dirty="0">
                <a:latin typeface="+mn-lt"/>
              </a:rPr>
              <a:t/>
            </a:r>
            <a:br>
              <a:rPr lang="cs-CZ" altLang="cs-CZ" sz="1600" dirty="0">
                <a:latin typeface="+mn-lt"/>
              </a:rPr>
            </a:br>
            <a:r>
              <a:rPr lang="cs-CZ" altLang="cs-CZ" sz="1600" dirty="0" smtClean="0">
                <a:latin typeface="+mn-lt"/>
              </a:rPr>
              <a:t>- </a:t>
            </a:r>
            <a:r>
              <a:rPr lang="cs-CZ" altLang="cs-CZ" sz="1600" dirty="0">
                <a:latin typeface="+mn-lt"/>
              </a:rPr>
              <a:t>Program nadnárodní spolupráce </a:t>
            </a:r>
            <a:r>
              <a:rPr lang="cs-CZ" altLang="cs-CZ" sz="1600" dirty="0" err="1">
                <a:latin typeface="+mn-lt"/>
              </a:rPr>
              <a:t>Interreg</a:t>
            </a:r>
            <a:r>
              <a:rPr lang="cs-CZ" altLang="cs-CZ" sz="1600" dirty="0">
                <a:latin typeface="+mn-lt"/>
              </a:rPr>
              <a:t> </a:t>
            </a:r>
            <a:r>
              <a:rPr lang="cs-CZ" altLang="cs-CZ" sz="1600" dirty="0" err="1" smtClean="0">
                <a:latin typeface="+mn-lt"/>
              </a:rPr>
              <a:t>Central</a:t>
            </a:r>
            <a:r>
              <a:rPr lang="cs-CZ" altLang="cs-CZ" sz="1600" dirty="0" smtClean="0">
                <a:latin typeface="+mn-lt"/>
              </a:rPr>
              <a:t> Europe</a:t>
            </a:r>
            <a:r>
              <a:rPr lang="cs-CZ" altLang="cs-CZ" sz="1600" dirty="0">
                <a:latin typeface="+mn-lt"/>
              </a:rPr>
              <a:t/>
            </a:r>
            <a:br>
              <a:rPr lang="cs-CZ" altLang="cs-CZ" sz="1600" dirty="0">
                <a:latin typeface="+mn-lt"/>
              </a:rPr>
            </a:br>
            <a:r>
              <a:rPr lang="cs-CZ" altLang="cs-CZ" sz="1600" dirty="0" smtClean="0">
                <a:latin typeface="+mn-lt"/>
              </a:rPr>
              <a:t>- </a:t>
            </a:r>
            <a:r>
              <a:rPr lang="cs-CZ" altLang="cs-CZ" sz="1600" dirty="0" err="1" smtClean="0">
                <a:latin typeface="+mn-lt"/>
              </a:rPr>
              <a:t>Implementation</a:t>
            </a:r>
            <a:r>
              <a:rPr lang="cs-CZ" altLang="cs-CZ" sz="1600" dirty="0" smtClean="0">
                <a:latin typeface="+mn-lt"/>
              </a:rPr>
              <a:t> </a:t>
            </a:r>
            <a:r>
              <a:rPr lang="cs-CZ" altLang="cs-CZ" sz="1600" dirty="0" err="1" smtClean="0">
                <a:latin typeface="+mn-lt"/>
              </a:rPr>
              <a:t>Manual</a:t>
            </a:r>
            <a:endParaRPr lang="cs-CZ" altLang="cs-CZ" sz="1600" dirty="0" smtClean="0">
              <a:latin typeface="+mn-lt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600" dirty="0" smtClean="0">
                <a:latin typeface="+mn-lt"/>
              </a:rPr>
              <a:t>- </a:t>
            </a:r>
            <a:r>
              <a:rPr lang="cs-CZ" altLang="cs-CZ" sz="1600" dirty="0" err="1" smtClean="0">
                <a:latin typeface="+mn-lt"/>
              </a:rPr>
              <a:t>Application</a:t>
            </a:r>
            <a:r>
              <a:rPr lang="cs-CZ" altLang="cs-CZ" sz="1600" dirty="0" smtClean="0">
                <a:latin typeface="+mn-lt"/>
              </a:rPr>
              <a:t> </a:t>
            </a:r>
            <a:r>
              <a:rPr lang="cs-CZ" altLang="cs-CZ" sz="1600" dirty="0" err="1" smtClean="0">
                <a:latin typeface="+mn-lt"/>
              </a:rPr>
              <a:t>Manual</a:t>
            </a:r>
            <a:r>
              <a:rPr lang="cs-CZ" altLang="cs-CZ" sz="1600" dirty="0" smtClean="0">
                <a:latin typeface="+mn-lt"/>
              </a:rPr>
              <a:t> (zvláště část B)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altLang="cs-CZ" sz="1600" dirty="0" smtClean="0">
              <a:latin typeface="+mn-lt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endParaRPr lang="cs-CZ" sz="1800" dirty="0">
              <a:latin typeface="+mn-lt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979712" y="332656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Legislativa a dokumenty 1</a:t>
            </a:r>
            <a:endParaRPr lang="cs-CZ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66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191215"/>
            <a:ext cx="8640960" cy="525658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r>
              <a:rPr lang="cs-CZ" altLang="cs-CZ" sz="1800" dirty="0">
                <a:latin typeface="+mn-lt"/>
              </a:rPr>
              <a:t>3. Národní dokumenty </a:t>
            </a:r>
            <a:r>
              <a:rPr lang="cs-CZ" altLang="cs-CZ" sz="1100" dirty="0">
                <a:latin typeface="+mn-lt"/>
              </a:rPr>
              <a:t>(</a:t>
            </a:r>
            <a:r>
              <a:rPr lang="cs-CZ" altLang="cs-CZ" sz="1100" dirty="0">
                <a:latin typeface="+mn-lt"/>
                <a:hlinkClick r:id="rId2"/>
              </a:rPr>
              <a:t>http://</a:t>
            </a:r>
            <a:r>
              <a:rPr lang="cs-CZ" altLang="cs-CZ" sz="1100" dirty="0" smtClean="0">
                <a:latin typeface="+mn-lt"/>
                <a:hlinkClick r:id="rId2"/>
              </a:rPr>
              <a:t>www.dotaceeu.cz/</a:t>
            </a:r>
            <a:r>
              <a:rPr lang="cs-CZ" altLang="cs-CZ" sz="1100" dirty="0" err="1" smtClean="0">
                <a:latin typeface="+mn-lt"/>
                <a:hlinkClick r:id="rId2"/>
              </a:rPr>
              <a:t>cs</a:t>
            </a:r>
            <a:r>
              <a:rPr lang="cs-CZ" altLang="cs-CZ" sz="1100" dirty="0" smtClean="0">
                <a:latin typeface="+mn-lt"/>
                <a:hlinkClick r:id="rId2"/>
              </a:rPr>
              <a:t>/Fondy-EU/2014-2020/</a:t>
            </a:r>
            <a:r>
              <a:rPr lang="cs-CZ" altLang="cs-CZ" sz="1100" dirty="0" err="1" smtClean="0">
                <a:latin typeface="+mn-lt"/>
                <a:hlinkClick r:id="rId2"/>
              </a:rPr>
              <a:t>Operacni</a:t>
            </a:r>
            <a:r>
              <a:rPr lang="cs-CZ" altLang="cs-CZ" sz="1100" dirty="0" smtClean="0">
                <a:latin typeface="+mn-lt"/>
                <a:hlinkClick r:id="rId2"/>
              </a:rPr>
              <a:t>-programy/OP-</a:t>
            </a:r>
            <a:r>
              <a:rPr lang="cs-CZ" altLang="cs-CZ" sz="1100" dirty="0" err="1" smtClean="0">
                <a:latin typeface="+mn-lt"/>
                <a:hlinkClick r:id="rId2"/>
              </a:rPr>
              <a:t>nadnarodni</a:t>
            </a:r>
            <a:r>
              <a:rPr lang="cs-CZ" altLang="cs-CZ" sz="1100" dirty="0" smtClean="0">
                <a:latin typeface="+mn-lt"/>
                <a:hlinkClick r:id="rId2"/>
              </a:rPr>
              <a:t>-</a:t>
            </a:r>
            <a:r>
              <a:rPr lang="cs-CZ" altLang="cs-CZ" sz="1100" dirty="0" err="1" smtClean="0">
                <a:latin typeface="+mn-lt"/>
                <a:hlinkClick r:id="rId2"/>
              </a:rPr>
              <a:t>spoluprace</a:t>
            </a:r>
            <a:r>
              <a:rPr lang="cs-CZ" altLang="cs-CZ" sz="1100" dirty="0" smtClean="0">
                <a:latin typeface="+mn-lt"/>
              </a:rPr>
              <a:t>)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cs-CZ" altLang="cs-CZ" sz="1800" dirty="0" smtClean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 smtClean="0">
                <a:latin typeface="+mn-lt"/>
              </a:rPr>
              <a:t>- Pokyny pro příjemce ke kontrole (včetně příloh)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 smtClean="0">
                <a:latin typeface="+mn-lt"/>
              </a:rPr>
              <a:t>- zákon </a:t>
            </a:r>
            <a:r>
              <a:rPr lang="cs-CZ" altLang="cs-CZ" sz="1800" dirty="0">
                <a:latin typeface="+mn-lt"/>
              </a:rPr>
              <a:t>o zadávání veřejných zakázek č. </a:t>
            </a:r>
            <a:r>
              <a:rPr lang="cs-CZ" altLang="cs-CZ" sz="1800" dirty="0" smtClean="0">
                <a:latin typeface="+mn-lt"/>
              </a:rPr>
              <a:t>134/2016 </a:t>
            </a:r>
            <a:r>
              <a:rPr lang="cs-CZ" altLang="cs-CZ" sz="1800" dirty="0">
                <a:latin typeface="+mn-lt"/>
              </a:rPr>
              <a:t>Sb. v </a:t>
            </a:r>
            <a:r>
              <a:rPr lang="cs-CZ" altLang="cs-CZ" sz="1800" dirty="0" smtClean="0">
                <a:latin typeface="+mn-lt"/>
              </a:rPr>
              <a:t>aktuálním </a:t>
            </a:r>
            <a:r>
              <a:rPr lang="cs-CZ" altLang="cs-CZ" sz="1800" dirty="0">
                <a:latin typeface="+mn-lt"/>
              </a:rPr>
              <a:t>znění </a:t>
            </a:r>
            <a:br>
              <a:rPr lang="cs-CZ" altLang="cs-CZ" sz="1800" dirty="0">
                <a:latin typeface="+mn-lt"/>
              </a:rPr>
            </a:br>
            <a:r>
              <a:rPr lang="cs-CZ" altLang="cs-CZ" sz="1800" dirty="0" smtClean="0">
                <a:latin typeface="+mn-lt"/>
              </a:rPr>
              <a:t>- Metodický </a:t>
            </a:r>
            <a:r>
              <a:rPr lang="cs-CZ" altLang="cs-CZ" sz="1800" dirty="0">
                <a:latin typeface="+mn-lt"/>
              </a:rPr>
              <a:t>pokyn pro zadávání zakázek pro programové </a:t>
            </a:r>
            <a:r>
              <a:rPr lang="cs-CZ" altLang="cs-CZ" sz="1800" dirty="0" smtClean="0">
                <a:latin typeface="+mn-lt"/>
              </a:rPr>
              <a:t>období </a:t>
            </a:r>
            <a:r>
              <a:rPr lang="cs-CZ" altLang="cs-CZ" sz="1800" dirty="0">
                <a:latin typeface="+mn-lt"/>
              </a:rPr>
              <a:t>2014-2020 	</a:t>
            </a:r>
            <a:br>
              <a:rPr lang="cs-CZ" altLang="cs-CZ" sz="1800" dirty="0">
                <a:latin typeface="+mn-lt"/>
              </a:rPr>
            </a:br>
            <a:endParaRPr lang="cs-CZ" altLang="cs-CZ" sz="1800" dirty="0" smtClean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altLang="cs-CZ" sz="1800" dirty="0">
              <a:latin typeface="+mn-lt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>
                <a:latin typeface="+mn-lt"/>
              </a:rPr>
              <a:t/>
            </a:r>
            <a:br>
              <a:rPr lang="cs-CZ" altLang="cs-CZ" sz="1800" dirty="0">
                <a:latin typeface="+mn-lt"/>
              </a:rPr>
            </a:br>
            <a:r>
              <a:rPr lang="cs-CZ" altLang="cs-CZ" sz="1800" dirty="0">
                <a:latin typeface="+mn-lt"/>
              </a:rPr>
              <a:t>Hierarchie pravidel </a:t>
            </a:r>
            <a:r>
              <a:rPr lang="cs-CZ" altLang="cs-CZ" sz="1800" dirty="0" smtClean="0">
                <a:latin typeface="+mn-lt"/>
              </a:rPr>
              <a:t> EU </a:t>
            </a:r>
            <a:r>
              <a:rPr lang="cs-CZ" altLang="cs-CZ" sz="1800" dirty="0">
                <a:latin typeface="+mn-lt"/>
              </a:rPr>
              <a:t>nařízení </a:t>
            </a:r>
            <a:r>
              <a:rPr lang="cs-CZ" altLang="cs-CZ" sz="1800" dirty="0" smtClean="0">
                <a:latin typeface="+mn-lt"/>
              </a:rPr>
              <a:t>	  Pravidla </a:t>
            </a:r>
            <a:r>
              <a:rPr lang="cs-CZ" altLang="cs-CZ" sz="1800" dirty="0">
                <a:latin typeface="+mn-lt"/>
              </a:rPr>
              <a:t>programu          </a:t>
            </a:r>
            <a:r>
              <a:rPr lang="cs-CZ" altLang="cs-CZ" sz="1800" dirty="0" smtClean="0">
                <a:latin typeface="+mn-lt"/>
              </a:rPr>
              <a:t> Národní </a:t>
            </a:r>
            <a:r>
              <a:rPr lang="cs-CZ" altLang="cs-CZ" sz="1800" dirty="0">
                <a:latin typeface="+mn-lt"/>
              </a:rPr>
              <a:t>pravidla</a:t>
            </a:r>
            <a:br>
              <a:rPr lang="cs-CZ" altLang="cs-CZ" sz="1800" dirty="0">
                <a:latin typeface="+mn-lt"/>
              </a:rPr>
            </a:br>
            <a:endParaRPr lang="cs-CZ" sz="1800" dirty="0">
              <a:latin typeface="+mn-lt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212863" y="260648"/>
            <a:ext cx="39356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Legislativa a dokumenty 2</a:t>
            </a:r>
            <a:endParaRPr lang="cs-CZ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Šipka doprava 3"/>
          <p:cNvSpPr/>
          <p:nvPr/>
        </p:nvSpPr>
        <p:spPr>
          <a:xfrm>
            <a:off x="3820669" y="4247083"/>
            <a:ext cx="360040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6356574" y="4247083"/>
            <a:ext cx="360040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552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7704" y="260648"/>
            <a:ext cx="5904656" cy="504056"/>
          </a:xfrm>
        </p:spPr>
        <p:txBody>
          <a:bodyPr/>
          <a:lstStyle/>
          <a:p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Obecná pravidla způsobilosti</a:t>
            </a:r>
            <a:endParaRPr lang="cs-CZ" sz="2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1268760"/>
            <a:ext cx="8229600" cy="4896544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Způsobilé výdaje:</a:t>
            </a:r>
          </a:p>
          <a:p>
            <a:pPr marL="0" indent="0">
              <a:buNone/>
            </a:pPr>
            <a:endParaRPr lang="cs-CZ" alt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musí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souviset s přípravou a implementací projektu schváleného MV a být nezbytné pro naplnění schválených projektových aktivit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musí být v souladu s principy hospodárnosti, účelnosti a efektivnosti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musí být vykazovány jako skutečné výdaje s výjimkami výdajů vykazované paušálem a jednorázovou částkou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musí být uhrazeny příjemcem uvedeným v projektové žádosti a během trvání 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projektu a jsou nezbytné pro dosažení cílů projektu</a:t>
            </a: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nesmí být již financovány 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z jiných veřejných zdrojů (EU, národní) přesahující podíl 15% spolufinancování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musí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být podloženy fakturami nebo jinými obdobnými dokumenty, které prokáží souvislost s projektem a projektovým partnerem, s výjimkou výdajů vykazovaných paušálem a  jednorázovou částkou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jsou v souladu s pravidly EU, programovými  a národními pravidly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237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3688" y="188640"/>
            <a:ext cx="5904656" cy="504056"/>
          </a:xfrm>
        </p:spPr>
        <p:txBody>
          <a:bodyPr/>
          <a:lstStyle/>
          <a:p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Obecná pravidla způsobilosti</a:t>
            </a:r>
            <a:endParaRPr lang="cs-CZ" sz="2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1268760"/>
            <a:ext cx="8229600" cy="4896544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Nezpůsobilé výdaje:</a:t>
            </a:r>
          </a:p>
          <a:p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Pokuty, finanční postihy a výdaje spojené s právními spory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Výdaje na dary, kromě těch nepřevyšující hodnotu 50 EUR/dar spojené s propagací a publicitou projektu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Výdaje spojené s kolísáním směnných kurzů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Dlužní úroky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Nákup pozemků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Poplatky spojené s národními finančními transakcemi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Alkohol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Spropitné 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DPH v případě, že příjemce má nárok na jeho odpočet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In-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kind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contribution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(např.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dobrovolná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práce)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Sdílené výdaje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5166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9712" y="260648"/>
            <a:ext cx="5976664" cy="504056"/>
          </a:xfrm>
        </p:spPr>
        <p:txBody>
          <a:bodyPr/>
          <a:lstStyle/>
          <a:p>
            <a:r>
              <a:rPr lang="cs-CZ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Obecná pravidla způsobilosti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1340768"/>
            <a:ext cx="8229600" cy="5112569"/>
          </a:xfrm>
        </p:spPr>
        <p:txBody>
          <a:bodyPr/>
          <a:lstStyle/>
          <a:p>
            <a:pPr marL="0" indent="0">
              <a:buNone/>
            </a:pPr>
            <a:endParaRPr lang="cs-CZ" sz="2000" dirty="0" smtClean="0"/>
          </a:p>
          <a:p>
            <a:r>
              <a:rPr lang="cs-CZ" sz="2000" dirty="0" smtClean="0"/>
              <a:t>Dodržení pravidel způsobilosti na úrovni každého CZ příjemce je kontrolováno Centrem pro regionální rozvoj České republiky (Centrum), které plní roli kontrolora podle čl. 23 Nařízení č. 1299/2013</a:t>
            </a:r>
          </a:p>
          <a:p>
            <a:pPr marL="0" indent="0">
              <a:buNone/>
            </a:pPr>
            <a:endParaRPr lang="cs-CZ" sz="2000" dirty="0" smtClean="0"/>
          </a:p>
          <a:p>
            <a:r>
              <a:rPr lang="cs-CZ" sz="2000" dirty="0" smtClean="0"/>
              <a:t>Kontrola je prováděna zpravidla v 6 měsíčních lhůtách (</a:t>
            </a:r>
            <a:r>
              <a:rPr lang="cs-CZ" sz="2000" dirty="0" err="1" smtClean="0"/>
              <a:t>reportovacích</a:t>
            </a:r>
            <a:r>
              <a:rPr lang="cs-CZ" sz="2000" dirty="0" smtClean="0"/>
              <a:t> obdobích) </a:t>
            </a:r>
          </a:p>
          <a:p>
            <a:endParaRPr lang="cs-CZ" sz="2000" dirty="0"/>
          </a:p>
          <a:p>
            <a:r>
              <a:rPr lang="cs-CZ" sz="2000" dirty="0" smtClean="0"/>
              <a:t>Všechny výdaje příjemců musí být </a:t>
            </a:r>
            <a:r>
              <a:rPr lang="cs-CZ" sz="2000" dirty="0" err="1" smtClean="0"/>
              <a:t>odkontrolovány</a:t>
            </a:r>
            <a:r>
              <a:rPr lang="cs-CZ" sz="2000" dirty="0" smtClean="0"/>
              <a:t>  Centrem a následně mohou být proplaceny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44194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5736" y="188640"/>
            <a:ext cx="5904656" cy="504056"/>
          </a:xfrm>
        </p:spPr>
        <p:txBody>
          <a:bodyPr/>
          <a:lstStyle/>
          <a:p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Rozpočtové položky</a:t>
            </a:r>
            <a:endParaRPr lang="cs-CZ" sz="2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1412776"/>
            <a:ext cx="8229600" cy="4896544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Přípravné výdaje </a:t>
            </a:r>
          </a:p>
          <a:p>
            <a:pPr marL="0" indent="0">
              <a:buNone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- výdaje spojené s přípravou žádosti  - 15 tis. EUR na schválený projekt</a:t>
            </a:r>
          </a:p>
          <a:p>
            <a:pPr marL="0" indent="0"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Rozpočtové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položky</a:t>
            </a:r>
          </a:p>
          <a:p>
            <a:pPr marL="0" indent="0">
              <a:buNone/>
            </a:pPr>
            <a:endParaRPr 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Náklady na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zaměstnance</a:t>
            </a:r>
          </a:p>
          <a:p>
            <a:pPr>
              <a:buFont typeface="+mj-lt"/>
              <a:buAutoNum type="arabicPeriod"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Kancelářské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a administrativní výdaje</a:t>
            </a:r>
          </a:p>
          <a:p>
            <a:pPr>
              <a:buFont typeface="+mj-lt"/>
              <a:buAutoNum type="arabicPeriod"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Cestovné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a ubytování</a:t>
            </a:r>
          </a:p>
          <a:p>
            <a:pPr>
              <a:buFont typeface="+mj-lt"/>
              <a:buAutoNum type="arabicPeriod"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Externí odborné poradenství a služby</a:t>
            </a:r>
          </a:p>
          <a:p>
            <a:pPr>
              <a:buFont typeface="+mj-lt"/>
              <a:buAutoNum type="arabicPeriod"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Vybavení</a:t>
            </a:r>
          </a:p>
          <a:p>
            <a:pPr>
              <a:buFont typeface="+mj-lt"/>
              <a:buAutoNum type="arabicPeriod"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Infrastruktura a práce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9752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23728" y="260648"/>
            <a:ext cx="5904656" cy="504056"/>
          </a:xfrm>
        </p:spPr>
        <p:txBody>
          <a:bodyPr/>
          <a:lstStyle/>
          <a:p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Náklady na zaměstnance</a:t>
            </a:r>
            <a:endParaRPr lang="cs-CZ" sz="2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251520" y="1268760"/>
            <a:ext cx="8568952" cy="51845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Náklady na zaměstnance pouze pro zaměstnance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subjektu uvedeného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ve schválené projektového žádosti  a pracující na projektu.</a:t>
            </a:r>
          </a:p>
          <a:p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Výdaje:</a:t>
            </a:r>
          </a:p>
          <a:p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rubá mzda (včetně všech povinných odvodů,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teré zaměstnavatel hradí za zaměstnance)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musí být spojené s aktivitami projektu, které by příjemce bez implementace projektu jinak nevykonával  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Ad-hoc navyšování mezd na projekt není způsobilé!!</a:t>
            </a:r>
          </a:p>
          <a:p>
            <a:pPr marL="0" indent="0">
              <a:buNone/>
            </a:pPr>
            <a:endParaRPr lang="cs-CZ" sz="18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cs-CZ" sz="1400" dirty="0" smtClean="0"/>
              <a:t>V ČR mzdové náklady nesmí přesáhnout obvyklou výši platnou v organizaci zaměstnance pro danou pozici. V případě, že se jedná o nově vytvořenou pozici, vychází se z výše mzdových nákladů na obdobnou pracovní pozici v organizaci. Pokud obdobná pozice v organizaci neexistuje, vychází se při stanovení max. mzdových nákladů z obvyklé výše mzdových nákladů v daném oboru, čase a místě. V tomto případě jsou stanoveny max. limity pro základní typové pozice bez ohledu na typ </a:t>
            </a:r>
            <a:r>
              <a:rPr lang="cs-CZ" sz="1400" dirty="0" smtClean="0"/>
              <a:t>smlouvy</a:t>
            </a:r>
            <a:r>
              <a:rPr lang="cs-CZ" sz="1400" dirty="0"/>
              <a:t>. </a:t>
            </a:r>
            <a:r>
              <a:rPr lang="cs-CZ" sz="1400" dirty="0" smtClean="0">
                <a:hlinkClick r:id="rId2"/>
              </a:rPr>
              <a:t>Web</a:t>
            </a:r>
            <a:r>
              <a:rPr lang="cs-CZ" sz="1400" dirty="0" smtClean="0"/>
              <a:t> Centra </a:t>
            </a:r>
            <a:r>
              <a:rPr lang="cs-CZ" sz="1400" dirty="0" smtClean="0">
                <a:solidFill>
                  <a:srgbClr val="0070C0"/>
                </a:solidFill>
                <a:hlinkClick r:id="rId2"/>
              </a:rPr>
              <a:t>http</a:t>
            </a:r>
            <a:r>
              <a:rPr lang="cs-CZ" sz="1400" dirty="0">
                <a:solidFill>
                  <a:srgbClr val="0070C0"/>
                </a:solidFill>
                <a:hlinkClick r:id="rId2"/>
              </a:rPr>
              <a:t>://www.crr.cz/cs/eus/mzdove-sazby-typovych-pozic</a:t>
            </a:r>
            <a:r>
              <a:rPr lang="cs-CZ" sz="1400" dirty="0" smtClean="0">
                <a:solidFill>
                  <a:srgbClr val="0070C0"/>
                </a:solidFill>
                <a:hlinkClick r:id="rId2"/>
              </a:rPr>
              <a:t>/</a:t>
            </a:r>
            <a:r>
              <a:rPr lang="cs-CZ" sz="1400" dirty="0" smtClean="0">
                <a:solidFill>
                  <a:srgbClr val="0070C0"/>
                </a:solidFill>
              </a:rPr>
              <a:t>  </a:t>
            </a:r>
            <a:endParaRPr lang="cs-CZ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00110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1">
  <a:themeElements>
    <a:clrScheme name="Central Europe">
      <a:dk1>
        <a:srgbClr val="4D4D4E"/>
      </a:dk1>
      <a:lt1>
        <a:sysClr val="window" lastClr="FFFFFF"/>
      </a:lt1>
      <a:dk2>
        <a:srgbClr val="7B7B7B"/>
      </a:dk2>
      <a:lt2>
        <a:srgbClr val="A6A6A6"/>
      </a:lt2>
      <a:accent1>
        <a:srgbClr val="7E93A5"/>
      </a:accent1>
      <a:accent2>
        <a:srgbClr val="7D8B8A"/>
      </a:accent2>
      <a:accent3>
        <a:srgbClr val="8A8A8A"/>
      </a:accent3>
      <a:accent4>
        <a:srgbClr val="90ABAB"/>
      </a:accent4>
      <a:accent5>
        <a:srgbClr val="C8D3D8"/>
      </a:accent5>
      <a:accent6>
        <a:srgbClr val="4D4933"/>
      </a:accent6>
      <a:hlink>
        <a:srgbClr val="7E93A5"/>
      </a:hlink>
      <a:folHlink>
        <a:srgbClr val="7E93A5"/>
      </a:folHlink>
    </a:clrScheme>
    <a:fontScheme name="Central Europ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76794" tIns="38397" rIns="76794" bIns="38397" rtlCol="0">
        <a:spAutoFit/>
      </a:bodyPr>
      <a:lstStyle>
        <a:defPPr>
          <a:defRPr sz="2200" b="1" dirty="0" smtClean="0">
            <a:solidFill>
              <a:schemeClr val="accent1"/>
            </a:solidFill>
            <a:latin typeface="Trebuchet MS" pitchFamily="34" charset="0"/>
            <a:cs typeface="Raleway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Motiv1" id="{B8BE8B23-93EC-427C-A931-4FF113275A5E}" vid="{974C4E40-CE73-4ED9-A51B-C2AD49BB48D0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898</TotalTime>
  <Words>1560</Words>
  <Application>Microsoft Office PowerPoint</Application>
  <PresentationFormat>Předvádění na obrazovce (4:3)</PresentationFormat>
  <Paragraphs>240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32" baseType="lpstr">
      <vt:lpstr>Arial</vt:lpstr>
      <vt:lpstr>Calibri</vt:lpstr>
      <vt:lpstr>Cambria</vt:lpstr>
      <vt:lpstr>Gill Sans</vt:lpstr>
      <vt:lpstr>Lato Light</vt:lpstr>
      <vt:lpstr>Raleway</vt:lpstr>
      <vt:lpstr>Raleway Light</vt:lpstr>
      <vt:lpstr>Trebuchet MS</vt:lpstr>
      <vt:lpstr>Wingdings</vt:lpstr>
      <vt:lpstr>Wingdings 2</vt:lpstr>
      <vt:lpstr>Motiv1</vt:lpstr>
      <vt:lpstr>Způsobilé výdaje Interreg Central Europe</vt:lpstr>
      <vt:lpstr>Způsobilost výdajů</vt:lpstr>
      <vt:lpstr>Prezentace aplikace PowerPoint</vt:lpstr>
      <vt:lpstr>Prezentace aplikace PowerPoint</vt:lpstr>
      <vt:lpstr>Obecná pravidla způsobilosti</vt:lpstr>
      <vt:lpstr>Obecná pravidla způsobilosti</vt:lpstr>
      <vt:lpstr>Obecná pravidla způsobilosti</vt:lpstr>
      <vt:lpstr>Rozpočtové položky</vt:lpstr>
      <vt:lpstr>Náklady na zaměstnance</vt:lpstr>
      <vt:lpstr>Náklady na zaměstnance</vt:lpstr>
      <vt:lpstr>Náklady na zaměstnance</vt:lpstr>
      <vt:lpstr>Náklady na zaměstnance</vt:lpstr>
      <vt:lpstr>Kancelářské a administrativní výdaje</vt:lpstr>
      <vt:lpstr>Prezentace aplikace PowerPoint</vt:lpstr>
      <vt:lpstr>Externí odborné poradenství a služby</vt:lpstr>
      <vt:lpstr>Prezentace aplikace PowerPoint</vt:lpstr>
      <vt:lpstr>Vybavení</vt:lpstr>
      <vt:lpstr>Vybavení</vt:lpstr>
      <vt:lpstr>Infrastruktura a práce</vt:lpstr>
      <vt:lpstr>Veřejná podpora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Vaner Lukáš</dc:creator>
  <cp:lastModifiedBy>Lukeš Pavel</cp:lastModifiedBy>
  <cp:revision>88</cp:revision>
  <cp:lastPrinted>2017-10-11T09:11:59Z</cp:lastPrinted>
  <dcterms:created xsi:type="dcterms:W3CDTF">2014-02-26T13:05:03Z</dcterms:created>
  <dcterms:modified xsi:type="dcterms:W3CDTF">2017-10-11T11:41:45Z</dcterms:modified>
</cp:coreProperties>
</file>