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63" r:id="rId2"/>
  </p:sldMasterIdLst>
  <p:notesMasterIdLst>
    <p:notesMasterId r:id="rId43"/>
  </p:notesMasterIdLst>
  <p:handoutMasterIdLst>
    <p:handoutMasterId r:id="rId44"/>
  </p:handoutMasterIdLst>
  <p:sldIdLst>
    <p:sldId id="658" r:id="rId3"/>
    <p:sldId id="655" r:id="rId4"/>
    <p:sldId id="815" r:id="rId5"/>
    <p:sldId id="757" r:id="rId6"/>
    <p:sldId id="759" r:id="rId7"/>
    <p:sldId id="807" r:id="rId8"/>
    <p:sldId id="784" r:id="rId9"/>
    <p:sldId id="785" r:id="rId10"/>
    <p:sldId id="782" r:id="rId11"/>
    <p:sldId id="800" r:id="rId12"/>
    <p:sldId id="808" r:id="rId13"/>
    <p:sldId id="811" r:id="rId14"/>
    <p:sldId id="787" r:id="rId15"/>
    <p:sldId id="788" r:id="rId16"/>
    <p:sldId id="789" r:id="rId17"/>
    <p:sldId id="790" r:id="rId18"/>
    <p:sldId id="810" r:id="rId19"/>
    <p:sldId id="813" r:id="rId20"/>
    <p:sldId id="792" r:id="rId21"/>
    <p:sldId id="809" r:id="rId22"/>
    <p:sldId id="793" r:id="rId23"/>
    <p:sldId id="795" r:id="rId24"/>
    <p:sldId id="796" r:id="rId25"/>
    <p:sldId id="763" r:id="rId26"/>
    <p:sldId id="764" r:id="rId27"/>
    <p:sldId id="765" r:id="rId28"/>
    <p:sldId id="762" r:id="rId29"/>
    <p:sldId id="767" r:id="rId30"/>
    <p:sldId id="768" r:id="rId31"/>
    <p:sldId id="769" r:id="rId32"/>
    <p:sldId id="770" r:id="rId33"/>
    <p:sldId id="771" r:id="rId34"/>
    <p:sldId id="773" r:id="rId35"/>
    <p:sldId id="774" r:id="rId36"/>
    <p:sldId id="775" r:id="rId37"/>
    <p:sldId id="776" r:id="rId38"/>
    <p:sldId id="798" r:id="rId39"/>
    <p:sldId id="799" r:id="rId40"/>
    <p:sldId id="814" r:id="rId41"/>
    <p:sldId id="797" r:id="rId42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22"/>
    <a:srgbClr val="159961"/>
    <a:srgbClr val="FFC000"/>
    <a:srgbClr val="F10F21"/>
    <a:srgbClr val="7494A4"/>
    <a:srgbClr val="77726B"/>
    <a:srgbClr val="67635D"/>
    <a:srgbClr val="000000"/>
    <a:srgbClr val="B78B02"/>
    <a:srgbClr val="DE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86410" autoAdjust="0"/>
  </p:normalViewPr>
  <p:slideViewPr>
    <p:cSldViewPr snapToGrid="0" snapToObjects="1">
      <p:cViewPr varScale="1">
        <p:scale>
          <a:sx n="71" d="100"/>
          <a:sy n="71" d="100"/>
        </p:scale>
        <p:origin x="534" y="72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00959091977029"/>
          <c:y val="0.11709049523597907"/>
          <c:w val="0.53885041917018328"/>
          <c:h val="0.782616084985266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ERDF</c:v>
                </c:pt>
              </c:strCache>
            </c:strRef>
          </c:tx>
          <c:spPr>
            <a:solidFill>
              <a:srgbClr val="0D216C"/>
            </a:solidFill>
          </c:spPr>
          <c:explosion val="11"/>
          <c:dPt>
            <c:idx val="0"/>
            <c:bubble3D val="0"/>
            <c:spPr>
              <a:solidFill>
                <a:srgbClr val="FDC608"/>
              </a:solidFill>
            </c:spPr>
            <c:extLst>
              <c:ext xmlns:c16="http://schemas.microsoft.com/office/drawing/2014/chart" uri="{C3380CC4-5D6E-409C-BE32-E72D297353CC}">
                <c16:uniqueId val="{00000001-687B-4B0D-8135-05BEBB298781}"/>
              </c:ext>
            </c:extLst>
          </c:dPt>
          <c:dPt>
            <c:idx val="1"/>
            <c:bubble3D val="0"/>
            <c:spPr>
              <a:solidFill>
                <a:srgbClr val="159961"/>
              </a:solidFill>
            </c:spPr>
            <c:extLst>
              <c:ext xmlns:c16="http://schemas.microsoft.com/office/drawing/2014/chart" uri="{C3380CC4-5D6E-409C-BE32-E72D297353CC}">
                <c16:uniqueId val="{00000003-687B-4B0D-8135-05BEBB298781}"/>
              </c:ext>
            </c:extLst>
          </c:dPt>
          <c:dPt>
            <c:idx val="2"/>
            <c:bubble3D val="0"/>
            <c:spPr>
              <a:solidFill>
                <a:srgbClr val="98C222"/>
              </a:solidFill>
            </c:spPr>
            <c:extLst>
              <c:ext xmlns:c16="http://schemas.microsoft.com/office/drawing/2014/chart" uri="{C3380CC4-5D6E-409C-BE32-E72D297353CC}">
                <c16:uniqueId val="{00000005-687B-4B0D-8135-05BEBB298781}"/>
              </c:ext>
            </c:extLst>
          </c:dPt>
          <c:dPt>
            <c:idx val="3"/>
            <c:bubble3D val="0"/>
            <c:spPr>
              <a:solidFill>
                <a:srgbClr val="8A898C"/>
              </a:solidFill>
            </c:spPr>
            <c:extLst>
              <c:ext xmlns:c16="http://schemas.microsoft.com/office/drawing/2014/chart" uri="{C3380CC4-5D6E-409C-BE32-E72D297353CC}">
                <c16:uniqueId val="{00000007-687B-4B0D-8135-05BEBB298781}"/>
              </c:ext>
            </c:extLst>
          </c:dPt>
          <c:dLbls>
            <c:dLbl>
              <c:idx val="0"/>
              <c:layout>
                <c:manualLayout>
                  <c:x val="9.2996099953994715E-2"/>
                  <c:y val="3.2687792972866482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FDC608"/>
                        </a:solidFill>
                        <a:latin typeface="Trebuchet MS" pitchFamily="34" charset="0"/>
                      </a:rPr>
                      <a:t>Inovace</a:t>
                    </a:r>
                    <a:r>
                      <a:rPr lang="en-US" sz="1400" dirty="0" smtClean="0">
                        <a:latin typeface="Trebuchet MS" pitchFamily="34" charset="0"/>
                      </a:rPr>
                      <a:t> </a:t>
                    </a:r>
                    <a:endParaRPr lang="en-US" sz="1400" dirty="0">
                      <a:latin typeface="Trebuchet MS" pitchFamily="34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69,0 mil.</a:t>
                    </a:r>
                    <a:r>
                      <a:rPr lang="en-US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7B-4B0D-8135-05BEBB298781}"/>
                </c:ext>
              </c:extLst>
            </c:dLbl>
            <c:dLbl>
              <c:idx val="1"/>
              <c:layout>
                <c:manualLayout>
                  <c:x val="0.16386205138454468"/>
                  <c:y val="-1.4933875513351551E-3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err="1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Nízkouhlík</a:t>
                    </a:r>
                    <a:r>
                      <a:rPr lang="en-US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.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baseline="0" dirty="0" err="1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ekonomika</a:t>
                    </a:r>
                    <a:r>
                      <a:rPr lang="en-US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44,4 mil.</a:t>
                    </a:r>
                    <a:r>
                      <a:rPr lang="en-US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190134321445"/>
                      <c:h val="0.439157788733818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7B-4B0D-8135-05BEBB298781}"/>
                </c:ext>
              </c:extLst>
            </c:dLbl>
            <c:dLbl>
              <c:idx val="2"/>
              <c:layout>
                <c:manualLayout>
                  <c:x val="-7.1347719105891702E-2"/>
                  <c:y val="-9.5242839442862243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Přírodní</a:t>
                    </a:r>
                    <a:r>
                      <a:rPr lang="en-US" sz="1400" b="1" baseline="0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 +kulturní zdroje</a:t>
                    </a: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</a:t>
                    </a:r>
                    <a:endParaRPr lang="en-US" sz="1400" b="1" dirty="0">
                      <a:solidFill>
                        <a:srgbClr val="98C222"/>
                      </a:solidFill>
                      <a:latin typeface="Trebuchet MS" pitchFamily="34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88,8 mil.</a:t>
                    </a:r>
                    <a:r>
                      <a:rPr lang="en-US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9461909965541"/>
                      <c:h val="0.44620383887162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7B-4B0D-8135-05BEBB298781}"/>
                </c:ext>
              </c:extLst>
            </c:dLbl>
            <c:dLbl>
              <c:idx val="3"/>
              <c:layout>
                <c:manualLayout>
                  <c:x val="-0.1807435785823433"/>
                  <c:y val="7.0212450070394825E-2"/>
                </c:manualLayout>
              </c:layout>
              <c:tx>
                <c:rich>
                  <a:bodyPr/>
                  <a:lstStyle/>
                  <a:p>
                    <a:r>
                      <a:rPr lang="pt-BR" sz="1400" b="1" dirty="0" smtClean="0">
                        <a:solidFill>
                          <a:srgbClr val="8A898C"/>
                        </a:solidFill>
                        <a:latin typeface="Trebuchet MS" pitchFamily="34" charset="0"/>
                      </a:rPr>
                      <a:t>Doprava</a:t>
                    </a:r>
                    <a:endParaRPr lang="pt-BR" sz="1400" b="1" dirty="0">
                      <a:solidFill>
                        <a:srgbClr val="8A898C"/>
                      </a:solidFill>
                      <a:latin typeface="Trebuchet MS" pitchFamily="34" charset="0"/>
                    </a:endParaRPr>
                  </a:p>
                  <a:p>
                    <a:r>
                      <a:rPr lang="pt-BR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29,6</a:t>
                    </a:r>
                    <a:r>
                      <a:rPr lang="pt-BR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mil. EUR ERDF</a:t>
                    </a:r>
                    <a:endParaRPr lang="pt-BR" sz="1600" b="1" dirty="0">
                      <a:solidFill>
                        <a:srgbClr val="0D216C"/>
                      </a:solidFill>
                      <a:latin typeface="Trebuchet MS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9461909965541"/>
                      <c:h val="0.32411357998394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87B-4B0D-8135-05BEBB298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rebuchet MS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Innovation</c:v>
                </c:pt>
                <c:pt idx="1">
                  <c:v>Low carbon</c:v>
                </c:pt>
                <c:pt idx="2">
                  <c:v>Natural and cultural resources</c:v>
                </c:pt>
                <c:pt idx="3">
                  <c:v>Transport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44.4</c:v>
                </c:pt>
                <c:pt idx="2">
                  <c:v>88.8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7B-4B0D-8135-05BEBB29878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86AA2-103A-4283-9CBF-E8C1B4D020A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46B6E-AC10-43F8-9712-41571AB28F9C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Spolupráce v oblasti </a:t>
          </a:r>
          <a:r>
            <a:rPr lang="cs-CZ" sz="2400" b="1" i="0" u="sng" dirty="0">
              <a:solidFill>
                <a:schemeClr val="tx1"/>
              </a:solidFill>
              <a:latin typeface="Trebuchet MS" panose="020B0603020202020204" pitchFamily="34" charset="0"/>
            </a:rPr>
            <a:t>inovací</a:t>
          </a:r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 s cílem zvýšit konkurenceschopnost STŘEDNÍ EVROPY</a:t>
          </a:r>
          <a:endParaRPr lang="en-US" sz="24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3401FD26-4361-4FDE-B59E-34474DFADF0F}" type="parTrans" cxnId="{D4B164B0-EB5C-47E5-904B-6BCDA24F5A23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D4BB2D3-1416-492D-990A-4DE0625C8839}" type="sibTrans" cxnId="{D4B164B0-EB5C-47E5-904B-6BCDA24F5A23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D0C29C3-A146-452F-8332-304F2D3587DF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cs-CZ" sz="1600" b="1" i="0" dirty="0">
              <a:solidFill>
                <a:schemeClr val="tx1"/>
              </a:solidFill>
              <a:latin typeface="Trebuchet MS" panose="020B0603020202020204" pitchFamily="34" charset="0"/>
            </a:rPr>
            <a:t>1.1 Zlepšit </a:t>
          </a:r>
          <a:r>
            <a:rPr lang="cs-CZ" sz="1600" b="1" i="0" u="sng" dirty="0">
              <a:solidFill>
                <a:schemeClr val="tx1"/>
              </a:solidFill>
              <a:latin typeface="Trebuchet MS" panose="020B0603020202020204" pitchFamily="34" charset="0"/>
            </a:rPr>
            <a:t>udržitelné vazby mezi aktéry systému inovací </a:t>
          </a:r>
          <a:r>
            <a:rPr lang="cs-CZ" sz="1600" b="1" i="0" dirty="0">
              <a:solidFill>
                <a:schemeClr val="tx1"/>
              </a:solidFill>
              <a:latin typeface="Trebuchet MS" panose="020B0603020202020204" pitchFamily="34" charset="0"/>
            </a:rPr>
            <a:t>pro posílení regionální inovační kapacity ve střední Evropě</a:t>
          </a:r>
          <a:endParaRPr lang="en-US" sz="16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924AD0E-3651-4BC2-A2B6-01AFD640DBD5}" type="parTrans" cxnId="{99E7A708-3FE6-479C-A7F9-796F5E186B30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E89D0D5D-0EB7-433C-B39D-CC90ED7DAEF5}" type="sibTrans" cxnId="{99E7A708-3FE6-479C-A7F9-796F5E186B30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1E90A798-D2F3-497B-A151-BB5531725C03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600" b="1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1.2 Zlepšit </a:t>
          </a:r>
          <a:r>
            <a:rPr lang="cs-CZ" sz="1600" b="1" u="sng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znalosti a podnikatelské dovednosti</a:t>
          </a:r>
          <a:r>
            <a:rPr lang="cs-CZ" sz="1600" b="1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 s cílem podpořit hospodářské a sociální inovace ve středoevropských regionech</a:t>
          </a:r>
          <a:endParaRPr lang="en-US" sz="1600" b="1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051EF56-8F7D-4F1C-BEB6-D058344A0297}" type="parTrans" cxnId="{8DD6AAA9-51FE-4399-A35A-5B9D02BF92C1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D3A1865-F127-4240-90BA-F540A3877234}" type="sibTrans" cxnId="{8DD6AAA9-51FE-4399-A35A-5B9D02BF92C1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003BC52-C2A5-466E-BF62-CB7B66E1DB3D}" type="pres">
      <dgm:prSet presAssocID="{49886AA2-103A-4283-9CBF-E8C1B4D020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1B716B7-87F0-42CB-A4DA-4125B2A3E73B}" type="pres">
      <dgm:prSet presAssocID="{25B46B6E-AC10-43F8-9712-41571AB28F9C}" presName="vertOne" presStyleCnt="0"/>
      <dgm:spPr/>
    </dgm:pt>
    <dgm:pt modelId="{AEC2F440-54D6-4C5F-BBBE-0894466EF992}" type="pres">
      <dgm:prSet presAssocID="{25B46B6E-AC10-43F8-9712-41571AB28F9C}" presName="txOne" presStyleLbl="node0" presStyleIdx="0" presStyleCnt="1" custScaleY="58364" custLinFactNeighborX="6" custLinFactNeighborY="-6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F048CA-04A3-43EA-9BD1-8713EE3276C4}" type="pres">
      <dgm:prSet presAssocID="{25B46B6E-AC10-43F8-9712-41571AB28F9C}" presName="parTransOne" presStyleCnt="0"/>
      <dgm:spPr/>
    </dgm:pt>
    <dgm:pt modelId="{55C41997-C667-4158-8C93-7AD6CF9D5FCD}" type="pres">
      <dgm:prSet presAssocID="{25B46B6E-AC10-43F8-9712-41571AB28F9C}" presName="horzOne" presStyleCnt="0"/>
      <dgm:spPr/>
    </dgm:pt>
    <dgm:pt modelId="{BF145E51-A6DB-4E40-858A-09677EF243BC}" type="pres">
      <dgm:prSet presAssocID="{CD0C29C3-A146-452F-8332-304F2D3587DF}" presName="vertTwo" presStyleCnt="0"/>
      <dgm:spPr/>
    </dgm:pt>
    <dgm:pt modelId="{321A31E2-B782-4CC8-9BB1-1ED2EA3484A4}" type="pres">
      <dgm:prSet presAssocID="{CD0C29C3-A146-452F-8332-304F2D3587DF}" presName="txTwo" presStyleLbl="node2" presStyleIdx="0" presStyleCnt="2" custScaleX="94690" custScaleY="74515" custLinFactNeighborX="-101" custLinFactNeighborY="3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2FD8BA-0960-461C-9A35-A0A41ED624FA}" type="pres">
      <dgm:prSet presAssocID="{CD0C29C3-A146-452F-8332-304F2D3587DF}" presName="horzTwo" presStyleCnt="0"/>
      <dgm:spPr/>
    </dgm:pt>
    <dgm:pt modelId="{ED87EB1B-5228-43B7-AFC8-DD69DE96F648}" type="pres">
      <dgm:prSet presAssocID="{E89D0D5D-0EB7-433C-B39D-CC90ED7DAEF5}" presName="sibSpaceTwo" presStyleCnt="0"/>
      <dgm:spPr/>
    </dgm:pt>
    <dgm:pt modelId="{2B96665E-9F59-42E0-9C71-93D5456742EC}" type="pres">
      <dgm:prSet presAssocID="{1E90A798-D2F3-497B-A151-BB5531725C03}" presName="vertTwo" presStyleCnt="0"/>
      <dgm:spPr/>
    </dgm:pt>
    <dgm:pt modelId="{E67317E0-77F9-494B-A848-984C90760BC8}" type="pres">
      <dgm:prSet presAssocID="{1E90A798-D2F3-497B-A151-BB5531725C03}" presName="txTwo" presStyleLbl="node2" presStyleIdx="1" presStyleCnt="2" custScaleX="92807" custScaleY="74853" custLinFactNeighborX="101" custLinFactNeighborY="365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4B0F15-554B-4008-BCAE-375509959663}" type="pres">
      <dgm:prSet presAssocID="{1E90A798-D2F3-497B-A151-BB5531725C03}" presName="horzTwo" presStyleCnt="0"/>
      <dgm:spPr/>
    </dgm:pt>
  </dgm:ptLst>
  <dgm:cxnLst>
    <dgm:cxn modelId="{A1A6E731-E181-4E13-802F-E76C155E08D8}" type="presOf" srcId="{25B46B6E-AC10-43F8-9712-41571AB28F9C}" destId="{AEC2F440-54D6-4C5F-BBBE-0894466EF992}" srcOrd="0" destOrd="0" presId="urn:microsoft.com/office/officeart/2005/8/layout/hierarchy4"/>
    <dgm:cxn modelId="{99E7A708-3FE6-479C-A7F9-796F5E186B30}" srcId="{25B46B6E-AC10-43F8-9712-41571AB28F9C}" destId="{CD0C29C3-A146-452F-8332-304F2D3587DF}" srcOrd="0" destOrd="0" parTransId="{C924AD0E-3651-4BC2-A2B6-01AFD640DBD5}" sibTransId="{E89D0D5D-0EB7-433C-B39D-CC90ED7DAEF5}"/>
    <dgm:cxn modelId="{8DD6AAA9-51FE-4399-A35A-5B9D02BF92C1}" srcId="{25B46B6E-AC10-43F8-9712-41571AB28F9C}" destId="{1E90A798-D2F3-497B-A151-BB5531725C03}" srcOrd="1" destOrd="0" parTransId="{8051EF56-8F7D-4F1C-BEB6-D058344A0297}" sibTransId="{4D3A1865-F127-4240-90BA-F540A3877234}"/>
    <dgm:cxn modelId="{AA59FB8B-7ECC-4013-838F-22FC73938D04}" type="presOf" srcId="{49886AA2-103A-4283-9CBF-E8C1B4D020AE}" destId="{4003BC52-C2A5-466E-BF62-CB7B66E1DB3D}" srcOrd="0" destOrd="0" presId="urn:microsoft.com/office/officeart/2005/8/layout/hierarchy4"/>
    <dgm:cxn modelId="{9B6BE059-B935-4525-BCDD-7E98A1021078}" type="presOf" srcId="{CD0C29C3-A146-452F-8332-304F2D3587DF}" destId="{321A31E2-B782-4CC8-9BB1-1ED2EA3484A4}" srcOrd="0" destOrd="0" presId="urn:microsoft.com/office/officeart/2005/8/layout/hierarchy4"/>
    <dgm:cxn modelId="{D4B164B0-EB5C-47E5-904B-6BCDA24F5A23}" srcId="{49886AA2-103A-4283-9CBF-E8C1B4D020AE}" destId="{25B46B6E-AC10-43F8-9712-41571AB28F9C}" srcOrd="0" destOrd="0" parTransId="{3401FD26-4361-4FDE-B59E-34474DFADF0F}" sibTransId="{FD4BB2D3-1416-492D-990A-4DE0625C8839}"/>
    <dgm:cxn modelId="{C018DC17-14EC-4AD6-A0C6-6FCEB5B9A7AB}" type="presOf" srcId="{1E90A798-D2F3-497B-A151-BB5531725C03}" destId="{E67317E0-77F9-494B-A848-984C90760BC8}" srcOrd="0" destOrd="0" presId="urn:microsoft.com/office/officeart/2005/8/layout/hierarchy4"/>
    <dgm:cxn modelId="{7E7E7D35-E494-4D99-98C1-69AEAA3F97EA}" type="presParOf" srcId="{4003BC52-C2A5-466E-BF62-CB7B66E1DB3D}" destId="{91B716B7-87F0-42CB-A4DA-4125B2A3E73B}" srcOrd="0" destOrd="0" presId="urn:microsoft.com/office/officeart/2005/8/layout/hierarchy4"/>
    <dgm:cxn modelId="{AA63C243-794D-4879-9C29-C0C336583020}" type="presParOf" srcId="{91B716B7-87F0-42CB-A4DA-4125B2A3E73B}" destId="{AEC2F440-54D6-4C5F-BBBE-0894466EF992}" srcOrd="0" destOrd="0" presId="urn:microsoft.com/office/officeart/2005/8/layout/hierarchy4"/>
    <dgm:cxn modelId="{FD6123CF-B34E-4B29-B6CB-25AC710AAB80}" type="presParOf" srcId="{91B716B7-87F0-42CB-A4DA-4125B2A3E73B}" destId="{52F048CA-04A3-43EA-9BD1-8713EE3276C4}" srcOrd="1" destOrd="0" presId="urn:microsoft.com/office/officeart/2005/8/layout/hierarchy4"/>
    <dgm:cxn modelId="{DB4F0146-3D20-4812-A698-8331931A5CDF}" type="presParOf" srcId="{91B716B7-87F0-42CB-A4DA-4125B2A3E73B}" destId="{55C41997-C667-4158-8C93-7AD6CF9D5FCD}" srcOrd="2" destOrd="0" presId="urn:microsoft.com/office/officeart/2005/8/layout/hierarchy4"/>
    <dgm:cxn modelId="{AF90A19F-F91B-4CF5-A779-A334E4741C75}" type="presParOf" srcId="{55C41997-C667-4158-8C93-7AD6CF9D5FCD}" destId="{BF145E51-A6DB-4E40-858A-09677EF243BC}" srcOrd="0" destOrd="0" presId="urn:microsoft.com/office/officeart/2005/8/layout/hierarchy4"/>
    <dgm:cxn modelId="{EBA72AB6-8FD4-4A02-8F30-E615DEA8BF92}" type="presParOf" srcId="{BF145E51-A6DB-4E40-858A-09677EF243BC}" destId="{321A31E2-B782-4CC8-9BB1-1ED2EA3484A4}" srcOrd="0" destOrd="0" presId="urn:microsoft.com/office/officeart/2005/8/layout/hierarchy4"/>
    <dgm:cxn modelId="{06C0D871-F656-45D0-BCA5-6477E94C6F1F}" type="presParOf" srcId="{BF145E51-A6DB-4E40-858A-09677EF243BC}" destId="{042FD8BA-0960-461C-9A35-A0A41ED624FA}" srcOrd="1" destOrd="0" presId="urn:microsoft.com/office/officeart/2005/8/layout/hierarchy4"/>
    <dgm:cxn modelId="{7D25E636-5A87-4533-95A7-5CAF07F1FBD6}" type="presParOf" srcId="{55C41997-C667-4158-8C93-7AD6CF9D5FCD}" destId="{ED87EB1B-5228-43B7-AFC8-DD69DE96F648}" srcOrd="1" destOrd="0" presId="urn:microsoft.com/office/officeart/2005/8/layout/hierarchy4"/>
    <dgm:cxn modelId="{9E6E4580-A3E7-44F3-8780-3A7C6A1FC04D}" type="presParOf" srcId="{55C41997-C667-4158-8C93-7AD6CF9D5FCD}" destId="{2B96665E-9F59-42E0-9C71-93D5456742EC}" srcOrd="2" destOrd="0" presId="urn:microsoft.com/office/officeart/2005/8/layout/hierarchy4"/>
    <dgm:cxn modelId="{7B9C2AAD-EAB0-4086-A06B-1577088D97D8}" type="presParOf" srcId="{2B96665E-9F59-42E0-9C71-93D5456742EC}" destId="{E67317E0-77F9-494B-A848-984C90760BC8}" srcOrd="0" destOrd="0" presId="urn:microsoft.com/office/officeart/2005/8/layout/hierarchy4"/>
    <dgm:cxn modelId="{F5FC2173-377D-41A8-B2CB-F67101638D87}" type="presParOf" srcId="{2B96665E-9F59-42E0-9C71-93D5456742EC}" destId="{F14B0F15-554B-4008-BCAE-3755099596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86AA2-103A-4283-9CBF-E8C1B4D020A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46B6E-AC10-43F8-9712-41571AB28F9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Spolupráce v oblasti </a:t>
          </a:r>
          <a:r>
            <a:rPr lang="cs-CZ" sz="2400" b="1" u="sng" dirty="0">
              <a:solidFill>
                <a:schemeClr val="tx1"/>
              </a:solidFill>
              <a:latin typeface="Trebuchet MS" panose="020B0603020202020204" pitchFamily="34" charset="0"/>
            </a:rPr>
            <a:t>dopravy</a:t>
          </a:r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 s cílem</a:t>
          </a:r>
          <a:r>
            <a:rPr lang="en-US" sz="24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2400" b="1" dirty="0">
              <a:solidFill>
                <a:schemeClr val="tx1"/>
              </a:solidFill>
              <a:latin typeface="Trebuchet MS" panose="020B0603020202020204" pitchFamily="34" charset="0"/>
            </a:rPr>
            <a:t>zajistit lepší spojení ve STŘEDNÍ EVROPĚ</a:t>
          </a:r>
          <a:r>
            <a:rPr lang="en-US" sz="24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</a:p>
      </dgm:t>
    </dgm:pt>
    <dgm:pt modelId="{3401FD26-4361-4FDE-B59E-34474DFADF0F}" type="parTrans" cxnId="{D4B164B0-EB5C-47E5-904B-6BCDA24F5A23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D4BB2D3-1416-492D-990A-4DE0625C8839}" type="sibTrans" cxnId="{D4B164B0-EB5C-47E5-904B-6BCDA24F5A23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D0C29C3-A146-452F-8332-304F2D3587D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4.1 Zlepšit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pl</a:t>
          </a:r>
          <a:r>
            <a:rPr lang="cs-CZ" sz="1600" b="1" dirty="0" err="1">
              <a:solidFill>
                <a:schemeClr val="tx1"/>
              </a:solidFill>
              <a:latin typeface="Trebuchet MS" panose="020B0603020202020204" pitchFamily="34" charset="0"/>
            </a:rPr>
            <a:t>ánování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a </a:t>
          </a:r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koordinaci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u="sng" dirty="0">
              <a:solidFill>
                <a:schemeClr val="tx1"/>
              </a:solidFill>
              <a:latin typeface="Trebuchet MS" panose="020B0603020202020204" pitchFamily="34" charset="0"/>
            </a:rPr>
            <a:t>systémů regionální osobní dopravy </a:t>
          </a:r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s cílem zajistit lepší napojení na vnitrostátní a evropské dopravní sítě </a:t>
          </a:r>
          <a:endParaRPr lang="en-US" sz="16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924AD0E-3651-4BC2-A2B6-01AFD640DBD5}" type="parTrans" cxnId="{99E7A708-3FE6-479C-A7F9-796F5E186B30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E89D0D5D-0EB7-433C-B39D-CC90ED7DAEF5}" type="sibTrans" cxnId="{99E7A708-3FE6-479C-A7F9-796F5E186B30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1E90A798-D2F3-497B-A151-BB5531725C0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4.2 Zlepšit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koordinaci</a:t>
          </a:r>
          <a:r>
            <a:rPr lang="en-GB" sz="1600" b="1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dirty="0">
              <a:solidFill>
                <a:schemeClr val="tx1"/>
              </a:solidFill>
              <a:latin typeface="Trebuchet MS" panose="020B0603020202020204" pitchFamily="34" charset="0"/>
            </a:rPr>
            <a:t>mezi subjekty působícími v oblasti nákladní dopravy s cílem zvýšit využití </a:t>
          </a:r>
          <a:r>
            <a:rPr lang="cs-CZ" sz="1600" b="1" u="sng" dirty="0">
              <a:solidFill>
                <a:schemeClr val="tx1"/>
              </a:solidFill>
              <a:latin typeface="Trebuchet MS" panose="020B0603020202020204" pitchFamily="34" charset="0"/>
            </a:rPr>
            <a:t>ekologických </a:t>
          </a:r>
          <a:r>
            <a:rPr lang="en-GB" sz="1600" b="1" u="sng" dirty="0" err="1">
              <a:solidFill>
                <a:schemeClr val="tx1"/>
              </a:solidFill>
              <a:latin typeface="Trebuchet MS" panose="020B0603020202020204" pitchFamily="34" charset="0"/>
            </a:rPr>
            <a:t>multimod</a:t>
          </a:r>
          <a:r>
            <a:rPr lang="cs-CZ" sz="1600" b="1" u="sng" dirty="0" err="1">
              <a:solidFill>
                <a:schemeClr val="tx1"/>
              </a:solidFill>
              <a:latin typeface="Trebuchet MS" panose="020B0603020202020204" pitchFamily="34" charset="0"/>
            </a:rPr>
            <a:t>álních</a:t>
          </a:r>
          <a:r>
            <a:rPr lang="en-GB" sz="1600" b="1" u="sng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u="sng" dirty="0">
              <a:solidFill>
                <a:schemeClr val="tx1"/>
              </a:solidFill>
              <a:latin typeface="Trebuchet MS" panose="020B0603020202020204" pitchFamily="34" charset="0"/>
            </a:rPr>
            <a:t>dopravních řešení</a:t>
          </a:r>
          <a:endParaRPr lang="en-US" sz="1600" b="1" u="sng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8051EF56-8F7D-4F1C-BEB6-D058344A0297}" type="parTrans" cxnId="{8DD6AAA9-51FE-4399-A35A-5B9D02BF92C1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D3A1865-F127-4240-90BA-F540A3877234}" type="sibTrans" cxnId="{8DD6AAA9-51FE-4399-A35A-5B9D02BF92C1}">
      <dgm:prSet/>
      <dgm:spPr/>
      <dgm:t>
        <a:bodyPr/>
        <a:lstStyle/>
        <a:p>
          <a:endParaRPr lang="en-US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4003BC52-C2A5-466E-BF62-CB7B66E1DB3D}" type="pres">
      <dgm:prSet presAssocID="{49886AA2-103A-4283-9CBF-E8C1B4D020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1B716B7-87F0-42CB-A4DA-4125B2A3E73B}" type="pres">
      <dgm:prSet presAssocID="{25B46B6E-AC10-43F8-9712-41571AB28F9C}" presName="vertOne" presStyleCnt="0"/>
      <dgm:spPr/>
    </dgm:pt>
    <dgm:pt modelId="{AEC2F440-54D6-4C5F-BBBE-0894466EF992}" type="pres">
      <dgm:prSet presAssocID="{25B46B6E-AC10-43F8-9712-41571AB28F9C}" presName="txOne" presStyleLbl="node0" presStyleIdx="0" presStyleCnt="1" custScaleY="81573" custLinFactNeighborX="-5" custLinFactNeighborY="-907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F048CA-04A3-43EA-9BD1-8713EE3276C4}" type="pres">
      <dgm:prSet presAssocID="{25B46B6E-AC10-43F8-9712-41571AB28F9C}" presName="parTransOne" presStyleCnt="0"/>
      <dgm:spPr/>
    </dgm:pt>
    <dgm:pt modelId="{55C41997-C667-4158-8C93-7AD6CF9D5FCD}" type="pres">
      <dgm:prSet presAssocID="{25B46B6E-AC10-43F8-9712-41571AB28F9C}" presName="horzOne" presStyleCnt="0"/>
      <dgm:spPr/>
    </dgm:pt>
    <dgm:pt modelId="{BF145E51-A6DB-4E40-858A-09677EF243BC}" type="pres">
      <dgm:prSet presAssocID="{CD0C29C3-A146-452F-8332-304F2D3587DF}" presName="vertTwo" presStyleCnt="0"/>
      <dgm:spPr/>
    </dgm:pt>
    <dgm:pt modelId="{321A31E2-B782-4CC8-9BB1-1ED2EA3484A4}" type="pres">
      <dgm:prSet presAssocID="{CD0C29C3-A146-452F-8332-304F2D3587DF}" presName="txTwo" presStyleLbl="node2" presStyleIdx="0" presStyleCnt="2" custScaleX="100206" custScaleY="143649" custLinFactNeighborX="-428" custLinFactNeighborY="12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2FD8BA-0960-461C-9A35-A0A41ED624FA}" type="pres">
      <dgm:prSet presAssocID="{CD0C29C3-A146-452F-8332-304F2D3587DF}" presName="horzTwo" presStyleCnt="0"/>
      <dgm:spPr/>
    </dgm:pt>
    <dgm:pt modelId="{ED87EB1B-5228-43B7-AFC8-DD69DE96F648}" type="pres">
      <dgm:prSet presAssocID="{E89D0D5D-0EB7-433C-B39D-CC90ED7DAEF5}" presName="sibSpaceTwo" presStyleCnt="0"/>
      <dgm:spPr/>
    </dgm:pt>
    <dgm:pt modelId="{2B96665E-9F59-42E0-9C71-93D5456742EC}" type="pres">
      <dgm:prSet presAssocID="{1E90A798-D2F3-497B-A151-BB5531725C03}" presName="vertTwo" presStyleCnt="0"/>
      <dgm:spPr/>
    </dgm:pt>
    <dgm:pt modelId="{E67317E0-77F9-494B-A848-984C90760BC8}" type="pres">
      <dgm:prSet presAssocID="{1E90A798-D2F3-497B-A151-BB5531725C03}" presName="txTwo" presStyleLbl="node2" presStyleIdx="1" presStyleCnt="2" custScaleX="96046" custScaleY="151132" custLinFactNeighborX="-2788" custLinFactNeighborY="-822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4B0F15-554B-4008-BCAE-375509959663}" type="pres">
      <dgm:prSet presAssocID="{1E90A798-D2F3-497B-A151-BB5531725C03}" presName="horzTwo" presStyleCnt="0"/>
      <dgm:spPr/>
    </dgm:pt>
  </dgm:ptLst>
  <dgm:cxnLst>
    <dgm:cxn modelId="{99E7A708-3FE6-479C-A7F9-796F5E186B30}" srcId="{25B46B6E-AC10-43F8-9712-41571AB28F9C}" destId="{CD0C29C3-A146-452F-8332-304F2D3587DF}" srcOrd="0" destOrd="0" parTransId="{C924AD0E-3651-4BC2-A2B6-01AFD640DBD5}" sibTransId="{E89D0D5D-0EB7-433C-B39D-CC90ED7DAEF5}"/>
    <dgm:cxn modelId="{8DD6AAA9-51FE-4399-A35A-5B9D02BF92C1}" srcId="{25B46B6E-AC10-43F8-9712-41571AB28F9C}" destId="{1E90A798-D2F3-497B-A151-BB5531725C03}" srcOrd="1" destOrd="0" parTransId="{8051EF56-8F7D-4F1C-BEB6-D058344A0297}" sibTransId="{4D3A1865-F127-4240-90BA-F540A3877234}"/>
    <dgm:cxn modelId="{4BAB17B8-DAE4-4BAE-9A0C-901098CC9326}" type="presOf" srcId="{49886AA2-103A-4283-9CBF-E8C1B4D020AE}" destId="{4003BC52-C2A5-466E-BF62-CB7B66E1DB3D}" srcOrd="0" destOrd="0" presId="urn:microsoft.com/office/officeart/2005/8/layout/hierarchy4"/>
    <dgm:cxn modelId="{587DCC41-E078-40D9-8B63-88C9C25023E7}" type="presOf" srcId="{CD0C29C3-A146-452F-8332-304F2D3587DF}" destId="{321A31E2-B782-4CC8-9BB1-1ED2EA3484A4}" srcOrd="0" destOrd="0" presId="urn:microsoft.com/office/officeart/2005/8/layout/hierarchy4"/>
    <dgm:cxn modelId="{D4B164B0-EB5C-47E5-904B-6BCDA24F5A23}" srcId="{49886AA2-103A-4283-9CBF-E8C1B4D020AE}" destId="{25B46B6E-AC10-43F8-9712-41571AB28F9C}" srcOrd="0" destOrd="0" parTransId="{3401FD26-4361-4FDE-B59E-34474DFADF0F}" sibTransId="{FD4BB2D3-1416-492D-990A-4DE0625C8839}"/>
    <dgm:cxn modelId="{C7ED4746-4B90-4B8F-A12D-7327D91F685E}" type="presOf" srcId="{25B46B6E-AC10-43F8-9712-41571AB28F9C}" destId="{AEC2F440-54D6-4C5F-BBBE-0894466EF992}" srcOrd="0" destOrd="0" presId="urn:microsoft.com/office/officeart/2005/8/layout/hierarchy4"/>
    <dgm:cxn modelId="{A16E3914-9740-4DA1-86EE-FB79182F51CA}" type="presOf" srcId="{1E90A798-D2F3-497B-A151-BB5531725C03}" destId="{E67317E0-77F9-494B-A848-984C90760BC8}" srcOrd="0" destOrd="0" presId="urn:microsoft.com/office/officeart/2005/8/layout/hierarchy4"/>
    <dgm:cxn modelId="{562C9020-44F2-44CE-8A2E-31346062BA81}" type="presParOf" srcId="{4003BC52-C2A5-466E-BF62-CB7B66E1DB3D}" destId="{91B716B7-87F0-42CB-A4DA-4125B2A3E73B}" srcOrd="0" destOrd="0" presId="urn:microsoft.com/office/officeart/2005/8/layout/hierarchy4"/>
    <dgm:cxn modelId="{F7D80768-8964-44FE-97EE-4DCF38F1267E}" type="presParOf" srcId="{91B716B7-87F0-42CB-A4DA-4125B2A3E73B}" destId="{AEC2F440-54D6-4C5F-BBBE-0894466EF992}" srcOrd="0" destOrd="0" presId="urn:microsoft.com/office/officeart/2005/8/layout/hierarchy4"/>
    <dgm:cxn modelId="{81AAC605-CAC6-4A1A-8BBF-299105AA691F}" type="presParOf" srcId="{91B716B7-87F0-42CB-A4DA-4125B2A3E73B}" destId="{52F048CA-04A3-43EA-9BD1-8713EE3276C4}" srcOrd="1" destOrd="0" presId="urn:microsoft.com/office/officeart/2005/8/layout/hierarchy4"/>
    <dgm:cxn modelId="{F285FDE1-F277-41DD-9938-DFF439B08CB5}" type="presParOf" srcId="{91B716B7-87F0-42CB-A4DA-4125B2A3E73B}" destId="{55C41997-C667-4158-8C93-7AD6CF9D5FCD}" srcOrd="2" destOrd="0" presId="urn:microsoft.com/office/officeart/2005/8/layout/hierarchy4"/>
    <dgm:cxn modelId="{4E938006-0689-4FD4-943D-E0A36E0AD764}" type="presParOf" srcId="{55C41997-C667-4158-8C93-7AD6CF9D5FCD}" destId="{BF145E51-A6DB-4E40-858A-09677EF243BC}" srcOrd="0" destOrd="0" presId="urn:microsoft.com/office/officeart/2005/8/layout/hierarchy4"/>
    <dgm:cxn modelId="{CDCC305C-1F87-48B3-A770-FD0679F3F712}" type="presParOf" srcId="{BF145E51-A6DB-4E40-858A-09677EF243BC}" destId="{321A31E2-B782-4CC8-9BB1-1ED2EA3484A4}" srcOrd="0" destOrd="0" presId="urn:microsoft.com/office/officeart/2005/8/layout/hierarchy4"/>
    <dgm:cxn modelId="{73EB28E1-0314-44E7-8141-90533F71C0B4}" type="presParOf" srcId="{BF145E51-A6DB-4E40-858A-09677EF243BC}" destId="{042FD8BA-0960-461C-9A35-A0A41ED624FA}" srcOrd="1" destOrd="0" presId="urn:microsoft.com/office/officeart/2005/8/layout/hierarchy4"/>
    <dgm:cxn modelId="{19CEC0B0-5773-4159-B6B9-B0572DF97EC6}" type="presParOf" srcId="{55C41997-C667-4158-8C93-7AD6CF9D5FCD}" destId="{ED87EB1B-5228-43B7-AFC8-DD69DE96F648}" srcOrd="1" destOrd="0" presId="urn:microsoft.com/office/officeart/2005/8/layout/hierarchy4"/>
    <dgm:cxn modelId="{84728D5D-EEF9-4934-BA27-83934157470D}" type="presParOf" srcId="{55C41997-C667-4158-8C93-7AD6CF9D5FCD}" destId="{2B96665E-9F59-42E0-9C71-93D5456742EC}" srcOrd="2" destOrd="0" presId="urn:microsoft.com/office/officeart/2005/8/layout/hierarchy4"/>
    <dgm:cxn modelId="{AAB5C56B-CDC7-4749-8DAE-1A6705B9CF2C}" type="presParOf" srcId="{2B96665E-9F59-42E0-9C71-93D5456742EC}" destId="{E67317E0-77F9-494B-A848-984C90760BC8}" srcOrd="0" destOrd="0" presId="urn:microsoft.com/office/officeart/2005/8/layout/hierarchy4"/>
    <dgm:cxn modelId="{7B56CF64-62F9-4E1F-9C9E-C321B603ECD1}" type="presParOf" srcId="{2B96665E-9F59-42E0-9C71-93D5456742EC}" destId="{F14B0F15-554B-4008-BCAE-3755099596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2F440-54D6-4C5F-BBBE-0894466EF992}">
      <dsp:nvSpPr>
        <dsp:cNvPr id="0" name=""/>
        <dsp:cNvSpPr/>
      </dsp:nvSpPr>
      <dsp:spPr>
        <a:xfrm>
          <a:off x="4606" y="284"/>
          <a:ext cx="6115587" cy="153264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>
              <a:solidFill>
                <a:schemeClr val="tx1"/>
              </a:solidFill>
              <a:latin typeface="Trebuchet MS" panose="020B0603020202020204" pitchFamily="34" charset="0"/>
            </a:rPr>
            <a:t>Spolupráce v oblasti </a:t>
          </a:r>
          <a:r>
            <a:rPr lang="cs-CZ" sz="2400" b="1" i="0" u="sng" kern="1200" dirty="0">
              <a:solidFill>
                <a:schemeClr val="tx1"/>
              </a:solidFill>
              <a:latin typeface="Trebuchet MS" panose="020B0603020202020204" pitchFamily="34" charset="0"/>
            </a:rPr>
            <a:t>inovací</a:t>
          </a:r>
          <a:r>
            <a:rPr lang="cs-CZ" sz="2400" b="1" kern="1200" dirty="0">
              <a:solidFill>
                <a:schemeClr val="tx1"/>
              </a:solidFill>
              <a:latin typeface="Trebuchet MS" panose="020B0603020202020204" pitchFamily="34" charset="0"/>
            </a:rPr>
            <a:t> s cílem zvýšit konkurenceschopnost STŘEDNÍ EVROPY</a:t>
          </a:r>
          <a:endParaRPr lang="en-US" sz="2400" b="1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49496" y="45174"/>
        <a:ext cx="6025807" cy="1442865"/>
      </dsp:txXfrm>
    </dsp:sp>
    <dsp:sp modelId="{321A31E2-B782-4CC8-9BB1-1ED2EA3484A4}">
      <dsp:nvSpPr>
        <dsp:cNvPr id="0" name=""/>
        <dsp:cNvSpPr/>
      </dsp:nvSpPr>
      <dsp:spPr>
        <a:xfrm>
          <a:off x="1086" y="1774696"/>
          <a:ext cx="2956068" cy="195677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i="0" kern="1200" dirty="0">
              <a:solidFill>
                <a:schemeClr val="tx1"/>
              </a:solidFill>
              <a:latin typeface="Trebuchet MS" panose="020B0603020202020204" pitchFamily="34" charset="0"/>
            </a:rPr>
            <a:t>1.1 Zlepšit </a:t>
          </a:r>
          <a:r>
            <a:rPr lang="cs-CZ" sz="1600" b="1" i="0" u="sng" kern="1200" dirty="0">
              <a:solidFill>
                <a:schemeClr val="tx1"/>
              </a:solidFill>
              <a:latin typeface="Trebuchet MS" panose="020B0603020202020204" pitchFamily="34" charset="0"/>
            </a:rPr>
            <a:t>udržitelné vazby mezi aktéry systému inovací </a:t>
          </a:r>
          <a:r>
            <a:rPr lang="cs-CZ" sz="1600" b="1" i="0" kern="1200" dirty="0">
              <a:solidFill>
                <a:schemeClr val="tx1"/>
              </a:solidFill>
              <a:latin typeface="Trebuchet MS" panose="020B0603020202020204" pitchFamily="34" charset="0"/>
            </a:rPr>
            <a:t>pro posílení regionální inovační kapacity ve střední Evropě</a:t>
          </a:r>
          <a:endParaRPr lang="en-US" sz="16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58398" y="1832008"/>
        <a:ext cx="2841444" cy="1842148"/>
      </dsp:txXfrm>
    </dsp:sp>
    <dsp:sp modelId="{E67317E0-77F9-494B-A848-984C90760BC8}">
      <dsp:nvSpPr>
        <dsp:cNvPr id="0" name=""/>
        <dsp:cNvSpPr/>
      </dsp:nvSpPr>
      <dsp:spPr>
        <a:xfrm>
          <a:off x="3225695" y="1774318"/>
          <a:ext cx="2897284" cy="196564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1.2 Zlepšit </a:t>
          </a:r>
          <a:r>
            <a:rPr lang="cs-CZ" sz="1600" b="1" u="sng" kern="1200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znalosti a podnikatelské dovednosti</a:t>
          </a:r>
          <a:r>
            <a:rPr lang="cs-CZ" sz="1600" b="1" kern="1200" dirty="0">
              <a:solidFill>
                <a:schemeClr val="tx1"/>
              </a:solidFill>
              <a:latin typeface="Trebuchet MS" pitchFamily="34" charset="0"/>
              <a:ea typeface="Calibri"/>
              <a:cs typeface="Times New Roman"/>
            </a:rPr>
            <a:t> s cílem podpořit hospodářské a sociální inovace ve středoevropských regionech</a:t>
          </a:r>
          <a:endParaRPr lang="en-US" sz="1600" b="1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3283267" y="1831890"/>
        <a:ext cx="2782140" cy="1850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2F440-54D6-4C5F-BBBE-0894466EF992}">
      <dsp:nvSpPr>
        <dsp:cNvPr id="0" name=""/>
        <dsp:cNvSpPr/>
      </dsp:nvSpPr>
      <dsp:spPr>
        <a:xfrm>
          <a:off x="2288" y="0"/>
          <a:ext cx="7345366" cy="100589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>
              <a:solidFill>
                <a:schemeClr val="tx1"/>
              </a:solidFill>
              <a:latin typeface="Trebuchet MS" panose="020B0603020202020204" pitchFamily="34" charset="0"/>
            </a:rPr>
            <a:t>Spolupráce v oblasti </a:t>
          </a:r>
          <a:r>
            <a:rPr lang="cs-CZ" sz="2400" b="1" u="sng" kern="1200" dirty="0">
              <a:solidFill>
                <a:schemeClr val="tx1"/>
              </a:solidFill>
              <a:latin typeface="Trebuchet MS" panose="020B0603020202020204" pitchFamily="34" charset="0"/>
            </a:rPr>
            <a:t>dopravy</a:t>
          </a:r>
          <a:r>
            <a:rPr lang="cs-CZ" sz="2400" b="1" kern="1200" dirty="0">
              <a:solidFill>
                <a:schemeClr val="tx1"/>
              </a:solidFill>
              <a:latin typeface="Trebuchet MS" panose="020B0603020202020204" pitchFamily="34" charset="0"/>
            </a:rPr>
            <a:t> s cílem</a:t>
          </a:r>
          <a:r>
            <a:rPr lang="en-US" sz="2400" b="1" kern="12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2400" b="1" kern="1200" dirty="0">
              <a:solidFill>
                <a:schemeClr val="tx1"/>
              </a:solidFill>
              <a:latin typeface="Trebuchet MS" panose="020B0603020202020204" pitchFamily="34" charset="0"/>
            </a:rPr>
            <a:t>zajistit lepší spojení ve STŘEDNÍ EVROPĚ</a:t>
          </a:r>
          <a:r>
            <a:rPr lang="en-US" sz="2400" b="1" kern="12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</a:p>
      </dsp:txBody>
      <dsp:txXfrm>
        <a:off x="31750" y="29462"/>
        <a:ext cx="7286442" cy="946972"/>
      </dsp:txXfrm>
    </dsp:sp>
    <dsp:sp modelId="{321A31E2-B782-4CC8-9BB1-1ED2EA3484A4}">
      <dsp:nvSpPr>
        <dsp:cNvPr id="0" name=""/>
        <dsp:cNvSpPr/>
      </dsp:nvSpPr>
      <dsp:spPr>
        <a:xfrm>
          <a:off x="0" y="1189398"/>
          <a:ext cx="3589571" cy="177137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4.1 Zlepšit</a:t>
          </a:r>
          <a:r>
            <a:rPr lang="en-GB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 pl</a:t>
          </a:r>
          <a:r>
            <a:rPr lang="cs-CZ" sz="1600" b="1" kern="1200" dirty="0" err="1">
              <a:solidFill>
                <a:schemeClr val="tx1"/>
              </a:solidFill>
              <a:latin typeface="Trebuchet MS" panose="020B0603020202020204" pitchFamily="34" charset="0"/>
            </a:rPr>
            <a:t>ánování</a:t>
          </a:r>
          <a:r>
            <a:rPr lang="en-GB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 a </a:t>
          </a:r>
          <a:r>
            <a:rPr lang="cs-CZ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koordinaci</a:t>
          </a:r>
          <a:r>
            <a:rPr lang="en-GB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u="sng" kern="1200" dirty="0">
              <a:solidFill>
                <a:schemeClr val="tx1"/>
              </a:solidFill>
              <a:latin typeface="Trebuchet MS" panose="020B0603020202020204" pitchFamily="34" charset="0"/>
            </a:rPr>
            <a:t>systémů regionální osobní dopravy </a:t>
          </a:r>
          <a:r>
            <a:rPr lang="cs-CZ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s cílem zajistit lepší napojení na vnitrostátní a evropské dopravní sítě </a:t>
          </a:r>
          <a:endParaRPr lang="en-US" sz="16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51882" y="1241280"/>
        <a:ext cx="3485807" cy="1667606"/>
      </dsp:txXfrm>
    </dsp:sp>
    <dsp:sp modelId="{E67317E0-77F9-494B-A848-984C90760BC8}">
      <dsp:nvSpPr>
        <dsp:cNvPr id="0" name=""/>
        <dsp:cNvSpPr/>
      </dsp:nvSpPr>
      <dsp:spPr>
        <a:xfrm>
          <a:off x="3800429" y="1072707"/>
          <a:ext cx="3440552" cy="186364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4.2 Zlepšit</a:t>
          </a:r>
          <a:r>
            <a:rPr lang="en-GB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koordinaci</a:t>
          </a:r>
          <a:r>
            <a:rPr lang="en-GB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kern="1200" dirty="0">
              <a:solidFill>
                <a:schemeClr val="tx1"/>
              </a:solidFill>
              <a:latin typeface="Trebuchet MS" panose="020B0603020202020204" pitchFamily="34" charset="0"/>
            </a:rPr>
            <a:t>mezi subjekty působícími v oblasti nákladní dopravy s cílem zvýšit využití </a:t>
          </a:r>
          <a:r>
            <a:rPr lang="cs-CZ" sz="1600" b="1" u="sng" kern="1200" dirty="0">
              <a:solidFill>
                <a:schemeClr val="tx1"/>
              </a:solidFill>
              <a:latin typeface="Trebuchet MS" panose="020B0603020202020204" pitchFamily="34" charset="0"/>
            </a:rPr>
            <a:t>ekologických </a:t>
          </a:r>
          <a:r>
            <a:rPr lang="en-GB" sz="1600" b="1" u="sng" kern="1200" dirty="0" err="1">
              <a:solidFill>
                <a:schemeClr val="tx1"/>
              </a:solidFill>
              <a:latin typeface="Trebuchet MS" panose="020B0603020202020204" pitchFamily="34" charset="0"/>
            </a:rPr>
            <a:t>multimod</a:t>
          </a:r>
          <a:r>
            <a:rPr lang="cs-CZ" sz="1600" b="1" u="sng" kern="1200" dirty="0" err="1">
              <a:solidFill>
                <a:schemeClr val="tx1"/>
              </a:solidFill>
              <a:latin typeface="Trebuchet MS" panose="020B0603020202020204" pitchFamily="34" charset="0"/>
            </a:rPr>
            <a:t>álních</a:t>
          </a:r>
          <a:r>
            <a:rPr lang="en-GB" sz="1600" b="1" u="sng" kern="12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cs-CZ" sz="1600" b="1" u="sng" kern="1200" dirty="0">
              <a:solidFill>
                <a:schemeClr val="tx1"/>
              </a:solidFill>
              <a:latin typeface="Trebuchet MS" panose="020B0603020202020204" pitchFamily="34" charset="0"/>
            </a:rPr>
            <a:t>dopravních řešení</a:t>
          </a:r>
          <a:endParaRPr lang="en-US" sz="1600" b="1" u="sng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855013" y="1127291"/>
        <a:ext cx="3331384" cy="175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10/16/2017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1" dirty="0" smtClean="0"/>
              <a:t>Change date and place!!</a:t>
            </a:r>
            <a:endParaRPr lang="de-A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Suggestions:</a:t>
            </a:r>
          </a:p>
          <a:p>
            <a:pPr marL="171450" marR="0" indent="-17145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noProof="0" dirty="0" smtClean="0"/>
              <a:t>To read carefully the entire AM,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including part C that contains useful hints on how to develop a project idea into a</a:t>
            </a:r>
            <a:r>
              <a:rPr lang="en-GB" baseline="0" noProof="0" dirty="0" smtClean="0"/>
              <a:t> successful application</a:t>
            </a:r>
            <a:endParaRPr lang="en-GB" noProof="0" dirty="0" smtClean="0"/>
          </a:p>
          <a:p>
            <a:pPr marL="171450" marR="0" indent="-17145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noProof="0" dirty="0" smtClean="0"/>
              <a:t>Annex 1 contains detailed information for each SO, including examples of actions. </a:t>
            </a:r>
            <a:r>
              <a:rPr lang="en-GB" noProof="0" smtClean="0"/>
              <a:t>This is of particular importance for understanding the thematic focus of the concerned SOs</a:t>
            </a:r>
            <a:endParaRPr lang="en-GB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1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 smtClean="0"/>
              <a:t>NID:</a:t>
            </a:r>
            <a:r>
              <a:rPr lang="en-GB" baseline="0" noProof="0" dirty="0" smtClean="0"/>
              <a:t> open to all applicants; they normally consist of an info-session in national language followed by a thematic session in English; implemented jointly by NCPs and JS. Settings may vary from country to country</a:t>
            </a:r>
          </a:p>
          <a:p>
            <a:pPr marL="171450" indent="-171450">
              <a:buFontTx/>
              <a:buChar char="-"/>
            </a:pPr>
            <a:r>
              <a:rPr lang="en-GB" noProof="0" dirty="0" smtClean="0"/>
              <a:t>TTW:</a:t>
            </a:r>
            <a:r>
              <a:rPr lang="en-GB" baseline="0" noProof="0" dirty="0" smtClean="0"/>
              <a:t> addressing in particular project developers (LAs); four consecutive workshops on innovation, energy, environment and culture, transport; technical information and guidance/training</a:t>
            </a:r>
            <a:endParaRPr lang="en-GB" noProof="0" dirty="0" smtClean="0"/>
          </a:p>
          <a:p>
            <a:pPr marL="171450" indent="-171450">
              <a:buFontTx/>
              <a:buChar char="-"/>
            </a:pPr>
            <a:r>
              <a:rPr lang="en-GB" u="sng" noProof="0" dirty="0" smtClean="0"/>
              <a:t>On the basis of feedbacks from applicants</a:t>
            </a:r>
            <a:r>
              <a:rPr lang="en-GB" noProof="0" dirty="0" smtClean="0"/>
              <a:t>, the so called “individual consultations”</a:t>
            </a:r>
            <a:r>
              <a:rPr lang="en-GB" baseline="0" noProof="0" dirty="0" smtClean="0"/>
              <a:t> – i.e. structured appointments with the JS to discuss proposals in general terms – have been substituted by in depth thematic discussions within thematic workshops and webinars + Q/A sessions. Tomorrow’s pitch will already be a good occasion to start thematic discussions</a:t>
            </a:r>
            <a:endParaRPr lang="en-GB" noProof="0" dirty="0" smtClean="0"/>
          </a:p>
          <a:p>
            <a:pPr marL="171450" indent="-171450">
              <a:buFontTx/>
              <a:buChar char="-"/>
            </a:pPr>
            <a:r>
              <a:rPr lang="en-GB" noProof="0" dirty="0" smtClean="0"/>
              <a:t>JS help-desk will be both for </a:t>
            </a:r>
            <a:r>
              <a:rPr lang="en-GB" baseline="0" noProof="0" dirty="0" smtClean="0"/>
              <a:t>general issues, including thematic guidance, and for </a:t>
            </a:r>
            <a:r>
              <a:rPr lang="en-GB" baseline="0" noProof="0" dirty="0" err="1" smtClean="0"/>
              <a:t>eMS</a:t>
            </a:r>
            <a:endParaRPr lang="en-GB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2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51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3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16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160m EUR ERDF, 2 calls (2015 and 2016) with a high demand of TN cooperation on the ground and 900+ partners involved</a:t>
            </a:r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P1 from advanced manufacturing to entrepreneurship; P2 from energy efficiency of public buildings to integrated urban mobility; P3 from air quality to </a:t>
            </a:r>
            <a:r>
              <a:rPr lang="en-US" altLang="de-DE" sz="1000" dirty="0" smtClean="0">
                <a:latin typeface="Trebuchet MS" pitchFamily="34" charset="0"/>
                <a:ea typeface="ＭＳ Ｐゴシック" pitchFamily="34" charset="-128"/>
              </a:rPr>
              <a:t>industrial and archaeological heritage t</a:t>
            </a:r>
            <a:r>
              <a:rPr lang="en-GB" baseline="0" noProof="0" dirty="0" smtClean="0"/>
              <a:t>o food waste; P4 from sustainable mobility to integrated logistics</a:t>
            </a:r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Allocated funds: P1 43,4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P2 34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P3 63,7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P4 17 M€</a:t>
            </a:r>
          </a:p>
          <a:p>
            <a:endParaRPr lang="de-DE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5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Change the co-financing</a:t>
            </a:r>
            <a:r>
              <a:rPr lang="de-DE" b="1" baseline="0" dirty="0" smtClean="0"/>
              <a:t> rate according to country!!</a:t>
            </a:r>
            <a:endParaRPr lang="de-AT" sz="1000" b="1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Present the 4 programme priorities and mention</a:t>
            </a:r>
            <a:r>
              <a:rPr lang="de-DE" b="1" baseline="0" dirty="0" smtClean="0"/>
              <a:t> that there are 10 specific objectives, some of them closed and focused.</a:t>
            </a:r>
            <a:br>
              <a:rPr lang="de-DE" b="1" baseline="0" dirty="0" smtClean="0"/>
            </a:br>
            <a:r>
              <a:rPr lang="de-DE" b="1" baseline="0" dirty="0" smtClean="0"/>
              <a:t>More information on this will be provided in the presentation of the JS.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91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1.1 examples of projects not to be funded</a:t>
            </a:r>
            <a:r>
              <a:rPr lang="en-GB" baseline="0" noProof="0" dirty="0" smtClean="0"/>
              <a:t>: (1) </a:t>
            </a:r>
            <a:r>
              <a:rPr lang="de-AT" dirty="0" smtClean="0"/>
              <a:t>RTD </a:t>
            </a:r>
            <a:r>
              <a:rPr lang="de-AT" dirty="0" err="1" smtClean="0"/>
              <a:t>projects</a:t>
            </a:r>
            <a:r>
              <a:rPr lang="de-AT" dirty="0" smtClean="0"/>
              <a:t>; (2) </a:t>
            </a:r>
            <a:r>
              <a:rPr lang="de-AT" dirty="0" err="1" smtClean="0"/>
              <a:t>projects</a:t>
            </a:r>
            <a:r>
              <a:rPr lang="de-AT" dirty="0" smtClean="0"/>
              <a:t> </a:t>
            </a:r>
            <a:r>
              <a:rPr lang="de-AT" dirty="0" err="1" smtClean="0"/>
              <a:t>focussing</a:t>
            </a:r>
            <a:r>
              <a:rPr lang="de-AT" dirty="0" smtClean="0"/>
              <a:t> </a:t>
            </a:r>
            <a:r>
              <a:rPr lang="de-AT" dirty="0" err="1" smtClean="0"/>
              <a:t>purely</a:t>
            </a:r>
            <a:r>
              <a:rPr lang="de-AT" dirty="0" smtClean="0"/>
              <a:t> on </a:t>
            </a:r>
            <a:r>
              <a:rPr lang="de-AT" dirty="0" err="1" smtClean="0"/>
              <a:t>technology</a:t>
            </a:r>
            <a:r>
              <a:rPr lang="de-AT" dirty="0" smtClean="0"/>
              <a:t> </a:t>
            </a:r>
            <a:r>
              <a:rPr lang="de-AT" dirty="0" err="1" smtClean="0"/>
              <a:t>transfer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business</a:t>
            </a:r>
            <a:endParaRPr lang="en-US" baseline="0" noProof="0" dirty="0" smtClean="0"/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1.2 examples of projects not to be funded</a:t>
            </a:r>
            <a:r>
              <a:rPr lang="en-GB" baseline="0" noProof="0" dirty="0" smtClean="0"/>
              <a:t>: (1) </a:t>
            </a:r>
            <a:r>
              <a:rPr lang="de-AT" dirty="0" err="1" smtClean="0"/>
              <a:t>projects</a:t>
            </a:r>
            <a:r>
              <a:rPr lang="de-AT" dirty="0" smtClean="0"/>
              <a:t> </a:t>
            </a:r>
            <a:r>
              <a:rPr lang="de-AT" dirty="0" err="1" smtClean="0"/>
              <a:t>focussing</a:t>
            </a:r>
            <a:r>
              <a:rPr lang="de-AT" dirty="0" smtClean="0"/>
              <a:t> </a:t>
            </a:r>
            <a:r>
              <a:rPr lang="de-AT" dirty="0" err="1" smtClean="0"/>
              <a:t>purely</a:t>
            </a:r>
            <a:r>
              <a:rPr lang="de-AT" dirty="0" smtClean="0"/>
              <a:t> on </a:t>
            </a:r>
            <a:r>
              <a:rPr lang="de-AT" dirty="0" err="1" smtClean="0"/>
              <a:t>training</a:t>
            </a:r>
            <a:r>
              <a:rPr lang="de-AT" dirty="0" smtClean="0"/>
              <a:t>;</a:t>
            </a:r>
            <a:r>
              <a:rPr lang="de-AT" baseline="0" dirty="0" smtClean="0"/>
              <a:t> (2) </a:t>
            </a:r>
            <a:r>
              <a:rPr lang="de-AT" baseline="0" dirty="0" err="1" smtClean="0"/>
              <a:t>projects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promoting</a:t>
            </a:r>
            <a:r>
              <a:rPr lang="de-AT" baseline="0" dirty="0" smtClean="0"/>
              <a:t> </a:t>
            </a:r>
            <a:r>
              <a:rPr lang="de-AT" dirty="0" err="1" smtClean="0"/>
              <a:t>business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competence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r>
              <a:rPr lang="de-AT" dirty="0" smtClean="0"/>
              <a:t> not </a:t>
            </a:r>
            <a:r>
              <a:rPr lang="de-AT" dirty="0" err="1" smtClean="0"/>
              <a:t>considering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innovation</a:t>
            </a:r>
            <a:r>
              <a:rPr lang="de-AT" dirty="0" smtClean="0"/>
              <a:t> </a:t>
            </a:r>
            <a:r>
              <a:rPr lang="de-AT" dirty="0" err="1" smtClean="0"/>
              <a:t>dimension</a:t>
            </a:r>
            <a:endParaRPr lang="en-GB" noProof="0" dirty="0" smtClean="0"/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Link to activities as in annex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6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Projects shall deal with the following types of public infrastructures:</a:t>
            </a:r>
          </a:p>
          <a:p>
            <a:r>
              <a:rPr lang="en-US" noProof="0" dirty="0" smtClean="0"/>
              <a:t>o	Transport infrastructure including railway, road, waterways, terminals etc. (overlaps with Priority Axis 4 have to be avoided)  </a:t>
            </a:r>
          </a:p>
          <a:p>
            <a:r>
              <a:rPr lang="en-US" noProof="0" dirty="0" smtClean="0"/>
              <a:t>o	Water infrastructure including distribution and maintenance of water supply</a:t>
            </a:r>
          </a:p>
          <a:p>
            <a:r>
              <a:rPr lang="en-US" noProof="0" dirty="0" smtClean="0"/>
              <a:t>o	Waste and waste water infrastructure including collection and treatment</a:t>
            </a:r>
          </a:p>
          <a:p>
            <a:r>
              <a:rPr lang="en-US" noProof="0" dirty="0" smtClean="0"/>
              <a:t>o	ICT infrastructure including data storage and distribution systems</a:t>
            </a:r>
          </a:p>
          <a:p>
            <a:r>
              <a:rPr lang="en-GB" noProof="0" dirty="0" smtClean="0"/>
              <a:t>Public infrastructures</a:t>
            </a:r>
            <a:r>
              <a:rPr lang="en-GB" baseline="0" noProof="0" dirty="0" smtClean="0"/>
              <a:t> are (not exhaustive list):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Public administrative buildings,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Hospitals,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Schools</a:t>
            </a:r>
          </a:p>
          <a:p>
            <a:pPr marL="171450" indent="-171450">
              <a:buFontTx/>
              <a:buChar char="-"/>
            </a:pPr>
            <a:r>
              <a:rPr lang="en-GB" noProof="0" dirty="0" smtClean="0"/>
              <a:t>Streetlights</a:t>
            </a:r>
            <a:r>
              <a:rPr lang="en-GB" baseline="0" noProof="0" dirty="0" smtClean="0"/>
              <a:t> </a:t>
            </a:r>
            <a:endParaRPr lang="en-GB" noProof="0" dirty="0" smtClean="0"/>
          </a:p>
          <a:p>
            <a:r>
              <a:rPr lang="en-GB" noProof="0" dirty="0" smtClean="0"/>
              <a:t>Link to activities as in annex I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3.2 Examples of projects not to be funded: (1) </a:t>
            </a:r>
            <a:r>
              <a:rPr lang="en-US" noProof="0" dirty="0" smtClean="0"/>
              <a:t>Linking historic sites through cultural routes; (2) Protection of archaeological sites (not</a:t>
            </a:r>
            <a:r>
              <a:rPr lang="en-US" baseline="0" noProof="0" dirty="0" smtClean="0"/>
              <a:t> clearly linked to CCI)</a:t>
            </a:r>
            <a:endParaRPr lang="en-GB" noProof="0" dirty="0" smtClean="0"/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Link to activities as in annex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1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6843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26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29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31094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33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51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8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44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65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31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 </a:t>
            </a:r>
            <a:r>
              <a:rPr lang="de-DE" dirty="0" err="1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12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72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26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44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70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31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</p:sldLayoutIdLst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pc="50" dirty="0">
                <a:solidFill>
                  <a:srgbClr val="7E93A5"/>
                </a:solidFill>
                <a:cs typeface="Raleway"/>
              </a:rPr>
              <a:t>TAKING </a:t>
            </a:r>
            <a:r>
              <a:rPr lang="de-AT" b="1" spc="50" dirty="0">
                <a:solidFill>
                  <a:srgbClr val="7E93A5"/>
                </a:solidFill>
                <a:cs typeface="Raleway"/>
              </a:rPr>
              <a:t>COOPERATION</a:t>
            </a:r>
            <a:r>
              <a:rPr lang="de-AT" spc="50" dirty="0">
                <a:solidFill>
                  <a:srgbClr val="7E93A5"/>
                </a:solidFill>
                <a:cs typeface="Raleway"/>
              </a:rPr>
              <a:t> FORWARD</a:t>
            </a:r>
            <a:endParaRPr lang="id-ID" spc="50" dirty="0">
              <a:solidFill>
                <a:srgbClr val="7E93A5"/>
              </a:solidFill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smtClean="0">
                <a:solidFill>
                  <a:srgbClr val="7E93A5"/>
                </a:solidFill>
                <a:cs typeface="Raleway Light"/>
              </a:rPr>
              <a:pPr algn="ctr"/>
              <a:t>‹#›</a:t>
            </a:fld>
            <a:endParaRPr lang="id-ID" sz="1200" dirty="0">
              <a:solidFill>
                <a:srgbClr val="7E93A5"/>
              </a:solidFill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585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communi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Content.Node/apply/Project_Idea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linkedin.com/groups/5145214" TargetMode="Externa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nterreg-central.e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Národní </a:t>
            </a:r>
            <a:r>
              <a:rPr lang="cs-CZ" dirty="0" err="1" smtClean="0"/>
              <a:t>Infoden</a:t>
            </a:r>
            <a:r>
              <a:rPr lang="de-AT" dirty="0" smtClean="0"/>
              <a:t> </a:t>
            </a:r>
          </a:p>
          <a:p>
            <a:r>
              <a:rPr lang="cs-CZ" dirty="0"/>
              <a:t>12. říjen 2017</a:t>
            </a:r>
            <a:r>
              <a:rPr lang="de-AT" dirty="0"/>
              <a:t>, </a:t>
            </a:r>
            <a:r>
              <a:rPr lang="cs-CZ" dirty="0"/>
              <a:t>Hotel </a:t>
            </a:r>
            <a:r>
              <a:rPr lang="cs-CZ" dirty="0" err="1"/>
              <a:t>Alwyn</a:t>
            </a:r>
            <a:r>
              <a:rPr lang="cs-CZ" dirty="0"/>
              <a:t>, Praha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104926" y="5456577"/>
            <a:ext cx="7754912" cy="7129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3. výzva </a:t>
            </a:r>
            <a:r>
              <a:rPr lang="cs-CZ" sz="3200" dirty="0" err="1" smtClean="0"/>
              <a:t>Interreg</a:t>
            </a:r>
            <a:r>
              <a:rPr lang="cs-CZ" sz="3200" dirty="0" smtClean="0"/>
              <a:t> CENTRAL EUROPE</a:t>
            </a:r>
            <a:endParaRPr lang="de-AT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04926" y="6336468"/>
            <a:ext cx="7754912" cy="275990"/>
          </a:xfrm>
        </p:spPr>
        <p:txBody>
          <a:bodyPr/>
          <a:lstStyle/>
          <a:p>
            <a:r>
              <a:rPr lang="de-AT" dirty="0" smtClean="0"/>
              <a:t>Interreg CENTRAL EUROPE | National Contact </a:t>
            </a:r>
            <a:r>
              <a:rPr lang="de-AT" dirty="0"/>
              <a:t>P</a:t>
            </a:r>
            <a:r>
              <a:rPr lang="de-AT" dirty="0" smtClean="0"/>
              <a:t>oint</a:t>
            </a:r>
            <a:endParaRPr lang="de-AT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charakteristika projektů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46413" y="1116106"/>
            <a:ext cx="7368987" cy="5109881"/>
          </a:xfrm>
        </p:spPr>
        <p:txBody>
          <a:bodyPr/>
          <a:lstStyle/>
          <a:p>
            <a:r>
              <a:rPr lang="cs-CZ" altLang="de-DE" sz="1800" dirty="0" smtClean="0">
                <a:ea typeface="ＭＳ Ｐゴシック" panose="020B0600070205080204" pitchFamily="34" charset="-128"/>
              </a:rPr>
              <a:t>Nejméně</a:t>
            </a:r>
            <a:r>
              <a:rPr lang="de-AT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3 </a:t>
            </a:r>
            <a:r>
              <a:rPr lang="en-US" altLang="de-DE" sz="1800" b="1" dirty="0" err="1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financ</a:t>
            </a:r>
            <a:r>
              <a:rPr lang="cs-CZ" altLang="de-DE" sz="1800" b="1" dirty="0" err="1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ující</a:t>
            </a:r>
            <a:r>
              <a:rPr lang="en-US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de-DE" sz="1800" b="1" dirty="0" err="1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partne</a:t>
            </a:r>
            <a:r>
              <a:rPr lang="cs-CZ" altLang="de-DE" sz="1800" b="1" dirty="0" err="1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ři</a:t>
            </a:r>
            <a:r>
              <a:rPr lang="en-US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ze</a:t>
            </a:r>
            <a:r>
              <a:rPr lang="en-US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de-DE" sz="18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3 </a:t>
            </a:r>
            <a:r>
              <a:rPr lang="cs-CZ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států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: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alespoň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cs-CZ" altLang="de-DE" sz="1800" b="1" u="sng" dirty="0" smtClean="0">
                <a:ea typeface="ＭＳ Ｐゴシック" panose="020B0600070205080204" pitchFamily="34" charset="-128"/>
              </a:rPr>
              <a:t>dva</a:t>
            </a:r>
            <a:r>
              <a:rPr lang="en-US" altLang="de-DE" sz="1800" b="1" dirty="0" smtClean="0">
                <a:ea typeface="ＭＳ Ｐゴシック" panose="020B0600070205080204" pitchFamily="34" charset="-128"/>
              </a:rPr>
              <a:t>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z nich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se sídlem v </a:t>
            </a:r>
            <a:r>
              <a:rPr lang="cs-CZ" altLang="de-DE" sz="1800" i="1" dirty="0" smtClean="0">
                <a:ea typeface="ＭＳ Ｐゴシック" panose="020B0600070205080204" pitchFamily="34" charset="-128"/>
              </a:rPr>
              <a:t>programovém území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.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 Doporučené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maximum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pro počet partnerů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v projektu je 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12</a:t>
            </a:r>
            <a:r>
              <a:rPr lang="cs-CZ" altLang="de-DE" sz="1800" dirty="0">
                <a:ea typeface="ＭＳ Ｐゴシック" panose="020B0600070205080204" pitchFamily="34" charset="-128"/>
              </a:rPr>
              <a:t>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(průměrný počet cca 10 partnerů)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de-DE" sz="1800" dirty="0" smtClean="0">
                <a:ea typeface="MS PGothic" panose="020B0600070205080204" pitchFamily="34" charset="-128"/>
              </a:rPr>
              <a:t>Partnerství </a:t>
            </a:r>
            <a:r>
              <a:rPr lang="cs-CZ" altLang="de-DE" sz="1800" dirty="0">
                <a:ea typeface="MS PGothic" panose="020B0600070205080204" pitchFamily="34" charset="-128"/>
              </a:rPr>
              <a:t>musí </a:t>
            </a:r>
            <a:r>
              <a:rPr lang="cs-CZ" altLang="de-DE" sz="1800" dirty="0" smtClean="0">
                <a:ea typeface="MS PGothic" panose="020B0600070205080204" pitchFamily="34" charset="-128"/>
              </a:rPr>
              <a:t>strukturou a velikostí odpovídat </a:t>
            </a:r>
            <a:r>
              <a:rPr lang="cs-CZ" altLang="de-DE" sz="1800" dirty="0">
                <a:ea typeface="MS PGothic" panose="020B0600070205080204" pitchFamily="34" charset="-128"/>
              </a:rPr>
              <a:t>zaměření </a:t>
            </a:r>
            <a:r>
              <a:rPr lang="en-US" altLang="de-DE" sz="1800" dirty="0" err="1">
                <a:ea typeface="MS PGothic" panose="020B0600070205080204" pitchFamily="34" charset="-128"/>
              </a:rPr>
              <a:t>proje</a:t>
            </a:r>
            <a:r>
              <a:rPr lang="cs-CZ" altLang="de-DE" sz="1800" dirty="0" err="1" smtClean="0">
                <a:ea typeface="MS PGothic" panose="020B0600070205080204" pitchFamily="34" charset="-128"/>
              </a:rPr>
              <a:t>ktu</a:t>
            </a:r>
            <a:r>
              <a:rPr lang="cs-CZ" altLang="de-DE" sz="1800" dirty="0" smtClean="0">
                <a:ea typeface="MS PGothic" panose="020B0600070205080204" pitchFamily="34" charset="-128"/>
              </a:rPr>
              <a:t>, být tedy vybalancované</a:t>
            </a:r>
            <a:r>
              <a:rPr lang="en-US" altLang="de-DE" sz="1800" dirty="0" smtClean="0">
                <a:ea typeface="MS PGothic" panose="020B0600070205080204" pitchFamily="34" charset="-128"/>
              </a:rPr>
              <a:t> </a:t>
            </a:r>
            <a:r>
              <a:rPr lang="cs-CZ" altLang="de-DE" sz="1800" dirty="0">
                <a:ea typeface="MS PGothic" panose="020B0600070205080204" pitchFamily="34" charset="-128"/>
              </a:rPr>
              <a:t>a zároveň musí zůstat pro </a:t>
            </a:r>
            <a:r>
              <a:rPr lang="cs-CZ" altLang="de-DE" sz="1800" dirty="0" err="1">
                <a:ea typeface="MS PGothic" panose="020B0600070205080204" pitchFamily="34" charset="-128"/>
              </a:rPr>
              <a:t>leadpartnera</a:t>
            </a:r>
            <a:r>
              <a:rPr lang="cs-CZ" altLang="de-DE" sz="1800" dirty="0">
                <a:ea typeface="MS PGothic" panose="020B0600070205080204" pitchFamily="34" charset="-128"/>
              </a:rPr>
              <a:t> dobře </a:t>
            </a:r>
            <a:r>
              <a:rPr lang="cs-CZ" altLang="de-DE" sz="1800" dirty="0" err="1" smtClean="0">
                <a:ea typeface="MS PGothic" panose="020B0600070205080204" pitchFamily="34" charset="-128"/>
              </a:rPr>
              <a:t>koordinovatelné</a:t>
            </a:r>
            <a:r>
              <a:rPr lang="en-US" altLang="de-DE" sz="1800" dirty="0" smtClean="0">
                <a:ea typeface="MS PGothic" panose="020B0600070205080204" pitchFamily="34" charset="-128"/>
              </a:rPr>
              <a:t> </a:t>
            </a:r>
            <a:r>
              <a:rPr lang="en-US" altLang="de-DE" sz="1800" dirty="0">
                <a:ea typeface="MS PGothic" panose="020B0600070205080204" pitchFamily="34" charset="-128"/>
              </a:rPr>
              <a:t>(</a:t>
            </a:r>
            <a:r>
              <a:rPr lang="cs-CZ" altLang="de-DE" sz="1800" dirty="0">
                <a:ea typeface="MS PGothic" panose="020B0600070205080204" pitchFamily="34" charset="-128"/>
              </a:rPr>
              <a:t>nicméně, jsou akceptována i větší partnerství, pokud je k tomu důvod</a:t>
            </a:r>
            <a:r>
              <a:rPr lang="en-US" altLang="de-DE" sz="1800" dirty="0" smtClean="0">
                <a:ea typeface="MS PGothic" panose="020B0600070205080204" pitchFamily="34" charset="-128"/>
              </a:rPr>
              <a:t>)</a:t>
            </a:r>
            <a:endParaRPr lang="en-US" altLang="de-DE" sz="1800" dirty="0">
              <a:ea typeface="ＭＳ Ｐゴシック" panose="020B0600070205080204" pitchFamily="34" charset="-128"/>
            </a:endParaRPr>
          </a:p>
          <a:p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r>
              <a:rPr lang="cs-CZ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Průměrný </a:t>
            </a:r>
            <a:r>
              <a:rPr lang="cs-CZ" altLang="de-DE" sz="18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celkový rozpočet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projektu je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2 mil</a:t>
            </a:r>
            <a:r>
              <a:rPr lang="cs-CZ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iony</a:t>
            </a:r>
            <a:r>
              <a:rPr lang="en-US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 EUR </a:t>
            </a:r>
            <a:endParaRPr lang="cs-CZ" altLang="de-DE" sz="1800" b="1" dirty="0" smtClean="0">
              <a:solidFill>
                <a:srgbClr val="7494A4"/>
              </a:solidFill>
              <a:ea typeface="ＭＳ Ｐゴシック" panose="020B0600070205080204" pitchFamily="34" charset="-128"/>
            </a:endParaRPr>
          </a:p>
          <a:p>
            <a:r>
              <a:rPr lang="en-US" altLang="de-DE" sz="1800" dirty="0" smtClean="0">
                <a:ea typeface="ＭＳ Ｐゴシック" panose="020B0600070205080204" pitchFamily="34" charset="-128"/>
              </a:rPr>
              <a:t>(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v rozmezí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1-5 mil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ionů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EUR,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 menší anebo větší projekty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jsou akceptovány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cs-CZ" altLang="de-DE" sz="1800" dirty="0" smtClean="0">
                <a:ea typeface="ＭＳ Ｐゴシック" panose="020B0600070205080204" pitchFamily="34" charset="-128"/>
              </a:rPr>
              <a:t>ve výjimečných případech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)</a:t>
            </a:r>
            <a:endParaRPr lang="cs-CZ" altLang="de-DE" sz="18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lvl="1" algn="just"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Doporučená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cs-CZ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délka trvání projektu</a:t>
            </a:r>
            <a:r>
              <a:rPr lang="en-US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je</a:t>
            </a:r>
            <a:r>
              <a:rPr lang="en-US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de-DE" sz="1800" b="1" dirty="0">
                <a:solidFill>
                  <a:srgbClr val="7494A4"/>
                </a:solidFill>
                <a:ea typeface="ＭＳ Ｐゴシック" panose="020B0600070205080204" pitchFamily="34" charset="-128"/>
              </a:rPr>
              <a:t>24 </a:t>
            </a:r>
            <a:r>
              <a:rPr lang="cs-CZ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až</a:t>
            </a:r>
            <a:r>
              <a:rPr lang="en-US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 36 m</a:t>
            </a:r>
            <a:r>
              <a:rPr lang="cs-CZ" altLang="de-DE" sz="1800" b="1" dirty="0" err="1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ěsíců</a:t>
            </a:r>
            <a:r>
              <a:rPr lang="en-US" altLang="de-DE" sz="1800" b="1" dirty="0" smtClean="0">
                <a:solidFill>
                  <a:srgbClr val="7494A4"/>
                </a:solidFill>
                <a:ea typeface="ＭＳ Ｐゴシック" panose="020B0600070205080204" pitchFamily="34" charset="-128"/>
              </a:rPr>
              <a:t> </a:t>
            </a:r>
            <a:endParaRPr lang="cs-CZ" altLang="de-DE" sz="1800" b="1" dirty="0" smtClean="0">
              <a:solidFill>
                <a:srgbClr val="7494A4"/>
              </a:solidFill>
              <a:ea typeface="ＭＳ Ｐゴシック" panose="020B0600070205080204" pitchFamily="34" charset="-128"/>
            </a:endParaRPr>
          </a:p>
          <a:p>
            <a:pPr marL="0" lvl="1" algn="just">
              <a:spcBef>
                <a:spcPts val="600"/>
              </a:spcBef>
              <a:buClr>
                <a:schemeClr val="tx2"/>
              </a:buClr>
              <a:buNone/>
            </a:pPr>
            <a:r>
              <a:rPr lang="en-US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(</a:t>
            </a:r>
            <a:r>
              <a:rPr lang="cs-CZ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 ukončením nejpozději dne </a:t>
            </a:r>
            <a:r>
              <a:rPr lang="en-US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31</a:t>
            </a:r>
            <a:r>
              <a:rPr lang="cs-CZ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 prosince</a:t>
            </a:r>
            <a:r>
              <a:rPr lang="en-US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2021)</a:t>
            </a:r>
            <a:endParaRPr lang="cs-CZ" altLang="de-DE" sz="18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lvl="1" algn="just"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Program podporuje </a:t>
            </a:r>
            <a:r>
              <a:rPr lang="cs-CZ" altLang="de-DE" sz="18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aktivity realizované v programovém </a:t>
            </a:r>
            <a:r>
              <a:rPr lang="cs-CZ" altLang="de-DE" sz="1800" b="1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území;</a:t>
            </a:r>
          </a:p>
          <a:p>
            <a:pPr marL="0" lvl="1" algn="just"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altLang="de-DE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realizaci aktivit mimo programové území jen výjimečně </a:t>
            </a:r>
            <a:endParaRPr lang="cs-CZ" altLang="de-DE" sz="18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lvl="1" algn="just"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 </a:t>
            </a:r>
            <a:r>
              <a:rPr lang="cs-CZ" altLang="de-DE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v odůvodněných </a:t>
            </a:r>
            <a:r>
              <a:rPr lang="cs-CZ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případech /nezbytné a ve prospěch program. </a:t>
            </a:r>
            <a:r>
              <a:rPr lang="cs-CZ" altLang="de-DE" sz="18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úz</a:t>
            </a:r>
            <a:r>
              <a:rPr lang="cs-CZ" altLang="de-DE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./ </a:t>
            </a:r>
            <a:endParaRPr lang="en-GB" altLang="de-DE" sz="1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endParaRPr lang="en-US" altLang="de-DE" sz="2000" dirty="0" smtClean="0">
              <a:ea typeface="ＭＳ Ｐゴシック" panose="020B0600070205080204" pitchFamily="34" charset="-128"/>
            </a:endParaRPr>
          </a:p>
          <a:p>
            <a:endParaRPr lang="en-US" altLang="de-DE" sz="2000" dirty="0">
              <a:ea typeface="ＭＳ Ｐゴシック" panose="020B0600070205080204" pitchFamily="34" charset="-128"/>
            </a:endParaRPr>
          </a:p>
          <a:p>
            <a:endParaRPr lang="en-GB" altLang="de-DE" sz="2000" dirty="0">
              <a:ea typeface="ＭＳ Ｐゴシック" panose="020B0600070205080204" pitchFamily="34" charset="-128"/>
            </a:endParaRPr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2"/>
          <a:stretch/>
        </p:blipFill>
        <p:spPr>
          <a:xfrm>
            <a:off x="318557" y="1116106"/>
            <a:ext cx="975232" cy="1051595"/>
          </a:xfrm>
          <a:prstGeom prst="rect">
            <a:avLst/>
          </a:prstGeom>
        </p:spPr>
      </p:pic>
      <p:sp>
        <p:nvSpPr>
          <p:cNvPr id="5" name="Oval 44"/>
          <p:cNvSpPr/>
          <p:nvPr/>
        </p:nvSpPr>
        <p:spPr>
          <a:xfrm>
            <a:off x="262162" y="3198865"/>
            <a:ext cx="979080" cy="944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ＭＳ Ｐゴシック" panose="020B0600070205080204" pitchFamily="34" charset="-128"/>
                <a:cs typeface="+mn-cs"/>
              </a:rPr>
              <a:t>€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3759" y="4535263"/>
            <a:ext cx="975232" cy="9443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Freeform 116"/>
          <p:cNvSpPr>
            <a:spLocks noChangeArrowheads="1"/>
          </p:cNvSpPr>
          <p:nvPr/>
        </p:nvSpPr>
        <p:spPr bwMode="auto">
          <a:xfrm>
            <a:off x="628118" y="4797723"/>
            <a:ext cx="356109" cy="41943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799" y="149225"/>
            <a:ext cx="6414387" cy="686006"/>
          </a:xfrm>
        </p:spPr>
        <p:txBody>
          <a:bodyPr/>
          <a:lstStyle/>
          <a:p>
            <a:r>
              <a:rPr lang="cs-CZ" dirty="0" smtClean="0"/>
              <a:t>charakter a výstupy projektů</a:t>
            </a:r>
            <a:endParaRPr lang="de-AT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573" y="927996"/>
            <a:ext cx="869156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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Podpora měkkých aktivit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, a pokud relevantní – pilotních investic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</a:t>
            </a:r>
            <a:r>
              <a:rPr kumimoji="0" lang="cs-CZ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Inovativnost myšlenek, obsah projektů se nesmí opakovat </a:t>
            </a:r>
            <a:endParaRPr kumimoji="0" lang="cs-CZ" sz="1800" b="0" i="0" u="sng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</a:t>
            </a:r>
            <a:r>
              <a:rPr kumimoji="0" lang="cs-CZ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Nadnárodnost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 se uplatňuje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u 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zaměření/relevance (problémů, výzev, potřeb území), partnerství (společný postup, přístupy a řešení - ´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working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approach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´), přidané hodnoty (projekt se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věnuje</a:t>
            </a:r>
            <a:r>
              <a:rPr lang="cs-CZ" sz="1800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potřebám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, které nemohou být řešeny čistě jen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na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místní/národní</a:t>
            </a: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úrovni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),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 využitelnosti řešení (ve více regionech CE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</a:t>
            </a:r>
            <a:r>
              <a:rPr kumimoji="0" lang="cs-CZ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zlepšení/zkvalitnění kapacit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(zejména ve veřejné sféře) 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  <a:cs typeface="+mn-cs"/>
              <a:sym typeface="Symbol" pitchFamily="18" charset="2"/>
            </a:endParaRPr>
          </a:p>
          <a:p>
            <a:pPr marL="0" marR="0" lvl="0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Strategie (střednědobá vize) / Akční plány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(vč. opatření pro zlepšení kapacit);</a:t>
            </a:r>
            <a:endParaRPr kumimoji="0" lang="cs-CZ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Nástroje</a:t>
            </a:r>
            <a:r>
              <a:rPr kumimoji="0" lang="cs-CZ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(inovativní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způsob dosažení záměru): metody, koncepce, služby, nástroje různého typu (analytické, manažerské, technické, softvérové, monitorovací, podporující rozhodovací procesy); fyzické/technické předměty</a:t>
            </a:r>
          </a:p>
          <a:p>
            <a:pPr marL="0" marR="0" lvl="0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Pilotní akce či investice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(praktická realizace inovativních služeb, nástrojů, metod anebo přístupů): cílem je testování, hodnocení a/anebo názorné předvedení proveditelnosti navržených inovativních řešení. !!! Za splnění pravidel programu, např. přenositelnost zkušenosti do jiných institucí či území.</a:t>
            </a:r>
          </a:p>
          <a:p>
            <a:pPr marL="0" marR="0" lvl="0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Semináře (</a:t>
            </a:r>
            <a:r>
              <a:rPr lang="cs-CZ" altLang="de-DE" sz="1800" b="1" dirty="0" err="1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Trainings</a:t>
            </a:r>
            <a:r>
              <a:rPr lang="cs-CZ" altLang="de-DE" sz="1800" b="1" dirty="0" smtClean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0" marR="0" lvl="0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 smtClean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Inovační sítě (platí jen pro SO 1.1) </a:t>
            </a:r>
            <a:endParaRPr lang="cs-CZ" altLang="de-DE" sz="1800" b="1" dirty="0">
              <a:solidFill>
                <a:schemeClr val="accent1"/>
              </a:solidFill>
              <a:latin typeface="Trebuchet MS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17" y="149225"/>
            <a:ext cx="6486170" cy="686006"/>
          </a:xfrm>
        </p:spPr>
        <p:txBody>
          <a:bodyPr/>
          <a:lstStyle/>
          <a:p>
            <a:r>
              <a:rPr lang="cs-CZ" dirty="0" smtClean="0"/>
              <a:t>3. Výzva – tematické zúžení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6017" y="906308"/>
            <a:ext cx="8923683" cy="3356880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1) Podmínky pro 3. výzvu jsou v APPLY – THIRD CALL: APPLICATION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2) Nedostatečné pokrytí je nadále u těchto oblastí:</a:t>
            </a:r>
            <a:endParaRPr lang="cs-CZ" sz="1800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727" y="4775903"/>
            <a:ext cx="5131721" cy="15186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96" y="1236943"/>
            <a:ext cx="4709565" cy="3097322"/>
          </a:xfrm>
          <a:prstGeom prst="rect">
            <a:avLst/>
          </a:prstGeom>
        </p:spPr>
      </p:pic>
      <p:sp>
        <p:nvSpPr>
          <p:cNvPr id="8" name="Zahnutá šipka doleva 7"/>
          <p:cNvSpPr/>
          <p:nvPr/>
        </p:nvSpPr>
        <p:spPr>
          <a:xfrm rot="1733827">
            <a:off x="6519655" y="1272273"/>
            <a:ext cx="1049428" cy="28485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8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809" y="149225"/>
            <a:ext cx="6461377" cy="686006"/>
          </a:xfrm>
        </p:spPr>
        <p:txBody>
          <a:bodyPr>
            <a:normAutofit fontScale="90000"/>
          </a:bodyPr>
          <a:lstStyle/>
          <a:p>
            <a:r>
              <a:rPr lang="de-AT" dirty="0" err="1" smtClean="0"/>
              <a:t>Priorit</a:t>
            </a:r>
            <a:r>
              <a:rPr lang="cs-CZ" dirty="0" smtClean="0"/>
              <a:t>y</a:t>
            </a:r>
            <a:r>
              <a:rPr lang="de-AT" dirty="0" smtClean="0"/>
              <a:t> a </a:t>
            </a:r>
            <a:r>
              <a:rPr lang="de-AT" dirty="0" err="1" smtClean="0"/>
              <a:t>Specific</a:t>
            </a:r>
            <a:r>
              <a:rPr lang="cs-CZ" dirty="0" err="1" smtClean="0"/>
              <a:t>ké</a:t>
            </a:r>
            <a:r>
              <a:rPr lang="de-AT" dirty="0" smtClean="0"/>
              <a:t> </a:t>
            </a:r>
            <a:r>
              <a:rPr lang="cs-CZ" dirty="0" smtClean="0"/>
              <a:t>cíle 3. výzvy</a:t>
            </a:r>
            <a:endParaRPr lang="de-AT" dirty="0"/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296235" y="1286539"/>
            <a:ext cx="4102100" cy="4401880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93A5"/>
              </a:buClr>
              <a:buSzPct val="80000"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93A5"/>
              </a:buClr>
              <a:buSzPct val="80000"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6" name="Grafik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" y="1478300"/>
            <a:ext cx="8805056" cy="4670451"/>
          </a:xfrm>
          <a:prstGeom prst="rect">
            <a:avLst/>
          </a:prstGeom>
          <a:noFill/>
        </p:spPr>
      </p:pic>
      <p:sp>
        <p:nvSpPr>
          <p:cNvPr id="7" name="Textfeld 8"/>
          <p:cNvSpPr txBox="1"/>
          <p:nvPr/>
        </p:nvSpPr>
        <p:spPr>
          <a:xfrm rot="20686756">
            <a:off x="322805" y="3181322"/>
            <a:ext cx="2027555" cy="44577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FOCUS </a:t>
            </a: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en-US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CALL</a:t>
            </a:r>
            <a:endParaRPr kumimoji="0" lang="en-GB" sz="11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1"/>
          <p:cNvSpPr txBox="1"/>
          <p:nvPr/>
        </p:nvSpPr>
        <p:spPr>
          <a:xfrm rot="20686756">
            <a:off x="2513250" y="5142455"/>
            <a:ext cx="2027555" cy="44577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de-AT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LOSED </a:t>
            </a:r>
            <a:br>
              <a:rPr kumimoji="0" lang="de-AT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de-AT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de-AT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CALL</a:t>
            </a:r>
            <a:endParaRPr kumimoji="0" lang="en-GB" sz="11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7"/>
          <p:cNvSpPr txBox="1"/>
          <p:nvPr/>
        </p:nvSpPr>
        <p:spPr>
          <a:xfrm rot="20686756">
            <a:off x="357074" y="4180009"/>
            <a:ext cx="2027555" cy="44577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FOCUS </a:t>
            </a: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en-US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CALL</a:t>
            </a:r>
            <a:endParaRPr kumimoji="0" lang="en-GB" sz="11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9"/>
          <p:cNvSpPr txBox="1"/>
          <p:nvPr/>
        </p:nvSpPr>
        <p:spPr>
          <a:xfrm rot="20686756">
            <a:off x="4655253" y="4122137"/>
            <a:ext cx="2027555" cy="44577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</a:t>
            </a:r>
            <a:r>
              <a:rPr kumimoji="0" lang="en-US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</a:t>
            </a: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 </a:t>
            </a:r>
            <a:r>
              <a:rPr kumimoji="0" lang="en-US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CALL</a:t>
            </a:r>
            <a:endParaRPr kumimoji="0" lang="en-GB" sz="11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0"/>
          <p:cNvSpPr txBox="1"/>
          <p:nvPr/>
        </p:nvSpPr>
        <p:spPr>
          <a:xfrm rot="20686756">
            <a:off x="2513250" y="3264595"/>
            <a:ext cx="2027555" cy="44577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FOCUS </a:t>
            </a: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 </a:t>
            </a:r>
            <a:r>
              <a:rPr kumimoji="0" lang="en-US" sz="11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CALL</a:t>
            </a:r>
            <a:endParaRPr kumimoji="0" lang="en-GB" sz="11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208134" y="974905"/>
            <a:ext cx="8697181" cy="433996"/>
          </a:xfrm>
          <a:prstGeom prst="rect">
            <a:avLst/>
          </a:prstGeom>
        </p:spPr>
        <p:txBody>
          <a:bodyPr/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Aktuální 3. výzva přichází s tematickým zeštíhlením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491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T</a:t>
            </a:r>
            <a:r>
              <a:rPr lang="cs-CZ" dirty="0" err="1" smtClean="0"/>
              <a:t>ematické</a:t>
            </a:r>
            <a:r>
              <a:rPr lang="cs-CZ" dirty="0" smtClean="0"/>
              <a:t> zeštíhlení</a:t>
            </a:r>
            <a:r>
              <a:rPr lang="en-GB" dirty="0" smtClean="0"/>
              <a:t> </a:t>
            </a:r>
            <a:r>
              <a:rPr lang="cs-CZ" dirty="0" smtClean="0"/>
              <a:t>v </a:t>
            </a:r>
            <a:r>
              <a:rPr lang="en-GB" dirty="0" err="1" smtClean="0"/>
              <a:t>Priorit</a:t>
            </a:r>
            <a:r>
              <a:rPr lang="cs-CZ" dirty="0" smtClean="0"/>
              <a:t>Ě</a:t>
            </a:r>
            <a:r>
              <a:rPr lang="en-GB" dirty="0" smtClean="0"/>
              <a:t> </a:t>
            </a:r>
            <a:r>
              <a:rPr lang="en-GB" dirty="0"/>
              <a:t>1</a:t>
            </a:r>
          </a:p>
        </p:txBody>
      </p:sp>
      <p:sp>
        <p:nvSpPr>
          <p:cNvPr id="22" name="Cloud 21"/>
          <p:cNvSpPr/>
          <p:nvPr/>
        </p:nvSpPr>
        <p:spPr>
          <a:xfrm>
            <a:off x="254523" y="1904214"/>
            <a:ext cx="4199490" cy="36576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 1.1</a:t>
            </a:r>
          </a:p>
        </p:txBody>
      </p:sp>
      <p:sp>
        <p:nvSpPr>
          <p:cNvPr id="23" name="Cloud 22"/>
          <p:cNvSpPr/>
          <p:nvPr/>
        </p:nvSpPr>
        <p:spPr>
          <a:xfrm>
            <a:off x="4565765" y="1904214"/>
            <a:ext cx="4239325" cy="36576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 1.2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2425" y="2842831"/>
            <a:ext cx="3224981" cy="56998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rPr>
              <a:t>Bottom up implementation of Smart Specialisation Strategies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26774" y="3572830"/>
            <a:ext cx="3715316" cy="1285560"/>
            <a:chOff x="526774" y="3572830"/>
            <a:chExt cx="3715316" cy="1285560"/>
          </a:xfrm>
        </p:grpSpPr>
        <p:sp>
          <p:nvSpPr>
            <p:cNvPr id="26" name="TextBox 25"/>
            <p:cNvSpPr txBox="1"/>
            <p:nvPr/>
          </p:nvSpPr>
          <p:spPr>
            <a:xfrm>
              <a:off x="526774" y="3572830"/>
              <a:ext cx="3715316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Raleway"/>
                </a:rPr>
                <a:t>Linking public, private, RDI, civil society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3448" y="3917283"/>
              <a:ext cx="1899249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Open innovation</a:t>
              </a:r>
              <a:endPara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98574" y="4189404"/>
              <a:ext cx="1456797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Co-creation</a:t>
              </a:r>
              <a:endPara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9576" y="4550014"/>
              <a:ext cx="2917996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Innovation closer to market</a:t>
              </a:r>
              <a:endPara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46374" y="2817184"/>
            <a:ext cx="3633832" cy="56998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Social innovation and integration of disadvantaged groups and regions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Raleway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072938" y="3523670"/>
            <a:ext cx="3935595" cy="1311379"/>
            <a:chOff x="5072938" y="3523670"/>
            <a:chExt cx="3935595" cy="1311379"/>
          </a:xfrm>
        </p:grpSpPr>
        <p:sp>
          <p:nvSpPr>
            <p:cNvPr id="44" name="TextBox 43"/>
            <p:cNvSpPr txBox="1"/>
            <p:nvPr/>
          </p:nvSpPr>
          <p:spPr>
            <a:xfrm>
              <a:off x="5072938" y="3936558"/>
              <a:ext cx="3224981" cy="5392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Integration </a:t>
              </a: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of migrants and other disadvantaged groups </a:t>
              </a:r>
              <a:endParaRPr kumimoji="0" lang="en-GB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83552" y="4526673"/>
              <a:ext cx="3224981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Social </a:t>
              </a:r>
              <a:r>
                <a:rPr kumimoji="0" lang="fr-FR" sz="15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entrepreneurship</a:t>
              </a:r>
              <a:r>
                <a:rPr kumimoji="0" lang="fr-FR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 </a:t>
              </a:r>
              <a:endParaRPr kumimoji="0" lang="en-GB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94688" y="3523670"/>
              <a:ext cx="3554342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Social innovation policies and practices</a:t>
              </a: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94129" y="149225"/>
            <a:ext cx="6498058" cy="686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T</a:t>
            </a:r>
            <a:r>
              <a:rPr lang="cs-CZ" dirty="0" err="1" smtClean="0"/>
              <a:t>ematické</a:t>
            </a:r>
            <a:r>
              <a:rPr lang="cs-CZ" dirty="0" smtClean="0"/>
              <a:t> zeštíhlení</a:t>
            </a:r>
            <a:r>
              <a:rPr lang="en-GB" dirty="0" smtClean="0"/>
              <a:t> </a:t>
            </a:r>
            <a:r>
              <a:rPr lang="cs-CZ" dirty="0" smtClean="0"/>
              <a:t>v </a:t>
            </a:r>
            <a:r>
              <a:rPr lang="en-GB" dirty="0" err="1" smtClean="0"/>
              <a:t>Priorit</a:t>
            </a:r>
            <a:r>
              <a:rPr lang="cs-CZ" dirty="0" smtClean="0"/>
              <a:t>Ě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sp>
        <p:nvSpPr>
          <p:cNvPr id="20" name="Cloud 19"/>
          <p:cNvSpPr/>
          <p:nvPr/>
        </p:nvSpPr>
        <p:spPr>
          <a:xfrm>
            <a:off x="1386348" y="1420807"/>
            <a:ext cx="6174659" cy="4086974"/>
          </a:xfrm>
          <a:prstGeom prst="cloud">
            <a:avLst/>
          </a:prstGeom>
          <a:solidFill>
            <a:srgbClr val="1599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 2.1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72069" y="2894308"/>
            <a:ext cx="4279337" cy="56998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Raleway"/>
              </a:rPr>
              <a:t>Public infrastructures other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Raleway"/>
              </a:rPr>
              <a:t>than public buildings and streetlights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Raleway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89656" y="3600007"/>
            <a:ext cx="4681834" cy="1275499"/>
            <a:chOff x="2489656" y="3600007"/>
            <a:chExt cx="4681834" cy="1275499"/>
          </a:xfrm>
        </p:grpSpPr>
        <p:sp>
          <p:nvSpPr>
            <p:cNvPr id="29" name="TextBox 28"/>
            <p:cNvSpPr txBox="1"/>
            <p:nvPr/>
          </p:nvSpPr>
          <p:spPr>
            <a:xfrm>
              <a:off x="2489656" y="4092444"/>
              <a:ext cx="3724331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Financing of </a:t>
              </a: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energy-efficient renovation</a:t>
              </a:r>
              <a:endPara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7930" y="4567130"/>
              <a:ext cx="3743995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Integration </a:t>
              </a: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of renewable energy </a:t>
              </a:r>
              <a:r>
                <a:rPr kumimoji="0" lang="en-US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sources</a:t>
              </a:r>
              <a:endPara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28336" y="3600007"/>
              <a:ext cx="4143154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Raleway"/>
                </a:rPr>
                <a:t>Energy efficiency and renewable energy usage</a:t>
              </a:r>
              <a:endPara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995918" y="5822577"/>
            <a:ext cx="3191175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+ SO 2.3 zcela uzavřen</a:t>
            </a:r>
          </a:p>
        </p:txBody>
      </p:sp>
    </p:spTree>
    <p:extLst>
      <p:ext uri="{BB962C8B-B14F-4D97-AF65-F5344CB8AC3E}">
        <p14:creationId xmlns:p14="http://schemas.microsoft.com/office/powerpoint/2010/main" val="18528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61365" y="149225"/>
            <a:ext cx="6430822" cy="68600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 err="1" smtClean="0"/>
              <a:t>Tematic</a:t>
            </a:r>
            <a:r>
              <a:rPr lang="cs-CZ" dirty="0" err="1" smtClean="0"/>
              <a:t>ké</a:t>
            </a:r>
            <a:r>
              <a:rPr lang="en-GB" dirty="0" smtClean="0"/>
              <a:t> </a:t>
            </a:r>
            <a:r>
              <a:rPr lang="cs-CZ" dirty="0" smtClean="0"/>
              <a:t>zeštíhlení</a:t>
            </a:r>
            <a:r>
              <a:rPr lang="en-GB" dirty="0" smtClean="0"/>
              <a:t> </a:t>
            </a:r>
            <a:r>
              <a:rPr lang="cs-CZ" dirty="0" smtClean="0"/>
              <a:t>v </a:t>
            </a:r>
            <a:r>
              <a:rPr lang="en-GB" dirty="0" err="1" smtClean="0"/>
              <a:t>Priorit</a:t>
            </a:r>
            <a:r>
              <a:rPr lang="cs-CZ" dirty="0" smtClean="0"/>
              <a:t>Ě</a:t>
            </a:r>
            <a:r>
              <a:rPr lang="en-GB" dirty="0" smtClean="0"/>
              <a:t> </a:t>
            </a:r>
            <a:r>
              <a:rPr lang="en-GB" dirty="0"/>
              <a:t>3</a:t>
            </a:r>
          </a:p>
        </p:txBody>
      </p:sp>
      <p:sp>
        <p:nvSpPr>
          <p:cNvPr id="12" name="Cloud 11"/>
          <p:cNvSpPr/>
          <p:nvPr/>
        </p:nvSpPr>
        <p:spPr>
          <a:xfrm>
            <a:off x="1455174" y="1603211"/>
            <a:ext cx="6135330" cy="4136136"/>
          </a:xfrm>
          <a:prstGeom prst="cloud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 3.2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8882" y="2904140"/>
            <a:ext cx="3733305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Cultural and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Creative Industries (CCI)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Raleway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4586" y="3362903"/>
            <a:ext cx="4272814" cy="1431262"/>
            <a:chOff x="2524586" y="3362903"/>
            <a:chExt cx="4272814" cy="1431262"/>
          </a:xfrm>
        </p:grpSpPr>
        <p:sp>
          <p:nvSpPr>
            <p:cNvPr id="15" name="TextBox 14"/>
            <p:cNvSpPr txBox="1"/>
            <p:nvPr/>
          </p:nvSpPr>
          <p:spPr>
            <a:xfrm>
              <a:off x="2701566" y="4254956"/>
              <a:ext cx="3743995" cy="5392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Cooperation and linkages of CCI to other sectors or innovative technologies</a:t>
              </a:r>
              <a:endPara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1961" y="3816462"/>
              <a:ext cx="3335439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CCI policies</a:t>
              </a:r>
              <a:endParaRPr kumimoji="0" lang="en-GB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4586" y="3362903"/>
              <a:ext cx="3335439" cy="308376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CCI </a:t>
              </a:r>
              <a:r>
                <a:rPr kumimoji="0" lang="en-GB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entrepreneurship</a:t>
              </a:r>
              <a:endParaRPr kumimoji="0" lang="en-GB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Raleway"/>
              </a:endParaRPr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PROJEKTŮ</a:t>
            </a:r>
            <a:endParaRPr lang="de-AT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950" y="972012"/>
            <a:ext cx="8856663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  <a:sym typeface="Symbol" pitchFamily="18" charset="2"/>
              </a:rPr>
              <a:t>Specifikace výdajů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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v „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Application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Manual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“ pod bannerem APPLY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a podrobněji </a:t>
            </a:r>
          </a:p>
          <a:p>
            <a:pPr lvl="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  <a:defRPr/>
            </a:pP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v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„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Implementation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Manual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“ pod bannerem </a:t>
            </a:r>
            <a:r>
              <a:rPr kumimoji="0" lang="cs-CZ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IMPLEMENT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kumimoji="0" lang="cs-CZ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(obojí dostupné na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webu programu), doplněno v národních Pokynech pro příjemce (jsou dostupné na národní 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webstránce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v části DOKUMENTY)</a:t>
            </a:r>
          </a:p>
        </p:txBody>
      </p:sp>
      <p:sp>
        <p:nvSpPr>
          <p:cNvPr id="6" name="Obdélník 9"/>
          <p:cNvSpPr>
            <a:spLocks noChangeArrowheads="1"/>
          </p:cNvSpPr>
          <p:nvPr/>
        </p:nvSpPr>
        <p:spPr bwMode="auto">
          <a:xfrm>
            <a:off x="5029200" y="2036763"/>
            <a:ext cx="3632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6 rozpočtových kategorií: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Náklady na zaměstnance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Kancelářské a administrativní výdaje</a:t>
            </a:r>
            <a:endParaRPr kumimoji="0" lang="en-US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3.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Náklady na cestování a ubytování</a:t>
            </a:r>
            <a:endParaRPr kumimoji="0" lang="en-US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náklady na externí odborné poradenství a služby</a:t>
            </a:r>
            <a:endParaRPr kumimoji="0" lang="en-US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5. Výdaje na vybavení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6.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Výdaje na infrastrukturu a práce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950" y="3852863"/>
            <a:ext cx="855345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Princip vedoucího partnera (LP):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odpovědnost za koordinaci a realizaci projektu má primárně LP, smlouva ŘO+LP, pak LP+PP</a:t>
            </a: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Zpětné financování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(tj. neposkytují se zálohy záloh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y): </a:t>
            </a: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Náklady na přípravu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: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s-CZ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způsobilé výdaje i ve výši 15 000 EUR na schválený projekt </a:t>
            </a:r>
            <a:endParaRPr lang="cs-CZ" altLang="de-DE" sz="1600" kern="0" dirty="0">
              <a:solidFill>
                <a:srgbClr val="4D4933"/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 err="1" smtClean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Reportovací</a:t>
            </a:r>
            <a:r>
              <a:rPr lang="cs-CZ" altLang="de-DE" sz="1800" b="1" dirty="0" smtClean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 </a:t>
            </a: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období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(1/2 roční), kontrola 1. stupně (CRR), ověření JS, ověření CA, poté peníze na účet LP a od něj PP peníze na účet projektového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partnera (PP)</a:t>
            </a: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908300"/>
            <a:ext cx="13319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17" y="149225"/>
            <a:ext cx="6486170" cy="686006"/>
          </a:xfrm>
        </p:spPr>
        <p:txBody>
          <a:bodyPr/>
          <a:lstStyle/>
          <a:p>
            <a:r>
              <a:rPr lang="cs-CZ" dirty="0" smtClean="0"/>
              <a:t>Balíček pro žadatele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2605" y="1013151"/>
            <a:ext cx="8927095" cy="1044249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Podmínky pro 3. výzvu jsou v menu „APPLY“ –</a:t>
            </a:r>
            <a:r>
              <a:rPr lang="en-US" sz="2000" dirty="0" smtClean="0"/>
              <a:t>&gt;</a:t>
            </a:r>
            <a:r>
              <a:rPr lang="cs-CZ" sz="2000" dirty="0" smtClean="0"/>
              <a:t> THIRD CALL: APPLICATION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+ přehled okruhů specifických cílů</a:t>
            </a:r>
            <a:r>
              <a:rPr lang="en-US" sz="2000" dirty="0" smtClean="0"/>
              <a:t>&gt; </a:t>
            </a:r>
            <a:r>
              <a:rPr lang="cs-CZ" sz="2000" dirty="0" smtClean="0"/>
              <a:t>THIRD CALL: </a:t>
            </a:r>
            <a:r>
              <a:rPr lang="cs-CZ" sz="2000" dirty="0" err="1" smtClean="0"/>
              <a:t>Thematic</a:t>
            </a:r>
            <a:r>
              <a:rPr lang="cs-CZ" sz="2000" dirty="0" smtClean="0"/>
              <a:t> </a:t>
            </a:r>
            <a:r>
              <a:rPr lang="cs-CZ" sz="2000" dirty="0" err="1" smtClean="0"/>
              <a:t>focus</a:t>
            </a:r>
            <a:endParaRPr lang="cs-CZ" sz="2000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Zahnutá šipka doleva 7"/>
          <p:cNvSpPr/>
          <p:nvPr/>
        </p:nvSpPr>
        <p:spPr>
          <a:xfrm rot="1733827">
            <a:off x="7744825" y="1415847"/>
            <a:ext cx="1219689" cy="16723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2151528"/>
            <a:ext cx="7521877" cy="36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Balíček pro žadatele </a:t>
            </a:r>
            <a:endParaRPr lang="de-AT" dirty="0"/>
          </a:p>
        </p:txBody>
      </p:sp>
      <p:sp>
        <p:nvSpPr>
          <p:cNvPr id="9" name="Rechteck 25"/>
          <p:cNvSpPr/>
          <p:nvPr/>
        </p:nvSpPr>
        <p:spPr>
          <a:xfrm>
            <a:off x="994553" y="1657562"/>
            <a:ext cx="2686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lang="cs-CZ" sz="2000" b="1" dirty="0" err="1" smtClean="0">
                <a:solidFill>
                  <a:srgbClr val="7E93A5"/>
                </a:solidFill>
                <a:latin typeface="Trebuchet MS"/>
              </a:rPr>
              <a:t>Announcement</a:t>
            </a:r>
            <a:r>
              <a:rPr lang="cs-CZ" sz="2000" b="1" noProof="0" dirty="0" smtClean="0">
                <a:solidFill>
                  <a:srgbClr val="7E93A5"/>
                </a:solidFill>
                <a:latin typeface="Trebuchet MS"/>
              </a:rPr>
              <a:t> (vyhlášení výzvy)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Freeform 116"/>
          <p:cNvSpPr>
            <a:spLocks noChangeArrowheads="1"/>
          </p:cNvSpPr>
          <p:nvPr/>
        </p:nvSpPr>
        <p:spPr bwMode="auto">
          <a:xfrm>
            <a:off x="398069" y="1454847"/>
            <a:ext cx="926530" cy="96321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Rechteck 25"/>
          <p:cNvSpPr/>
          <p:nvPr/>
        </p:nvSpPr>
        <p:spPr>
          <a:xfrm>
            <a:off x="5497344" y="1926455"/>
            <a:ext cx="2583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Application Manual</a:t>
            </a:r>
          </a:p>
        </p:txBody>
      </p:sp>
      <p:sp>
        <p:nvSpPr>
          <p:cNvPr id="13" name="Rechteck 25"/>
          <p:cNvSpPr/>
          <p:nvPr/>
        </p:nvSpPr>
        <p:spPr>
          <a:xfrm>
            <a:off x="5230906" y="2280621"/>
            <a:ext cx="3707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600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Podrobný návod pro žadatele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600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Skládá se z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5 </a:t>
            </a:r>
            <a:r>
              <a:rPr lang="cs-CZ" sz="1600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částí A až 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 </a:t>
            </a:r>
            <a:r>
              <a:rPr lang="cs-CZ" sz="1600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příloh</a:t>
            </a:r>
          </a:p>
          <a:p>
            <a:pPr marR="0" lvl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tabLst/>
              <a:defRPr/>
            </a:pPr>
            <a:r>
              <a:rPr lang="cs-CZ" sz="1600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     n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apř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Annex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1 = </a:t>
            </a:r>
            <a:r>
              <a:rPr lang="cs-CZ" sz="1600" dirty="0" err="1">
                <a:solidFill>
                  <a:srgbClr val="90ABAB">
                    <a:lumMod val="50000"/>
                  </a:srgbClr>
                </a:solidFill>
                <a:latin typeface="Trebuchet MS"/>
              </a:rPr>
              <a:t>P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rogramme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specific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objectives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and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thematic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focus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5580196" y="3573432"/>
            <a:ext cx="2259106" cy="1190561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D3D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Annex 1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C8D3D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1680" y="1113588"/>
            <a:ext cx="8538889" cy="433996"/>
          </a:xfrm>
        </p:spPr>
        <p:txBody>
          <a:bodyPr/>
          <a:lstStyle/>
          <a:p>
            <a:r>
              <a:rPr lang="cs-CZ" b="1" dirty="0" smtClean="0"/>
              <a:t>= </a:t>
            </a:r>
            <a:r>
              <a:rPr lang="cs-CZ" b="1" dirty="0" err="1" smtClean="0"/>
              <a:t>Application</a:t>
            </a:r>
            <a:r>
              <a:rPr lang="cs-CZ" b="1" dirty="0" smtClean="0"/>
              <a:t> </a:t>
            </a:r>
            <a:r>
              <a:rPr lang="cs-CZ" b="1" dirty="0" err="1" smtClean="0"/>
              <a:t>package</a:t>
            </a:r>
            <a:r>
              <a:rPr lang="cs-CZ" b="1" dirty="0" smtClean="0"/>
              <a:t>: </a:t>
            </a:r>
            <a:endParaRPr lang="en-GB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" y="2418064"/>
            <a:ext cx="4408642" cy="2903252"/>
          </a:xfrm>
          <a:prstGeom prst="rect">
            <a:avLst/>
          </a:prstGeom>
        </p:spPr>
      </p:pic>
      <p:sp>
        <p:nvSpPr>
          <p:cNvPr id="21" name="AutoShape 15"/>
          <p:cNvSpPr>
            <a:spLocks/>
          </p:cNvSpPr>
          <p:nvPr/>
        </p:nvSpPr>
        <p:spPr bwMode="auto">
          <a:xfrm>
            <a:off x="6403551" y="1130669"/>
            <a:ext cx="770881" cy="771081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14" y="4850927"/>
            <a:ext cx="7503950" cy="140136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v</a:t>
            </a:r>
            <a:r>
              <a:rPr lang="cs-CZ" dirty="0" smtClean="0"/>
              <a:t>ýzva </a:t>
            </a:r>
            <a:r>
              <a:rPr lang="en-GB" dirty="0" err="1" smtClean="0"/>
              <a:t>Interreg</a:t>
            </a:r>
            <a:r>
              <a:rPr lang="cs-CZ" dirty="0" smtClean="0"/>
              <a:t> CENTRAL EUROPE</a:t>
            </a:r>
            <a:endParaRPr lang="en-GB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Stav realizace programu</a:t>
            </a:r>
            <a:r>
              <a:rPr lang="en-GB" dirty="0" smtClean="0"/>
              <a:t> 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4673643" y="3328503"/>
            <a:ext cx="1976216" cy="1974365"/>
          </a:xfrm>
        </p:spPr>
        <p:txBody>
          <a:bodyPr/>
          <a:lstStyle/>
          <a:p>
            <a:r>
              <a:rPr lang="cs-CZ" dirty="0" smtClean="0"/>
              <a:t>Podmínky pro žadatele ve 3. výzvě</a:t>
            </a:r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>
          <a:xfrm>
            <a:off x="6867664" y="3328503"/>
            <a:ext cx="1976216" cy="1974365"/>
          </a:xfrm>
        </p:spPr>
        <p:txBody>
          <a:bodyPr/>
          <a:lstStyle/>
          <a:p>
            <a:r>
              <a:rPr lang="cs-CZ" dirty="0" smtClean="0"/>
              <a:t>Kontrola ´</a:t>
            </a:r>
            <a:r>
              <a:rPr lang="cs-CZ" dirty="0" err="1" smtClean="0"/>
              <a:t>legal</a:t>
            </a:r>
            <a:r>
              <a:rPr lang="cs-CZ" dirty="0" smtClean="0"/>
              <a:t> status </a:t>
            </a:r>
            <a:r>
              <a:rPr lang="cs-CZ" dirty="0" err="1" smtClean="0"/>
              <a:t>check</a:t>
            </a:r>
            <a:r>
              <a:rPr lang="cs-CZ" dirty="0" smtClean="0"/>
              <a:t>´ žadatelů</a:t>
            </a:r>
            <a:endParaRPr lang="de-AT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3. Výzva - Elektronický </a:t>
            </a:r>
            <a:r>
              <a:rPr lang="cs-CZ" dirty="0" err="1" smtClean="0"/>
              <a:t>monit</a:t>
            </a:r>
            <a:r>
              <a:rPr lang="cs-CZ" dirty="0" smtClean="0"/>
              <a:t>. </a:t>
            </a:r>
            <a:r>
              <a:rPr lang="cs-CZ" dirty="0"/>
              <a:t>systém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/>
            <a:endParaRPr lang="cs-CZ" sz="1800" dirty="0"/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 smtClean="0"/>
              <a:t>Návod jak pracovat s </a:t>
            </a:r>
            <a:r>
              <a:rPr lang="cs-CZ" sz="2000" b="1" dirty="0" err="1" smtClean="0"/>
              <a:t>eMS</a:t>
            </a:r>
            <a:r>
              <a:rPr lang="cs-CZ" sz="2000" b="1" dirty="0" smtClean="0"/>
              <a:t> je součástí </a:t>
            </a:r>
            <a:r>
              <a:rPr lang="cs-CZ" sz="2000" b="1" dirty="0" err="1" smtClean="0"/>
              <a:t>Application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Manual</a:t>
            </a:r>
            <a:endParaRPr lang="cs-CZ" sz="24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eMS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368" y="1005743"/>
            <a:ext cx="7197470" cy="43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application form</a:t>
            </a:r>
            <a:endParaRPr lang="de-A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6" y="1664489"/>
            <a:ext cx="4448321" cy="4378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9" y="2120257"/>
            <a:ext cx="3872434" cy="3993764"/>
          </a:xfrm>
          <a:prstGeom prst="rect">
            <a:avLst/>
          </a:prstGeom>
        </p:spPr>
      </p:pic>
      <p:sp>
        <p:nvSpPr>
          <p:cNvPr id="5" name="Freeform 112"/>
          <p:cNvSpPr>
            <a:spLocks noChangeArrowheads="1"/>
          </p:cNvSpPr>
          <p:nvPr/>
        </p:nvSpPr>
        <p:spPr bwMode="auto">
          <a:xfrm>
            <a:off x="374636" y="1191813"/>
            <a:ext cx="673142" cy="772587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Rechteck 25"/>
          <p:cNvSpPr/>
          <p:nvPr/>
        </p:nvSpPr>
        <p:spPr>
          <a:xfrm>
            <a:off x="972129" y="1193663"/>
            <a:ext cx="245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Application Form</a:t>
            </a:r>
          </a:p>
        </p:txBody>
      </p:sp>
      <p:sp>
        <p:nvSpPr>
          <p:cNvPr id="7" name="Rechteck 25"/>
          <p:cNvSpPr/>
          <p:nvPr/>
        </p:nvSpPr>
        <p:spPr>
          <a:xfrm>
            <a:off x="4126764" y="1191813"/>
            <a:ext cx="490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90ABAB">
                    <a:lumMod val="50000"/>
                  </a:srgbClr>
                </a:solidFill>
                <a:latin typeface="Trebuchet MS"/>
              </a:rPr>
              <a:t>Odevzdávání žádostí pouze přes</a:t>
            </a:r>
            <a:r>
              <a:rPr lang="en-US" sz="1600" dirty="0">
                <a:solidFill>
                  <a:srgbClr val="90ABAB">
                    <a:lumMod val="50000"/>
                  </a:srgbClr>
                </a:solidFill>
                <a:latin typeface="Trebuchet MS"/>
              </a:rPr>
              <a:t> </a:t>
            </a:r>
            <a:r>
              <a:rPr lang="en-US" sz="1600" dirty="0" err="1">
                <a:solidFill>
                  <a:srgbClr val="90ABAB">
                    <a:lumMod val="50000"/>
                  </a:srgbClr>
                </a:solidFill>
                <a:latin typeface="Trebuchet MS"/>
              </a:rPr>
              <a:t>eMS</a:t>
            </a:r>
            <a:r>
              <a:rPr lang="cs-CZ" sz="1600" dirty="0">
                <a:solidFill>
                  <a:srgbClr val="90ABAB">
                    <a:lumMod val="50000"/>
                  </a:srgbClr>
                </a:solidFill>
                <a:latin typeface="Trebuchet MS"/>
              </a:rPr>
              <a:t>!!!</a:t>
            </a:r>
          </a:p>
          <a:p>
            <a:pPr marL="285750" lvl="0" indent="-285750"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Dostupný je také 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Offline </a:t>
            </a:r>
            <a:r>
              <a:rPr lang="cs-CZ" sz="1600" dirty="0" err="1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template</a:t>
            </a:r>
            <a:r>
              <a:rPr lang="cs-CZ" sz="1600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 </a:t>
            </a:r>
            <a:r>
              <a:rPr lang="cs-CZ" sz="1600" dirty="0" err="1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Application</a:t>
            </a:r>
            <a:r>
              <a:rPr lang="cs-CZ" sz="1600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 </a:t>
            </a:r>
            <a:r>
              <a:rPr lang="cs-CZ" sz="1600" dirty="0" err="1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form</a:t>
            </a:r>
            <a:r>
              <a:rPr lang="cs-CZ" sz="1600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´ ALE jen pro informativní účely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334871" y="1195525"/>
            <a:ext cx="840542" cy="468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Podpora pro žadatele</a:t>
            </a:r>
            <a:endParaRPr lang="de-AT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644" y="1339940"/>
            <a:ext cx="8538889" cy="433996"/>
          </a:xfrm>
        </p:spPr>
        <p:txBody>
          <a:bodyPr/>
          <a:lstStyle/>
          <a:p>
            <a:r>
              <a:rPr lang="en-GB" b="1" dirty="0" err="1" smtClean="0"/>
              <a:t>Informa</a:t>
            </a:r>
            <a:r>
              <a:rPr lang="cs-CZ" b="1" dirty="0" err="1" smtClean="0"/>
              <a:t>ce</a:t>
            </a:r>
            <a:r>
              <a:rPr lang="en-GB" b="1" dirty="0" smtClean="0"/>
              <a:t> a </a:t>
            </a:r>
            <a:r>
              <a:rPr lang="cs-CZ" b="1" dirty="0" smtClean="0"/>
              <a:t>podpora</a:t>
            </a:r>
            <a:endParaRPr lang="en-GB" b="1" dirty="0"/>
          </a:p>
        </p:txBody>
      </p:sp>
      <p:sp>
        <p:nvSpPr>
          <p:cNvPr id="11" name="Rechteck 25"/>
          <p:cNvSpPr/>
          <p:nvPr/>
        </p:nvSpPr>
        <p:spPr>
          <a:xfrm>
            <a:off x="513680" y="2717812"/>
            <a:ext cx="2686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Web-based</a:t>
            </a:r>
          </a:p>
        </p:txBody>
      </p:sp>
      <p:sp>
        <p:nvSpPr>
          <p:cNvPr id="12" name="Rechteck 25"/>
          <p:cNvSpPr/>
          <p:nvPr/>
        </p:nvSpPr>
        <p:spPr>
          <a:xfrm>
            <a:off x="360398" y="3117922"/>
            <a:ext cx="3061657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Web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stránka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lang="cs-CZ" sz="1600" dirty="0" smtClean="0">
                <a:solidFill>
                  <a:srgbClr val="4D4D4E"/>
                </a:solidFill>
                <a:latin typeface="Trebuchet MS"/>
              </a:rPr>
              <a:t>včetně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FAQ)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´Project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cs-CZ" sz="1600" dirty="0">
                <a:solidFill>
                  <a:srgbClr val="4D4D4E"/>
                </a:solidFill>
                <a:latin typeface="Trebuchet MS"/>
              </a:rPr>
              <a:t>i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deas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partner search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CENTRAL EUROPE online community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LinkedIn</a:t>
            </a:r>
          </a:p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Webin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áře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 Q/A sessions</a:t>
            </a:r>
          </a:p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Tutorials in CENTRAL EUROPE YouTube channel</a:t>
            </a:r>
          </a:p>
        </p:txBody>
      </p:sp>
      <p:sp>
        <p:nvSpPr>
          <p:cNvPr id="13" name="Rechteck 25"/>
          <p:cNvSpPr/>
          <p:nvPr/>
        </p:nvSpPr>
        <p:spPr>
          <a:xfrm>
            <a:off x="3422057" y="2646704"/>
            <a:ext cx="2583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Inform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semináře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echteck 25"/>
          <p:cNvSpPr/>
          <p:nvPr/>
        </p:nvSpPr>
        <p:spPr>
          <a:xfrm>
            <a:off x="3452422" y="3433718"/>
            <a:ext cx="25832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árodní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infoden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Transnational Thematic Workshops</a:t>
            </a:r>
          </a:p>
        </p:txBody>
      </p:sp>
      <p:sp>
        <p:nvSpPr>
          <p:cNvPr id="15" name="Rechteck 25"/>
          <p:cNvSpPr/>
          <p:nvPr/>
        </p:nvSpPr>
        <p:spPr>
          <a:xfrm>
            <a:off x="6185105" y="2865983"/>
            <a:ext cx="2823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lang="cs-CZ" sz="2000" b="1" dirty="0">
                <a:solidFill>
                  <a:srgbClr val="7E93A5"/>
                </a:solidFill>
                <a:latin typeface="Trebuchet MS"/>
              </a:rPr>
              <a:t>A</a:t>
            </a:r>
            <a:r>
              <a:rPr lang="cs-CZ" sz="2000" b="1" noProof="0" dirty="0" err="1" smtClean="0">
                <a:solidFill>
                  <a:srgbClr val="7E93A5"/>
                </a:solidFill>
                <a:latin typeface="Trebuchet MS"/>
              </a:rPr>
              <a:t>sistence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echteck 25"/>
          <p:cNvSpPr/>
          <p:nvPr/>
        </p:nvSpPr>
        <p:spPr>
          <a:xfrm>
            <a:off x="6185104" y="3266086"/>
            <a:ext cx="289358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árodní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kontaktní místa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285750" marR="0" lvl="0" indent="-285750" algn="l" defTabSz="76794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Joint Secretariat Helpdesk</a:t>
            </a:r>
          </a:p>
        </p:txBody>
      </p:sp>
      <p:sp>
        <p:nvSpPr>
          <p:cNvPr id="17" name="Freeform 87"/>
          <p:cNvSpPr>
            <a:spLocks noChangeArrowheads="1"/>
          </p:cNvSpPr>
          <p:nvPr/>
        </p:nvSpPr>
        <p:spPr bwMode="auto">
          <a:xfrm>
            <a:off x="1463840" y="1773936"/>
            <a:ext cx="786059" cy="771081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9" name="AutoShape 96"/>
          <p:cNvSpPr>
            <a:spLocks/>
          </p:cNvSpPr>
          <p:nvPr/>
        </p:nvSpPr>
        <p:spPr bwMode="auto">
          <a:xfrm>
            <a:off x="7211377" y="1927277"/>
            <a:ext cx="770881" cy="7710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marL="0" marR="0" lvl="0" indent="0" algn="l" defTabSz="91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89289" y="3966760"/>
            <a:ext cx="2399177" cy="1093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 smtClean="0">
                <a:solidFill>
                  <a:srgbClr val="C00000"/>
                </a:solidFill>
                <a:latin typeface="Trebuchet MS"/>
              </a:rPr>
              <a:t>Bez kontroly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Trebuchet MS"/>
              </a:rPr>
              <a:t>návrhů (před odevzdáním žádosti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!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Freeform 101"/>
          <p:cNvSpPr>
            <a:spLocks noChangeArrowheads="1"/>
          </p:cNvSpPr>
          <p:nvPr/>
        </p:nvSpPr>
        <p:spPr bwMode="auto">
          <a:xfrm>
            <a:off x="4262718" y="1836824"/>
            <a:ext cx="981691" cy="708193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37000" y="5597307"/>
            <a:ext cx="6135450" cy="433996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rgbClr val="0070C0"/>
                </a:solidFill>
              </a:rPr>
              <a:t>www.interreg-central.eu/apply</a:t>
            </a:r>
            <a:endParaRPr lang="en-GB" b="1" u="sng" dirty="0">
              <a:solidFill>
                <a:srgbClr val="0070C0"/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 rot="16200000">
            <a:off x="4508886" y="1169531"/>
            <a:ext cx="378602" cy="838056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500" b="0" i="0" u="none" strike="noStrike" kern="1200" cap="none" spc="0" normalizeH="0" baseline="0" noProof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build="p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pro žadatele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4808" y="3370478"/>
            <a:ext cx="5635714" cy="2691619"/>
          </a:xfrm>
        </p:spPr>
        <p:txBody>
          <a:bodyPr/>
          <a:lstStyle/>
          <a:p>
            <a:r>
              <a:rPr lang="de-DE" sz="2400" b="1" dirty="0" err="1" smtClean="0">
                <a:solidFill>
                  <a:schemeClr val="accent1"/>
                </a:solidFill>
              </a:rPr>
              <a:t>Interreg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>
                <a:solidFill>
                  <a:schemeClr val="accent1"/>
                </a:solidFill>
              </a:rPr>
              <a:t>CENTRAL EUROPE </a:t>
            </a:r>
            <a:r>
              <a:rPr lang="de-DE" sz="2400" b="1" dirty="0" smtClean="0">
                <a:solidFill>
                  <a:schemeClr val="accent1"/>
                </a:solidFill>
              </a:rPr>
              <a:t>Community</a:t>
            </a:r>
            <a:r>
              <a:rPr lang="cs-CZ" sz="2400" b="1" dirty="0" smtClean="0">
                <a:solidFill>
                  <a:schemeClr val="accent1"/>
                </a:solidFill>
              </a:rPr>
              <a:t> nabízí</a:t>
            </a:r>
            <a:r>
              <a:rPr lang="de-DE" sz="2000" dirty="0" smtClean="0"/>
              <a:t>:</a:t>
            </a:r>
            <a:endParaRPr lang="de-DE" sz="1100" dirty="0" smtClean="0"/>
          </a:p>
          <a:p>
            <a:pPr marL="715963" lvl="1" indent="-268288">
              <a:buFont typeface="Wingdings" panose="05000000000000000000" pitchFamily="2" charset="2"/>
              <a:buChar char="§"/>
            </a:pPr>
            <a:r>
              <a:rPr lang="de-DE" sz="1800" dirty="0" err="1" smtClean="0"/>
              <a:t>Regist</a:t>
            </a:r>
            <a:r>
              <a:rPr lang="cs-CZ" sz="1800" dirty="0" smtClean="0"/>
              <a:t>raci zdarma</a:t>
            </a:r>
            <a:endParaRPr lang="de-DE" sz="1800" dirty="0" smtClean="0"/>
          </a:p>
          <a:p>
            <a:pPr marL="715963" lvl="1" indent="-268288">
              <a:buFont typeface="Wingdings" panose="05000000000000000000" pitchFamily="2" charset="2"/>
              <a:buChar char="§"/>
            </a:pPr>
            <a:r>
              <a:rPr lang="cs-CZ" sz="1800" dirty="0" smtClean="0"/>
              <a:t>Vyhledání zveřejněných projektových myšlenek tzv. ´</a:t>
            </a:r>
            <a:r>
              <a:rPr lang="cs-CZ" sz="1800" dirty="0" err="1" smtClean="0"/>
              <a:t>project</a:t>
            </a:r>
            <a:r>
              <a:rPr lang="cs-CZ" sz="1800" dirty="0" smtClean="0"/>
              <a:t> </a:t>
            </a:r>
            <a:r>
              <a:rPr lang="cs-CZ" sz="1800" dirty="0" err="1" smtClean="0"/>
              <a:t>ideas</a:t>
            </a:r>
            <a:r>
              <a:rPr lang="cs-CZ" sz="1800" dirty="0" smtClean="0"/>
              <a:t>´ – stát se</a:t>
            </a:r>
            <a:r>
              <a:rPr lang="de-DE" sz="1800" dirty="0" smtClean="0"/>
              <a:t> </a:t>
            </a:r>
            <a:r>
              <a:rPr lang="cs-CZ" sz="1800" dirty="0" smtClean="0"/>
              <a:t>tak partnerem</a:t>
            </a:r>
            <a:r>
              <a:rPr lang="de-DE" sz="1800" dirty="0" smtClean="0"/>
              <a:t> </a:t>
            </a:r>
          </a:p>
          <a:p>
            <a:pPr marL="715963" lvl="1" indent="-268288">
              <a:buFont typeface="Wingdings" panose="05000000000000000000" pitchFamily="2" charset="2"/>
              <a:buChar char="§"/>
            </a:pPr>
            <a:r>
              <a:rPr lang="cs-CZ" sz="1800" dirty="0" smtClean="0"/>
              <a:t>Vložit svou ´</a:t>
            </a:r>
            <a:r>
              <a:rPr lang="cs-CZ" sz="1800" dirty="0" err="1" smtClean="0"/>
              <a:t>project</a:t>
            </a:r>
            <a:r>
              <a:rPr lang="cs-CZ" sz="1800" dirty="0" smtClean="0"/>
              <a:t> idea´</a:t>
            </a:r>
            <a:r>
              <a:rPr lang="de-DE" sz="1800" dirty="0" smtClean="0"/>
              <a:t> </a:t>
            </a:r>
            <a:r>
              <a:rPr lang="cs-CZ" sz="1800" dirty="0" smtClean="0"/>
              <a:t>a najít partnery do projektu</a:t>
            </a:r>
            <a:r>
              <a:rPr lang="de-DE" sz="1800" dirty="0" smtClean="0"/>
              <a:t> </a:t>
            </a:r>
            <a:endParaRPr lang="de-DE" sz="1800" dirty="0"/>
          </a:p>
          <a:p>
            <a:r>
              <a:rPr lang="cs-CZ" sz="1800" dirty="0" smtClean="0"/>
              <a:t>Více informaci:</a:t>
            </a:r>
            <a:r>
              <a:rPr lang="cs-CZ" sz="1800" dirty="0"/>
              <a:t> </a:t>
            </a:r>
            <a:r>
              <a:rPr lang="de-DE" sz="1800" dirty="0" smtClean="0">
                <a:hlinkClick r:id="rId3"/>
              </a:rPr>
              <a:t>www.interreg-central.eu/community</a:t>
            </a:r>
            <a:r>
              <a:rPr lang="de-DE" sz="1800" dirty="0" smtClean="0"/>
              <a:t>  </a:t>
            </a: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231" y="3036828"/>
            <a:ext cx="3131769" cy="367839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5231"/>
            <a:ext cx="7724714" cy="21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Podpora pro žadatele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2000" dirty="0" smtClean="0">
                <a:hlinkClick r:id="rId3"/>
              </a:rPr>
              <a:t>http</a:t>
            </a:r>
            <a:r>
              <a:rPr lang="de-AT" sz="2000" dirty="0">
                <a:hlinkClick r:id="rId3"/>
              </a:rPr>
              <a:t>://</a:t>
            </a:r>
            <a:r>
              <a:rPr lang="de-AT" sz="2000" dirty="0" smtClean="0">
                <a:hlinkClick r:id="rId3"/>
              </a:rPr>
              <a:t>www.interreg-central.eu/Content.Node/apply/Project_Ideas.html</a:t>
            </a:r>
            <a:r>
              <a:rPr lang="cs-CZ" sz="2000" dirty="0" smtClean="0"/>
              <a:t> </a:t>
            </a:r>
          </a:p>
          <a:p>
            <a:endParaRPr lang="de-A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8" y="1787979"/>
            <a:ext cx="6277501" cy="38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230461"/>
            <a:ext cx="3429000" cy="552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1257300" y="3984171"/>
            <a:ext cx="0" cy="246290"/>
          </a:xfrm>
          <a:prstGeom prst="straightConnector1">
            <a:avLst/>
          </a:prstGeom>
          <a:ln>
            <a:solidFill>
              <a:srgbClr val="F10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pro žadatele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96863" y="1072438"/>
            <a:ext cx="8562975" cy="750724"/>
          </a:xfrm>
        </p:spPr>
        <p:txBody>
          <a:bodyPr/>
          <a:lstStyle/>
          <a:p>
            <a:r>
              <a:rPr lang="cs-CZ" dirty="0"/>
              <a:t>Více o projektech a hledání případných partnerů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1" y="1447800"/>
            <a:ext cx="9113980" cy="479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9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Linkedin</a:t>
            </a:r>
            <a:r>
              <a:rPr lang="cs-CZ" dirty="0" smtClean="0"/>
              <a:t> skupina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www.linkedin.com/groups/5145214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r="48526" b="29687"/>
          <a:stretch/>
        </p:blipFill>
        <p:spPr bwMode="auto">
          <a:xfrm>
            <a:off x="0" y="1855351"/>
            <a:ext cx="9017670" cy="418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025" y="149225"/>
            <a:ext cx="6433161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Vyhledávání partnerů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7455" y="1034259"/>
            <a:ext cx="8870673" cy="53667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Webové stránky programu: </a:t>
            </a:r>
            <a:r>
              <a:rPr lang="cs-CZ" sz="1600" dirty="0" err="1" smtClean="0"/>
              <a:t>Interreg</a:t>
            </a:r>
            <a:r>
              <a:rPr lang="cs-CZ" sz="1600" dirty="0" smtClean="0"/>
              <a:t> </a:t>
            </a:r>
            <a:r>
              <a:rPr lang="cs-CZ" sz="1600" dirty="0"/>
              <a:t>CENTRAL </a:t>
            </a:r>
            <a:r>
              <a:rPr lang="cs-CZ" sz="1600" dirty="0" err="1" smtClean="0"/>
              <a:t>Community</a:t>
            </a:r>
            <a:r>
              <a:rPr lang="cs-CZ" sz="1600" dirty="0" smtClean="0"/>
              <a:t>, </a:t>
            </a:r>
            <a:r>
              <a:rPr lang="cs-CZ" sz="1600" b="1" dirty="0" smtClean="0"/>
              <a:t>Project </a:t>
            </a:r>
            <a:r>
              <a:rPr lang="cs-CZ" sz="1600" b="1" dirty="0" err="1" smtClean="0"/>
              <a:t>ideas</a:t>
            </a:r>
            <a:r>
              <a:rPr lang="cs-CZ" sz="16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LinkedIn</a:t>
            </a:r>
            <a:r>
              <a:rPr lang="cs-CZ" sz="1600" dirty="0" smtClean="0"/>
              <a:t>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dirty="0" smtClean="0"/>
              <a:t>Vlastní síť partnerů anebo doporučení od stávajících kontaktů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Hledání relevantních partnerů na internetu dle klíčových slov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u="sng" dirty="0" smtClean="0"/>
              <a:t>THEMATIC WORKSHOPS FOR APPLICANTS</a:t>
            </a:r>
            <a:r>
              <a:rPr lang="cs-CZ" sz="1800" b="1" u="sng" dirty="0"/>
              <a:t>: 7.-</a:t>
            </a:r>
            <a:r>
              <a:rPr lang="cs-CZ" sz="1800" b="1" u="sng" dirty="0" smtClean="0"/>
              <a:t>8.11.2017, Praha, Hotel Don Giovanni, registrace otevřena na</a:t>
            </a:r>
            <a:r>
              <a:rPr lang="cs-CZ" sz="1800" b="1" dirty="0"/>
              <a:t> </a:t>
            </a:r>
            <a:r>
              <a:rPr lang="cs-CZ" sz="1800" b="1" dirty="0" smtClean="0">
                <a:hlinkClick r:id="rId2"/>
              </a:rPr>
              <a:t>www.interreg-central.eu</a:t>
            </a:r>
            <a:endParaRPr lang="cs-CZ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Databáze </a:t>
            </a:r>
          </a:p>
          <a:p>
            <a:r>
              <a:rPr lang="cs-CZ" sz="1800" dirty="0"/>
              <a:t> </a:t>
            </a:r>
            <a:r>
              <a:rPr lang="cs-CZ" sz="1800" dirty="0" smtClean="0"/>
              <a:t>    schválených </a:t>
            </a:r>
          </a:p>
          <a:p>
            <a:r>
              <a:rPr lang="cs-CZ" sz="1800" dirty="0"/>
              <a:t> </a:t>
            </a:r>
            <a:r>
              <a:rPr lang="cs-CZ" sz="1800" dirty="0" smtClean="0"/>
              <a:t>    projektů</a:t>
            </a:r>
          </a:p>
          <a:p>
            <a:endParaRPr lang="cs-CZ" sz="1800" i="1" dirty="0" smtClean="0"/>
          </a:p>
          <a:p>
            <a:r>
              <a:rPr lang="cs-CZ" sz="1800" i="1" dirty="0" smtClean="0"/>
              <a:t>Pozor!</a:t>
            </a:r>
          </a:p>
          <a:p>
            <a:r>
              <a:rPr lang="cs-CZ" sz="1800" i="1" dirty="0" smtClean="0"/>
              <a:t> Program podporuje </a:t>
            </a:r>
          </a:p>
          <a:p>
            <a:r>
              <a:rPr lang="cs-CZ" sz="1800" i="1" dirty="0" smtClean="0"/>
              <a:t> jen projekty, které </a:t>
            </a:r>
          </a:p>
          <a:p>
            <a:r>
              <a:rPr lang="cs-CZ" sz="1800" i="1" dirty="0" smtClean="0"/>
              <a:t> svým obsahem</a:t>
            </a:r>
          </a:p>
          <a:p>
            <a:r>
              <a:rPr lang="cs-CZ" sz="1800" i="1" dirty="0" smtClean="0"/>
              <a:t> neopakují již </a:t>
            </a:r>
          </a:p>
          <a:p>
            <a:r>
              <a:rPr lang="cs-CZ" sz="1800" i="1" dirty="0" smtClean="0"/>
              <a:t> schválené projekty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3" y="2850777"/>
            <a:ext cx="6519975" cy="31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</a:t>
            </a:r>
            <a:r>
              <a:rPr lang="cs-CZ" dirty="0"/>
              <a:t>. </a:t>
            </a:r>
            <a:r>
              <a:rPr lang="cs-CZ" dirty="0" smtClean="0"/>
              <a:t>Výzva - nastavení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98818" y="1098405"/>
            <a:ext cx="8663209" cy="4967067"/>
          </a:xfrm>
        </p:spPr>
        <p:txBody>
          <a:bodyPr/>
          <a:lstStyle/>
          <a:p>
            <a:pPr marL="342900" lvl="1" indent="-342900"/>
            <a:r>
              <a:rPr lang="cs-CZ" u="sng" kern="0" dirty="0">
                <a:solidFill>
                  <a:schemeClr val="tx1"/>
                </a:solidFill>
                <a:ea typeface="ＭＳ Ｐゴシック" pitchFamily="34" charset="-128"/>
              </a:rPr>
              <a:t>Tematické zúžení je </a:t>
            </a: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 na </a:t>
            </a:r>
            <a:r>
              <a:rPr lang="cs-CZ" u="sng" kern="0" dirty="0" err="1">
                <a:solidFill>
                  <a:schemeClr val="tx1"/>
                </a:solidFill>
                <a:ea typeface="ＭＳ Ｐゴシック" pitchFamily="34" charset="-128"/>
              </a:rPr>
              <a:t>webstránce</a:t>
            </a:r>
            <a:r>
              <a:rPr lang="cs-CZ" u="sng" kern="0" dirty="0">
                <a:solidFill>
                  <a:schemeClr val="tx1"/>
                </a:solidFill>
                <a:ea typeface="ＭＳ Ｐゴシック" pitchFamily="34" charset="-128"/>
              </a:rPr>
              <a:t> programu – </a:t>
            </a: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článek </a:t>
            </a:r>
            <a:r>
              <a:rPr lang="cs-CZ" u="sng" kern="0" dirty="0">
                <a:solidFill>
                  <a:schemeClr val="tx1"/>
                </a:solidFill>
                <a:ea typeface="ＭＳ Ｐゴシック" pitchFamily="34" charset="-128"/>
              </a:rPr>
              <a:t>„NEW CALL LAUNCHES WITH A FOCUS</a:t>
            </a: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“</a:t>
            </a:r>
          </a:p>
          <a:p>
            <a:pPr marL="342900" lvl="1" indent="-342900"/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„</a:t>
            </a:r>
            <a:r>
              <a:rPr lang="cs-CZ" u="sng" kern="0" dirty="0" err="1" smtClean="0">
                <a:solidFill>
                  <a:schemeClr val="tx1"/>
                </a:solidFill>
                <a:ea typeface="ＭＳ Ｐゴシック" pitchFamily="34" charset="-128"/>
              </a:rPr>
              <a:t>Thematic</a:t>
            </a: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cs-CZ" u="sng" kern="0" dirty="0" err="1" smtClean="0">
                <a:solidFill>
                  <a:schemeClr val="tx1"/>
                </a:solidFill>
                <a:ea typeface="ＭＳ Ｐゴシック" pitchFamily="34" charset="-128"/>
              </a:rPr>
              <a:t>focus</a:t>
            </a: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cs-CZ" u="sng" kern="0" dirty="0" err="1" smtClean="0">
                <a:solidFill>
                  <a:schemeClr val="tx1"/>
                </a:solidFill>
                <a:ea typeface="ＭＳ Ｐゴシック" pitchFamily="34" charset="-128"/>
              </a:rPr>
              <a:t>of</a:t>
            </a: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cs-CZ" u="sng" kern="0" dirty="0" err="1" smtClean="0">
                <a:solidFill>
                  <a:schemeClr val="tx1"/>
                </a:solidFill>
                <a:ea typeface="ＭＳ Ｐゴシック" pitchFamily="34" charset="-128"/>
              </a:rPr>
              <a:t>the</a:t>
            </a:r>
            <a:r>
              <a:rPr lang="cs-CZ" u="sng" kern="0" dirty="0" smtClean="0">
                <a:solidFill>
                  <a:schemeClr val="tx1"/>
                </a:solidFill>
                <a:ea typeface="ＭＳ Ｐゴシック" pitchFamily="34" charset="-128"/>
              </a:rPr>
              <a:t> call“</a:t>
            </a:r>
            <a:endParaRPr lang="cs-CZ" u="sng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lvl="1" indent="-342900"/>
            <a:endParaRPr lang="cs-CZ" u="sng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lvl="2" indent="-342900">
              <a:buSzPct val="80000"/>
              <a:buFont typeface="Wingdings" panose="05000000000000000000" pitchFamily="2" charset="2"/>
              <a:buChar char="§"/>
            </a:pP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Bez tematického omezení zůstávají SO: </a:t>
            </a:r>
          </a:p>
          <a:p>
            <a:pPr marL="0" lvl="2" indent="0">
              <a:buSzPct val="80000"/>
              <a:buNone/>
            </a:pPr>
            <a:r>
              <a:rPr lang="cs-CZ" sz="2000" kern="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    2.2</a:t>
            </a:r>
            <a:r>
              <a:rPr lang="cs-CZ" sz="2000" kern="0" dirty="0">
                <a:solidFill>
                  <a:schemeClr val="tx1"/>
                </a:solidFill>
                <a:ea typeface="ＭＳ Ｐゴシック" pitchFamily="34" charset="-128"/>
              </a:rPr>
              <a:t>, 3.1, 3.3, 4.1, </a:t>
            </a: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4.2</a:t>
            </a:r>
          </a:p>
          <a:p>
            <a:pPr marL="342900" lvl="2" indent="-342900">
              <a:buSzPct val="80000"/>
            </a:pPr>
            <a:endParaRPr lang="cs-CZ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lvl="2" indent="-342900">
              <a:buSzPct val="80000"/>
              <a:buFont typeface="Wingdings" panose="05000000000000000000" pitchFamily="2" charset="2"/>
              <a:buChar char="§"/>
            </a:pP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Tematické zúžení u těchto SO: </a:t>
            </a:r>
          </a:p>
          <a:p>
            <a:pPr marL="0" lvl="2" indent="0">
              <a:buSzPct val="80000"/>
              <a:buNone/>
            </a:pP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     1.1</a:t>
            </a:r>
            <a:r>
              <a:rPr lang="cs-CZ" sz="2000" kern="0" dirty="0">
                <a:solidFill>
                  <a:schemeClr val="tx1"/>
                </a:solidFill>
                <a:ea typeface="ＭＳ Ｐゴシック" pitchFamily="34" charset="-128"/>
              </a:rPr>
              <a:t>, 1.2, 2.1, </a:t>
            </a: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3.2 </a:t>
            </a:r>
            <a:endParaRPr lang="cs-CZ" sz="2000" kern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lvl="2" indent="-342900">
              <a:buSzPct val="80000"/>
            </a:pPr>
            <a:endParaRPr lang="cs-CZ" sz="20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lvl="2" indent="-342900">
              <a:buSzPct val="80000"/>
              <a:buFont typeface="Wingdings" panose="05000000000000000000" pitchFamily="2" charset="2"/>
              <a:buChar char="§"/>
            </a:pP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Uzavření SO: </a:t>
            </a:r>
          </a:p>
          <a:p>
            <a:pPr marL="0" lvl="2" indent="0">
              <a:buSzPct val="80000"/>
              <a:buNone/>
            </a:pPr>
            <a:r>
              <a:rPr lang="cs-CZ" sz="2000" kern="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cs-CZ" sz="2000" kern="0" dirty="0" smtClean="0">
                <a:solidFill>
                  <a:schemeClr val="tx1"/>
                </a:solidFill>
                <a:ea typeface="ＭＳ Ｐゴシック" pitchFamily="34" charset="-128"/>
              </a:rPr>
              <a:t>    2.3 </a:t>
            </a:r>
            <a:endParaRPr lang="cs-CZ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lvl="1" indent="-342900"/>
            <a:endParaRPr lang="cs-CZ" u="sng" kern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5" name="Picture 2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959" y="3620618"/>
            <a:ext cx="758825" cy="689986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Násobení 7"/>
          <p:cNvSpPr/>
          <p:nvPr/>
        </p:nvSpPr>
        <p:spPr>
          <a:xfrm>
            <a:off x="1829966" y="4505080"/>
            <a:ext cx="1127222" cy="107177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376" y="1562333"/>
            <a:ext cx="3826515" cy="43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Osa </a:t>
            </a:r>
            <a:r>
              <a:rPr lang="cs-CZ" dirty="0" smtClean="0"/>
              <a:t>1, specifické </a:t>
            </a:r>
            <a:r>
              <a:rPr lang="cs-CZ" dirty="0"/>
              <a:t>cíle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3392798"/>
              </p:ext>
            </p:extLst>
          </p:nvPr>
        </p:nvGraphicFramePr>
        <p:xfrm>
          <a:off x="1308177" y="1688459"/>
          <a:ext cx="6124066" cy="373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352" y="3741230"/>
            <a:ext cx="758825" cy="689986"/>
          </a:xfrm>
          <a:prstGeom prst="rect">
            <a:avLst/>
          </a:prstGeom>
          <a:noFill/>
        </p:spPr>
      </p:pic>
      <p:pic>
        <p:nvPicPr>
          <p:cNvPr id="13316" name="Picture 4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2243" y="3558442"/>
            <a:ext cx="758825" cy="689986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94129" y="149225"/>
            <a:ext cx="6498058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O programu</a:t>
            </a:r>
            <a:endParaRPr lang="de-AT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653" y="2204215"/>
            <a:ext cx="7637942" cy="2029254"/>
          </a:xfrm>
        </p:spPr>
        <p:txBody>
          <a:bodyPr/>
          <a:lstStyle/>
          <a:p>
            <a:r>
              <a:rPr lang="cs-CZ" b="1" dirty="0" smtClean="0"/>
              <a:t>Do budoucna můžeme očekávat, že projekty/programy typu </a:t>
            </a:r>
            <a:r>
              <a:rPr lang="cs-CZ" b="1" dirty="0" err="1" smtClean="0"/>
              <a:t>Interreg</a:t>
            </a:r>
            <a:r>
              <a:rPr lang="cs-CZ" b="1" dirty="0" smtClean="0"/>
              <a:t> budou získávat v ČR na významu, jak po tematické, tak po finanční stránce. Souvisí to s poklesem zdrojů, které jsou nyní alokovány na národní tematické operační programy.</a:t>
            </a:r>
          </a:p>
          <a:p>
            <a:r>
              <a:rPr lang="cs-CZ" b="1" dirty="0" smtClean="0"/>
              <a:t> </a:t>
            </a:r>
          </a:p>
          <a:p>
            <a:endParaRPr lang="en-GB" b="1" dirty="0"/>
          </a:p>
        </p:txBody>
      </p:sp>
      <p:sp>
        <p:nvSpPr>
          <p:cNvPr id="11" name="Rechteck 25"/>
          <p:cNvSpPr/>
          <p:nvPr/>
        </p:nvSpPr>
        <p:spPr>
          <a:xfrm>
            <a:off x="1102659" y="1274354"/>
            <a:ext cx="6793109" cy="612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prstClr val="white"/>
                </a:solidFill>
                <a:latin typeface="Trebuchet MS"/>
              </a:rPr>
              <a:t>V dalším programovém období mají být ze zdrojů EU ve větší míře podpořeny měkké projekty.</a:t>
            </a:r>
            <a:r>
              <a:rPr lang="cs-CZ" noProof="0" dirty="0" smtClean="0">
                <a:solidFill>
                  <a:prstClr val="white"/>
                </a:solidFill>
                <a:latin typeface="Trebuchet M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4109" y="4312900"/>
            <a:ext cx="7569697" cy="1416708"/>
          </a:xfrm>
        </p:spPr>
        <p:txBody>
          <a:bodyPr/>
          <a:lstStyle/>
          <a:p>
            <a:r>
              <a:rPr lang="cs-CZ" b="1" dirty="0" smtClean="0"/>
              <a:t>Znamená to, že ti, kdo se v současnosti do projektů neinvestičního typu zapojují, získávají konkurenční výhodu oproti ostatním.</a:t>
            </a:r>
          </a:p>
          <a:p>
            <a:r>
              <a:rPr lang="cs-CZ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96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Osa 2 a specifické cíle</a:t>
            </a:r>
          </a:p>
        </p:txBody>
      </p:sp>
      <p:sp>
        <p:nvSpPr>
          <p:cNvPr id="4" name="Rounded Rectangle 2"/>
          <p:cNvSpPr/>
          <p:nvPr/>
        </p:nvSpPr>
        <p:spPr>
          <a:xfrm>
            <a:off x="739557" y="2161057"/>
            <a:ext cx="7642225" cy="719137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Spolupráce v oblasti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nízkouhlíkových strategií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ve STŘEDNÍ EVROPĚ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13"/>
          <p:cNvSpPr/>
          <p:nvPr/>
        </p:nvSpPr>
        <p:spPr>
          <a:xfrm>
            <a:off x="739557" y="3014673"/>
            <a:ext cx="2592387" cy="1944687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2.1 Vytvářet a realizovat řešení zaměřená na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zvýšení energetické účinnosti a využívání energie z obnovitelných zdrojů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ve veřejné infrastruktuře</a:t>
            </a:r>
          </a:p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16"/>
          <p:cNvSpPr/>
          <p:nvPr/>
        </p:nvSpPr>
        <p:spPr>
          <a:xfrm>
            <a:off x="3347290" y="3042474"/>
            <a:ext cx="2376488" cy="187166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Calibri" pitchFamily="34" charset="0"/>
                <a:cs typeface="Times New Roman" pitchFamily="18" charset="0"/>
              </a:rPr>
              <a:t>2.2 Zlepšit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Calibri" pitchFamily="34" charset="0"/>
                <a:cs typeface="Times New Roman" pitchFamily="18" charset="0"/>
              </a:rPr>
              <a:t>územně založené strategie nízkouhlíkového </a:t>
            </a:r>
            <a:r>
              <a:rPr kumimoji="0" lang="cs-CZ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Calibri" pitchFamily="34" charset="0"/>
                <a:cs typeface="Times New Roman" pitchFamily="18" charset="0"/>
              </a:rPr>
              <a:t>energet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Calibri" pitchFamily="34" charset="0"/>
                <a:cs typeface="Times New Roman" pitchFamily="18" charset="0"/>
              </a:rPr>
              <a:t>. plánování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Calibri" pitchFamily="34" charset="0"/>
                <a:cs typeface="Times New Roman" pitchFamily="18" charset="0"/>
              </a:rPr>
              <a:t> a politiky přispívající ke zmírňování změny klimatu</a:t>
            </a:r>
          </a:p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ounded Rectangle 17"/>
          <p:cNvSpPr/>
          <p:nvPr/>
        </p:nvSpPr>
        <p:spPr>
          <a:xfrm>
            <a:off x="5723778" y="3042474"/>
            <a:ext cx="2520950" cy="15113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2.3 Zvýšit kapacity pro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plánovaní mobility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ve funkčních městských oblastech s cílem snížit emise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2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9" y="3115702"/>
            <a:ext cx="758825" cy="689986"/>
          </a:xfrm>
          <a:prstGeom prst="rect">
            <a:avLst/>
          </a:prstGeom>
          <a:noFill/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3" name="Násobení 2"/>
          <p:cNvSpPr/>
          <p:nvPr/>
        </p:nvSpPr>
        <p:spPr>
          <a:xfrm>
            <a:off x="6908583" y="3301210"/>
            <a:ext cx="1711757" cy="15987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8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Osa 3 a specifické cíle</a:t>
            </a:r>
          </a:p>
        </p:txBody>
      </p:sp>
      <p:sp>
        <p:nvSpPr>
          <p:cNvPr id="4" name="Rounded Rectangle 2"/>
          <p:cNvSpPr/>
          <p:nvPr/>
        </p:nvSpPr>
        <p:spPr>
          <a:xfrm>
            <a:off x="627713" y="2108231"/>
            <a:ext cx="7740650" cy="719138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Spolupráce v oblasti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přírodních a kulturních zdrojů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 udržitelný růst ve STŘEDNÍ EVROPĚ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13"/>
          <p:cNvSpPr/>
          <p:nvPr/>
        </p:nvSpPr>
        <p:spPr>
          <a:xfrm>
            <a:off x="623139" y="3043269"/>
            <a:ext cx="2736850" cy="1439863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7942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3.1 Rozvíjet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kapacity pro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integr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ované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řízení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ochrany ŽP, s cílem zajistit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ochranu a udržitelné využívání přírodního dědictví a zdrojů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16"/>
          <p:cNvSpPr/>
          <p:nvPr/>
        </p:nvSpPr>
        <p:spPr>
          <a:xfrm>
            <a:off x="3443541" y="3043269"/>
            <a:ext cx="2449513" cy="1223963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3.2 Rozvíjet kapacity pro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udržitelné využívání kult. dědictví a zdrojů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Rounded Rectangle 17"/>
          <p:cNvSpPr/>
          <p:nvPr/>
        </p:nvSpPr>
        <p:spPr>
          <a:xfrm>
            <a:off x="5976606" y="3043269"/>
            <a:ext cx="2447925" cy="1008063"/>
          </a:xfrm>
          <a:prstGeom prst="roundRect">
            <a:avLst/>
          </a:prstGeom>
          <a:solidFill>
            <a:srgbClr val="99CC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3.3 Zlepšit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řízení ŽP FMO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s cílem vytvořit z nich místa, kde se bude lépe žít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2" descr="Výsledek obrázku pro transparentní vyk&amp;rcaron;i&amp;ccaron;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293" y="4127906"/>
            <a:ext cx="818007" cy="743799"/>
          </a:xfrm>
          <a:prstGeom prst="rect">
            <a:avLst/>
          </a:prstGeom>
          <a:noFill/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Osa 4 a specifické cíle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0051259"/>
              </p:ext>
            </p:extLst>
          </p:nvPr>
        </p:nvGraphicFramePr>
        <p:xfrm>
          <a:off x="712693" y="1734671"/>
          <a:ext cx="7350679" cy="303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5C6D2-3ADA-4AE3-8760-9793A166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Výzva – témata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F4A6512-EF57-439C-9850-B37D4E4A1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528" y="1549591"/>
            <a:ext cx="8562974" cy="4681352"/>
          </a:xfrm>
        </p:spPr>
        <p:txBody>
          <a:bodyPr/>
          <a:lstStyle/>
          <a:p>
            <a:pPr marL="342900" lvl="3" indent="-342900">
              <a:buSzPct val="800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Zavedení </a:t>
            </a:r>
            <a:r>
              <a:rPr lang="cs-CZ" sz="2000" dirty="0">
                <a:solidFill>
                  <a:schemeClr val="tx1"/>
                </a:solidFill>
              </a:rPr>
              <a:t>strategií pro inteligentní specializaci (RIS3) formou „</a:t>
            </a:r>
            <a:r>
              <a:rPr lang="cs-CZ" sz="2000" dirty="0" err="1">
                <a:solidFill>
                  <a:schemeClr val="tx1"/>
                </a:solidFill>
              </a:rPr>
              <a:t>bottom</a:t>
            </a:r>
            <a:r>
              <a:rPr lang="cs-CZ" sz="2000" dirty="0">
                <a:solidFill>
                  <a:schemeClr val="tx1"/>
                </a:solidFill>
              </a:rPr>
              <a:t>-up“ v průmyslových odvětvích, která jsou technologicky prioritními oblastmi* ve střední Evropě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pPr marL="342900" lvl="3" indent="-342900">
              <a:buSzPct val="80000"/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Přístupy </a:t>
            </a:r>
            <a:r>
              <a:rPr lang="cs-CZ" sz="2000" b="1" dirty="0"/>
              <a:t>„</a:t>
            </a:r>
            <a:r>
              <a:rPr lang="en-GB" sz="2000" b="1" dirty="0"/>
              <a:t>triple/quadruple helix” </a:t>
            </a:r>
            <a:r>
              <a:rPr lang="cs-CZ" sz="2000" dirty="0"/>
              <a:t>pro posílení účasti subjektů veřejného sektoru a občanské společnosti (zejména klíčových aktérů RIS3)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Inovační postupy, jako jsou přístupy otevřené inovace a spoluvytváření</a:t>
            </a:r>
            <a:r>
              <a:rPr lang="cs-CZ" sz="2000" dirty="0"/>
              <a:t> zahrnující např. kreativní sektor (je třeba se vyhnout překrytí se SC 3.2 zaměřeným na kulturní a tvůrčí průmysl).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Opatření k </a:t>
            </a:r>
            <a:r>
              <a:rPr lang="cs-CZ" sz="2000" b="1" dirty="0"/>
              <a:t>přiblížení inovací k trhu</a:t>
            </a:r>
            <a:r>
              <a:rPr lang="cs-CZ" sz="2000" dirty="0"/>
              <a:t>, jako jsou mechanismy financování pro uvedení na trh a využití </a:t>
            </a:r>
            <a:r>
              <a:rPr lang="cs-CZ" sz="2000" dirty="0" smtClean="0"/>
              <a:t>inovací</a:t>
            </a:r>
          </a:p>
          <a:p>
            <a:pPr lvl="0"/>
            <a:r>
              <a:rPr lang="cs-CZ" sz="2000" dirty="0" smtClean="0"/>
              <a:t>*</a:t>
            </a:r>
            <a:r>
              <a:rPr lang="cs-CZ" sz="1400" dirty="0"/>
              <a:t>Energie a životní </a:t>
            </a:r>
            <a:r>
              <a:rPr lang="cs-CZ" sz="1400" dirty="0" smtClean="0"/>
              <a:t>prostředí, Veřejné </a:t>
            </a:r>
            <a:r>
              <a:rPr lang="cs-CZ" sz="1400" dirty="0"/>
              <a:t>zdraví, medicína a vědy o živé </a:t>
            </a:r>
            <a:r>
              <a:rPr lang="cs-CZ" sz="1400" dirty="0" smtClean="0"/>
              <a:t>přírodě, Agro- </a:t>
            </a:r>
            <a:r>
              <a:rPr lang="cs-CZ" sz="1400" dirty="0"/>
              <a:t>a bio-ekonomika</a:t>
            </a:r>
          </a:p>
          <a:p>
            <a:pPr lvl="0"/>
            <a:r>
              <a:rPr lang="cs-CZ" sz="1400" dirty="0"/>
              <a:t>Pokročilé materiály a </a:t>
            </a:r>
            <a:r>
              <a:rPr lang="cs-CZ" sz="1400" dirty="0" smtClean="0"/>
              <a:t>nanotechnologie, Doprava </a:t>
            </a:r>
            <a:r>
              <a:rPr lang="cs-CZ" sz="1400" dirty="0"/>
              <a:t>a </a:t>
            </a:r>
            <a:r>
              <a:rPr lang="cs-CZ" sz="1400" dirty="0" smtClean="0"/>
              <a:t>mobilita, Pokročilé </a:t>
            </a:r>
            <a:r>
              <a:rPr lang="cs-CZ" sz="1400" dirty="0"/>
              <a:t>výrobní </a:t>
            </a:r>
            <a:r>
              <a:rPr lang="cs-CZ" sz="1400" dirty="0" smtClean="0"/>
              <a:t>systém, ICT </a:t>
            </a:r>
            <a:r>
              <a:rPr lang="cs-CZ" sz="1400" dirty="0"/>
              <a:t>a elektronika</a:t>
            </a:r>
          </a:p>
          <a:p>
            <a:endParaRPr lang="cs-CZ" sz="20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D13D499-3D76-4E69-BEA2-891333F71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668" y="1164981"/>
            <a:ext cx="8562975" cy="375362"/>
          </a:xfrm>
        </p:spPr>
        <p:txBody>
          <a:bodyPr/>
          <a:lstStyle/>
          <a:p>
            <a:r>
              <a:rPr lang="cs-CZ" dirty="0"/>
              <a:t>SO1.1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913AE-BBC0-48D9-AC33-C0CF6E42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Výzva – </a:t>
            </a:r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A07EA6-DB6B-4922-8FB6-D48C975C3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863" y="1710579"/>
            <a:ext cx="8562974" cy="4300256"/>
          </a:xfrm>
        </p:spPr>
        <p:txBody>
          <a:bodyPr/>
          <a:lstStyle/>
          <a:p>
            <a:pPr marL="342900" lvl="3" indent="-342900">
              <a:buSzPct val="80000"/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Sociální </a:t>
            </a:r>
            <a:r>
              <a:rPr lang="cs-CZ" sz="2000" dirty="0">
                <a:solidFill>
                  <a:schemeClr val="tx1"/>
                </a:solidFill>
              </a:rPr>
              <a:t>inovace a integrace znevýhodněných skupin a regionů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pPr marL="0" lvl="3" indent="0">
              <a:buSzPct val="80000"/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Sociální inovace formou „</a:t>
            </a:r>
            <a:r>
              <a:rPr lang="cs-CZ" sz="2000" dirty="0" err="1"/>
              <a:t>bottom</a:t>
            </a:r>
            <a:r>
              <a:rPr lang="cs-CZ" sz="2000" dirty="0"/>
              <a:t>-up“, která vytváří a posiluje podpůrnou infrastrukturu, služby a systémy (např. </a:t>
            </a:r>
            <a:r>
              <a:rPr lang="cs-CZ" sz="2000" dirty="0" err="1"/>
              <a:t>mentoring</a:t>
            </a:r>
            <a:r>
              <a:rPr lang="cs-CZ" sz="2000" dirty="0"/>
              <a:t>, iniciativy ve společenství, služby obecného zájmu)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Integrace imigrantů a dalších znevýhodněných skupin do společnosti a na trh práce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Politika sociálních inovací (např. řešení problémů souvisejících s politikou, politika zlepšení a koordinace)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Rozvoj podnikatelských kompetencí pro sociální podnikání (včetně podnikání migrantů) a podnikání zaměřené na vytváření pozitivních sociálních efektů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1B9DC92-3E2B-4746-A32A-AFB2DB23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863" y="1147536"/>
            <a:ext cx="8562975" cy="375362"/>
          </a:xfrm>
        </p:spPr>
        <p:txBody>
          <a:bodyPr/>
          <a:lstStyle/>
          <a:p>
            <a:r>
              <a:rPr lang="cs-CZ" dirty="0" smtClean="0"/>
              <a:t>SO1.2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CFBE1-1D82-42BA-8369-44B6038F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Výzva – </a:t>
            </a:r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E743134-A58D-45E3-8B7D-5E83D9059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918" y="1479176"/>
            <a:ext cx="8881782" cy="497666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Energetická účinnost a znovuvyužití obnovitelných zdrojů ve veřejné infrastruktuře jiné </a:t>
            </a:r>
            <a:r>
              <a:rPr lang="cs-CZ" sz="2000" dirty="0"/>
              <a:t>než veřejné budovy a veřejné osvětlení:</a:t>
            </a:r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cs-CZ" sz="2000" dirty="0"/>
              <a:t>Dopravní infrastruktura </a:t>
            </a:r>
            <a:r>
              <a:rPr lang="cs-CZ" sz="2000" dirty="0" smtClean="0"/>
              <a:t>vč. železnice</a:t>
            </a:r>
            <a:r>
              <a:rPr lang="cs-CZ" sz="2000" dirty="0"/>
              <a:t>, cesty vodní cesty, nádraží (nesmí se překrývat s </a:t>
            </a:r>
            <a:r>
              <a:rPr lang="cs-CZ" sz="2000" dirty="0" smtClean="0"/>
              <a:t>prioritní osou 4</a:t>
            </a:r>
            <a:r>
              <a:rPr lang="cs-CZ" sz="2000" dirty="0"/>
              <a:t>)</a:t>
            </a:r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cs-CZ" sz="2000" dirty="0"/>
              <a:t>Vodní infrastruktura </a:t>
            </a:r>
            <a:r>
              <a:rPr lang="cs-CZ" sz="2000" dirty="0" smtClean="0"/>
              <a:t>vč</a:t>
            </a:r>
            <a:r>
              <a:rPr lang="cs-CZ" sz="2000" dirty="0"/>
              <a:t>. </a:t>
            </a:r>
            <a:r>
              <a:rPr lang="cs-CZ" sz="2000" dirty="0" smtClean="0"/>
              <a:t>distribuce </a:t>
            </a:r>
            <a:r>
              <a:rPr lang="cs-CZ" sz="2000" dirty="0"/>
              <a:t>a </a:t>
            </a:r>
            <a:r>
              <a:rPr lang="cs-CZ" sz="2000" dirty="0" smtClean="0"/>
              <a:t>zajišťování zásobování vodou</a:t>
            </a:r>
            <a:endParaRPr lang="cs-CZ" sz="2000" dirty="0"/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cs-CZ" sz="2000" dirty="0" smtClean="0"/>
              <a:t>Odpadová </a:t>
            </a:r>
            <a:r>
              <a:rPr lang="cs-CZ" sz="2000" dirty="0"/>
              <a:t>infrastruktura – stokové sítě </a:t>
            </a:r>
            <a:r>
              <a:rPr lang="cs-CZ" sz="2000" dirty="0" smtClean="0"/>
              <a:t>vč</a:t>
            </a:r>
            <a:r>
              <a:rPr lang="cs-CZ" sz="2000" dirty="0"/>
              <a:t>. s</a:t>
            </a:r>
            <a:r>
              <a:rPr lang="cs-CZ" sz="2000" dirty="0" smtClean="0"/>
              <a:t>běru odpadu a distribuce odpadních vod</a:t>
            </a:r>
            <a:endParaRPr lang="cs-CZ" sz="2000" dirty="0"/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cs-CZ" sz="2000" dirty="0"/>
              <a:t>ICT </a:t>
            </a:r>
            <a:r>
              <a:rPr lang="cs-CZ" sz="2000" dirty="0" smtClean="0"/>
              <a:t>infrastruktura vč. </a:t>
            </a:r>
            <a:r>
              <a:rPr lang="cs-CZ" sz="2000" dirty="0"/>
              <a:t>z</a:t>
            </a:r>
            <a:r>
              <a:rPr lang="cs-CZ" sz="2000" dirty="0" smtClean="0"/>
              <a:t>álohování dat a distribučních informačních systémů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Finanční aspekty energeticky úsporné </a:t>
            </a:r>
            <a:r>
              <a:rPr lang="cs-CZ" sz="2000" dirty="0" smtClean="0"/>
              <a:t>obnovy, např. posouzení investičních a provozních nákladů anebo finančních úspor v průběhu provozní etapy – vztahuje se k oblasti výše uvedených druhů veřejné </a:t>
            </a:r>
            <a:r>
              <a:rPr lang="cs-CZ" sz="2000" dirty="0"/>
              <a:t>infrastruktury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Integrace obnovitelných zdrojů energie (do výše jmenovaných </a:t>
            </a:r>
            <a:r>
              <a:rPr lang="cs-CZ" sz="2000" dirty="0" smtClean="0"/>
              <a:t>druhů veřejných </a:t>
            </a:r>
            <a:r>
              <a:rPr lang="cs-CZ" sz="2000" dirty="0"/>
              <a:t>infrastruktur)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2E68539-DDD3-48F4-A9F2-F55242409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862" y="1141346"/>
            <a:ext cx="8562975" cy="337830"/>
          </a:xfrm>
        </p:spPr>
        <p:txBody>
          <a:bodyPr/>
          <a:lstStyle/>
          <a:p>
            <a:r>
              <a:rPr lang="cs-CZ" dirty="0" smtClean="0"/>
              <a:t>SO2.1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14961-EF56-45EA-8EBF-E527BC24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Výzva </a:t>
            </a:r>
            <a:r>
              <a:rPr lang="cs-CZ" dirty="0" smtClean="0"/>
              <a:t>– témata 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09B9AC-5123-4E04-8BA4-57DF9ECC9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812" y="1063831"/>
            <a:ext cx="8671579" cy="5269734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400" dirty="0">
                <a:solidFill>
                  <a:schemeClr val="accent1"/>
                </a:solidFill>
              </a:rPr>
              <a:t>SO2.2</a:t>
            </a: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2000" dirty="0"/>
              <a:t>nadále plně </a:t>
            </a:r>
            <a:r>
              <a:rPr lang="cs-CZ" sz="2000" dirty="0" smtClean="0"/>
              <a:t>otevřen </a:t>
            </a:r>
            <a:endParaRPr lang="cs-CZ" sz="2000" dirty="0"/>
          </a:p>
          <a:p>
            <a:pPr>
              <a:lnSpc>
                <a:spcPts val="2500"/>
              </a:lnSpc>
            </a:pPr>
            <a:r>
              <a:rPr lang="cs-CZ" sz="2400" dirty="0" smtClean="0">
                <a:solidFill>
                  <a:schemeClr val="accent1"/>
                </a:solidFill>
              </a:rPr>
              <a:t>SO2.3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000" dirty="0" smtClean="0"/>
              <a:t>Uzavřen – témata jsou již zcela vyčerpána předchozími projekty</a:t>
            </a:r>
          </a:p>
          <a:p>
            <a:pPr>
              <a:lnSpc>
                <a:spcPts val="2500"/>
              </a:lnSpc>
            </a:pPr>
            <a:endParaRPr lang="cs-CZ" sz="1200" dirty="0" smtClean="0">
              <a:solidFill>
                <a:schemeClr val="accent1"/>
              </a:solidFill>
            </a:endParaRPr>
          </a:p>
          <a:p>
            <a:pPr>
              <a:lnSpc>
                <a:spcPts val="2500"/>
              </a:lnSpc>
            </a:pPr>
            <a:r>
              <a:rPr lang="cs-CZ" sz="2400" dirty="0" smtClean="0">
                <a:solidFill>
                  <a:schemeClr val="accent1"/>
                </a:solidFill>
              </a:rPr>
              <a:t>SO3.1</a:t>
            </a: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2000" dirty="0"/>
              <a:t>nadále plně otevřen </a:t>
            </a:r>
            <a:endParaRPr lang="cs-CZ" sz="2000" dirty="0" smtClean="0"/>
          </a:p>
          <a:p>
            <a:pPr>
              <a:lnSpc>
                <a:spcPts val="2500"/>
              </a:lnSpc>
            </a:pPr>
            <a:r>
              <a:rPr lang="cs-CZ" sz="2400" dirty="0" smtClean="0">
                <a:solidFill>
                  <a:schemeClr val="accent1"/>
                </a:solidFill>
              </a:rPr>
              <a:t>SO3.2</a:t>
            </a:r>
            <a:endParaRPr lang="cs-CZ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Kulturní a Kreativní průmysl (CCI) </a:t>
            </a:r>
            <a:r>
              <a:rPr lang="cs-CZ" sz="1800" dirty="0" smtClean="0"/>
              <a:t>včetně: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CCI podnikání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CCI přístupů/politik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/>
              <a:t>Oborově-průřezové spolupráce a vazeb mezi CCI a jinými sektory, kde jsou dostupné inovativní technologie (např</a:t>
            </a:r>
            <a:r>
              <a:rPr lang="cs-CZ" sz="1800" dirty="0"/>
              <a:t>. řemeslo a digitální technologie</a:t>
            </a:r>
            <a:r>
              <a:rPr lang="cs-CZ" sz="1800" dirty="0" smtClean="0"/>
              <a:t>)</a:t>
            </a:r>
            <a:endParaRPr lang="cs-CZ" sz="1800" dirty="0"/>
          </a:p>
          <a:p>
            <a:pPr>
              <a:lnSpc>
                <a:spcPts val="2500"/>
              </a:lnSpc>
            </a:pPr>
            <a:r>
              <a:rPr lang="cs-CZ" sz="2400" dirty="0" smtClean="0">
                <a:solidFill>
                  <a:schemeClr val="accent1"/>
                </a:solidFill>
              </a:rPr>
              <a:t>SO3.3</a:t>
            </a: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2000" dirty="0"/>
              <a:t>nadále plně otevřen </a:t>
            </a:r>
            <a:endParaRPr lang="cs-CZ" sz="2000" dirty="0" smtClean="0"/>
          </a:p>
          <a:p>
            <a:pPr>
              <a:lnSpc>
                <a:spcPts val="2500"/>
              </a:lnSpc>
            </a:pPr>
            <a:endParaRPr lang="cs-CZ" sz="1400" dirty="0"/>
          </a:p>
          <a:p>
            <a:pPr>
              <a:lnSpc>
                <a:spcPts val="2500"/>
              </a:lnSpc>
            </a:pPr>
            <a:r>
              <a:rPr lang="cs-CZ" sz="2400" dirty="0" smtClean="0">
                <a:solidFill>
                  <a:schemeClr val="accent1"/>
                </a:solidFill>
              </a:rPr>
              <a:t>SO4.1</a:t>
            </a: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2000" dirty="0"/>
              <a:t>nadále plně otevřen </a:t>
            </a:r>
            <a:endParaRPr lang="cs-CZ" sz="2000" dirty="0" smtClean="0"/>
          </a:p>
          <a:p>
            <a:pPr>
              <a:lnSpc>
                <a:spcPts val="2500"/>
              </a:lnSpc>
            </a:pPr>
            <a:r>
              <a:rPr lang="cs-CZ" sz="2400" dirty="0" smtClean="0">
                <a:solidFill>
                  <a:schemeClr val="accent1"/>
                </a:solidFill>
              </a:rPr>
              <a:t>SO4.2</a:t>
            </a:r>
            <a:r>
              <a:rPr lang="cs-CZ" sz="3200" dirty="0" smtClean="0">
                <a:solidFill>
                  <a:schemeClr val="accent1"/>
                </a:solidFill>
              </a:rPr>
              <a:t> </a:t>
            </a:r>
            <a:r>
              <a:rPr lang="cs-CZ" sz="2000" dirty="0"/>
              <a:t>nadále plně otevřen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365" y="149225"/>
            <a:ext cx="6430822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Kontrola ´</a:t>
            </a:r>
            <a:r>
              <a:rPr lang="cs-CZ" dirty="0" err="1" smtClean="0"/>
              <a:t>legal</a:t>
            </a:r>
            <a:r>
              <a:rPr lang="cs-CZ" dirty="0" smtClean="0"/>
              <a:t> status´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/>
            <a:endParaRPr lang="cs-CZ" sz="1800" dirty="0"/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161365" y="1025893"/>
            <a:ext cx="8630723" cy="1646492"/>
          </a:xfrm>
        </p:spPr>
        <p:txBody>
          <a:bodyPr/>
          <a:lstStyle/>
          <a:p>
            <a:r>
              <a:rPr lang="cs-CZ" sz="2400" dirty="0" smtClean="0"/>
              <a:t>1.) Projektový partner označí svůj </a:t>
            </a:r>
            <a:r>
              <a:rPr lang="cs-CZ" sz="2400" dirty="0" err="1" smtClean="0"/>
              <a:t>legal</a:t>
            </a:r>
            <a:r>
              <a:rPr lang="cs-CZ" sz="2400" dirty="0" smtClean="0"/>
              <a:t> status v projektové žádosti</a:t>
            </a:r>
          </a:p>
          <a:p>
            <a:r>
              <a:rPr lang="cs-CZ" sz="2400" dirty="0" smtClean="0"/>
              <a:t>2.) Kontrolu správnosti označení provádí Národní kontaktní místo až po uzavření výzvy. Vyzve partnery k předložení dokladů.</a:t>
            </a:r>
          </a:p>
          <a:p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6864" y="2774262"/>
            <a:ext cx="849522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Definice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partnerů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je 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v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Application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Manual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část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B. II.:</a:t>
            </a:r>
          </a:p>
          <a:p>
            <a:r>
              <a:rPr lang="sk-SK" altLang="cs-CZ" sz="1600" b="1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→ </a:t>
            </a:r>
            <a:r>
              <a:rPr lang="sk-SK" altLang="cs-CZ" sz="1600" b="1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Partneři</a:t>
            </a:r>
            <a:r>
              <a:rPr lang="sk-SK" altLang="cs-CZ" sz="1600" b="1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b="1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3 </a:t>
            </a:r>
            <a:r>
              <a:rPr lang="sk-SK" altLang="cs-CZ" sz="1600" b="1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skupin</a:t>
            </a:r>
            <a:r>
              <a:rPr lang="sk-SK" altLang="cs-CZ" sz="1600" b="1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  <a:endParaRPr lang="sk-SK" altLang="cs-CZ" sz="1600" b="1" dirty="0">
              <a:solidFill>
                <a:srgbClr val="17375E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AutoNum type="alphaUcPeriod"/>
            </a:pP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Národní,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regionální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a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lokální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instituce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veřejného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sektoru -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včetně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„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public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equivalent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bodies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“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podle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čl.2(1)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Směrnice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2014/24/EU a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včetně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EGTC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podle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čl. 2(16)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Nařízení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1303/2013</a:t>
            </a:r>
            <a:endParaRPr lang="sk-SK" altLang="cs-CZ" sz="1600" dirty="0">
              <a:solidFill>
                <a:srgbClr val="17375E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AutoNum type="alphaUcPeriod" startAt="2"/>
            </a:pP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Soukromé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instituce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sk-SK" altLang="cs-CZ" sz="1600" dirty="0">
              <a:solidFill>
                <a:srgbClr val="17375E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AutoNum type="alphaUcPeriod" startAt="2"/>
            </a:pP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sk-SK" altLang="cs-CZ" sz="1600" dirty="0" err="1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Mezinárodní</a:t>
            </a:r>
            <a:r>
              <a:rPr lang="sk-SK" altLang="cs-CZ" sz="1600" dirty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organizace</a:t>
            </a:r>
            <a:r>
              <a:rPr lang="sk-SK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sk-SK" altLang="cs-CZ" sz="1600" dirty="0">
              <a:solidFill>
                <a:srgbClr val="17375E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cs-CZ" altLang="cs-CZ" sz="1600" dirty="0" smtClean="0">
              <a:solidFill>
                <a:srgbClr val="17375E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cs-CZ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Leadpartner</a:t>
            </a:r>
            <a:r>
              <a:rPr lang="cs-CZ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může být ze skupiny: </a:t>
            </a:r>
          </a:p>
          <a:p>
            <a:r>
              <a:rPr lang="cs-CZ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A.</a:t>
            </a:r>
          </a:p>
          <a:p>
            <a:r>
              <a:rPr lang="cs-CZ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B. jen pokud splní podmínky finančního zdraví, </a:t>
            </a:r>
          </a:p>
          <a:p>
            <a:r>
              <a:rPr lang="cs-CZ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C. jen pokud se řídí národním právem některého z členských států programu </a:t>
            </a:r>
          </a:p>
          <a:p>
            <a:r>
              <a:rPr lang="cs-CZ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Leadpartner</a:t>
            </a:r>
            <a:r>
              <a:rPr lang="cs-CZ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může být také z kategorie ´</a:t>
            </a:r>
            <a:r>
              <a:rPr lang="cs-CZ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assimilated</a:t>
            </a:r>
            <a:r>
              <a:rPr lang="cs-CZ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600" dirty="0" err="1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partners</a:t>
            </a:r>
            <a:r>
              <a:rPr lang="cs-CZ" altLang="cs-CZ" sz="1600" dirty="0" smtClean="0">
                <a:solidFill>
                  <a:srgbClr val="17375E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´</a:t>
            </a:r>
            <a:endParaRPr lang="cs-CZ" altLang="cs-CZ" sz="1600" dirty="0">
              <a:solidFill>
                <a:srgbClr val="17375E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412970" y="1325058"/>
            <a:ext cx="924620" cy="480497"/>
          </a:xfrm>
          <a:prstGeom prst="rightArrow">
            <a:avLst>
              <a:gd name="adj1" fmla="val 389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365" y="149225"/>
            <a:ext cx="6430822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Kontrola ´</a:t>
            </a:r>
            <a:r>
              <a:rPr lang="cs-CZ" dirty="0" err="1" smtClean="0"/>
              <a:t>legal</a:t>
            </a:r>
            <a:r>
              <a:rPr lang="cs-CZ" dirty="0" smtClean="0"/>
              <a:t> status´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61365" y="1627094"/>
            <a:ext cx="8698473" cy="384867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/>
            <a:endParaRPr lang="cs-CZ" sz="1800" dirty="0"/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169303" y="1066286"/>
            <a:ext cx="8555036" cy="443345"/>
          </a:xfrm>
        </p:spPr>
        <p:txBody>
          <a:bodyPr/>
          <a:lstStyle/>
          <a:p>
            <a:r>
              <a:rPr lang="cs-CZ" sz="2400" dirty="0" smtClean="0"/>
              <a:t>Další zařazení institucí; program pracuje i s pojmy: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1365" y="1509631"/>
            <a:ext cx="886833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sk-SK" altLang="cs-CZ" sz="1600" dirty="0">
                <a:solidFill>
                  <a:srgbClr val="17375E"/>
                </a:solidFill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→ </a:t>
            </a:r>
            <a:r>
              <a:rPr lang="sk-SK" altLang="cs-CZ" sz="1600" dirty="0" smtClean="0">
                <a:solidFill>
                  <a:srgbClr val="17375E"/>
                </a:solidFill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„</a:t>
            </a:r>
            <a:r>
              <a:rPr lang="sk-SK" altLang="cs-CZ" sz="1600" dirty="0" err="1" smtClean="0">
                <a:solidFill>
                  <a:srgbClr val="17375E"/>
                </a:solidFill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Public</a:t>
            </a:r>
            <a:r>
              <a:rPr lang="sk-SK" altLang="cs-CZ" sz="1600" dirty="0" smtClean="0">
                <a:solidFill>
                  <a:srgbClr val="17375E"/>
                </a:solidFill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k-SK" altLang="cs-CZ" sz="1600" dirty="0" err="1" smtClean="0">
                <a:solidFill>
                  <a:srgbClr val="17375E"/>
                </a:solidFill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equivalent</a:t>
            </a:r>
            <a:r>
              <a:rPr lang="sk-SK" altLang="cs-CZ" sz="1600" dirty="0" smtClean="0">
                <a:solidFill>
                  <a:srgbClr val="17375E"/>
                </a:solidFill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body:“</a:t>
            </a:r>
            <a:r>
              <a:rPr lang="cs-CZ" altLang="cs-CZ" dirty="0" smtClean="0"/>
              <a:t> </a:t>
            </a:r>
            <a:r>
              <a:rPr lang="cs-CZ" dirty="0" smtClean="0"/>
              <a:t>„</a:t>
            </a:r>
            <a:r>
              <a:rPr lang="cs-CZ" dirty="0"/>
              <a:t>V</a:t>
            </a:r>
            <a:r>
              <a:rPr lang="cs-CZ" dirty="0" smtClean="0"/>
              <a:t>eřejnoprávními </a:t>
            </a:r>
            <a:r>
              <a:rPr lang="cs-CZ" dirty="0"/>
              <a:t>subjekty“ se rozumějí subjekty se všemi těmito vlastnostmi: </a:t>
            </a:r>
          </a:p>
          <a:p>
            <a:r>
              <a:rPr lang="cs-CZ" dirty="0"/>
              <a:t>a) jsou založeny za zvláštním účelem spočívajícím v uspokojování potřeb obecného zájmu, které nemají průmyslovou nebo obchodní povahu; </a:t>
            </a:r>
          </a:p>
          <a:p>
            <a:r>
              <a:rPr lang="pt-BR" dirty="0"/>
              <a:t>b) mají právní subjektivitu a </a:t>
            </a:r>
          </a:p>
          <a:p>
            <a:r>
              <a:rPr lang="cs-CZ" dirty="0"/>
              <a:t>c) jsou financovány převážně státem, regionálními nebo místními orgány nebo jinými veřejnoprávními subjekty; nebo podléhají řídicímu dohledu těchto orgánů nebo subjektů; nebo je v jejich správním, řídícím nebo dozorčím orgánu více než polovina členů jmenována státem, regionálními nebo místními orgány nebo jinými veřejnoprávními </a:t>
            </a:r>
            <a:r>
              <a:rPr lang="cs-CZ" dirty="0" smtClean="0"/>
              <a:t>subjekty</a:t>
            </a:r>
            <a:endParaRPr lang="sk-SK" altLang="cs-CZ" sz="1600" dirty="0" smtClean="0">
              <a:solidFill>
                <a:srgbClr val="17375E"/>
              </a:solidFill>
              <a:latin typeface="Trebuchet MS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sk-SK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rebuchet MS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→ „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Assimilated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partners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“ – DE, IT subjekty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působící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na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nár.úrovni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se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sídlem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mimo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progr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. území – ale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jejich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kompetence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s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ohledem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na vybrané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akce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se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vztahují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na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progr.území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;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budou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vykonávat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projekt. aktivity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ve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prospěch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regionů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progr.území</a:t>
            </a:r>
            <a:endParaRPr kumimoji="0" lang="sk-SK" altLang="cs-CZ" sz="160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rebuchet MS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→ „EU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partneři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mimo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progr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. území“ – 20% pravidlo flexibility,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odůvodněné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případy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konají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ve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prospěch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progr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. území; ERDF pro </a:t>
            </a:r>
            <a:r>
              <a:rPr kumimoji="0" lang="sk-SK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ně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sk-SK" alt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a aktivity mimo </a:t>
            </a:r>
            <a:r>
              <a:rPr kumimoji="0" lang="sk-SK" altLang="cs-CZ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progr.území</a:t>
            </a:r>
            <a:r>
              <a:rPr kumimoji="0" lang="sk-SK" alt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&lt; </a:t>
            </a:r>
            <a:r>
              <a:rPr kumimoji="0" lang="sk-SK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20% ERDF pro </a:t>
            </a:r>
            <a:r>
              <a:rPr kumimoji="0" lang="sk-SK" alt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projekt</a:t>
            </a:r>
            <a:endParaRPr kumimoji="0" lang="sk-SK" altLang="cs-CZ" sz="160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rebuchet MS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→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partneři z území mimo EU (</a:t>
            </a:r>
            <a:r>
              <a:rPr kumimoji="0" lang="cs-CZ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Third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country </a:t>
            </a:r>
            <a:r>
              <a:rPr kumimoji="0" lang="cs-CZ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partners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) – bez nároku na ERDF, mohou být zařazeni </a:t>
            </a:r>
            <a:r>
              <a:rPr kumimoji="0" lang="cs-CZ" alt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jen jako 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„</a:t>
            </a:r>
            <a:r>
              <a:rPr kumimoji="0" lang="cs-CZ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associated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cs-CZ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partners</a:t>
            </a:r>
            <a:r>
              <a:rPr kumimoji="0" lang="cs-CZ" alt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“</a:t>
            </a:r>
            <a:endParaRPr kumimoji="0" lang="cs-CZ" altLang="cs-CZ" sz="160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rebuchet MS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→ „</a:t>
            </a:r>
            <a:r>
              <a:rPr kumimoji="0" lang="cs-CZ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Associated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cs-CZ" alt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partners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rebuchet MS"/>
                <a:ea typeface="MS PGothic" panose="020B0600070205080204" pitchFamily="34" charset="-128"/>
                <a:cs typeface="Arial" panose="020B0604020202020204" pitchFamily="34" charset="0"/>
              </a:rPr>
              <a:t>“ – bez finančního zapojení, výdaje spojené s jejich účastí v projektu jsou omezeny na cestovní výdaje a ubytování (např. pro potřeby jednání)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rebuchet MS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365" y="149225"/>
            <a:ext cx="6430822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Tendry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61365" y="1627094"/>
            <a:ext cx="8698473" cy="384867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>
              <a:buFont typeface="+mj-lt"/>
              <a:buAutoNum type="alphaUcPeriod"/>
            </a:pPr>
            <a:endParaRPr lang="cs-CZ" sz="1800" dirty="0"/>
          </a:p>
          <a:p>
            <a:pPr marL="457200" indent="-457200"/>
            <a:endParaRPr lang="cs-CZ" sz="1800" dirty="0"/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82387" y="1066286"/>
            <a:ext cx="8577451" cy="4850420"/>
          </a:xfrm>
        </p:spPr>
        <p:txBody>
          <a:bodyPr/>
          <a:lstStyle/>
          <a:p>
            <a:r>
              <a:rPr lang="cs-CZ" sz="2000" dirty="0" smtClean="0"/>
              <a:t>V současnosti se lze ucházet se o volné pozici zveřejněné programem  </a:t>
            </a:r>
            <a:endParaRPr lang="cs-CZ" sz="2000" dirty="0"/>
          </a:p>
          <a:p>
            <a:r>
              <a:rPr lang="cs-CZ" sz="2000" dirty="0"/>
              <a:t> </a:t>
            </a:r>
            <a:r>
              <a:rPr lang="cs-CZ" sz="2000" dirty="0" smtClean="0"/>
              <a:t>               viz dolní menu JOBS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2000" dirty="0" smtClean="0"/>
              <a:t>TENDERS na </a:t>
            </a:r>
            <a:r>
              <a:rPr lang="cs-CZ" sz="2000" dirty="0" err="1" smtClean="0"/>
              <a:t>webstránce</a:t>
            </a:r>
            <a:r>
              <a:rPr lang="cs-CZ" sz="2000" dirty="0" smtClean="0"/>
              <a:t> programu: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 marL="457200" indent="-457200">
              <a:buAutoNum type="arabicParenR"/>
            </a:pPr>
            <a:r>
              <a:rPr lang="cs-CZ" sz="2000" dirty="0" smtClean="0"/>
              <a:t>Project </a:t>
            </a:r>
            <a:r>
              <a:rPr lang="cs-CZ" sz="2000" b="1" dirty="0" smtClean="0"/>
              <a:t>Finance </a:t>
            </a:r>
            <a:r>
              <a:rPr lang="cs-CZ" sz="2000" b="1" dirty="0" err="1" smtClean="0"/>
              <a:t>Manager</a:t>
            </a:r>
            <a:r>
              <a:rPr lang="cs-CZ" sz="2000" b="1" dirty="0" smtClean="0"/>
              <a:t> </a:t>
            </a:r>
            <a:r>
              <a:rPr lang="cs-CZ" sz="2000" dirty="0" err="1" smtClean="0"/>
              <a:t>vacancy</a:t>
            </a:r>
            <a:r>
              <a:rPr lang="cs-CZ" sz="2000" dirty="0" smtClean="0"/>
              <a:t>, </a:t>
            </a:r>
            <a:r>
              <a:rPr lang="cs-CZ" sz="2000" b="1" dirty="0" smtClean="0"/>
              <a:t>Joint </a:t>
            </a:r>
            <a:r>
              <a:rPr lang="cs-CZ" sz="2000" b="1" dirty="0" err="1" smtClean="0"/>
              <a:t>Secretariat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Wien</a:t>
            </a:r>
            <a:r>
              <a:rPr lang="cs-CZ" sz="2000" dirty="0" smtClean="0"/>
              <a:t>)</a:t>
            </a:r>
          </a:p>
          <a:p>
            <a:pPr marL="457200" indent="-457200">
              <a:buAutoNum type="arabicParenR"/>
            </a:pPr>
            <a:r>
              <a:rPr lang="cs-CZ" sz="2000" dirty="0" smtClean="0"/>
              <a:t>Call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b="1" dirty="0" err="1" smtClean="0"/>
              <a:t>experts</a:t>
            </a:r>
            <a:r>
              <a:rPr lang="cs-CZ" sz="2000" b="1" dirty="0" smtClean="0"/>
              <a:t> </a:t>
            </a:r>
          </a:p>
          <a:p>
            <a:r>
              <a:rPr lang="cs-CZ" sz="2000" dirty="0" smtClean="0"/>
              <a:t>Součástí je tendr na hodnotitele kvality projektů podaných ve 3. výzvě!!!</a:t>
            </a:r>
          </a:p>
          <a:p>
            <a:pPr marL="457200" indent="-457200">
              <a:buAutoNum type="arabicParenR"/>
            </a:pPr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55" y="1817215"/>
            <a:ext cx="6182588" cy="12670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18" y="4547782"/>
            <a:ext cx="5264235" cy="1368924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282387" y="1396039"/>
            <a:ext cx="1129471" cy="421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5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Priority, alokace, spolufinancování 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Výzva</a:t>
            </a:r>
          </a:p>
        </p:txBody>
      </p:sp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213896"/>
              </p:ext>
            </p:extLst>
          </p:nvPr>
        </p:nvGraphicFramePr>
        <p:xfrm>
          <a:off x="185530" y="1196975"/>
          <a:ext cx="8758446" cy="164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71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Priority</a:t>
                      </a:r>
                      <a:r>
                        <a:rPr lang="cs-CZ" sz="1600" baseline="0" dirty="0" smtClean="0">
                          <a:latin typeface="Trebuchet MS" panose="020B0603020202020204" pitchFamily="34" charset="0"/>
                        </a:rPr>
                        <a:t>: Nadnárodní spolupráce v oblastech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Alokace v mil. EUR ERDF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Řídící orgán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74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 smtClean="0">
                          <a:latin typeface="Trebuchet MS" panose="020B0603020202020204" pitchFamily="34" charset="0"/>
                        </a:rPr>
                        <a:t>1: Inovace</a:t>
                      </a:r>
                    </a:p>
                    <a:p>
                      <a:pPr algn="l"/>
                      <a:r>
                        <a:rPr lang="cs-CZ" sz="1600" b="0" dirty="0" smtClean="0">
                          <a:latin typeface="Trebuchet MS" panose="020B0603020202020204" pitchFamily="34" charset="0"/>
                        </a:rPr>
                        <a:t>2: Nízkouhlíková</a:t>
                      </a:r>
                      <a:r>
                        <a:rPr lang="cs-CZ" sz="1600" b="0" baseline="0" dirty="0" smtClean="0">
                          <a:latin typeface="Trebuchet MS" panose="020B0603020202020204" pitchFamily="34" charset="0"/>
                        </a:rPr>
                        <a:t> ekonomika</a:t>
                      </a:r>
                      <a:endParaRPr lang="cs-CZ" sz="1600" b="0" dirty="0" smtClean="0">
                        <a:latin typeface="Trebuchet MS" panose="020B0603020202020204" pitchFamily="34" charset="0"/>
                      </a:endParaRPr>
                    </a:p>
                    <a:p>
                      <a:pPr algn="l"/>
                      <a:r>
                        <a:rPr lang="cs-CZ" sz="1600" b="0" dirty="0" smtClean="0">
                          <a:latin typeface="Trebuchet MS" panose="020B0603020202020204" pitchFamily="34" charset="0"/>
                        </a:rPr>
                        <a:t>3: Přírodní a kulturní zdroje</a:t>
                      </a:r>
                    </a:p>
                    <a:p>
                      <a:pPr algn="l"/>
                      <a:r>
                        <a:rPr lang="cs-CZ" sz="1600" b="0" dirty="0" smtClean="0">
                          <a:latin typeface="Trebuchet MS" panose="020B0603020202020204" pitchFamily="34" charset="0"/>
                        </a:rPr>
                        <a:t>4: Doprava</a:t>
                      </a:r>
                      <a:endParaRPr lang="cs-CZ" sz="1600" b="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 program</a:t>
                      </a:r>
                      <a:r>
                        <a:rPr lang="cs-CZ" sz="1600" b="1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=</a:t>
                      </a: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246,5 </a:t>
                      </a:r>
                    </a:p>
                    <a:p>
                      <a:pPr marL="0" algn="ctr" defTabSz="914400" rtl="0" eaLnBrk="1" latinLnBrk="0" hangingPunct="1"/>
                      <a:endParaRPr lang="cs-CZ" sz="1600" b="1" kern="1200" dirty="0" smtClean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Z toho na projekty = 231,8</a:t>
                      </a: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Magistrát města Vídně</a:t>
                      </a:r>
                    </a:p>
                    <a:p>
                      <a:pPr algn="ctr"/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(administrativní</a:t>
                      </a:r>
                    </a:p>
                    <a:p>
                      <a:pPr algn="ctr"/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zajištění =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&gt;</a:t>
                      </a:r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z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v. </a:t>
                      </a:r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Joint </a:t>
                      </a:r>
                      <a:r>
                        <a:rPr lang="cs-CZ" sz="1600" b="1" dirty="0" err="1" smtClean="0">
                          <a:latin typeface="Trebuchet MS" panose="020B0603020202020204" pitchFamily="34" charset="0"/>
                        </a:rPr>
                        <a:t>Secretariat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rebuchet MS" panose="020B0603020202020204" pitchFamily="34" charset="0"/>
                        </a:rPr>
                        <a:t>ve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 V</a:t>
                      </a:r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í</a:t>
                      </a:r>
                      <a:r>
                        <a:rPr lang="en-US" sz="1600" b="1" dirty="0" err="1" smtClean="0">
                          <a:latin typeface="Trebuchet MS" panose="020B0603020202020204" pitchFamily="34" charset="0"/>
                        </a:rPr>
                        <a:t>dni</a:t>
                      </a:r>
                      <a:r>
                        <a:rPr lang="cs-CZ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cs-CZ" sz="1600" b="1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endParaRPr lang="cs-CZ" sz="1600" b="1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>
            <p:extLst/>
          </p:nvPr>
        </p:nvGraphicFramePr>
        <p:xfrm>
          <a:off x="185529" y="2981739"/>
          <a:ext cx="5367131" cy="314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délník 9"/>
          <p:cNvSpPr/>
          <p:nvPr/>
        </p:nvSpPr>
        <p:spPr>
          <a:xfrm>
            <a:off x="5552660" y="3710277"/>
            <a:ext cx="3499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Podíl spolufinancování z </a:t>
            </a: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ERD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F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je stanoven podle sídla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příjemce</a:t>
            </a: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: </a:t>
            </a:r>
          </a:p>
          <a:p>
            <a:pPr marL="383971" marR="0" lvl="1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85 %</a:t>
            </a: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(</a:t>
            </a:r>
            <a:r>
              <a:rPr kumimoji="0" lang="en-GB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CZ,HR,HU,PL,SK,SI</a:t>
            </a: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)</a:t>
            </a:r>
          </a:p>
          <a:p>
            <a:pPr marL="383971" marR="0" lvl="1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80 % (</a:t>
            </a:r>
            <a:r>
              <a:rPr kumimoji="0" lang="en-GB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AT,DE,IT)</a:t>
            </a:r>
            <a:endParaRPr kumimoji="0" lang="cs-CZ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  <a:cs typeface="+mn-cs"/>
            </a:endParaRPr>
          </a:p>
          <a:p>
            <a:pPr marL="383971" marR="0" lvl="1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  <a:cs typeface="+mn-cs"/>
            </a:endParaRPr>
          </a:p>
          <a:p>
            <a:pPr marL="383971" marR="0" lvl="1" indent="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altLang="de-DE" sz="1800" i="1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80 % </a:t>
            </a:r>
            <a:r>
              <a:rPr lang="cs-CZ" altLang="de-DE" sz="1800" i="1" dirty="0" err="1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čl.státy</a:t>
            </a:r>
            <a:r>
              <a:rPr lang="cs-CZ" altLang="de-DE" sz="1800" i="1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 EU mimo </a:t>
            </a:r>
            <a:r>
              <a:rPr lang="cs-CZ" altLang="de-DE" sz="1800" i="1" dirty="0" err="1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progr.území</a:t>
            </a:r>
            <a:r>
              <a:rPr lang="cs-CZ" altLang="de-DE" sz="1800" i="1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endParaRPr kumimoji="0" lang="cs-CZ" altLang="de-DE" sz="1800" b="0" i="1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0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údaje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Národní kontaktní místo – Ministerstvo pro místní rozvoj </a:t>
            </a:r>
          </a:p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Odbor evropské územní spolupráce, </a:t>
            </a:r>
          </a:p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kancelář: Letenská 3, Praha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4D4933"/>
              </a:solidFill>
              <a:effectLst/>
              <a:uLnTx/>
              <a:uFillTx/>
              <a:latin typeface="Trebuchet MS" pitchFamily="34" charset="0"/>
              <a:ea typeface="Tahoma" pitchFamily="34" charset="0"/>
              <a:cs typeface="Raleway"/>
            </a:endParaRPr>
          </a:p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Phone	</a:t>
            </a:r>
            <a:r>
              <a:rPr kumimoji="0" lang="sk-SK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4D4933"/>
              </a:solidFill>
              <a:effectLst/>
              <a:uLnTx/>
              <a:uFillTx/>
              <a:latin typeface="Trebuchet MS" pitchFamily="34" charset="0"/>
              <a:ea typeface="Tahoma" pitchFamily="34" charset="0"/>
              <a:cs typeface="Raleway"/>
            </a:endParaRPr>
          </a:p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Mail	</a:t>
            </a:r>
            <a:r>
              <a:rPr kumimoji="0" lang="sk-SK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4D4933"/>
              </a:solidFill>
              <a:effectLst/>
              <a:uLnTx/>
              <a:uFillTx/>
              <a:latin typeface="Trebuchet MS" pitchFamily="34" charset="0"/>
              <a:ea typeface="Tahoma" pitchFamily="34" charset="0"/>
              <a:cs typeface="Raleway"/>
            </a:endParaRPr>
          </a:p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kumimoji="0" lang="sk-SK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4D4D4E">
                  <a:lumMod val="50000"/>
                </a:srgbClr>
              </a:solidFill>
              <a:effectLst/>
              <a:uLnTx/>
              <a:uFillTx/>
              <a:latin typeface="Trebuchet MS" pitchFamily="34" charset="0"/>
              <a:ea typeface="Tahoma" pitchFamily="34" charset="0"/>
              <a:cs typeface="Raleway"/>
            </a:endParaRPr>
          </a:p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kumimoji="0" lang="sk-SK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4D4933"/>
              </a:solidFill>
              <a:effectLst/>
              <a:uLnTx/>
              <a:uFillTx/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+43 (0) 1 8908 088 - 2403</a:t>
            </a:r>
            <a:endParaRPr kumimoji="0" lang="en-JM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4D4933"/>
              </a:solidFill>
              <a:effectLst/>
              <a:uLnTx/>
              <a:uFillTx/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59046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kumimoji="0" lang="de-AT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kumimoji="0" lang="de-AT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interreg-central.eu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- </a:t>
            </a:r>
            <a:r>
              <a:rPr kumimoji="0" lang="sv-SE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kontakt na Joint Secretariat ve Vidni.</a:t>
            </a:r>
            <a:endParaRPr kumimoji="0" lang="en-JM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61973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Tahoma" pitchFamily="34" charset="0"/>
                <a:cs typeface="Raleway"/>
              </a:rPr>
              <a:t> – odkaz na webovou stránku programu</a:t>
            </a:r>
            <a:endParaRPr kumimoji="0" lang="en-JM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500" b="0" i="0" u="none" strike="noStrike" kern="1200" cap="none" spc="0" normalizeH="0" baseline="0" noProof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500" b="0" i="0" u="none" strike="noStrike" kern="1200" cap="none" spc="0" normalizeH="0" baseline="0" noProof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pPr marL="0" marR="0" lvl="0" indent="0" algn="l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500" b="0" i="0" u="none" strike="noStrike" kern="1200" cap="none" spc="0" normalizeH="0" baseline="0" noProof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190748" y="4727574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kumimoji="0" lang="de-AT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kumimoji="0" lang="de-AT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190750" y="5087937"/>
            <a:ext cx="533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Raleway"/>
                <a:cs typeface="Raleway"/>
              </a:rPr>
              <a:t>linkedin.com/in/</a:t>
            </a:r>
            <a:r>
              <a:rPr kumimoji="0" lang="de-AT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kumimoji="0" lang="de-AT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190749" y="5472320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66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Raleway"/>
                <a:cs typeface="Raleway"/>
              </a:rPr>
              <a:t>twitter.com/</a:t>
            </a:r>
            <a:r>
              <a:rPr kumimoji="0" lang="de-AT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Raleway"/>
                <a:cs typeface="Raleway"/>
              </a:rPr>
              <a:t>interregce</a:t>
            </a:r>
            <a:endParaRPr kumimoji="0" lang="de-AT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4D4933"/>
              </a:solidFill>
              <a:effectLst/>
              <a:uLnTx/>
              <a:uFillTx/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1632321" y="4714875"/>
            <a:ext cx="269875" cy="1008062"/>
            <a:chOff x="1616075" y="4341813"/>
            <a:chExt cx="269875" cy="1008062"/>
          </a:xfrm>
        </p:grpSpPr>
        <p:pic>
          <p:nvPicPr>
            <p:cNvPr id="18" name="Picture 12" descr="\\ISTORAGE\-Print\MA27\Powerpoint\rep\linkedin.e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5113338"/>
              <a:ext cx="258762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\\ISTORAGE\-Print\MA27\Powerpoint\rep\twitter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4760913"/>
              <a:ext cx="258763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\\ISTORAGE\-Print\MA27\Powerpoint\rep\facebook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4341813"/>
              <a:ext cx="1238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výzvy programu v číslech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Výzva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18906"/>
              </p:ext>
            </p:extLst>
          </p:nvPr>
        </p:nvGraphicFramePr>
        <p:xfrm>
          <a:off x="156409" y="1010327"/>
          <a:ext cx="8873289" cy="308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5312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Výzva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Předloženo projektů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Schváleno projektů celkem/ z toho projektů s účastí za ČR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Partnerů z</a:t>
                      </a:r>
                      <a:r>
                        <a:rPr lang="cs-CZ" sz="1400" b="0" baseline="0" dirty="0" smtClean="0"/>
                        <a:t> ČR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Finance: schváleno </a:t>
                      </a:r>
                      <a:r>
                        <a:rPr lang="cs-CZ" sz="1400" b="0" dirty="0" smtClean="0">
                          <a:solidFill>
                            <a:srgbClr val="FF0000"/>
                          </a:solidFill>
                        </a:rPr>
                        <a:t>všem partnerům </a:t>
                      </a:r>
                      <a:r>
                        <a:rPr lang="cs-CZ" sz="1400" b="0" dirty="0" smtClean="0"/>
                        <a:t>(mil. EUR ERDF)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/>
                        <a:t>Finance: schváleno </a:t>
                      </a:r>
                      <a:r>
                        <a:rPr lang="cs-CZ" sz="1400" b="0" dirty="0" smtClean="0">
                          <a:solidFill>
                            <a:srgbClr val="FF0000"/>
                          </a:solidFill>
                        </a:rPr>
                        <a:t>partnerům</a:t>
                      </a:r>
                      <a:r>
                        <a:rPr lang="cs-CZ" sz="1400" b="0" baseline="0" dirty="0" smtClean="0">
                          <a:solidFill>
                            <a:srgbClr val="FF0000"/>
                          </a:solidFill>
                        </a:rPr>
                        <a:t> z ČR</a:t>
                      </a:r>
                      <a:r>
                        <a:rPr lang="cs-CZ" sz="14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24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(1.) 12.2. – 15.4. 2015</a:t>
                      </a:r>
                    </a:p>
                    <a:p>
                      <a:pPr algn="ctr"/>
                      <a:r>
                        <a:rPr lang="cs-CZ" sz="1600" dirty="0" smtClean="0"/>
                        <a:t>(dvoukolová)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620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35</a:t>
                      </a:r>
                      <a:r>
                        <a:rPr lang="cs-CZ" sz="1600" dirty="0" smtClean="0"/>
                        <a:t>/23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70,5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24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(2.) 26.4. – 23.6. 2016</a:t>
                      </a:r>
                    </a:p>
                    <a:p>
                      <a:pPr algn="ctr"/>
                      <a:r>
                        <a:rPr lang="cs-CZ" sz="1600" dirty="0" smtClean="0"/>
                        <a:t>(jednokolová)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50</a:t>
                      </a:r>
                      <a:r>
                        <a:rPr lang="cs-CZ" sz="1600" dirty="0" smtClean="0"/>
                        <a:t>/33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49</a:t>
                      </a:r>
                      <a:r>
                        <a:rPr lang="cs-CZ" sz="1600" baseline="0" dirty="0" smtClean="0"/>
                        <a:t> 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96,4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8,0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46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85</a:t>
                      </a:r>
                      <a:r>
                        <a:rPr lang="cs-CZ" sz="1600" dirty="0" smtClean="0"/>
                        <a:t>/56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166,9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2224" y="4227520"/>
            <a:ext cx="8639985" cy="6315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Rozpočty partnerů z ČR v těchto výzvách: 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od 25 tis. EUR do 1 mil. EUR (vedoucí partner),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m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edián = cca 150 tis. EUR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56409" y="5485665"/>
          <a:ext cx="887328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07">
                  <a:extLst>
                    <a:ext uri="{9D8B030D-6E8A-4147-A177-3AD203B41FA5}">
                      <a16:colId xmlns:a16="http://schemas.microsoft.com/office/drawing/2014/main" val="3455969743"/>
                    </a:ext>
                  </a:extLst>
                </a:gridCol>
                <a:gridCol w="1082667">
                  <a:extLst>
                    <a:ext uri="{9D8B030D-6E8A-4147-A177-3AD203B41FA5}">
                      <a16:colId xmlns:a16="http://schemas.microsoft.com/office/drawing/2014/main" val="1335940786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629619761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850837176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3825908596"/>
                    </a:ext>
                  </a:extLst>
                </a:gridCol>
                <a:gridCol w="1437773">
                  <a:extLst>
                    <a:ext uri="{9D8B030D-6E8A-4147-A177-3AD203B41FA5}">
                      <a16:colId xmlns:a16="http://schemas.microsoft.com/office/drawing/2014/main" val="1040053175"/>
                    </a:ext>
                  </a:extLst>
                </a:gridCol>
              </a:tblGrid>
              <a:tr h="6816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(3.) 21.9.2017</a:t>
                      </a:r>
                    </a:p>
                    <a:p>
                      <a:pPr algn="ctr"/>
                      <a:r>
                        <a:rPr lang="cs-CZ" sz="2000" dirty="0" smtClean="0"/>
                        <a:t> – 25.1. 2018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?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?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? /</a:t>
                      </a:r>
                      <a:r>
                        <a:rPr lang="cs-CZ" sz="2000" baseline="0" dirty="0" smtClean="0"/>
                        <a:t> ?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60,0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?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515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2224" y="5034158"/>
            <a:ext cx="8862655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AKTUÁLNÍ JE VYHLÁŠENÍ 3. VÝZVY !!!!!!! 		     Plánovaná alokace</a:t>
            </a:r>
          </a:p>
        </p:txBody>
      </p:sp>
    </p:spTree>
    <p:extLst>
      <p:ext uri="{BB962C8B-B14F-4D97-AF65-F5344CB8AC3E}">
        <p14:creationId xmlns:p14="http://schemas.microsoft.com/office/powerpoint/2010/main" val="39133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94129" y="149225"/>
            <a:ext cx="6498058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Rozpočet 3. výzvy</a:t>
            </a:r>
            <a:endParaRPr lang="de-AT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644" y="1339940"/>
            <a:ext cx="8538889" cy="433996"/>
          </a:xfrm>
        </p:spPr>
        <p:txBody>
          <a:bodyPr/>
          <a:lstStyle/>
          <a:p>
            <a:r>
              <a:rPr lang="en-GB" b="1" dirty="0" smtClean="0"/>
              <a:t>Indi</a:t>
            </a:r>
            <a:r>
              <a:rPr lang="cs-CZ" b="1" dirty="0" err="1" smtClean="0"/>
              <a:t>kativní</a:t>
            </a:r>
            <a:r>
              <a:rPr lang="cs-CZ" b="1" dirty="0" smtClean="0"/>
              <a:t> rozpočet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24298"/>
              </p:ext>
            </p:extLst>
          </p:nvPr>
        </p:nvGraphicFramePr>
        <p:xfrm>
          <a:off x="1273509" y="1878785"/>
          <a:ext cx="6622259" cy="304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087">
                  <a:extLst>
                    <a:ext uri="{9D8B030D-6E8A-4147-A177-3AD203B41FA5}">
                      <a16:colId xmlns:a16="http://schemas.microsoft.com/office/drawing/2014/main" val="3904462914"/>
                    </a:ext>
                  </a:extLst>
                </a:gridCol>
                <a:gridCol w="2206172">
                  <a:extLst>
                    <a:ext uri="{9D8B030D-6E8A-4147-A177-3AD203B41FA5}">
                      <a16:colId xmlns:a16="http://schemas.microsoft.com/office/drawing/2014/main" val="289440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 smtClean="0"/>
                        <a:t>Priorit</a:t>
                      </a:r>
                      <a:r>
                        <a:rPr lang="cs-CZ" sz="1600" noProof="0" dirty="0" smtClean="0"/>
                        <a:t>a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Indi</a:t>
                      </a:r>
                      <a:r>
                        <a:rPr lang="cs-CZ" sz="1600" noProof="0" dirty="0" err="1" smtClean="0"/>
                        <a:t>kativní</a:t>
                      </a:r>
                      <a:r>
                        <a:rPr lang="en-GB" sz="1600" baseline="0" noProof="0" dirty="0" smtClean="0"/>
                        <a:t> ERDF al</a:t>
                      </a:r>
                      <a:r>
                        <a:rPr lang="cs-CZ" sz="1600" baseline="0" noProof="0" dirty="0" err="1" smtClean="0"/>
                        <a:t>okace</a:t>
                      </a:r>
                      <a:r>
                        <a:rPr lang="en-GB" sz="1600" baseline="0" noProof="0" dirty="0" smtClean="0"/>
                        <a:t> (</a:t>
                      </a:r>
                      <a:r>
                        <a:rPr lang="cs-CZ" sz="1600" baseline="0" noProof="0" dirty="0" smtClean="0"/>
                        <a:t>v </a:t>
                      </a:r>
                      <a:r>
                        <a:rPr lang="en-GB" sz="1600" baseline="0" noProof="0" dirty="0" smtClean="0"/>
                        <a:t>m</a:t>
                      </a:r>
                      <a:r>
                        <a:rPr lang="cs-CZ" sz="1600" baseline="0" noProof="0" dirty="0" err="1" smtClean="0"/>
                        <a:t>il</a:t>
                      </a:r>
                      <a:r>
                        <a:rPr lang="cs-CZ" sz="1600" baseline="0" noProof="0" dirty="0" smtClean="0"/>
                        <a:t>.</a:t>
                      </a:r>
                      <a:r>
                        <a:rPr lang="en-GB" sz="1600" baseline="0" noProof="0" dirty="0" smtClean="0"/>
                        <a:t> EUR)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603220"/>
                  </a:ext>
                </a:extLst>
              </a:tr>
              <a:tr h="51752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noProof="0" dirty="0" smtClean="0"/>
                        <a:t>IN</a:t>
                      </a:r>
                      <a:r>
                        <a:rPr lang="cs-CZ" sz="1600" noProof="0" dirty="0" smtClean="0"/>
                        <a:t>OVACE</a:t>
                      </a:r>
                      <a:endParaRPr lang="en-US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20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148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342900" indent="-342900" algn="l" defTabSz="913878" rtl="0" eaLnBrk="1" latinLnBrk="0" hangingPunct="1">
                        <a:buFont typeface="+mj-lt"/>
                        <a:buAutoNum type="arabicPeriod" startAt="2"/>
                      </a:pPr>
                      <a:r>
                        <a:rPr lang="cs-CZ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NÍZKOUHLÍKOVÉ</a:t>
                      </a:r>
                      <a:r>
                        <a:rPr lang="cs-CZ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HOSPODÁŘSTVÍ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10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891247"/>
                  </a:ext>
                </a:extLst>
              </a:tr>
              <a:tr h="5370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cs-CZ" sz="1600" noProof="0" dirty="0" smtClean="0"/>
                        <a:t>PŘÍRODNÍ</a:t>
                      </a:r>
                      <a:r>
                        <a:rPr lang="cs-CZ" sz="1600" baseline="0" noProof="0" dirty="0" smtClean="0"/>
                        <a:t> A KULTURNÍ ZDROJE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20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974141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cs-CZ" sz="1600" noProof="0" dirty="0" smtClean="0"/>
                        <a:t>DOPRAVA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10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0731796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r>
                        <a:rPr lang="cs-CZ" sz="1600" b="1" noProof="0" dirty="0" smtClean="0"/>
                        <a:t>Celkem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/>
                        <a:t>60</a:t>
                      </a:r>
                      <a:endParaRPr lang="en-GB" sz="16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689619"/>
                  </a:ext>
                </a:extLst>
              </a:tr>
            </a:tbl>
          </a:graphicData>
        </a:graphic>
      </p:graphicFrame>
      <p:sp>
        <p:nvSpPr>
          <p:cNvPr id="11" name="Rechteck 25"/>
          <p:cNvSpPr/>
          <p:nvPr/>
        </p:nvSpPr>
        <p:spPr>
          <a:xfrm>
            <a:off x="1273509" y="5101450"/>
            <a:ext cx="6622259" cy="357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prstClr val="white"/>
                </a:solidFill>
                <a:latin typeface="Trebuchet MS"/>
              </a:rPr>
              <a:t>Celková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alokace</a:t>
            </a:r>
            <a:r>
              <a:rPr kumimoji="0" lang="cs-CZ" sz="1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ERDF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</a:t>
            </a:r>
            <a:r>
              <a:rPr kumimoji="0" lang="cs-CZ" sz="1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výzvu a podle priorit </a:t>
            </a:r>
            <a:r>
              <a:rPr lang="cs-CZ" dirty="0" smtClean="0">
                <a:solidFill>
                  <a:prstClr val="white"/>
                </a:solidFill>
                <a:latin typeface="Trebuchet MS"/>
              </a:rPr>
              <a:t>může být pozměněna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" y="3510866"/>
            <a:ext cx="404703" cy="4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\\ISTORAGE\-Print\MA27\Powerpoint\rep\icons (7)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" y="4027975"/>
            <a:ext cx="400761" cy="4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\\ISTORAGE\-Print\MA27\Powerpoint\rep\icons (8)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" y="3026076"/>
            <a:ext cx="405360" cy="4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ISTORAGE\-Print\MA27\Powerpoint\rep\icons (2).e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" y="2537867"/>
            <a:ext cx="405360" cy="4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Schválené projekty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8212"/>
            <a:ext cx="9172987" cy="328487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63022" y="4836916"/>
            <a:ext cx="146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ovací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08730" y="4861128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smtClean="0">
                <a:solidFill>
                  <a:srgbClr val="7E93A5"/>
                </a:solidFill>
                <a:latin typeface="Trebuchet MS"/>
              </a:rPr>
              <a:t>Nízkouhlíkové hospodářství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029199" y="4883084"/>
            <a:ext cx="178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err="1" smtClean="0">
                <a:solidFill>
                  <a:srgbClr val="7E93A5"/>
                </a:solidFill>
                <a:latin typeface="Trebuchet MS"/>
              </a:rPr>
              <a:t>Živ.prostředí</a:t>
            </a:r>
            <a:r>
              <a:rPr kumimoji="0" lang="de-A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&amp; </a:t>
            </a:r>
            <a:r>
              <a:rPr lang="cs-CZ" sz="1400" b="1" dirty="0" smtClean="0">
                <a:solidFill>
                  <a:srgbClr val="7E93A5"/>
                </a:solidFill>
                <a:latin typeface="Trebuchet MS"/>
              </a:rPr>
              <a:t>kultura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485538" y="4839172"/>
            <a:ext cx="143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smtClean="0">
                <a:solidFill>
                  <a:srgbClr val="7E93A5"/>
                </a:solidFill>
                <a:latin typeface="Trebuchet MS"/>
              </a:rPr>
              <a:t>Doprava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hteck 25"/>
          <p:cNvSpPr/>
          <p:nvPr/>
        </p:nvSpPr>
        <p:spPr>
          <a:xfrm>
            <a:off x="238898" y="957981"/>
            <a:ext cx="8678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85 </a:t>
            </a:r>
            <a:r>
              <a:rPr lang="cs-CZ" sz="2000" i="1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nadnárodních projektů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 dotací v</a:t>
            </a:r>
            <a:r>
              <a:rPr kumimoji="0" lang="cs-CZ" sz="2000" b="0" i="1" u="none" strike="noStrike" kern="1200" cap="none" spc="0" normalizeH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objemu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1</a:t>
            </a:r>
            <a:r>
              <a:rPr kumimoji="0" lang="sk-SK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</a:t>
            </a:r>
            <a:r>
              <a:rPr kumimoji="0" 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</a:t>
            </a:r>
            <a:r>
              <a:rPr kumimoji="0" lang="cs-CZ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il</a:t>
            </a:r>
            <a:r>
              <a:rPr kumimoji="0" 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EUR ERDF</a:t>
            </a:r>
            <a:r>
              <a:rPr kumimoji="0" 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;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cs-CZ" sz="2000" i="1" dirty="0" smtClean="0">
                <a:solidFill>
                  <a:srgbClr val="90ABAB">
                    <a:lumMod val="50000"/>
                  </a:srgbClr>
                </a:solidFill>
                <a:latin typeface="Trebuchet MS"/>
              </a:rPr>
              <a:t>zaměřených na realizaci chytrých řešení v oblasti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0ABAB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82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3. výzvy</a:t>
            </a:r>
            <a:endParaRPr lang="de-AT" dirty="0"/>
          </a:p>
        </p:txBody>
      </p:sp>
      <p:sp>
        <p:nvSpPr>
          <p:cNvPr id="45" name="Oval 44"/>
          <p:cNvSpPr/>
          <p:nvPr/>
        </p:nvSpPr>
        <p:spPr>
          <a:xfrm>
            <a:off x="970547" y="1370653"/>
            <a:ext cx="914912" cy="944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ＭＳ Ｐゴシック" panose="020B0600070205080204" pitchFamily="34" charset="-128"/>
                <a:cs typeface="+mn-cs"/>
              </a:rPr>
              <a:t>€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04445" y="3729287"/>
            <a:ext cx="914912" cy="9443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16989" y="3718440"/>
            <a:ext cx="914912" cy="944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85703" y="3736259"/>
            <a:ext cx="914912" cy="944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074552" y="1361456"/>
            <a:ext cx="914912" cy="944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14470" y="3723360"/>
            <a:ext cx="914912" cy="944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973841" y="1404251"/>
            <a:ext cx="914912" cy="944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002304" y="1370653"/>
            <a:ext cx="914912" cy="944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7416" y="2374420"/>
            <a:ext cx="1381173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ERDF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8035" y="2691467"/>
            <a:ext cx="1579418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Indi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kativní</a:t>
            </a:r>
            <a:r>
              <a:rPr kumimoji="0" lang="cs-CZ" sz="1200" b="0" i="0" u="none" strike="noStrike" kern="1200" cap="none" spc="0" normalizeH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rozpočet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60 mil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ionů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EUR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16989" y="4700822"/>
            <a:ext cx="875786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eMS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1203" y="4982132"/>
            <a:ext cx="1579418" cy="74234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noProof="0" dirty="0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Předkládání žádostí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pouze přes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online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syst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é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78851" y="2396321"/>
            <a:ext cx="1108626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Priorit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28542" y="2684564"/>
            <a:ext cx="1680063" cy="50067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Otevřeny 4 priority (část z nich omezeně)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30099" y="2396321"/>
            <a:ext cx="1495526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Specific</a:t>
            </a:r>
            <a:r>
              <a:rPr kumimoji="0" lang="cs-CZ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ké</a:t>
            </a:r>
            <a:r>
              <a:rPr kumimoji="0" lang="cs-CZ" sz="1200" b="1" i="0" u="none" strike="noStrike" kern="1200" cap="none" spc="0" normalizeH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 cíle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81425" y="2642452"/>
            <a:ext cx="1787234" cy="74234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Projekty mohou být podány</a:t>
            </a:r>
            <a:r>
              <a:rPr lang="cs-CZ" sz="1200" dirty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 </a:t>
            </a:r>
            <a:r>
              <a:rPr lang="cs-CZ" sz="1200" dirty="0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v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9 specific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kých</a:t>
            </a:r>
            <a:r>
              <a:rPr kumimoji="0" lang="cs-CZ" sz="1200" b="0" i="0" u="none" strike="noStrike" kern="1200" cap="none" spc="0" normalizeH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cílech („SO“)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88408" y="4732875"/>
            <a:ext cx="600980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4D4D4E"/>
                </a:solidFill>
                <a:latin typeface="Trebuchet MS" pitchFamily="34" charset="0"/>
                <a:cs typeface="Raleway"/>
              </a:rPr>
              <a:t>Trvání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68659" y="4991189"/>
            <a:ext cx="2115669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Od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21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.</a:t>
            </a:r>
            <a:r>
              <a:rPr kumimoji="0" lang="cs-CZ" sz="1200" b="0" i="0" u="none" strike="noStrike" kern="1200" cap="none" spc="0" normalizeH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září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2017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</a:br>
            <a:r>
              <a:rPr lang="cs-CZ" sz="1200" noProof="0" dirty="0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do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25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.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ledna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2018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73434" y="4718009"/>
            <a:ext cx="631950" cy="446876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P</a:t>
            </a:r>
            <a:r>
              <a:rPr lang="cs-CZ" sz="1200" b="1" dirty="0" err="1" smtClean="0">
                <a:solidFill>
                  <a:srgbClr val="4D4D4E"/>
                </a:solidFill>
                <a:latin typeface="Trebuchet MS" pitchFamily="34" charset="0"/>
                <a:cs typeface="Raleway"/>
              </a:rPr>
              <a:t>ostup</a:t>
            </a:r>
            <a:endParaRPr lang="cs-CZ" sz="1200" b="1" dirty="0" smtClean="0">
              <a:solidFill>
                <a:srgbClr val="4D4D4E"/>
              </a:solidFill>
              <a:latin typeface="Trebuchet MS" pitchFamily="34" charset="0"/>
              <a:cs typeface="Raleway"/>
            </a:endParaRPr>
          </a:p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47350" y="5008537"/>
            <a:ext cx="1887885" cy="6105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Jednokolová výzva</a:t>
            </a:r>
          </a:p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„Full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application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“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71634" y="2396321"/>
            <a:ext cx="836365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4D4D4E"/>
                </a:solidFill>
                <a:latin typeface="Trebuchet MS" pitchFamily="34" charset="0"/>
                <a:cs typeface="Raleway"/>
              </a:rPr>
              <a:t>Zaměření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57997" y="2632913"/>
            <a:ext cx="2226331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err="1">
                <a:solidFill>
                  <a:srgbClr val="4D4D4E"/>
                </a:solidFill>
                <a:latin typeface="Trebuchet MS" pitchFamily="34" charset="0"/>
                <a:cs typeface="Raleway Light"/>
              </a:rPr>
              <a:t>Z</a:t>
            </a:r>
            <a:r>
              <a:rPr lang="cs-CZ" sz="1200" noProof="0" dirty="0" err="1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aměření</a:t>
            </a:r>
            <a:r>
              <a:rPr lang="cs-CZ" sz="1200" noProof="0" dirty="0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 na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p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ředdefinovaná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t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émata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u</a:t>
            </a:r>
            <a:r>
              <a:rPr kumimoji="0" lang="cs-CZ" sz="1200" b="0" i="0" u="none" strike="noStrike" kern="1200" cap="none" spc="0" normalizeH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některých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S</a:t>
            </a:r>
            <a:r>
              <a:rPr lang="cs-CZ" sz="1200" dirty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O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1632" y="4734328"/>
            <a:ext cx="1390554" cy="44687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4D4D4E"/>
                </a:solidFill>
                <a:latin typeface="Trebuchet MS" pitchFamily="34" charset="0"/>
                <a:cs typeface="Raleway"/>
              </a:rPr>
              <a:t>Míra spolufinancování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5814" y="5181204"/>
            <a:ext cx="1579418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4D4D4E"/>
                </a:solidFill>
                <a:latin typeface="Trebuchet MS" pitchFamily="34" charset="0"/>
                <a:cs typeface="Raleway Light"/>
              </a:rPr>
              <a:t>Do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85 p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ro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cent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výdajů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98" name="Freeform 4"/>
          <p:cNvSpPr>
            <a:spLocks noChangeArrowheads="1"/>
          </p:cNvSpPr>
          <p:nvPr/>
        </p:nvSpPr>
        <p:spPr bwMode="auto">
          <a:xfrm>
            <a:off x="5421419" y="4016690"/>
            <a:ext cx="334481" cy="341423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41753" y="1561186"/>
            <a:ext cx="604706" cy="50843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 9</a:t>
            </a:r>
          </a:p>
        </p:txBody>
      </p:sp>
      <p:sp>
        <p:nvSpPr>
          <p:cNvPr id="101" name="Freeform 116"/>
          <p:cNvSpPr>
            <a:spLocks noChangeArrowheads="1"/>
          </p:cNvSpPr>
          <p:nvPr/>
        </p:nvSpPr>
        <p:spPr bwMode="auto">
          <a:xfrm>
            <a:off x="7278663" y="3989318"/>
            <a:ext cx="356109" cy="41943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02" name="Freeform 146"/>
          <p:cNvSpPr>
            <a:spLocks noChangeArrowheads="1"/>
          </p:cNvSpPr>
          <p:nvPr/>
        </p:nvSpPr>
        <p:spPr bwMode="auto">
          <a:xfrm>
            <a:off x="3254677" y="3939139"/>
            <a:ext cx="369562" cy="45212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3" name="AutoShape 48"/>
          <p:cNvSpPr>
            <a:spLocks/>
          </p:cNvSpPr>
          <p:nvPr/>
        </p:nvSpPr>
        <p:spPr bwMode="auto">
          <a:xfrm>
            <a:off x="7262459" y="1648500"/>
            <a:ext cx="380120" cy="358664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marL="0" marR="0" lvl="0" indent="0" algn="l" defTabSz="91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pic>
        <p:nvPicPr>
          <p:cNvPr id="104" name="Picture 6" descr="\\ISTORAGE\-Print\MA27\Powerpoint\rep\icons (3)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13" y="1889590"/>
            <a:ext cx="468003" cy="4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7" descr="\\ISTORAGE\-Print\MA27\Powerpoint\rep\icons (4)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41" y="1588542"/>
            <a:ext cx="450215" cy="4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\\ISTORAGE\-Print\MA27\Powerpoint\rep\icons (5)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4" y="1746820"/>
            <a:ext cx="438579" cy="4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9" descr="\\ISTORAGE\-Print\MA27\Powerpoint\rep\icons (6).e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79" y="1428396"/>
            <a:ext cx="386308" cy="3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91"/>
          <p:cNvSpPr>
            <a:spLocks noChangeArrowheads="1"/>
          </p:cNvSpPr>
          <p:nvPr/>
        </p:nvSpPr>
        <p:spPr bwMode="auto">
          <a:xfrm>
            <a:off x="1073110" y="4059376"/>
            <a:ext cx="596027" cy="295378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/>
          <p:cNvSpPr>
            <a:spLocks noGrp="1"/>
          </p:cNvSpPr>
          <p:nvPr>
            <p:ph type="pic" sz="quarter" idx="13"/>
          </p:nvPr>
        </p:nvSpPr>
        <p:spPr>
          <a:xfrm>
            <a:off x="300038" y="1418088"/>
            <a:ext cx="4098296" cy="4001077"/>
          </a:xfrm>
        </p:spPr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74" y="189762"/>
            <a:ext cx="6490587" cy="6860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programové území – regiony (</a:t>
            </a:r>
            <a:r>
              <a:rPr lang="cs-CZ" dirty="0" err="1" smtClean="0"/>
              <a:t>nuts</a:t>
            </a:r>
            <a:r>
              <a:rPr lang="cs-CZ" dirty="0" smtClean="0"/>
              <a:t> 2)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4508205" y="1181410"/>
            <a:ext cx="4351633" cy="4400099"/>
          </a:xfrm>
        </p:spPr>
        <p:txBody>
          <a:bodyPr/>
          <a:lstStyle/>
          <a:p>
            <a:r>
              <a:rPr lang="cs-CZ" sz="1600" dirty="0" smtClean="0"/>
              <a:t>Podporované regiony spadají do území </a:t>
            </a:r>
            <a:r>
              <a:rPr lang="cs-CZ" sz="1600" dirty="0"/>
              <a:t>9 států</a:t>
            </a:r>
            <a:r>
              <a:rPr lang="cs-CZ" sz="1600" dirty="0" smtClean="0"/>
              <a:t>:</a:t>
            </a:r>
            <a:endParaRPr lang="cs-CZ" sz="1600" dirty="0"/>
          </a:p>
          <a:p>
            <a:pPr lvl="0"/>
            <a:r>
              <a:rPr lang="cs-CZ" sz="1600" b="1" dirty="0"/>
              <a:t>Rakousko</a:t>
            </a:r>
            <a:r>
              <a:rPr lang="cs-CZ" sz="1600" dirty="0"/>
              <a:t> – celá země,</a:t>
            </a:r>
          </a:p>
          <a:p>
            <a:pPr lvl="0"/>
            <a:r>
              <a:rPr lang="cs-CZ" sz="1600" b="1" dirty="0"/>
              <a:t>Česká republika</a:t>
            </a:r>
            <a:r>
              <a:rPr lang="cs-CZ" sz="1600" dirty="0"/>
              <a:t> – celá </a:t>
            </a:r>
            <a:r>
              <a:rPr lang="cs-CZ" sz="1600" dirty="0" smtClean="0"/>
              <a:t>země </a:t>
            </a:r>
            <a:r>
              <a:rPr lang="cs-CZ" sz="1600" i="1" dirty="0" smtClean="0"/>
              <a:t>(Praha, </a:t>
            </a:r>
            <a:r>
              <a:rPr lang="cs-CZ" sz="1600" i="1" dirty="0" err="1" smtClean="0"/>
              <a:t>Stř.Č</a:t>
            </a:r>
            <a:r>
              <a:rPr lang="cs-CZ" sz="1600" i="1" dirty="0" smtClean="0"/>
              <a:t>., JZ, SZ, SV, JV, </a:t>
            </a:r>
            <a:r>
              <a:rPr lang="cs-CZ" sz="1600" i="1" dirty="0" err="1" smtClean="0"/>
              <a:t>Stř.M</a:t>
            </a:r>
            <a:r>
              <a:rPr lang="cs-CZ" sz="1600" i="1" dirty="0" smtClean="0"/>
              <a:t>., MS)</a:t>
            </a:r>
            <a:endParaRPr lang="cs-CZ" sz="1600" i="1" dirty="0"/>
          </a:p>
          <a:p>
            <a:pPr lvl="0"/>
            <a:r>
              <a:rPr lang="cs-CZ" sz="1600" b="1" dirty="0"/>
              <a:t>Německo</a:t>
            </a:r>
            <a:r>
              <a:rPr lang="cs-CZ" sz="1600" dirty="0"/>
              <a:t> – regiony Bádensko-Württembersko, Bavorsko, Berlín, Braniborsko, Meklenbursko-Přední Pomořansko, Sasko, Sasko-Anhaltsko,</a:t>
            </a:r>
          </a:p>
          <a:p>
            <a:pPr lvl="0"/>
            <a:r>
              <a:rPr lang="cs-CZ" sz="1600" b="1" dirty="0"/>
              <a:t>Maďarsko</a:t>
            </a:r>
            <a:r>
              <a:rPr lang="cs-CZ" sz="1600" dirty="0"/>
              <a:t> – celá země,</a:t>
            </a:r>
          </a:p>
          <a:p>
            <a:pPr lvl="0"/>
            <a:r>
              <a:rPr lang="cs-CZ" sz="1600" b="1" dirty="0"/>
              <a:t>Itálie</a:t>
            </a:r>
            <a:r>
              <a:rPr lang="cs-CZ" sz="1600" dirty="0"/>
              <a:t> – Emilia-</a:t>
            </a:r>
            <a:r>
              <a:rPr lang="cs-CZ" sz="1600" dirty="0" err="1"/>
              <a:t>Romagna</a:t>
            </a:r>
            <a:r>
              <a:rPr lang="cs-CZ" sz="1600" dirty="0"/>
              <a:t>, </a:t>
            </a:r>
            <a:r>
              <a:rPr lang="cs-CZ" sz="1600" dirty="0" err="1"/>
              <a:t>Furlandsko</a:t>
            </a:r>
            <a:r>
              <a:rPr lang="cs-CZ" sz="1600" dirty="0"/>
              <a:t>-Julské Benátsko, Ligurie, Lombardie, Piemont, autonomní provincie </a:t>
            </a:r>
            <a:r>
              <a:rPr lang="cs-CZ" sz="1600" dirty="0" err="1"/>
              <a:t>Bolzano</a:t>
            </a:r>
            <a:r>
              <a:rPr lang="cs-CZ" sz="1600" dirty="0"/>
              <a:t>, autonomní provincie </a:t>
            </a:r>
            <a:r>
              <a:rPr lang="cs-CZ" sz="1600" dirty="0" err="1"/>
              <a:t>Trento</a:t>
            </a:r>
            <a:r>
              <a:rPr lang="cs-CZ" sz="1600" dirty="0"/>
              <a:t>, </a:t>
            </a:r>
            <a:r>
              <a:rPr lang="cs-CZ" sz="1600" dirty="0" err="1"/>
              <a:t>Valle</a:t>
            </a:r>
            <a:r>
              <a:rPr lang="cs-CZ" sz="1600" dirty="0"/>
              <a:t> </a:t>
            </a:r>
            <a:r>
              <a:rPr lang="cs-CZ" sz="1600" dirty="0" err="1"/>
              <a:t>d'Aosta</a:t>
            </a:r>
            <a:r>
              <a:rPr lang="cs-CZ" sz="1600" dirty="0"/>
              <a:t> a Benátsko,</a:t>
            </a:r>
          </a:p>
          <a:p>
            <a:pPr lvl="0"/>
            <a:r>
              <a:rPr lang="cs-CZ" sz="1600" b="1" dirty="0"/>
              <a:t>Polsko</a:t>
            </a:r>
            <a:r>
              <a:rPr lang="cs-CZ" sz="1600" dirty="0"/>
              <a:t> – celá země,</a:t>
            </a:r>
          </a:p>
          <a:p>
            <a:pPr lvl="0"/>
            <a:r>
              <a:rPr lang="cs-CZ" sz="1600" b="1" dirty="0"/>
              <a:t>Slovenská republika</a:t>
            </a:r>
            <a:r>
              <a:rPr lang="cs-CZ" sz="1600" dirty="0"/>
              <a:t> - celá země,</a:t>
            </a:r>
          </a:p>
          <a:p>
            <a:pPr lvl="0"/>
            <a:r>
              <a:rPr lang="cs-CZ" sz="1600" b="1" dirty="0"/>
              <a:t>Slovinsko</a:t>
            </a:r>
            <a:r>
              <a:rPr lang="cs-CZ" sz="1600" dirty="0"/>
              <a:t> - celá země,</a:t>
            </a:r>
          </a:p>
          <a:p>
            <a:pPr lvl="0"/>
            <a:r>
              <a:rPr lang="cs-CZ" sz="1600" b="1" dirty="0"/>
              <a:t>Chorvatsko</a:t>
            </a:r>
            <a:r>
              <a:rPr lang="cs-CZ" sz="1600" dirty="0"/>
              <a:t> - celá země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418089"/>
            <a:ext cx="4108113" cy="40303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1745" y="5552969"/>
            <a:ext cx="8618944" cy="6315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 projektech jsou nyní zapojeni partneři z téměř všech NUTS 2 regionů území </a:t>
            </a:r>
          </a:p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~71 ze 76; +BE10, BE22, ES51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174" y="959583"/>
            <a:ext cx="4380684" cy="38532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20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Programme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, </a:t>
            </a:r>
            <a:r>
              <a:rPr lang="cs-CZ" sz="20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Annex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594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3353</Words>
  <Application>Microsoft Office PowerPoint</Application>
  <PresentationFormat>Předvádění na obrazovce (4:3)</PresentationFormat>
  <Paragraphs>489</Paragraphs>
  <Slides>40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15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57" baseType="lpstr">
      <vt:lpstr>ＭＳ Ｐゴシック</vt:lpstr>
      <vt:lpstr>ＭＳ Ｐゴシック</vt:lpstr>
      <vt:lpstr>Arial</vt:lpstr>
      <vt:lpstr>Calibri</vt:lpstr>
      <vt:lpstr>Courier New</vt:lpstr>
      <vt:lpstr>Gill Sans</vt:lpstr>
      <vt:lpstr>Lato Light</vt:lpstr>
      <vt:lpstr>Raleway</vt:lpstr>
      <vt:lpstr>Raleway Light</vt:lpstr>
      <vt:lpstr>Symbol</vt:lpstr>
      <vt:lpstr>Tahoma</vt:lpstr>
      <vt:lpstr>Times New Roman</vt:lpstr>
      <vt:lpstr>Trebuchet MS</vt:lpstr>
      <vt:lpstr>Wingdings</vt:lpstr>
      <vt:lpstr>Wingdings 2</vt:lpstr>
      <vt:lpstr>CentralEurope_iService</vt:lpstr>
      <vt:lpstr>1_CentralEurope_iService</vt:lpstr>
      <vt:lpstr>Prezentace aplikace PowerPoint</vt:lpstr>
      <vt:lpstr>Agenda</vt:lpstr>
      <vt:lpstr>O programu</vt:lpstr>
      <vt:lpstr>Priority, alokace, spolufinancování </vt:lpstr>
      <vt:lpstr>výzvy programu v číslech</vt:lpstr>
      <vt:lpstr>Rozpočet 3. výzvy</vt:lpstr>
      <vt:lpstr>Schválené projekty</vt:lpstr>
      <vt:lpstr>Podmínky 3. výzvy</vt:lpstr>
      <vt:lpstr>programové území – regiony (nuts 2)</vt:lpstr>
      <vt:lpstr>Základní charakteristika projektů</vt:lpstr>
      <vt:lpstr>charakter a výstupy projektů</vt:lpstr>
      <vt:lpstr>3. Výzva – tematické zúžení</vt:lpstr>
      <vt:lpstr>Priority a Specifické cíle 3. výzvy</vt:lpstr>
      <vt:lpstr>Tematické zeštíhlení v PrioritĚ 1</vt:lpstr>
      <vt:lpstr>Tematické zeštíhlení v PrioritĚ 2</vt:lpstr>
      <vt:lpstr>Tematické zeštíhlení v PrioritĚ 3</vt:lpstr>
      <vt:lpstr>FINANCOVÁNÍ PROJEKTŮ</vt:lpstr>
      <vt:lpstr>Balíček pro žadatele</vt:lpstr>
      <vt:lpstr>Balíček pro žadatele </vt:lpstr>
      <vt:lpstr>3. Výzva - Elektronický monit. systém</vt:lpstr>
      <vt:lpstr>application form</vt:lpstr>
      <vt:lpstr>Podpora pro žadatele</vt:lpstr>
      <vt:lpstr>Podpora pro žadatele</vt:lpstr>
      <vt:lpstr>Podpora pro žadatele</vt:lpstr>
      <vt:lpstr>Podpora pro žadatele</vt:lpstr>
      <vt:lpstr>Linkedin skupina</vt:lpstr>
      <vt:lpstr>Vyhledávání partnerů</vt:lpstr>
      <vt:lpstr>3. Výzva - nastavení</vt:lpstr>
      <vt:lpstr>Prioritní Osa 1, specifické cíle</vt:lpstr>
      <vt:lpstr>Prioritní Osa 2 a specifické cíle</vt:lpstr>
      <vt:lpstr>Prioritní Osa 3 a specifické cíle</vt:lpstr>
      <vt:lpstr>Prioritní Osa 4 a specifické cíle</vt:lpstr>
      <vt:lpstr>3. Výzva – témata</vt:lpstr>
      <vt:lpstr>3. Výzva – témata</vt:lpstr>
      <vt:lpstr>3. Výzva – témata</vt:lpstr>
      <vt:lpstr>3. Výzva – témata </vt:lpstr>
      <vt:lpstr>Kontrola ´legal status´</vt:lpstr>
      <vt:lpstr>Kontrola ´legal status´</vt:lpstr>
      <vt:lpstr>Tendry </vt:lpstr>
      <vt:lpstr>Kontaktní údaje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Stella Horváthová</cp:lastModifiedBy>
  <cp:revision>2434</cp:revision>
  <cp:lastPrinted>2016-04-27T10:41:15Z</cp:lastPrinted>
  <dcterms:created xsi:type="dcterms:W3CDTF">2014-11-12T21:47:38Z</dcterms:created>
  <dcterms:modified xsi:type="dcterms:W3CDTF">2017-10-16T08:01:25Z</dcterms:modified>
</cp:coreProperties>
</file>