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3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  <p:sldMasterId id="2147483863" r:id="rId2"/>
    <p:sldMasterId id="2147483881" r:id="rId3"/>
    <p:sldMasterId id="2147483899" r:id="rId4"/>
  </p:sldMasterIdLst>
  <p:notesMasterIdLst>
    <p:notesMasterId r:id="rId16"/>
  </p:notesMasterIdLst>
  <p:handoutMasterIdLst>
    <p:handoutMasterId r:id="rId17"/>
  </p:handoutMasterIdLst>
  <p:sldIdLst>
    <p:sldId id="776" r:id="rId5"/>
    <p:sldId id="774" r:id="rId6"/>
    <p:sldId id="775" r:id="rId7"/>
    <p:sldId id="727" r:id="rId8"/>
    <p:sldId id="731" r:id="rId9"/>
    <p:sldId id="732" r:id="rId10"/>
    <p:sldId id="733" r:id="rId11"/>
    <p:sldId id="728" r:id="rId12"/>
    <p:sldId id="734" r:id="rId13"/>
    <p:sldId id="729" r:id="rId14"/>
    <p:sldId id="741" r:id="rId15"/>
  </p:sldIdLst>
  <p:sldSz cx="9144000" cy="6858000" type="screen4x3"/>
  <p:notesSz cx="6797675" cy="9926638"/>
  <p:defaultTextStyle>
    <a:defPPr>
      <a:defRPr lang="en-US"/>
    </a:defPPr>
    <a:lvl1pPr marL="0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3971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67942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51913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35885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19856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03827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87798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71770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06">
          <p15:clr>
            <a:srgbClr val="A4A3A4"/>
          </p15:clr>
        </p15:guide>
        <p15:guide id="2" orient="horz">
          <p15:clr>
            <a:srgbClr val="A4A3A4"/>
          </p15:clr>
        </p15:guide>
        <p15:guide id="3" pos="5480">
          <p15:clr>
            <a:srgbClr val="A4A3A4"/>
          </p15:clr>
        </p15:guide>
        <p15:guide id="4" pos="2792">
          <p15:clr>
            <a:srgbClr val="A4A3A4"/>
          </p15:clr>
        </p15:guide>
        <p15:guide id="5" pos="1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eronika Svobodová" initials="V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635D"/>
    <a:srgbClr val="7494A4"/>
    <a:srgbClr val="77726B"/>
    <a:srgbClr val="000000"/>
    <a:srgbClr val="B78B02"/>
    <a:srgbClr val="F10F21"/>
    <a:srgbClr val="DEA902"/>
    <a:srgbClr val="D09E02"/>
    <a:srgbClr val="1E27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8" autoAdjust="0"/>
    <p:restoredTop sz="90093" autoAdjust="0"/>
  </p:normalViewPr>
  <p:slideViewPr>
    <p:cSldViewPr snapToGrid="0" snapToObjects="1">
      <p:cViewPr varScale="1">
        <p:scale>
          <a:sx n="74" d="100"/>
          <a:sy n="74" d="100"/>
        </p:scale>
        <p:origin x="444" y="72"/>
      </p:cViewPr>
      <p:guideLst>
        <p:guide orient="horz" pos="4306"/>
        <p:guide orient="horz"/>
        <p:guide pos="5480"/>
        <p:guide pos="2792"/>
        <p:guide pos="1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3786" y="78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8-17T15:05:37.675" idx="1">
    <p:pos x="3490" y="97"/>
    <p:text>?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4CB2D-72F5-5C4E-93D3-E8E8F059BBA5}" type="datetimeFigureOut">
              <a:rPr lang="en-US" smtClean="0">
                <a:latin typeface="Trebuchet MS" pitchFamily="34" charset="0"/>
              </a:rPr>
              <a:t>10/13/2017</a:t>
            </a:fld>
            <a:endParaRPr lang="en-US" dirty="0">
              <a:latin typeface="Trebuchet MS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49E0F-067E-034A-A3D7-0C57F78FBA91}" type="slidenum">
              <a:rPr lang="en-US" smtClean="0">
                <a:latin typeface="Trebuchet MS" pitchFamily="34" charset="0"/>
              </a:rPr>
              <a:t>‹#›</a:t>
            </a:fld>
            <a:endParaRPr lang="en-U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999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10/13/2017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383971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767942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151913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535885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1919856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03827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87798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71770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b="1" dirty="0" smtClean="0"/>
              <a:t>Change date and place!!</a:t>
            </a:r>
            <a:endParaRPr lang="de-AT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7679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02D-20C0-F840-AFAC-BEA99C74F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pPr marL="0" marR="0" lvl="0" indent="0" algn="r" defTabSz="7679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5394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039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894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862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498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17</a:t>
            </a:r>
            <a:r>
              <a:rPr lang="cs-CZ" baseline="0" dirty="0" smtClean="0"/>
              <a:t> asociovaných partnerů z 8 EU krajin, </a:t>
            </a:r>
            <a:r>
              <a:rPr lang="cs-CZ" baseline="0" dirty="0" err="1" smtClean="0"/>
              <a:t>lead</a:t>
            </a:r>
            <a:r>
              <a:rPr lang="cs-CZ" baseline="0" dirty="0" smtClean="0"/>
              <a:t> partner je </a:t>
            </a:r>
            <a:r>
              <a:rPr lang="cs-CZ" baseline="0" dirty="0" err="1" smtClean="0"/>
              <a:t>Geologickýn</a:t>
            </a:r>
            <a:r>
              <a:rPr lang="cs-CZ" baseline="0" dirty="0" smtClean="0"/>
              <a:t> průzkum Rakouska, 11 partnerů z 6 zemí</a:t>
            </a:r>
          </a:p>
          <a:p>
            <a:r>
              <a:rPr lang="cs-CZ" baseline="0" dirty="0" smtClean="0"/>
              <a:t>- 2,9 mil. EUR</a:t>
            </a:r>
          </a:p>
          <a:p>
            <a:r>
              <a:rPr lang="cs-CZ" baseline="0" dirty="0" smtClean="0"/>
              <a:t>- Od 1 července 2016 do 30 června 2019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498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11 projektových</a:t>
            </a:r>
            <a:r>
              <a:rPr lang="cs-CZ" baseline="0" dirty="0" smtClean="0"/>
              <a:t> partnerů, 5 zemí (Rakousko, ČR, Slovinsko, část Německa, část Itálie)</a:t>
            </a:r>
          </a:p>
          <a:p>
            <a:r>
              <a:rPr lang="cs-CZ" baseline="0" dirty="0" smtClean="0"/>
              <a:t>- Od 1.7.2017 do 30.6.2020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498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10 partnerů ze 7 zemí</a:t>
            </a:r>
          </a:p>
          <a:p>
            <a:r>
              <a:rPr lang="cs-CZ" dirty="0" smtClean="0"/>
              <a:t>- Od 1.6.2016 don 31.5.2019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4986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0399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cs-CZ" dirty="0" smtClean="0"/>
              <a:t>Od 1.6.2016 do 31.5.2019</a:t>
            </a:r>
          </a:p>
          <a:p>
            <a:pPr marL="171450" indent="-171450">
              <a:buFontTx/>
              <a:buChar char="-"/>
            </a:pPr>
            <a:r>
              <a:rPr lang="cs-CZ" dirty="0" smtClean="0"/>
              <a:t>13 partnerů, 7 zemí, 8 pilotních aktivit</a:t>
            </a:r>
          </a:p>
          <a:p>
            <a:pPr marL="171450" indent="-171450">
              <a:buFontTx/>
              <a:buChar char="-"/>
            </a:pPr>
            <a:r>
              <a:rPr lang="cs-CZ" dirty="0" smtClean="0"/>
              <a:t>2,7 mil. EUR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03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65050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85601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1 Title…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479622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2 Title…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43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3 Title…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867664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4 Title…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479622" y="346206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5 Title…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3643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6 Title…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6867664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7 Title…</a:t>
            </a:r>
          </a:p>
        </p:txBody>
      </p:sp>
    </p:spTree>
    <p:extLst>
      <p:ext uri="{BB962C8B-B14F-4D97-AF65-F5344CB8AC3E}">
        <p14:creationId xmlns:p14="http://schemas.microsoft.com/office/powerpoint/2010/main" val="174941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3315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6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6384780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4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4475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7"/>
          <p:cNvCxnSpPr/>
          <p:nvPr userDrawn="1"/>
        </p:nvCxnSpPr>
        <p:spPr>
          <a:xfrm flipH="1">
            <a:off x="4419600" y="1733097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75585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de-DE" dirty="0" smtClean="0"/>
              <a:t>Timeline </a:t>
            </a:r>
            <a:r>
              <a:rPr lang="de-DE" dirty="0" err="1" smtClean="0"/>
              <a:t>overview</a:t>
            </a:r>
            <a:endParaRPr lang="de-AT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343851" y="18363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cxnSp>
        <p:nvCxnSpPr>
          <p:cNvPr id="14" name="Straight Connector 17"/>
          <p:cNvCxnSpPr/>
          <p:nvPr userDrawn="1"/>
        </p:nvCxnSpPr>
        <p:spPr>
          <a:xfrm flipH="1">
            <a:off x="4417812" y="2727278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7"/>
          <p:cNvCxnSpPr/>
          <p:nvPr userDrawn="1"/>
        </p:nvCxnSpPr>
        <p:spPr>
          <a:xfrm flipH="1">
            <a:off x="4417812" y="3721459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7"/>
          <p:cNvCxnSpPr/>
          <p:nvPr userDrawn="1"/>
        </p:nvCxnSpPr>
        <p:spPr>
          <a:xfrm flipH="1">
            <a:off x="4417812" y="570982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7"/>
          <p:cNvCxnSpPr/>
          <p:nvPr userDrawn="1"/>
        </p:nvCxnSpPr>
        <p:spPr>
          <a:xfrm flipH="1">
            <a:off x="4417812" y="471564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s-ES" sz="2400" dirty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343851" y="28337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4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43851" y="38311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5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343851" y="48285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6" name="Textplatzhalter 2"/>
          <p:cNvSpPr>
            <a:spLocks noGrp="1"/>
          </p:cNvSpPr>
          <p:nvPr>
            <p:ph type="body" sz="quarter" idx="16"/>
          </p:nvPr>
        </p:nvSpPr>
        <p:spPr>
          <a:xfrm>
            <a:off x="343851" y="58259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7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4602428" y="2330659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sz="quarter" idx="18"/>
          </p:nvPr>
        </p:nvSpPr>
        <p:spPr>
          <a:xfrm>
            <a:off x="4602428" y="3337197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9" name="Textplatzhalter 2"/>
          <p:cNvSpPr>
            <a:spLocks noGrp="1"/>
          </p:cNvSpPr>
          <p:nvPr>
            <p:ph type="body" sz="quarter" idx="19"/>
          </p:nvPr>
        </p:nvSpPr>
        <p:spPr>
          <a:xfrm>
            <a:off x="4602428" y="4343735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0" name="Textplatzhalter 2"/>
          <p:cNvSpPr>
            <a:spLocks noGrp="1"/>
          </p:cNvSpPr>
          <p:nvPr>
            <p:ph type="body" sz="quarter" idx="20"/>
          </p:nvPr>
        </p:nvSpPr>
        <p:spPr>
          <a:xfrm>
            <a:off x="4602428" y="5350272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8619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2" grpId="0" animBg="1"/>
      <p:bldP spid="2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 userDrawn="1"/>
        </p:nvCxnSpPr>
        <p:spPr>
          <a:xfrm>
            <a:off x="4416983" y="5078355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7"/>
          <p:cNvCxnSpPr/>
          <p:nvPr userDrawn="1"/>
        </p:nvCxnSpPr>
        <p:spPr>
          <a:xfrm flipH="1">
            <a:off x="4416983" y="197765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43686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de-DE" dirty="0" smtClean="0"/>
              <a:t>Timeline</a:t>
            </a:r>
            <a:endParaRPr lang="de-AT" dirty="0"/>
          </a:p>
        </p:txBody>
      </p:sp>
      <p:sp>
        <p:nvSpPr>
          <p:cNvPr id="11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19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7620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8"/>
          <p:cNvCxnSpPr/>
          <p:nvPr userDrawn="1"/>
        </p:nvCxnSpPr>
        <p:spPr>
          <a:xfrm>
            <a:off x="4416983" y="2741186"/>
            <a:ext cx="2617" cy="198166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7"/>
          <p:cNvCxnSpPr/>
          <p:nvPr userDrawn="1"/>
        </p:nvCxnSpPr>
        <p:spPr>
          <a:xfrm flipH="1">
            <a:off x="4416983" y="-20380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1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cxnSp>
        <p:nvCxnSpPr>
          <p:cNvPr id="36" name="Straight Connector 8"/>
          <p:cNvCxnSpPr/>
          <p:nvPr userDrawn="1"/>
        </p:nvCxnSpPr>
        <p:spPr>
          <a:xfrm>
            <a:off x="4416983" y="5950857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2235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s-ES" sz="2400" dirty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cxnSp>
        <p:nvCxnSpPr>
          <p:cNvPr id="29" name="Straight Connector 8"/>
          <p:cNvCxnSpPr/>
          <p:nvPr userDrawn="1"/>
        </p:nvCxnSpPr>
        <p:spPr>
          <a:xfrm flipH="1">
            <a:off x="4409888" y="4121385"/>
            <a:ext cx="7096" cy="211824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7"/>
          <p:cNvCxnSpPr/>
          <p:nvPr userDrawn="1"/>
        </p:nvCxnSpPr>
        <p:spPr>
          <a:xfrm flipH="1">
            <a:off x="4416983" y="-105444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434935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350939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142022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58025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323998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240001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cxnSp>
        <p:nvCxnSpPr>
          <p:cNvPr id="37" name="Straight Connector 8"/>
          <p:cNvCxnSpPr/>
          <p:nvPr userDrawn="1"/>
        </p:nvCxnSpPr>
        <p:spPr>
          <a:xfrm>
            <a:off x="4409888" y="1849461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21644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y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14"/>
          </p:nvPr>
        </p:nvSpPr>
        <p:spPr>
          <a:xfrm>
            <a:off x="192522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/>
          </p:nvPr>
        </p:nvSpPr>
        <p:spPr>
          <a:xfrm>
            <a:off x="358927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38" name="Picture Placeholder 24"/>
          <p:cNvSpPr>
            <a:spLocks noGrp="1" noChangeAspect="1"/>
          </p:cNvSpPr>
          <p:nvPr>
            <p:ph type="pic" sz="quarter" idx="16"/>
          </p:nvPr>
        </p:nvSpPr>
        <p:spPr>
          <a:xfrm>
            <a:off x="524623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8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0454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/>
          </p:nvPr>
        </p:nvSpPr>
        <p:spPr>
          <a:xfrm>
            <a:off x="2491113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/>
          </p:nvPr>
        </p:nvSpPr>
        <p:spPr>
          <a:xfrm>
            <a:off x="468743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8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/>
          </p:nvPr>
        </p:nvSpPr>
        <p:spPr>
          <a:xfrm>
            <a:off x="29479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10" name="Picture Placeholder 24"/>
          <p:cNvSpPr>
            <a:spLocks noGrp="1" noChangeAspect="1"/>
          </p:cNvSpPr>
          <p:nvPr>
            <p:ph type="pic" sz="quarter" idx="19"/>
          </p:nvPr>
        </p:nvSpPr>
        <p:spPr>
          <a:xfrm>
            <a:off x="2491113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11" name="Picture Placeholder 24"/>
          <p:cNvSpPr>
            <a:spLocks noGrp="1" noChangeAspect="1"/>
          </p:cNvSpPr>
          <p:nvPr>
            <p:ph type="pic" sz="quarter" idx="20"/>
          </p:nvPr>
        </p:nvSpPr>
        <p:spPr>
          <a:xfrm>
            <a:off x="4687432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12" name="Picture Placeholder 24"/>
          <p:cNvSpPr>
            <a:spLocks noGrp="1" noChangeAspect="1"/>
          </p:cNvSpPr>
          <p:nvPr>
            <p:ph type="pic" sz="quarter" idx="2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13" name="Picture Placeholder 24"/>
          <p:cNvSpPr>
            <a:spLocks noGrp="1" noChangeAspect="1"/>
          </p:cNvSpPr>
          <p:nvPr>
            <p:ph type="pic" sz="quarter" idx="22"/>
          </p:nvPr>
        </p:nvSpPr>
        <p:spPr>
          <a:xfrm>
            <a:off x="688375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7243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65050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</a:t>
            </a:r>
            <a:endParaRPr lang="de-AT" dirty="0"/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85601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Part 1 Title…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479622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Part 2 Title…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43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Part 3 Title…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867664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Part 4 Title…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479622" y="346206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Part 5 Title…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3643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Part 6 Title…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6867664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Part 7 Title…</a:t>
            </a:r>
          </a:p>
        </p:txBody>
      </p:sp>
    </p:spTree>
    <p:extLst>
      <p:ext uri="{BB962C8B-B14F-4D97-AF65-F5344CB8AC3E}">
        <p14:creationId xmlns:p14="http://schemas.microsoft.com/office/powerpoint/2010/main" val="4249055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 err="1"/>
              <a:t>Titelmasterformat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2264735"/>
            <a:ext cx="8562974" cy="321103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96863" y="1335217"/>
            <a:ext cx="8562975" cy="750724"/>
          </a:xfrm>
        </p:spPr>
        <p:txBody>
          <a:bodyPr wrap="square" lIns="0" tIns="0" rIns="0" bIns="0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/>
              <a:t>Headlines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6716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607581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 err="1"/>
              <a:t>Titelmasterformat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1307806"/>
            <a:ext cx="8562974" cy="416796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67361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 err="1" smtClean="0"/>
              <a:t>Titelmasterformat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2264735"/>
            <a:ext cx="8562974" cy="321103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96863" y="1335217"/>
            <a:ext cx="8562975" cy="750724"/>
          </a:xfrm>
        </p:spPr>
        <p:txBody>
          <a:bodyPr wrap="square" lIns="0" tIns="0" rIns="0" bIns="0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036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</a:t>
            </a:r>
            <a:endParaRPr lang="de-AT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116013"/>
            <a:ext cx="9143999" cy="44132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AT"/>
              <a:t>FULL Image</a:t>
            </a:r>
          </a:p>
        </p:txBody>
      </p:sp>
    </p:spTree>
    <p:extLst>
      <p:ext uri="{BB962C8B-B14F-4D97-AF65-F5344CB8AC3E}">
        <p14:creationId xmlns:p14="http://schemas.microsoft.com/office/powerpoint/2010/main" val="409116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mplatzhalter 2"/>
          <p:cNvSpPr>
            <a:spLocks noGrp="1"/>
          </p:cNvSpPr>
          <p:nvPr>
            <p:ph type="chart" sz="quarter" idx="14"/>
          </p:nvPr>
        </p:nvSpPr>
        <p:spPr>
          <a:xfrm>
            <a:off x="296234" y="1285875"/>
            <a:ext cx="4102100" cy="4381500"/>
          </a:xfrm>
        </p:spPr>
        <p:txBody>
          <a:bodyPr/>
          <a:lstStyle/>
          <a:p>
            <a:endParaRPr lang="de-AT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61821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62015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6" name="Diagrammplatzhalter 2"/>
          <p:cNvSpPr>
            <a:spLocks noGrp="1"/>
          </p:cNvSpPr>
          <p:nvPr>
            <p:ph type="chart" sz="quarter" idx="14"/>
          </p:nvPr>
        </p:nvSpPr>
        <p:spPr>
          <a:xfrm>
            <a:off x="4518837" y="1285875"/>
            <a:ext cx="4330368" cy="4009139"/>
          </a:xfr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8216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00039" y="1286539"/>
            <a:ext cx="4098296" cy="43806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4294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4540102" y="1286539"/>
            <a:ext cx="4319736" cy="40403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86315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54177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_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00039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63947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55851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8132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3315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</a:t>
            </a:r>
            <a:endParaRPr lang="de-AT" dirty="0"/>
          </a:p>
        </p:txBody>
      </p:sp>
      <p:sp>
        <p:nvSpPr>
          <p:cNvPr id="6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6384780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4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41269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7"/>
          <p:cNvCxnSpPr/>
          <p:nvPr userDrawn="1"/>
        </p:nvCxnSpPr>
        <p:spPr>
          <a:xfrm flipH="1">
            <a:off x="4419600" y="1733097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75585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de-DE" dirty="0"/>
              <a:t>Timeline </a:t>
            </a:r>
            <a:r>
              <a:rPr lang="de-DE" dirty="0" err="1"/>
              <a:t>overview</a:t>
            </a:r>
            <a:endParaRPr lang="de-AT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343851" y="18363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cxnSp>
        <p:nvCxnSpPr>
          <p:cNvPr id="14" name="Straight Connector 17"/>
          <p:cNvCxnSpPr/>
          <p:nvPr userDrawn="1"/>
        </p:nvCxnSpPr>
        <p:spPr>
          <a:xfrm flipH="1">
            <a:off x="4417812" y="2727278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7"/>
          <p:cNvCxnSpPr/>
          <p:nvPr userDrawn="1"/>
        </p:nvCxnSpPr>
        <p:spPr>
          <a:xfrm flipH="1">
            <a:off x="4417812" y="3721459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7"/>
          <p:cNvCxnSpPr/>
          <p:nvPr userDrawn="1"/>
        </p:nvCxnSpPr>
        <p:spPr>
          <a:xfrm flipH="1">
            <a:off x="4417812" y="570982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7"/>
          <p:cNvCxnSpPr/>
          <p:nvPr userDrawn="1"/>
        </p:nvCxnSpPr>
        <p:spPr>
          <a:xfrm flipH="1">
            <a:off x="4417812" y="471564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s-ES" sz="2400" dirty="0">
              <a:solidFill>
                <a:srgbClr val="C8D3D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343851" y="28337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24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43851" y="38311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25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343851" y="48285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26" name="Textplatzhalter 2"/>
          <p:cNvSpPr>
            <a:spLocks noGrp="1"/>
          </p:cNvSpPr>
          <p:nvPr>
            <p:ph type="body" sz="quarter" idx="16"/>
          </p:nvPr>
        </p:nvSpPr>
        <p:spPr>
          <a:xfrm>
            <a:off x="343851" y="58259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27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4602428" y="2330659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sz="quarter" idx="18"/>
          </p:nvPr>
        </p:nvSpPr>
        <p:spPr>
          <a:xfrm>
            <a:off x="4602428" y="3337197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29" name="Textplatzhalter 2"/>
          <p:cNvSpPr>
            <a:spLocks noGrp="1"/>
          </p:cNvSpPr>
          <p:nvPr>
            <p:ph type="body" sz="quarter" idx="19"/>
          </p:nvPr>
        </p:nvSpPr>
        <p:spPr>
          <a:xfrm>
            <a:off x="4602428" y="4343735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30" name="Textplatzhalter 2"/>
          <p:cNvSpPr>
            <a:spLocks noGrp="1"/>
          </p:cNvSpPr>
          <p:nvPr>
            <p:ph type="body" sz="quarter" idx="20"/>
          </p:nvPr>
        </p:nvSpPr>
        <p:spPr>
          <a:xfrm>
            <a:off x="4602428" y="5350272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7114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2" grpId="0" animBg="1"/>
      <p:bldP spid="2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 userDrawn="1"/>
        </p:nvCxnSpPr>
        <p:spPr>
          <a:xfrm>
            <a:off x="4416983" y="5078355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7"/>
          <p:cNvCxnSpPr/>
          <p:nvPr userDrawn="1"/>
        </p:nvCxnSpPr>
        <p:spPr>
          <a:xfrm flipH="1">
            <a:off x="4416983" y="197765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43686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de-DE" dirty="0"/>
              <a:t>Timeline</a:t>
            </a:r>
            <a:endParaRPr lang="de-AT" dirty="0"/>
          </a:p>
        </p:txBody>
      </p:sp>
      <p:sp>
        <p:nvSpPr>
          <p:cNvPr id="11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/>
              <a:t>Headline</a:t>
            </a:r>
            <a:endParaRPr lang="de-AT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/>
              <a:t>Headline</a:t>
            </a:r>
            <a:endParaRPr lang="de-AT" dirty="0"/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19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/>
              <a:t>Headline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9027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8"/>
          <p:cNvCxnSpPr/>
          <p:nvPr userDrawn="1"/>
        </p:nvCxnSpPr>
        <p:spPr>
          <a:xfrm>
            <a:off x="4416983" y="2741186"/>
            <a:ext cx="2617" cy="198166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7"/>
          <p:cNvCxnSpPr/>
          <p:nvPr userDrawn="1"/>
        </p:nvCxnSpPr>
        <p:spPr>
          <a:xfrm flipH="1">
            <a:off x="4416983" y="-20380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31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/>
              <a:t>Headline</a:t>
            </a:r>
            <a:endParaRPr lang="de-AT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/>
              <a:t>Headline</a:t>
            </a:r>
            <a:endParaRPr lang="de-AT" dirty="0"/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/>
              <a:t>Headline</a:t>
            </a:r>
            <a:endParaRPr lang="de-AT" dirty="0"/>
          </a:p>
        </p:txBody>
      </p:sp>
      <p:cxnSp>
        <p:nvCxnSpPr>
          <p:cNvPr id="36" name="Straight Connector 8"/>
          <p:cNvCxnSpPr/>
          <p:nvPr userDrawn="1"/>
        </p:nvCxnSpPr>
        <p:spPr>
          <a:xfrm>
            <a:off x="4416983" y="5950857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9959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607581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 err="1" smtClean="0"/>
              <a:t>Titelmasterformat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1307806"/>
            <a:ext cx="8562974" cy="416796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545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s-ES" sz="2400" dirty="0">
              <a:solidFill>
                <a:srgbClr val="C8D3D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cxnSp>
        <p:nvCxnSpPr>
          <p:cNvPr id="29" name="Straight Connector 8"/>
          <p:cNvCxnSpPr/>
          <p:nvPr userDrawn="1"/>
        </p:nvCxnSpPr>
        <p:spPr>
          <a:xfrm flipH="1">
            <a:off x="4409888" y="4121385"/>
            <a:ext cx="7096" cy="211824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7"/>
          <p:cNvCxnSpPr/>
          <p:nvPr userDrawn="1"/>
        </p:nvCxnSpPr>
        <p:spPr>
          <a:xfrm flipH="1">
            <a:off x="4416983" y="-105444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434935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350939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/>
              <a:t>Headline</a:t>
            </a:r>
            <a:endParaRPr lang="de-AT" dirty="0"/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142022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58025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/>
              <a:t>Headline</a:t>
            </a:r>
            <a:endParaRPr lang="de-AT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323998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240001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/>
              <a:t>Headline</a:t>
            </a:r>
            <a:endParaRPr lang="de-AT" dirty="0"/>
          </a:p>
        </p:txBody>
      </p:sp>
      <p:cxnSp>
        <p:nvCxnSpPr>
          <p:cNvPr id="37" name="Straight Connector 8"/>
          <p:cNvCxnSpPr/>
          <p:nvPr userDrawn="1"/>
        </p:nvCxnSpPr>
        <p:spPr>
          <a:xfrm>
            <a:off x="4409888" y="1849461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88178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y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14"/>
          </p:nvPr>
        </p:nvSpPr>
        <p:spPr>
          <a:xfrm>
            <a:off x="192522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/>
          </p:nvPr>
        </p:nvSpPr>
        <p:spPr>
          <a:xfrm>
            <a:off x="358927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38" name="Picture Placeholder 24"/>
          <p:cNvSpPr>
            <a:spLocks noGrp="1" noChangeAspect="1"/>
          </p:cNvSpPr>
          <p:nvPr>
            <p:ph type="pic" sz="quarter" idx="16"/>
          </p:nvPr>
        </p:nvSpPr>
        <p:spPr>
          <a:xfrm>
            <a:off x="524623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8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7531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/>
          </p:nvPr>
        </p:nvSpPr>
        <p:spPr>
          <a:xfrm>
            <a:off x="2491113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/>
          </p:nvPr>
        </p:nvSpPr>
        <p:spPr>
          <a:xfrm>
            <a:off x="468743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8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</a:t>
            </a:r>
            <a:endParaRPr lang="de-AT" dirty="0"/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/>
          </p:nvPr>
        </p:nvSpPr>
        <p:spPr>
          <a:xfrm>
            <a:off x="29479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10" name="Picture Placeholder 24"/>
          <p:cNvSpPr>
            <a:spLocks noGrp="1" noChangeAspect="1"/>
          </p:cNvSpPr>
          <p:nvPr>
            <p:ph type="pic" sz="quarter" idx="19"/>
          </p:nvPr>
        </p:nvSpPr>
        <p:spPr>
          <a:xfrm>
            <a:off x="2491113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11" name="Picture Placeholder 24"/>
          <p:cNvSpPr>
            <a:spLocks noGrp="1" noChangeAspect="1"/>
          </p:cNvSpPr>
          <p:nvPr>
            <p:ph type="pic" sz="quarter" idx="20"/>
          </p:nvPr>
        </p:nvSpPr>
        <p:spPr>
          <a:xfrm>
            <a:off x="4687432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12" name="Picture Placeholder 24"/>
          <p:cNvSpPr>
            <a:spLocks noGrp="1" noChangeAspect="1"/>
          </p:cNvSpPr>
          <p:nvPr>
            <p:ph type="pic" sz="quarter" idx="2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13" name="Picture Placeholder 24"/>
          <p:cNvSpPr>
            <a:spLocks noGrp="1" noChangeAspect="1"/>
          </p:cNvSpPr>
          <p:nvPr>
            <p:ph type="pic" sz="quarter" idx="22"/>
          </p:nvPr>
        </p:nvSpPr>
        <p:spPr>
          <a:xfrm>
            <a:off x="688375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36575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ISTORAGE\-Print\MA27\Powerpoint\rep\Cover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eck 5"/>
          <p:cNvSpPr/>
          <p:nvPr userDrawn="1"/>
        </p:nvSpPr>
        <p:spPr>
          <a:xfrm>
            <a:off x="0" y="4513081"/>
            <a:ext cx="9144000" cy="23449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prstClr val="white"/>
              </a:solidFill>
            </a:endParaRPr>
          </a:p>
        </p:txBody>
      </p:sp>
      <p:sp>
        <p:nvSpPr>
          <p:cNvPr id="4" name="Freeform 2"/>
          <p:cNvSpPr>
            <a:spLocks noChangeArrowheads="1"/>
          </p:cNvSpPr>
          <p:nvPr userDrawn="1"/>
        </p:nvSpPr>
        <p:spPr bwMode="auto">
          <a:xfrm>
            <a:off x="715716" y="4857905"/>
            <a:ext cx="164475" cy="267271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4D4D4E"/>
              </a:solidFill>
            </a:endParaRPr>
          </a:p>
        </p:txBody>
      </p:sp>
      <p:sp>
        <p:nvSpPr>
          <p:cNvPr id="5" name="AutoShape 71"/>
          <p:cNvSpPr>
            <a:spLocks/>
          </p:cNvSpPr>
          <p:nvPr userDrawn="1"/>
        </p:nvSpPr>
        <p:spPr bwMode="auto">
          <a:xfrm>
            <a:off x="634536" y="5560295"/>
            <a:ext cx="326835" cy="335440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" name="AutoShape 128"/>
          <p:cNvSpPr>
            <a:spLocks/>
          </p:cNvSpPr>
          <p:nvPr userDrawn="1"/>
        </p:nvSpPr>
        <p:spPr bwMode="auto">
          <a:xfrm>
            <a:off x="692929" y="6321461"/>
            <a:ext cx="210048" cy="23018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1104926" y="4732402"/>
            <a:ext cx="7754912" cy="573246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Meeting </a:t>
            </a:r>
            <a:r>
              <a:rPr lang="de-DE" dirty="0" err="1"/>
              <a:t>xy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Place | DD </a:t>
            </a:r>
            <a:r>
              <a:rPr lang="de-DE" dirty="0" err="1"/>
              <a:t>Month</a:t>
            </a:r>
            <a:r>
              <a:rPr lang="de-DE" dirty="0"/>
              <a:t> YYYY</a:t>
            </a:r>
            <a:endParaRPr lang="de-AT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1104926" y="5464598"/>
            <a:ext cx="7754912" cy="712920"/>
          </a:xfrm>
        </p:spPr>
        <p:txBody>
          <a:bodyPr wrap="square" lIns="0" tIns="0" rIns="0" bIns="0" anchor="ctr" anchorCtr="0">
            <a:normAutofit/>
          </a:bodyPr>
          <a:lstStyle>
            <a:lvl1pPr marL="0" indent="0">
              <a:lnSpc>
                <a:spcPts val="2500"/>
              </a:lnSpc>
              <a:buFontTx/>
              <a:buNone/>
              <a:defRPr sz="2600" b="1"/>
            </a:lvl1pPr>
          </a:lstStyle>
          <a:p>
            <a:pPr lvl="0"/>
            <a:r>
              <a:rPr lang="de-DE" dirty="0"/>
              <a:t>Headline</a:t>
            </a:r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104926" y="6307559"/>
            <a:ext cx="7754912" cy="275990"/>
          </a:xfrm>
        </p:spPr>
        <p:txBody>
          <a:bodyPr wrap="square" lIns="0" tIns="0" rIns="0" bIns="0" anchor="ctr" anchorCtr="0">
            <a:noAutofit/>
          </a:bodyPr>
          <a:lstStyle>
            <a:lvl1pPr marL="0" indent="0" eaLnBrk="1" hangingPunct="1">
              <a:spcBef>
                <a:spcPct val="5000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eaLnBrk="1" hangingPunct="1">
              <a:spcBef>
                <a:spcPct val="50000"/>
              </a:spcBef>
            </a:pPr>
            <a:r>
              <a:rPr lang="en-US" altLang="de-DE" sz="1400" dirty="0" err="1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Interreg</a:t>
            </a:r>
            <a:r>
              <a:rPr lang="en-US" altLang="de-DE" sz="140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 CENTRAL EUROPE | Joint Secretariat | Frank Schneider</a:t>
            </a:r>
          </a:p>
        </p:txBody>
      </p:sp>
    </p:spTree>
    <p:extLst>
      <p:ext uri="{BB962C8B-B14F-4D97-AF65-F5344CB8AC3E}">
        <p14:creationId xmlns:p14="http://schemas.microsoft.com/office/powerpoint/2010/main" val="4116640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65050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</a:t>
            </a:r>
            <a:endParaRPr lang="de-AT" dirty="0"/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85601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Part 1 Title…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479622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Part 2 Title…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43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Part 3 Title…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867664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Part 4 Title…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479622" y="346206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Part 5 Title…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3643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Part 6 Title…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6867664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Part 7 Title…</a:t>
            </a:r>
          </a:p>
        </p:txBody>
      </p:sp>
    </p:spTree>
    <p:extLst>
      <p:ext uri="{BB962C8B-B14F-4D97-AF65-F5344CB8AC3E}">
        <p14:creationId xmlns:p14="http://schemas.microsoft.com/office/powerpoint/2010/main" val="889345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 err="1"/>
              <a:t>Titelmasterformat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2264735"/>
            <a:ext cx="8562974" cy="321103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96863" y="1335217"/>
            <a:ext cx="8562975" cy="750724"/>
          </a:xfrm>
        </p:spPr>
        <p:txBody>
          <a:bodyPr wrap="square" lIns="0" tIns="0" rIns="0" bIns="0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/>
              <a:t>Headlines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81521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607581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 err="1"/>
              <a:t>Titelmasterformat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1307806"/>
            <a:ext cx="8562974" cy="416796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5567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</a:t>
            </a:r>
            <a:endParaRPr lang="de-AT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116013"/>
            <a:ext cx="9143999" cy="44132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AT"/>
              <a:t>FULL Image</a:t>
            </a:r>
          </a:p>
        </p:txBody>
      </p:sp>
    </p:spTree>
    <p:extLst>
      <p:ext uri="{BB962C8B-B14F-4D97-AF65-F5344CB8AC3E}">
        <p14:creationId xmlns:p14="http://schemas.microsoft.com/office/powerpoint/2010/main" val="422424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mplatzhalter 2"/>
          <p:cNvSpPr>
            <a:spLocks noGrp="1"/>
          </p:cNvSpPr>
          <p:nvPr>
            <p:ph type="chart" sz="quarter" idx="14"/>
          </p:nvPr>
        </p:nvSpPr>
        <p:spPr>
          <a:xfrm>
            <a:off x="296234" y="1285875"/>
            <a:ext cx="4102100" cy="4381500"/>
          </a:xfrm>
        </p:spPr>
        <p:txBody>
          <a:bodyPr/>
          <a:lstStyle/>
          <a:p>
            <a:endParaRPr lang="de-AT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61821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67383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6" name="Diagrammplatzhalter 2"/>
          <p:cNvSpPr>
            <a:spLocks noGrp="1"/>
          </p:cNvSpPr>
          <p:nvPr>
            <p:ph type="chart" sz="quarter" idx="14"/>
          </p:nvPr>
        </p:nvSpPr>
        <p:spPr>
          <a:xfrm>
            <a:off x="4518837" y="1285875"/>
            <a:ext cx="4330368" cy="4009139"/>
          </a:xfr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189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116013"/>
            <a:ext cx="9143999" cy="44132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AT" smtClean="0"/>
              <a:t>FULL Image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66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00039" y="1286539"/>
            <a:ext cx="4098296" cy="43806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26592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4540102" y="1286539"/>
            <a:ext cx="4319736" cy="40403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86315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85415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_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00039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63947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55851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5167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3315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</a:t>
            </a:r>
            <a:endParaRPr lang="de-AT" dirty="0"/>
          </a:p>
        </p:txBody>
      </p:sp>
      <p:sp>
        <p:nvSpPr>
          <p:cNvPr id="6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6384780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4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3083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7"/>
          <p:cNvCxnSpPr/>
          <p:nvPr userDrawn="1"/>
        </p:nvCxnSpPr>
        <p:spPr>
          <a:xfrm flipH="1">
            <a:off x="4419600" y="1733097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75585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de-DE" dirty="0"/>
              <a:t>Timeline </a:t>
            </a:r>
            <a:r>
              <a:rPr lang="de-DE" dirty="0" err="1"/>
              <a:t>overview</a:t>
            </a:r>
            <a:endParaRPr lang="de-AT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343851" y="18363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cxnSp>
        <p:nvCxnSpPr>
          <p:cNvPr id="14" name="Straight Connector 17"/>
          <p:cNvCxnSpPr/>
          <p:nvPr userDrawn="1"/>
        </p:nvCxnSpPr>
        <p:spPr>
          <a:xfrm flipH="1">
            <a:off x="4417812" y="2727278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7"/>
          <p:cNvCxnSpPr/>
          <p:nvPr userDrawn="1"/>
        </p:nvCxnSpPr>
        <p:spPr>
          <a:xfrm flipH="1">
            <a:off x="4417812" y="3721459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7"/>
          <p:cNvCxnSpPr/>
          <p:nvPr userDrawn="1"/>
        </p:nvCxnSpPr>
        <p:spPr>
          <a:xfrm flipH="1">
            <a:off x="4417812" y="570982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7"/>
          <p:cNvCxnSpPr/>
          <p:nvPr userDrawn="1"/>
        </p:nvCxnSpPr>
        <p:spPr>
          <a:xfrm flipH="1">
            <a:off x="4417812" y="471564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s-ES" sz="2400" dirty="0">
              <a:solidFill>
                <a:srgbClr val="C8D3D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343851" y="28337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24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43851" y="38311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25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343851" y="48285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26" name="Textplatzhalter 2"/>
          <p:cNvSpPr>
            <a:spLocks noGrp="1"/>
          </p:cNvSpPr>
          <p:nvPr>
            <p:ph type="body" sz="quarter" idx="16"/>
          </p:nvPr>
        </p:nvSpPr>
        <p:spPr>
          <a:xfrm>
            <a:off x="343851" y="58259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27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4602428" y="2330659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sz="quarter" idx="18"/>
          </p:nvPr>
        </p:nvSpPr>
        <p:spPr>
          <a:xfrm>
            <a:off x="4602428" y="3337197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29" name="Textplatzhalter 2"/>
          <p:cNvSpPr>
            <a:spLocks noGrp="1"/>
          </p:cNvSpPr>
          <p:nvPr>
            <p:ph type="body" sz="quarter" idx="19"/>
          </p:nvPr>
        </p:nvSpPr>
        <p:spPr>
          <a:xfrm>
            <a:off x="4602428" y="4343735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30" name="Textplatzhalter 2"/>
          <p:cNvSpPr>
            <a:spLocks noGrp="1"/>
          </p:cNvSpPr>
          <p:nvPr>
            <p:ph type="body" sz="quarter" idx="20"/>
          </p:nvPr>
        </p:nvSpPr>
        <p:spPr>
          <a:xfrm>
            <a:off x="4602428" y="5350272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76828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2" grpId="0" animBg="1"/>
      <p:bldP spid="2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 userDrawn="1"/>
        </p:nvCxnSpPr>
        <p:spPr>
          <a:xfrm>
            <a:off x="4416983" y="5078355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7"/>
          <p:cNvCxnSpPr/>
          <p:nvPr userDrawn="1"/>
        </p:nvCxnSpPr>
        <p:spPr>
          <a:xfrm flipH="1">
            <a:off x="4416983" y="197765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43686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de-DE" dirty="0"/>
              <a:t>Timeline</a:t>
            </a:r>
            <a:endParaRPr lang="de-AT" dirty="0"/>
          </a:p>
        </p:txBody>
      </p:sp>
      <p:sp>
        <p:nvSpPr>
          <p:cNvPr id="11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/>
              <a:t>Headline</a:t>
            </a:r>
            <a:endParaRPr lang="de-AT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/>
              <a:t>Headline</a:t>
            </a:r>
            <a:endParaRPr lang="de-AT" dirty="0"/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19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/>
              <a:t>Headline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6628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8"/>
          <p:cNvCxnSpPr/>
          <p:nvPr userDrawn="1"/>
        </p:nvCxnSpPr>
        <p:spPr>
          <a:xfrm>
            <a:off x="4416983" y="2741186"/>
            <a:ext cx="2617" cy="198166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7"/>
          <p:cNvCxnSpPr/>
          <p:nvPr userDrawn="1"/>
        </p:nvCxnSpPr>
        <p:spPr>
          <a:xfrm flipH="1">
            <a:off x="4416983" y="-20380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31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/>
              <a:t>Headline</a:t>
            </a:r>
            <a:endParaRPr lang="de-AT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/>
              <a:t>Headline</a:t>
            </a:r>
            <a:endParaRPr lang="de-AT" dirty="0"/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/>
              <a:t>Headline</a:t>
            </a:r>
            <a:endParaRPr lang="de-AT" dirty="0"/>
          </a:p>
        </p:txBody>
      </p:sp>
      <p:cxnSp>
        <p:nvCxnSpPr>
          <p:cNvPr id="36" name="Straight Connector 8"/>
          <p:cNvCxnSpPr/>
          <p:nvPr userDrawn="1"/>
        </p:nvCxnSpPr>
        <p:spPr>
          <a:xfrm>
            <a:off x="4416983" y="5950857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06669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s-ES" sz="2400" dirty="0">
              <a:solidFill>
                <a:srgbClr val="C8D3D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cxnSp>
        <p:nvCxnSpPr>
          <p:cNvPr id="29" name="Straight Connector 8"/>
          <p:cNvCxnSpPr/>
          <p:nvPr userDrawn="1"/>
        </p:nvCxnSpPr>
        <p:spPr>
          <a:xfrm flipH="1">
            <a:off x="4409888" y="4121385"/>
            <a:ext cx="7096" cy="211824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7"/>
          <p:cNvCxnSpPr/>
          <p:nvPr userDrawn="1"/>
        </p:nvCxnSpPr>
        <p:spPr>
          <a:xfrm flipH="1">
            <a:off x="4416983" y="-105444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434935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350939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/>
              <a:t>Headline</a:t>
            </a:r>
            <a:endParaRPr lang="de-AT" dirty="0"/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142022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58025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/>
              <a:t>Headline</a:t>
            </a:r>
            <a:endParaRPr lang="de-AT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323998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240001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/>
              <a:t>Headline</a:t>
            </a:r>
            <a:endParaRPr lang="de-AT" dirty="0"/>
          </a:p>
        </p:txBody>
      </p:sp>
      <p:cxnSp>
        <p:nvCxnSpPr>
          <p:cNvPr id="37" name="Straight Connector 8"/>
          <p:cNvCxnSpPr/>
          <p:nvPr userDrawn="1"/>
        </p:nvCxnSpPr>
        <p:spPr>
          <a:xfrm>
            <a:off x="4409888" y="1849461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1391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y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14"/>
          </p:nvPr>
        </p:nvSpPr>
        <p:spPr>
          <a:xfrm>
            <a:off x="192522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/>
          </p:nvPr>
        </p:nvSpPr>
        <p:spPr>
          <a:xfrm>
            <a:off x="358927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38" name="Picture Placeholder 24"/>
          <p:cNvSpPr>
            <a:spLocks noGrp="1" noChangeAspect="1"/>
          </p:cNvSpPr>
          <p:nvPr>
            <p:ph type="pic" sz="quarter" idx="16"/>
          </p:nvPr>
        </p:nvSpPr>
        <p:spPr>
          <a:xfrm>
            <a:off x="524623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8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6537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/>
          </p:nvPr>
        </p:nvSpPr>
        <p:spPr>
          <a:xfrm>
            <a:off x="2491113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/>
          </p:nvPr>
        </p:nvSpPr>
        <p:spPr>
          <a:xfrm>
            <a:off x="468743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8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</a:t>
            </a:r>
            <a:endParaRPr lang="de-AT" dirty="0"/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/>
          </p:nvPr>
        </p:nvSpPr>
        <p:spPr>
          <a:xfrm>
            <a:off x="29479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10" name="Picture Placeholder 24"/>
          <p:cNvSpPr>
            <a:spLocks noGrp="1" noChangeAspect="1"/>
          </p:cNvSpPr>
          <p:nvPr>
            <p:ph type="pic" sz="quarter" idx="19"/>
          </p:nvPr>
        </p:nvSpPr>
        <p:spPr>
          <a:xfrm>
            <a:off x="2491113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11" name="Picture Placeholder 24"/>
          <p:cNvSpPr>
            <a:spLocks noGrp="1" noChangeAspect="1"/>
          </p:cNvSpPr>
          <p:nvPr>
            <p:ph type="pic" sz="quarter" idx="20"/>
          </p:nvPr>
        </p:nvSpPr>
        <p:spPr>
          <a:xfrm>
            <a:off x="4687432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12" name="Picture Placeholder 24"/>
          <p:cNvSpPr>
            <a:spLocks noGrp="1" noChangeAspect="1"/>
          </p:cNvSpPr>
          <p:nvPr>
            <p:ph type="pic" sz="quarter" idx="2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13" name="Picture Placeholder 24"/>
          <p:cNvSpPr>
            <a:spLocks noGrp="1" noChangeAspect="1"/>
          </p:cNvSpPr>
          <p:nvPr>
            <p:ph type="pic" sz="quarter" idx="22"/>
          </p:nvPr>
        </p:nvSpPr>
        <p:spPr>
          <a:xfrm>
            <a:off x="688375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0909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mplatzhalter 2"/>
          <p:cNvSpPr>
            <a:spLocks noGrp="1"/>
          </p:cNvSpPr>
          <p:nvPr>
            <p:ph type="chart" sz="quarter" idx="14"/>
          </p:nvPr>
        </p:nvSpPr>
        <p:spPr>
          <a:xfrm>
            <a:off x="296234" y="1285875"/>
            <a:ext cx="4102100" cy="4381500"/>
          </a:xfrm>
        </p:spPr>
        <p:txBody>
          <a:bodyPr/>
          <a:lstStyle/>
          <a:p>
            <a:endParaRPr lang="de-AT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61821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1655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ISTORAGE\-Print\MA27\Powerpoint\rep\Cove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eck 5"/>
          <p:cNvSpPr/>
          <p:nvPr userDrawn="1"/>
        </p:nvSpPr>
        <p:spPr>
          <a:xfrm>
            <a:off x="0" y="4513081"/>
            <a:ext cx="9144000" cy="23449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Freeform 2"/>
          <p:cNvSpPr>
            <a:spLocks noChangeArrowheads="1"/>
          </p:cNvSpPr>
          <p:nvPr userDrawn="1"/>
        </p:nvSpPr>
        <p:spPr bwMode="auto">
          <a:xfrm>
            <a:off x="715716" y="4857905"/>
            <a:ext cx="164475" cy="267271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5" name="AutoShape 71"/>
          <p:cNvSpPr>
            <a:spLocks/>
          </p:cNvSpPr>
          <p:nvPr userDrawn="1"/>
        </p:nvSpPr>
        <p:spPr bwMode="auto">
          <a:xfrm>
            <a:off x="634536" y="5560295"/>
            <a:ext cx="326835" cy="335440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" name="AutoShape 128"/>
          <p:cNvSpPr>
            <a:spLocks/>
          </p:cNvSpPr>
          <p:nvPr userDrawn="1"/>
        </p:nvSpPr>
        <p:spPr bwMode="auto">
          <a:xfrm>
            <a:off x="692929" y="6321461"/>
            <a:ext cx="210048" cy="23018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1104926" y="4732402"/>
            <a:ext cx="7754912" cy="573246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Meeting </a:t>
            </a:r>
            <a:r>
              <a:rPr lang="de-DE" dirty="0" err="1" smtClean="0"/>
              <a:t>xy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Place | DD </a:t>
            </a:r>
            <a:r>
              <a:rPr lang="de-DE" dirty="0" err="1" smtClean="0"/>
              <a:t>Month</a:t>
            </a:r>
            <a:r>
              <a:rPr lang="de-DE" dirty="0" smtClean="0"/>
              <a:t> YYYY</a:t>
            </a:r>
            <a:endParaRPr lang="de-AT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1104926" y="5464598"/>
            <a:ext cx="7754912" cy="712920"/>
          </a:xfrm>
        </p:spPr>
        <p:txBody>
          <a:bodyPr wrap="square" lIns="0" tIns="0" rIns="0" bIns="0" anchor="ctr" anchorCtr="0">
            <a:normAutofit/>
          </a:bodyPr>
          <a:lstStyle>
            <a:lvl1pPr marL="0" indent="0">
              <a:lnSpc>
                <a:spcPts val="2500"/>
              </a:lnSpc>
              <a:buFontTx/>
              <a:buNone/>
              <a:defRPr sz="2600" b="1"/>
            </a:lvl1pPr>
          </a:lstStyle>
          <a:p>
            <a:pPr lvl="0"/>
            <a:r>
              <a:rPr lang="de-DE" dirty="0" smtClean="0"/>
              <a:t>Headline</a:t>
            </a:r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104926" y="6307559"/>
            <a:ext cx="7754912" cy="275990"/>
          </a:xfrm>
        </p:spPr>
        <p:txBody>
          <a:bodyPr wrap="square" lIns="0" tIns="0" rIns="0" bIns="0" anchor="ctr" anchorCtr="0">
            <a:noAutofit/>
          </a:bodyPr>
          <a:lstStyle>
            <a:lvl1pPr marL="0" indent="0" eaLnBrk="1" hangingPunct="1">
              <a:spcBef>
                <a:spcPct val="5000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eaLnBrk="1" hangingPunct="1">
              <a:spcBef>
                <a:spcPct val="50000"/>
              </a:spcBef>
            </a:pPr>
            <a:r>
              <a:rPr lang="en-US" altLang="de-DE" sz="1400" dirty="0" err="1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Interreg</a:t>
            </a:r>
            <a:r>
              <a:rPr lang="en-US" altLang="de-DE" sz="14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 CENTRAL EUROPE | Joint Secretariat | Frank Schneider</a:t>
            </a:r>
            <a:endParaRPr lang="en-US" altLang="de-DE" sz="14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478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65050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85601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1 Title…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479622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2 Title…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43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3 Title…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867664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4 Title…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479622" y="346206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5 Title…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3643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6 Title…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6867664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7 Title…</a:t>
            </a:r>
          </a:p>
        </p:txBody>
      </p:sp>
    </p:spTree>
    <p:extLst>
      <p:ext uri="{BB962C8B-B14F-4D97-AF65-F5344CB8AC3E}">
        <p14:creationId xmlns:p14="http://schemas.microsoft.com/office/powerpoint/2010/main" val="2113626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 err="1" smtClean="0"/>
              <a:t>Titelmasterformat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2264735"/>
            <a:ext cx="8562974" cy="321103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96863" y="1335217"/>
            <a:ext cx="8562975" cy="750724"/>
          </a:xfrm>
        </p:spPr>
        <p:txBody>
          <a:bodyPr wrap="square" lIns="0" tIns="0" rIns="0" bIns="0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45647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607581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 err="1" smtClean="0"/>
              <a:t>Titelmasterformat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1307806"/>
            <a:ext cx="8562974" cy="416796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4409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116013"/>
            <a:ext cx="9143999" cy="44132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AT" smtClean="0"/>
              <a:t>FULL Image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7200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mplatzhalter 2"/>
          <p:cNvSpPr>
            <a:spLocks noGrp="1"/>
          </p:cNvSpPr>
          <p:nvPr>
            <p:ph type="chart" sz="quarter" idx="14"/>
          </p:nvPr>
        </p:nvSpPr>
        <p:spPr>
          <a:xfrm>
            <a:off x="296234" y="1285875"/>
            <a:ext cx="4102100" cy="4381500"/>
          </a:xfrm>
        </p:spPr>
        <p:txBody>
          <a:bodyPr/>
          <a:lstStyle/>
          <a:p>
            <a:endParaRPr lang="de-AT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61821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1333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6" name="Diagrammplatzhalter 2"/>
          <p:cNvSpPr>
            <a:spLocks noGrp="1"/>
          </p:cNvSpPr>
          <p:nvPr>
            <p:ph type="chart" sz="quarter" idx="14"/>
          </p:nvPr>
        </p:nvSpPr>
        <p:spPr>
          <a:xfrm>
            <a:off x="4518837" y="1285875"/>
            <a:ext cx="4330368" cy="4009139"/>
          </a:xfr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73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00039" y="1286539"/>
            <a:ext cx="4098296" cy="43806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710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4540102" y="1286539"/>
            <a:ext cx="4319736" cy="40403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86315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62103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_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00039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63947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55851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82031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6" name="Diagrammplatzhalter 2"/>
          <p:cNvSpPr>
            <a:spLocks noGrp="1"/>
          </p:cNvSpPr>
          <p:nvPr>
            <p:ph type="chart" sz="quarter" idx="14"/>
          </p:nvPr>
        </p:nvSpPr>
        <p:spPr>
          <a:xfrm>
            <a:off x="4518837" y="1285875"/>
            <a:ext cx="4330368" cy="4009139"/>
          </a:xfr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19329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3315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6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6384780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4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8192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7"/>
          <p:cNvCxnSpPr/>
          <p:nvPr userDrawn="1"/>
        </p:nvCxnSpPr>
        <p:spPr>
          <a:xfrm flipH="1">
            <a:off x="4419600" y="1733097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75585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de-DE" dirty="0" smtClean="0"/>
              <a:t>Timeline </a:t>
            </a:r>
            <a:r>
              <a:rPr lang="de-DE" dirty="0" err="1" smtClean="0"/>
              <a:t>overview</a:t>
            </a:r>
            <a:endParaRPr lang="de-AT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343851" y="18363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cxnSp>
        <p:nvCxnSpPr>
          <p:cNvPr id="14" name="Straight Connector 17"/>
          <p:cNvCxnSpPr/>
          <p:nvPr userDrawn="1"/>
        </p:nvCxnSpPr>
        <p:spPr>
          <a:xfrm flipH="1">
            <a:off x="4417812" y="2727278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7"/>
          <p:cNvCxnSpPr/>
          <p:nvPr userDrawn="1"/>
        </p:nvCxnSpPr>
        <p:spPr>
          <a:xfrm flipH="1">
            <a:off x="4417812" y="3721459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7"/>
          <p:cNvCxnSpPr/>
          <p:nvPr userDrawn="1"/>
        </p:nvCxnSpPr>
        <p:spPr>
          <a:xfrm flipH="1">
            <a:off x="4417812" y="570982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7"/>
          <p:cNvCxnSpPr/>
          <p:nvPr userDrawn="1"/>
        </p:nvCxnSpPr>
        <p:spPr>
          <a:xfrm flipH="1">
            <a:off x="4417812" y="471564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s-ES" sz="2400" dirty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343851" y="28337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4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43851" y="38311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5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343851" y="48285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6" name="Textplatzhalter 2"/>
          <p:cNvSpPr>
            <a:spLocks noGrp="1"/>
          </p:cNvSpPr>
          <p:nvPr>
            <p:ph type="body" sz="quarter" idx="16"/>
          </p:nvPr>
        </p:nvSpPr>
        <p:spPr>
          <a:xfrm>
            <a:off x="343851" y="58259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7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4602428" y="2330659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sz="quarter" idx="18"/>
          </p:nvPr>
        </p:nvSpPr>
        <p:spPr>
          <a:xfrm>
            <a:off x="4602428" y="3337197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9" name="Textplatzhalter 2"/>
          <p:cNvSpPr>
            <a:spLocks noGrp="1"/>
          </p:cNvSpPr>
          <p:nvPr>
            <p:ph type="body" sz="quarter" idx="19"/>
          </p:nvPr>
        </p:nvSpPr>
        <p:spPr>
          <a:xfrm>
            <a:off x="4602428" y="4343735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0" name="Textplatzhalter 2"/>
          <p:cNvSpPr>
            <a:spLocks noGrp="1"/>
          </p:cNvSpPr>
          <p:nvPr>
            <p:ph type="body" sz="quarter" idx="20"/>
          </p:nvPr>
        </p:nvSpPr>
        <p:spPr>
          <a:xfrm>
            <a:off x="4602428" y="5350272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1923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2" grpId="0" animBg="1"/>
      <p:bldP spid="2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 userDrawn="1"/>
        </p:nvCxnSpPr>
        <p:spPr>
          <a:xfrm>
            <a:off x="4416983" y="5078355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7"/>
          <p:cNvCxnSpPr/>
          <p:nvPr userDrawn="1"/>
        </p:nvCxnSpPr>
        <p:spPr>
          <a:xfrm flipH="1">
            <a:off x="4416983" y="197765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43686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de-DE" dirty="0" smtClean="0"/>
              <a:t>Timeline</a:t>
            </a:r>
            <a:endParaRPr lang="de-AT" dirty="0"/>
          </a:p>
        </p:txBody>
      </p:sp>
      <p:sp>
        <p:nvSpPr>
          <p:cNvPr id="11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19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284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8"/>
          <p:cNvCxnSpPr/>
          <p:nvPr userDrawn="1"/>
        </p:nvCxnSpPr>
        <p:spPr>
          <a:xfrm>
            <a:off x="4416983" y="2741186"/>
            <a:ext cx="2617" cy="198166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7"/>
          <p:cNvCxnSpPr/>
          <p:nvPr userDrawn="1"/>
        </p:nvCxnSpPr>
        <p:spPr>
          <a:xfrm flipH="1">
            <a:off x="4416983" y="-20380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1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cxnSp>
        <p:nvCxnSpPr>
          <p:cNvPr id="36" name="Straight Connector 8"/>
          <p:cNvCxnSpPr/>
          <p:nvPr userDrawn="1"/>
        </p:nvCxnSpPr>
        <p:spPr>
          <a:xfrm>
            <a:off x="4416983" y="5950857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210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s-ES" sz="2400" dirty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cxnSp>
        <p:nvCxnSpPr>
          <p:cNvPr id="29" name="Straight Connector 8"/>
          <p:cNvCxnSpPr/>
          <p:nvPr userDrawn="1"/>
        </p:nvCxnSpPr>
        <p:spPr>
          <a:xfrm flipH="1">
            <a:off x="4409888" y="4121385"/>
            <a:ext cx="7096" cy="211824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7"/>
          <p:cNvCxnSpPr/>
          <p:nvPr userDrawn="1"/>
        </p:nvCxnSpPr>
        <p:spPr>
          <a:xfrm flipH="1">
            <a:off x="4416983" y="-105444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434935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350939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142022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58025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323998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240001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cxnSp>
        <p:nvCxnSpPr>
          <p:cNvPr id="37" name="Straight Connector 8"/>
          <p:cNvCxnSpPr/>
          <p:nvPr userDrawn="1"/>
        </p:nvCxnSpPr>
        <p:spPr>
          <a:xfrm>
            <a:off x="4409888" y="1849461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08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y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14"/>
          </p:nvPr>
        </p:nvSpPr>
        <p:spPr>
          <a:xfrm>
            <a:off x="192522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/>
          </p:nvPr>
        </p:nvSpPr>
        <p:spPr>
          <a:xfrm>
            <a:off x="358927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38" name="Picture Placeholder 24"/>
          <p:cNvSpPr>
            <a:spLocks noGrp="1" noChangeAspect="1"/>
          </p:cNvSpPr>
          <p:nvPr>
            <p:ph type="pic" sz="quarter" idx="16"/>
          </p:nvPr>
        </p:nvSpPr>
        <p:spPr>
          <a:xfrm>
            <a:off x="524623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8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719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/>
          </p:nvPr>
        </p:nvSpPr>
        <p:spPr>
          <a:xfrm>
            <a:off x="2491113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/>
          </p:nvPr>
        </p:nvSpPr>
        <p:spPr>
          <a:xfrm>
            <a:off x="468743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8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/>
          </p:nvPr>
        </p:nvSpPr>
        <p:spPr>
          <a:xfrm>
            <a:off x="29479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10" name="Picture Placeholder 24"/>
          <p:cNvSpPr>
            <a:spLocks noGrp="1" noChangeAspect="1"/>
          </p:cNvSpPr>
          <p:nvPr>
            <p:ph type="pic" sz="quarter" idx="19"/>
          </p:nvPr>
        </p:nvSpPr>
        <p:spPr>
          <a:xfrm>
            <a:off x="2491113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11" name="Picture Placeholder 24"/>
          <p:cNvSpPr>
            <a:spLocks noGrp="1" noChangeAspect="1"/>
          </p:cNvSpPr>
          <p:nvPr>
            <p:ph type="pic" sz="quarter" idx="20"/>
          </p:nvPr>
        </p:nvSpPr>
        <p:spPr>
          <a:xfrm>
            <a:off x="4687432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12" name="Picture Placeholder 24"/>
          <p:cNvSpPr>
            <a:spLocks noGrp="1" noChangeAspect="1"/>
          </p:cNvSpPr>
          <p:nvPr>
            <p:ph type="pic" sz="quarter" idx="2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13" name="Picture Placeholder 24"/>
          <p:cNvSpPr>
            <a:spLocks noGrp="1" noChangeAspect="1"/>
          </p:cNvSpPr>
          <p:nvPr>
            <p:ph type="pic" sz="quarter" idx="22"/>
          </p:nvPr>
        </p:nvSpPr>
        <p:spPr>
          <a:xfrm>
            <a:off x="688375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419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00039" y="1286539"/>
            <a:ext cx="4098296" cy="43806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7457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4540102" y="1286539"/>
            <a:ext cx="4319736" cy="40403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86315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74748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_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00039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63947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55851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532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6.emf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19.xml"/><Relationship Id="rId21" Type="http://schemas.openxmlformats.org/officeDocument/2006/relationships/image" Target="../media/image4.emf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image" Target="../media/image3.emf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23" Type="http://schemas.openxmlformats.org/officeDocument/2006/relationships/image" Target="../media/image6.emf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Relationship Id="rId22" Type="http://schemas.openxmlformats.org/officeDocument/2006/relationships/image" Target="../media/image5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5.xml"/><Relationship Id="rId21" Type="http://schemas.openxmlformats.org/officeDocument/2006/relationships/image" Target="../media/image3.emf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24" Type="http://schemas.openxmlformats.org/officeDocument/2006/relationships/image" Target="../media/image6.emf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23" Type="http://schemas.openxmlformats.org/officeDocument/2006/relationships/image" Target="../media/image5.emf"/><Relationship Id="rId10" Type="http://schemas.openxmlformats.org/officeDocument/2006/relationships/slideLayout" Target="../slideLayouts/slideLayout42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Relationship Id="rId22" Type="http://schemas.openxmlformats.org/officeDocument/2006/relationships/image" Target="../media/image4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52.xml"/><Relationship Id="rId21" Type="http://schemas.openxmlformats.org/officeDocument/2006/relationships/image" Target="../media/image3.emf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slideLayout" Target="../slideLayouts/slideLayout66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24" Type="http://schemas.openxmlformats.org/officeDocument/2006/relationships/image" Target="../media/image6.emf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23" Type="http://schemas.openxmlformats.org/officeDocument/2006/relationships/image" Target="../media/image5.emf"/><Relationship Id="rId10" Type="http://schemas.openxmlformats.org/officeDocument/2006/relationships/slideLayout" Target="../slideLayouts/slideLayout59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Relationship Id="rId22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 userDrawn="1"/>
        </p:nvCxnSpPr>
        <p:spPr>
          <a:xfrm>
            <a:off x="-6889" y="6382282"/>
            <a:ext cx="45785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-1" y="1"/>
            <a:ext cx="9143275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Textplatzhalter 2"/>
          <p:cNvSpPr>
            <a:spLocks noGrp="1"/>
          </p:cNvSpPr>
          <p:nvPr>
            <p:ph type="body" idx="1"/>
          </p:nvPr>
        </p:nvSpPr>
        <p:spPr>
          <a:xfrm>
            <a:off x="299805" y="1296613"/>
            <a:ext cx="8064216" cy="4051148"/>
          </a:xfrm>
          <a:prstGeom prst="rect">
            <a:avLst/>
          </a:prstGeom>
        </p:spPr>
        <p:txBody>
          <a:bodyPr vert="horz" lIns="217590" tIns="108794" rIns="217590" bIns="108794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12" name="TextBox 35"/>
          <p:cNvSpPr txBox="1"/>
          <p:nvPr/>
        </p:nvSpPr>
        <p:spPr>
          <a:xfrm>
            <a:off x="3551950" y="6199434"/>
            <a:ext cx="42878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500" b="0" kern="1200" spc="50" baseline="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TAKING </a:t>
            </a:r>
            <a:r>
              <a:rPr lang="de-AT" sz="1500" b="1" kern="1200" spc="50" baseline="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COOPERATION</a:t>
            </a:r>
            <a:r>
              <a:rPr lang="de-AT" sz="1500" b="0" kern="1200" spc="50" baseline="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FORWARD</a:t>
            </a:r>
            <a:endParaRPr lang="id-ID" sz="1500" b="0" kern="1200" spc="50" baseline="0" dirty="0">
              <a:solidFill>
                <a:schemeClr val="accent1"/>
              </a:solidFill>
              <a:latin typeface="Trebuchet MS" pitchFamily="34" charset="0"/>
              <a:cs typeface="Lato Light"/>
            </a:endParaRPr>
          </a:p>
        </p:txBody>
      </p:sp>
      <p:pic>
        <p:nvPicPr>
          <p:cNvPr id="13" name="Picture 2" descr="\\ISTORAGE\-Print\MA27\Report_DOC\LogoOffice.emf"/>
          <p:cNvPicPr>
            <a:picLocks noChangeAspect="1" noChangeArrowheads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490" y="220455"/>
            <a:ext cx="2177348" cy="548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\\ISTORAGE\-Print\MA27\Report_DOC\gfx.png"/>
          <p:cNvPicPr>
            <a:picLocks noChangeAspect="1"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949" y="5353818"/>
            <a:ext cx="1457325" cy="150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27"/>
          <p:cNvSpPr txBox="1"/>
          <p:nvPr/>
        </p:nvSpPr>
        <p:spPr>
          <a:xfrm>
            <a:off x="8220448" y="6154602"/>
            <a:ext cx="674149" cy="36929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1200" b="0" smtClean="0">
                <a:solidFill>
                  <a:schemeClr val="accent1"/>
                </a:solidFill>
                <a:latin typeface="Trebuchet MS" pitchFamily="34" charset="0"/>
                <a:cs typeface="Raleway Light"/>
              </a:rPr>
              <a:pPr algn="ctr"/>
              <a:t>‹#›</a:t>
            </a:fld>
            <a:endParaRPr lang="id-ID" sz="1200" b="0" dirty="0">
              <a:solidFill>
                <a:schemeClr val="accent1"/>
              </a:solidFill>
              <a:latin typeface="Trebuchet MS" pitchFamily="34" charset="0"/>
              <a:cs typeface="Raleway Light"/>
            </a:endParaRPr>
          </a:p>
        </p:txBody>
      </p:sp>
      <p:pic>
        <p:nvPicPr>
          <p:cNvPr id="49" name="Picture 10" descr="\\ISTORAGE\-Print\MA27\Powerpoint\rep\icons (7).emf"/>
          <p:cNvPicPr>
            <a:picLocks noChangeAspect="1" noChangeArrowheads="1"/>
          </p:cNvPicPr>
          <p:nvPr userDrawn="1"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880" y="6154025"/>
            <a:ext cx="480567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\\ISTORAGE\-Print\MA27\Powerpoint\rep\icons (1).emf"/>
          <p:cNvPicPr>
            <a:picLocks noChangeAspect="1" noChangeArrowheads="1"/>
          </p:cNvPicPr>
          <p:nvPr userDrawn="1"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147" y="6154025"/>
            <a:ext cx="485294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1" descr="\\ISTORAGE\-Print\MA27\Powerpoint\rep\icons (8).emf"/>
          <p:cNvPicPr>
            <a:picLocks noChangeAspect="1" noChangeArrowheads="1"/>
          </p:cNvPicPr>
          <p:nvPr userDrawn="1"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1" y="6154025"/>
            <a:ext cx="486082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" descr="\\ISTORAGE\-Print\MA27\Powerpoint\rep\icons (2).emf"/>
          <p:cNvPicPr>
            <a:picLocks noChangeAspect="1" noChangeArrowheads="1"/>
          </p:cNvPicPr>
          <p:nvPr userDrawn="1"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51" y="6153426"/>
            <a:ext cx="486082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itelplatzhalter 3"/>
          <p:cNvSpPr>
            <a:spLocks noGrp="1"/>
          </p:cNvSpPr>
          <p:nvPr>
            <p:ph type="title"/>
          </p:nvPr>
        </p:nvSpPr>
        <p:spPr>
          <a:xfrm>
            <a:off x="-6888" y="149227"/>
            <a:ext cx="6588442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8145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9" r:id="rId2"/>
    <p:sldLayoutId id="2147483850" r:id="rId3"/>
    <p:sldLayoutId id="2147483861" r:id="rId4"/>
    <p:sldLayoutId id="2147483847" r:id="rId5"/>
    <p:sldLayoutId id="2147483855" r:id="rId6"/>
    <p:sldLayoutId id="2147483854" r:id="rId7"/>
    <p:sldLayoutId id="2147483851" r:id="rId8"/>
    <p:sldLayoutId id="2147483852" r:id="rId9"/>
    <p:sldLayoutId id="2147483853" r:id="rId10"/>
    <p:sldLayoutId id="2147483856" r:id="rId11"/>
    <p:sldLayoutId id="2147483860" r:id="rId12"/>
    <p:sldLayoutId id="2147483857" r:id="rId13"/>
    <p:sldLayoutId id="2147483858" r:id="rId14"/>
    <p:sldLayoutId id="2147483800" r:id="rId15"/>
    <p:sldLayoutId id="2147483862" r:id="rId16"/>
  </p:sldLayoutIdLst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marL="216000" algn="l" defTabSz="913878" rtl="0" eaLnBrk="1" latinLnBrk="0" hangingPunct="1">
        <a:spcBef>
          <a:spcPct val="0"/>
        </a:spcBef>
        <a:buNone/>
        <a:defRPr sz="2800" b="1" kern="1200" cap="all" normalizeH="0" baseline="0">
          <a:solidFill>
            <a:schemeClr val="accent3">
              <a:lumMod val="75000"/>
            </a:schemeClr>
          </a:solidFill>
          <a:latin typeface="Trebuchet MS" pitchFamily="34" charset="0"/>
          <a:ea typeface="+mj-ea"/>
          <a:cs typeface="+mj-cs"/>
        </a:defRPr>
      </a:lvl1pPr>
    </p:titleStyle>
    <p:bodyStyle>
      <a:lvl1pPr marL="342705" indent="-342705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 2" pitchFamily="18" charset="2"/>
        <a:buChar char=""/>
        <a:defRPr sz="2400" kern="1200">
          <a:solidFill>
            <a:schemeClr val="accent1"/>
          </a:solidFill>
          <a:latin typeface="Trebuchet MS" pitchFamily="34" charset="0"/>
          <a:ea typeface="+mn-ea"/>
          <a:cs typeface="+mn-cs"/>
        </a:defRPr>
      </a:lvl1pPr>
      <a:lvl2pPr marL="742527" indent="-285588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" pitchFamily="2" charset="2"/>
        <a:buChar char=""/>
        <a:defRPr sz="20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2pPr>
      <a:lvl3pPr marL="1142349" indent="-228470" algn="l" defTabSz="913878" rtl="0" eaLnBrk="1" latinLnBrk="0" hangingPunct="1">
        <a:spcBef>
          <a:spcPct val="20000"/>
        </a:spcBef>
        <a:buClr>
          <a:schemeClr val="accent1"/>
        </a:buClr>
        <a:buSzPct val="100000"/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3pPr>
      <a:lvl4pPr marL="1599288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4pPr>
      <a:lvl5pPr marL="2056227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5pPr>
      <a:lvl6pPr marL="251316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0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04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98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9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1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5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9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3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76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15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 userDrawn="1"/>
        </p:nvCxnSpPr>
        <p:spPr>
          <a:xfrm>
            <a:off x="-6889" y="6382282"/>
            <a:ext cx="45785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-1" y="1"/>
            <a:ext cx="9143275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prstClr val="white"/>
              </a:solidFill>
            </a:endParaRPr>
          </a:p>
        </p:txBody>
      </p:sp>
      <p:sp>
        <p:nvSpPr>
          <p:cNvPr id="9" name="Textplatzhalter 2"/>
          <p:cNvSpPr>
            <a:spLocks noGrp="1"/>
          </p:cNvSpPr>
          <p:nvPr>
            <p:ph type="body" idx="1"/>
          </p:nvPr>
        </p:nvSpPr>
        <p:spPr>
          <a:xfrm>
            <a:off x="299805" y="1296613"/>
            <a:ext cx="8064216" cy="4051148"/>
          </a:xfrm>
          <a:prstGeom prst="rect">
            <a:avLst/>
          </a:prstGeom>
        </p:spPr>
        <p:txBody>
          <a:bodyPr vert="horz" lIns="217590" tIns="108794" rIns="217590" bIns="108794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12" name="TextBox 35"/>
          <p:cNvSpPr txBox="1"/>
          <p:nvPr/>
        </p:nvSpPr>
        <p:spPr>
          <a:xfrm>
            <a:off x="3551950" y="6199434"/>
            <a:ext cx="42878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pc="50" dirty="0">
                <a:solidFill>
                  <a:srgbClr val="7E93A5"/>
                </a:solidFill>
                <a:cs typeface="Raleway"/>
              </a:rPr>
              <a:t>TAKING </a:t>
            </a:r>
            <a:r>
              <a:rPr lang="de-AT" b="1" spc="50" dirty="0">
                <a:solidFill>
                  <a:srgbClr val="7E93A5"/>
                </a:solidFill>
                <a:cs typeface="Raleway"/>
              </a:rPr>
              <a:t>COOPERATION</a:t>
            </a:r>
            <a:r>
              <a:rPr lang="de-AT" spc="50" dirty="0">
                <a:solidFill>
                  <a:srgbClr val="7E93A5"/>
                </a:solidFill>
                <a:cs typeface="Raleway"/>
              </a:rPr>
              <a:t> FORWARD</a:t>
            </a:r>
            <a:endParaRPr lang="id-ID" spc="50" dirty="0">
              <a:solidFill>
                <a:srgbClr val="7E93A5"/>
              </a:solidFill>
              <a:cs typeface="Lato Light"/>
            </a:endParaRPr>
          </a:p>
        </p:txBody>
      </p:sp>
      <p:pic>
        <p:nvPicPr>
          <p:cNvPr id="13" name="Picture 2" descr="\\ISTORAGE\-Print\MA27\Report_DOC\LogoOffice.emf"/>
          <p:cNvPicPr>
            <a:picLocks noChangeAspect="1" noChangeArrowheads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490" y="220455"/>
            <a:ext cx="2177348" cy="548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\\ISTORAGE\-Print\MA27\Report_DOC\gfx.png"/>
          <p:cNvPicPr>
            <a:picLocks noChangeAspect="1"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949" y="5353818"/>
            <a:ext cx="1457325" cy="150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27"/>
          <p:cNvSpPr txBox="1"/>
          <p:nvPr/>
        </p:nvSpPr>
        <p:spPr>
          <a:xfrm>
            <a:off x="8220448" y="6154602"/>
            <a:ext cx="674149" cy="36929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1200" smtClean="0">
                <a:solidFill>
                  <a:srgbClr val="7E93A5"/>
                </a:solidFill>
                <a:cs typeface="Raleway Light"/>
              </a:rPr>
              <a:pPr algn="ctr"/>
              <a:t>‹#›</a:t>
            </a:fld>
            <a:endParaRPr lang="id-ID" sz="1200" dirty="0">
              <a:solidFill>
                <a:srgbClr val="7E93A5"/>
              </a:solidFill>
              <a:cs typeface="Raleway Light"/>
            </a:endParaRPr>
          </a:p>
        </p:txBody>
      </p:sp>
      <p:pic>
        <p:nvPicPr>
          <p:cNvPr id="49" name="Picture 10" descr="\\ISTORAGE\-Print\MA27\Powerpoint\rep\icons (7).emf"/>
          <p:cNvPicPr>
            <a:picLocks noChangeAspect="1" noChangeArrowheads="1"/>
          </p:cNvPicPr>
          <p:nvPr userDrawn="1"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880" y="6154025"/>
            <a:ext cx="480567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\\ISTORAGE\-Print\MA27\Powerpoint\rep\icons (1).emf"/>
          <p:cNvPicPr>
            <a:picLocks noChangeAspect="1" noChangeArrowheads="1"/>
          </p:cNvPicPr>
          <p:nvPr userDrawn="1"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147" y="6154025"/>
            <a:ext cx="485294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1" descr="\\ISTORAGE\-Print\MA27\Powerpoint\rep\icons (8).emf"/>
          <p:cNvPicPr>
            <a:picLocks noChangeAspect="1" noChangeArrowheads="1"/>
          </p:cNvPicPr>
          <p:nvPr userDrawn="1"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1" y="6154025"/>
            <a:ext cx="486082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" descr="\\ISTORAGE\-Print\MA27\Powerpoint\rep\icons (2).emf"/>
          <p:cNvPicPr>
            <a:picLocks noChangeAspect="1" noChangeArrowheads="1"/>
          </p:cNvPicPr>
          <p:nvPr userDrawn="1"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51" y="6153426"/>
            <a:ext cx="486082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itelplatzhalter 3"/>
          <p:cNvSpPr>
            <a:spLocks noGrp="1"/>
          </p:cNvSpPr>
          <p:nvPr>
            <p:ph type="title"/>
          </p:nvPr>
        </p:nvSpPr>
        <p:spPr>
          <a:xfrm>
            <a:off x="-6888" y="149227"/>
            <a:ext cx="6588442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27684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</p:sldLayoutIdLst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hf hdr="0" ftr="0" dt="0"/>
  <p:txStyles>
    <p:titleStyle>
      <a:lvl1pPr marL="216000" algn="l" defTabSz="913878" rtl="0" eaLnBrk="1" latinLnBrk="0" hangingPunct="1">
        <a:spcBef>
          <a:spcPct val="0"/>
        </a:spcBef>
        <a:buNone/>
        <a:defRPr sz="2800" b="1" kern="1200" cap="all" normalizeH="0" baseline="0">
          <a:solidFill>
            <a:schemeClr val="accent3">
              <a:lumMod val="75000"/>
            </a:schemeClr>
          </a:solidFill>
          <a:latin typeface="Trebuchet MS" pitchFamily="34" charset="0"/>
          <a:ea typeface="+mj-ea"/>
          <a:cs typeface="+mj-cs"/>
        </a:defRPr>
      </a:lvl1pPr>
    </p:titleStyle>
    <p:bodyStyle>
      <a:lvl1pPr marL="342705" indent="-342705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 2" pitchFamily="18" charset="2"/>
        <a:buChar char=""/>
        <a:defRPr sz="2400" kern="1200">
          <a:solidFill>
            <a:schemeClr val="accent1"/>
          </a:solidFill>
          <a:latin typeface="Trebuchet MS" pitchFamily="34" charset="0"/>
          <a:ea typeface="+mn-ea"/>
          <a:cs typeface="+mn-cs"/>
        </a:defRPr>
      </a:lvl1pPr>
      <a:lvl2pPr marL="742527" indent="-285588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" pitchFamily="2" charset="2"/>
        <a:buChar char=""/>
        <a:defRPr sz="20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2pPr>
      <a:lvl3pPr marL="1142349" indent="-228470" algn="l" defTabSz="913878" rtl="0" eaLnBrk="1" latinLnBrk="0" hangingPunct="1">
        <a:spcBef>
          <a:spcPct val="20000"/>
        </a:spcBef>
        <a:buClr>
          <a:schemeClr val="accent1"/>
        </a:buClr>
        <a:buSzPct val="100000"/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3pPr>
      <a:lvl4pPr marL="1599288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4pPr>
      <a:lvl5pPr marL="2056227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5pPr>
      <a:lvl6pPr marL="251316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0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04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98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9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1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5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9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3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76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15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 userDrawn="1"/>
        </p:nvCxnSpPr>
        <p:spPr>
          <a:xfrm>
            <a:off x="-6889" y="6382282"/>
            <a:ext cx="45785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-1" y="1"/>
            <a:ext cx="9143275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prstClr val="white"/>
              </a:solidFill>
            </a:endParaRPr>
          </a:p>
        </p:txBody>
      </p:sp>
      <p:sp>
        <p:nvSpPr>
          <p:cNvPr id="9" name="Textplatzhalter 2"/>
          <p:cNvSpPr>
            <a:spLocks noGrp="1"/>
          </p:cNvSpPr>
          <p:nvPr>
            <p:ph type="body" idx="1"/>
          </p:nvPr>
        </p:nvSpPr>
        <p:spPr>
          <a:xfrm>
            <a:off x="299805" y="1296613"/>
            <a:ext cx="8064216" cy="4051148"/>
          </a:xfrm>
          <a:prstGeom prst="rect">
            <a:avLst/>
          </a:prstGeom>
        </p:spPr>
        <p:txBody>
          <a:bodyPr vert="horz" lIns="217590" tIns="108794" rIns="217590" bIns="108794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12" name="TextBox 35"/>
          <p:cNvSpPr txBox="1"/>
          <p:nvPr/>
        </p:nvSpPr>
        <p:spPr>
          <a:xfrm>
            <a:off x="3551950" y="6199434"/>
            <a:ext cx="42878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pc="50" dirty="0">
                <a:solidFill>
                  <a:srgbClr val="7E93A5"/>
                </a:solidFill>
                <a:cs typeface="Raleway"/>
              </a:rPr>
              <a:t>TAKING </a:t>
            </a:r>
            <a:r>
              <a:rPr lang="de-AT" b="1" spc="50" dirty="0">
                <a:solidFill>
                  <a:srgbClr val="7E93A5"/>
                </a:solidFill>
                <a:cs typeface="Raleway"/>
              </a:rPr>
              <a:t>COOPERATION</a:t>
            </a:r>
            <a:r>
              <a:rPr lang="de-AT" spc="50" dirty="0">
                <a:solidFill>
                  <a:srgbClr val="7E93A5"/>
                </a:solidFill>
                <a:cs typeface="Raleway"/>
              </a:rPr>
              <a:t> FORWARD</a:t>
            </a:r>
            <a:endParaRPr lang="id-ID" spc="50" dirty="0">
              <a:solidFill>
                <a:srgbClr val="7E93A5"/>
              </a:solidFill>
              <a:cs typeface="Lato Light"/>
            </a:endParaRPr>
          </a:p>
        </p:txBody>
      </p:sp>
      <p:pic>
        <p:nvPicPr>
          <p:cNvPr id="13" name="Picture 2" descr="\\ISTORAGE\-Print\MA27\Report_DOC\LogoOffice.emf"/>
          <p:cNvPicPr>
            <a:picLocks noChangeAspect="1"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490" y="220455"/>
            <a:ext cx="2177348" cy="548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\\ISTORAGE\-Print\MA27\Report_DOC\gfx.png"/>
          <p:cNvPicPr>
            <a:picLocks noChangeAspect="1" noChangeArrowheads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949" y="5353818"/>
            <a:ext cx="1457325" cy="150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27"/>
          <p:cNvSpPr txBox="1"/>
          <p:nvPr/>
        </p:nvSpPr>
        <p:spPr>
          <a:xfrm>
            <a:off x="8220448" y="6154602"/>
            <a:ext cx="674149" cy="36929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1200" smtClean="0">
                <a:solidFill>
                  <a:srgbClr val="7E93A5"/>
                </a:solidFill>
                <a:cs typeface="Raleway Light"/>
              </a:rPr>
              <a:pPr algn="ctr"/>
              <a:t>‹#›</a:t>
            </a:fld>
            <a:endParaRPr lang="id-ID" sz="1200" dirty="0">
              <a:solidFill>
                <a:srgbClr val="7E93A5"/>
              </a:solidFill>
              <a:cs typeface="Raleway Light"/>
            </a:endParaRPr>
          </a:p>
        </p:txBody>
      </p:sp>
      <p:pic>
        <p:nvPicPr>
          <p:cNvPr id="49" name="Picture 10" descr="\\ISTORAGE\-Print\MA27\Powerpoint\rep\icons (7).emf"/>
          <p:cNvPicPr>
            <a:picLocks noChangeAspect="1" noChangeArrowheads="1"/>
          </p:cNvPicPr>
          <p:nvPr userDrawn="1"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880" y="6154025"/>
            <a:ext cx="480567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\\ISTORAGE\-Print\MA27\Powerpoint\rep\icons (1).emf"/>
          <p:cNvPicPr>
            <a:picLocks noChangeAspect="1" noChangeArrowheads="1"/>
          </p:cNvPicPr>
          <p:nvPr userDrawn="1"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147" y="6154025"/>
            <a:ext cx="485294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1" descr="\\ISTORAGE\-Print\MA27\Powerpoint\rep\icons (8).emf"/>
          <p:cNvPicPr>
            <a:picLocks noChangeAspect="1" noChangeArrowheads="1"/>
          </p:cNvPicPr>
          <p:nvPr userDrawn="1"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1" y="6154025"/>
            <a:ext cx="486082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" descr="\\ISTORAGE\-Print\MA27\Powerpoint\rep\icons (2).emf"/>
          <p:cNvPicPr>
            <a:picLocks noChangeAspect="1" noChangeArrowheads="1"/>
          </p:cNvPicPr>
          <p:nvPr userDrawn="1"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51" y="6153426"/>
            <a:ext cx="486082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itelplatzhalter 3"/>
          <p:cNvSpPr>
            <a:spLocks noGrp="1"/>
          </p:cNvSpPr>
          <p:nvPr>
            <p:ph type="title"/>
          </p:nvPr>
        </p:nvSpPr>
        <p:spPr>
          <a:xfrm>
            <a:off x="-6888" y="149227"/>
            <a:ext cx="6588442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7781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</p:sldLayoutIdLst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hf hdr="0" ftr="0" dt="0"/>
  <p:txStyles>
    <p:titleStyle>
      <a:lvl1pPr marL="216000" algn="l" defTabSz="913878" rtl="0" eaLnBrk="1" latinLnBrk="0" hangingPunct="1">
        <a:spcBef>
          <a:spcPct val="0"/>
        </a:spcBef>
        <a:buNone/>
        <a:defRPr sz="2800" b="1" kern="1200" cap="all" normalizeH="0" baseline="0">
          <a:solidFill>
            <a:schemeClr val="accent3">
              <a:lumMod val="75000"/>
            </a:schemeClr>
          </a:solidFill>
          <a:latin typeface="Trebuchet MS" pitchFamily="34" charset="0"/>
          <a:ea typeface="+mj-ea"/>
          <a:cs typeface="+mj-cs"/>
        </a:defRPr>
      </a:lvl1pPr>
    </p:titleStyle>
    <p:bodyStyle>
      <a:lvl1pPr marL="342705" indent="-342705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 2" pitchFamily="18" charset="2"/>
        <a:buChar char=""/>
        <a:defRPr sz="2400" kern="1200">
          <a:solidFill>
            <a:schemeClr val="accent1"/>
          </a:solidFill>
          <a:latin typeface="Trebuchet MS" pitchFamily="34" charset="0"/>
          <a:ea typeface="+mn-ea"/>
          <a:cs typeface="+mn-cs"/>
        </a:defRPr>
      </a:lvl1pPr>
      <a:lvl2pPr marL="742527" indent="-285588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" pitchFamily="2" charset="2"/>
        <a:buChar char=""/>
        <a:defRPr sz="20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2pPr>
      <a:lvl3pPr marL="1142349" indent="-228470" algn="l" defTabSz="913878" rtl="0" eaLnBrk="1" latinLnBrk="0" hangingPunct="1">
        <a:spcBef>
          <a:spcPct val="20000"/>
        </a:spcBef>
        <a:buClr>
          <a:schemeClr val="accent1"/>
        </a:buClr>
        <a:buSzPct val="100000"/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3pPr>
      <a:lvl4pPr marL="1599288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4pPr>
      <a:lvl5pPr marL="2056227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5pPr>
      <a:lvl6pPr marL="251316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0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04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98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9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1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5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9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3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76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15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 userDrawn="1"/>
        </p:nvCxnSpPr>
        <p:spPr>
          <a:xfrm>
            <a:off x="-6889" y="6382282"/>
            <a:ext cx="45785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-1" y="1"/>
            <a:ext cx="9143275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Textplatzhalter 2"/>
          <p:cNvSpPr>
            <a:spLocks noGrp="1"/>
          </p:cNvSpPr>
          <p:nvPr>
            <p:ph type="body" idx="1"/>
          </p:nvPr>
        </p:nvSpPr>
        <p:spPr>
          <a:xfrm>
            <a:off x="299805" y="1296613"/>
            <a:ext cx="8064216" cy="4051148"/>
          </a:xfrm>
          <a:prstGeom prst="rect">
            <a:avLst/>
          </a:prstGeom>
        </p:spPr>
        <p:txBody>
          <a:bodyPr vert="horz" lIns="217590" tIns="108794" rIns="217590" bIns="108794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12" name="TextBox 35"/>
          <p:cNvSpPr txBox="1"/>
          <p:nvPr/>
        </p:nvSpPr>
        <p:spPr>
          <a:xfrm>
            <a:off x="3551950" y="6199434"/>
            <a:ext cx="42878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500" b="0" kern="1200" spc="50" baseline="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TAKING </a:t>
            </a:r>
            <a:r>
              <a:rPr lang="de-AT" sz="1500" b="1" kern="1200" spc="50" baseline="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COOPERATION</a:t>
            </a:r>
            <a:r>
              <a:rPr lang="de-AT" sz="1500" b="0" kern="1200" spc="50" baseline="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FORWARD</a:t>
            </a:r>
            <a:endParaRPr lang="id-ID" sz="1500" b="0" kern="1200" spc="50" baseline="0" dirty="0">
              <a:solidFill>
                <a:schemeClr val="accent1"/>
              </a:solidFill>
              <a:latin typeface="Trebuchet MS" pitchFamily="34" charset="0"/>
              <a:cs typeface="Lato Light"/>
            </a:endParaRPr>
          </a:p>
        </p:txBody>
      </p:sp>
      <p:pic>
        <p:nvPicPr>
          <p:cNvPr id="13" name="Picture 2" descr="\\ISTORAGE\-Print\MA27\Report_DOC\LogoOffice.emf"/>
          <p:cNvPicPr>
            <a:picLocks noChangeAspect="1"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490" y="220455"/>
            <a:ext cx="2177348" cy="548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\\ISTORAGE\-Print\MA27\Report_DOC\gfx.png"/>
          <p:cNvPicPr>
            <a:picLocks noChangeAspect="1" noChangeArrowheads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949" y="5353818"/>
            <a:ext cx="1457325" cy="150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27"/>
          <p:cNvSpPr txBox="1"/>
          <p:nvPr/>
        </p:nvSpPr>
        <p:spPr>
          <a:xfrm>
            <a:off x="8220448" y="6154602"/>
            <a:ext cx="674149" cy="36929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1200" b="0" smtClean="0">
                <a:solidFill>
                  <a:schemeClr val="accent1"/>
                </a:solidFill>
                <a:latin typeface="Trebuchet MS" pitchFamily="34" charset="0"/>
                <a:cs typeface="Raleway Light"/>
              </a:rPr>
              <a:pPr algn="ctr"/>
              <a:t>‹#›</a:t>
            </a:fld>
            <a:endParaRPr lang="id-ID" sz="1200" b="0" dirty="0">
              <a:solidFill>
                <a:schemeClr val="accent1"/>
              </a:solidFill>
              <a:latin typeface="Trebuchet MS" pitchFamily="34" charset="0"/>
              <a:cs typeface="Raleway Light"/>
            </a:endParaRPr>
          </a:p>
        </p:txBody>
      </p:sp>
      <p:pic>
        <p:nvPicPr>
          <p:cNvPr id="49" name="Picture 10" descr="\\ISTORAGE\-Print\MA27\Powerpoint\rep\icons (7).emf"/>
          <p:cNvPicPr>
            <a:picLocks noChangeAspect="1" noChangeArrowheads="1"/>
          </p:cNvPicPr>
          <p:nvPr userDrawn="1"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880" y="6154025"/>
            <a:ext cx="480567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\\ISTORAGE\-Print\MA27\Powerpoint\rep\icons (1).emf"/>
          <p:cNvPicPr>
            <a:picLocks noChangeAspect="1" noChangeArrowheads="1"/>
          </p:cNvPicPr>
          <p:nvPr userDrawn="1"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147" y="6154025"/>
            <a:ext cx="485294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1" descr="\\ISTORAGE\-Print\MA27\Powerpoint\rep\icons (8).emf"/>
          <p:cNvPicPr>
            <a:picLocks noChangeAspect="1" noChangeArrowheads="1"/>
          </p:cNvPicPr>
          <p:nvPr userDrawn="1"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1" y="6154025"/>
            <a:ext cx="486082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" descr="\\ISTORAGE\-Print\MA27\Powerpoint\rep\icons (2).emf"/>
          <p:cNvPicPr>
            <a:picLocks noChangeAspect="1" noChangeArrowheads="1"/>
          </p:cNvPicPr>
          <p:nvPr userDrawn="1"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51" y="6153426"/>
            <a:ext cx="486082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itelplatzhalter 3"/>
          <p:cNvSpPr>
            <a:spLocks noGrp="1"/>
          </p:cNvSpPr>
          <p:nvPr>
            <p:ph type="title"/>
          </p:nvPr>
        </p:nvSpPr>
        <p:spPr>
          <a:xfrm>
            <a:off x="-6888" y="149227"/>
            <a:ext cx="6588442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15235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12" r:id="rId13"/>
    <p:sldLayoutId id="2147483913" r:id="rId14"/>
    <p:sldLayoutId id="2147483914" r:id="rId15"/>
    <p:sldLayoutId id="2147483915" r:id="rId16"/>
    <p:sldLayoutId id="2147483916" r:id="rId17"/>
  </p:sldLayoutIdLst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marL="216000" algn="l" defTabSz="913878" rtl="0" eaLnBrk="1" latinLnBrk="0" hangingPunct="1">
        <a:spcBef>
          <a:spcPct val="0"/>
        </a:spcBef>
        <a:buNone/>
        <a:defRPr sz="2800" b="1" kern="1200" cap="all" normalizeH="0" baseline="0">
          <a:solidFill>
            <a:schemeClr val="accent3">
              <a:lumMod val="75000"/>
            </a:schemeClr>
          </a:solidFill>
          <a:latin typeface="Trebuchet MS" pitchFamily="34" charset="0"/>
          <a:ea typeface="+mj-ea"/>
          <a:cs typeface="+mj-cs"/>
        </a:defRPr>
      </a:lvl1pPr>
    </p:titleStyle>
    <p:bodyStyle>
      <a:lvl1pPr marL="342705" indent="-342705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 2" pitchFamily="18" charset="2"/>
        <a:buChar char=""/>
        <a:defRPr sz="2400" kern="1200">
          <a:solidFill>
            <a:schemeClr val="accent1"/>
          </a:solidFill>
          <a:latin typeface="Trebuchet MS" pitchFamily="34" charset="0"/>
          <a:ea typeface="+mn-ea"/>
          <a:cs typeface="+mn-cs"/>
        </a:defRPr>
      </a:lvl1pPr>
      <a:lvl2pPr marL="742527" indent="-285588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" pitchFamily="2" charset="2"/>
        <a:buChar char=""/>
        <a:defRPr sz="20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2pPr>
      <a:lvl3pPr marL="1142349" indent="-228470" algn="l" defTabSz="913878" rtl="0" eaLnBrk="1" latinLnBrk="0" hangingPunct="1">
        <a:spcBef>
          <a:spcPct val="20000"/>
        </a:spcBef>
        <a:buClr>
          <a:schemeClr val="accent1"/>
        </a:buClr>
        <a:buSzPct val="100000"/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3pPr>
      <a:lvl4pPr marL="1599288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4pPr>
      <a:lvl5pPr marL="2056227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5pPr>
      <a:lvl6pPr marL="251316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0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04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98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9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1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5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9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3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76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15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Interreg_CZ" TargetMode="External"/><Relationship Id="rId7" Type="http://schemas.openxmlformats.org/officeDocument/2006/relationships/image" Target="../media/image8.jpeg"/><Relationship Id="rId2" Type="http://schemas.openxmlformats.org/officeDocument/2006/relationships/hyperlink" Target="http://www.dotaceeu.cz/" TargetMode="External"/><Relationship Id="rId1" Type="http://schemas.openxmlformats.org/officeDocument/2006/relationships/slideLayout" Target="../slideLayouts/slideLayout38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nterreg-central.eu/Content.Node/pp8UNL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Národní </a:t>
            </a:r>
            <a:r>
              <a:rPr lang="cs-CZ" dirty="0" err="1" smtClean="0"/>
              <a:t>Infoden</a:t>
            </a:r>
            <a:r>
              <a:rPr lang="de-AT" dirty="0" smtClean="0"/>
              <a:t> </a:t>
            </a:r>
          </a:p>
          <a:p>
            <a:r>
              <a:rPr lang="cs-CZ" dirty="0"/>
              <a:t>12. říjen 2017</a:t>
            </a:r>
            <a:r>
              <a:rPr lang="de-AT" dirty="0"/>
              <a:t>, </a:t>
            </a:r>
            <a:r>
              <a:rPr lang="cs-CZ" dirty="0"/>
              <a:t>Hotel </a:t>
            </a:r>
            <a:r>
              <a:rPr lang="cs-CZ" dirty="0" err="1"/>
              <a:t>Alwyn</a:t>
            </a:r>
            <a:r>
              <a:rPr lang="cs-CZ" dirty="0"/>
              <a:t>, Praha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1104926" y="5456577"/>
            <a:ext cx="7754912" cy="71292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Příklady schválených projektů</a:t>
            </a:r>
            <a:endParaRPr lang="de-AT" sz="3200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1104926" y="6336468"/>
            <a:ext cx="7754912" cy="275990"/>
          </a:xfrm>
        </p:spPr>
        <p:txBody>
          <a:bodyPr/>
          <a:lstStyle/>
          <a:p>
            <a:r>
              <a:rPr lang="de-AT" dirty="0" smtClean="0"/>
              <a:t>Interreg CENTRAL EUROPE | </a:t>
            </a:r>
            <a:r>
              <a:rPr lang="cs-CZ" dirty="0" smtClean="0"/>
              <a:t>CZ </a:t>
            </a:r>
            <a:r>
              <a:rPr lang="de-AT" dirty="0" smtClean="0"/>
              <a:t>National Contact </a:t>
            </a:r>
            <a:r>
              <a:rPr lang="de-AT" dirty="0"/>
              <a:t>P</a:t>
            </a:r>
            <a:r>
              <a:rPr lang="de-AT" dirty="0" smtClean="0"/>
              <a:t>oint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16169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2027" y="69012"/>
            <a:ext cx="6412573" cy="842814"/>
          </a:xfrm>
        </p:spPr>
        <p:txBody>
          <a:bodyPr>
            <a:normAutofit fontScale="90000"/>
          </a:bodyPr>
          <a:lstStyle/>
          <a:p>
            <a:pPr lvl="0"/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</a:rPr>
              <a:t>PROJEKT </a:t>
            </a:r>
            <a:r>
              <a:rPr lang="cs-CZ" sz="2200" i="1" dirty="0" smtClean="0">
                <a:solidFill>
                  <a:schemeClr val="accent3">
                    <a:lumMod val="75000"/>
                  </a:schemeClr>
                </a:solidFill>
              </a:rPr>
              <a:t>´</a:t>
            </a:r>
            <a:r>
              <a:rPr lang="cs-CZ" sz="2200" i="1" dirty="0" err="1" smtClean="0">
                <a:solidFill>
                  <a:schemeClr val="accent3">
                    <a:lumMod val="75000"/>
                  </a:schemeClr>
                </a:solidFill>
              </a:rPr>
              <a:t>ChemMultimodal</a:t>
            </a:r>
            <a:r>
              <a:rPr lang="cs-CZ" sz="2200" i="1" dirty="0" smtClean="0">
                <a:solidFill>
                  <a:schemeClr val="accent3">
                    <a:lumMod val="75000"/>
                  </a:schemeClr>
                </a:solidFill>
              </a:rPr>
              <a:t>´ </a:t>
            </a:r>
            <a:r>
              <a:rPr lang="cs-CZ" sz="2200" dirty="0">
                <a:solidFill>
                  <a:schemeClr val="accent3">
                    <a:lumMod val="75000"/>
                  </a:schemeClr>
                </a:solidFill>
              </a:rPr>
              <a:t>Z 1. VÝZVY</a:t>
            </a: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1800" dirty="0" smtClean="0"/>
              <a:t>4.2 </a:t>
            </a:r>
            <a:r>
              <a:rPr lang="cs-CZ" sz="1800" dirty="0"/>
              <a:t>Zlepšit</a:t>
            </a:r>
            <a:r>
              <a:rPr lang="en-GB" sz="1800" dirty="0"/>
              <a:t> </a:t>
            </a:r>
            <a:r>
              <a:rPr lang="cs-CZ" sz="1800" dirty="0"/>
              <a:t>koordinaci</a:t>
            </a:r>
            <a:r>
              <a:rPr lang="en-GB" sz="1800" dirty="0"/>
              <a:t> </a:t>
            </a:r>
            <a:r>
              <a:rPr lang="cs-CZ" sz="1800" dirty="0"/>
              <a:t>mezi subjekty </a:t>
            </a:r>
            <a:r>
              <a:rPr lang="cs-CZ" sz="1800" dirty="0" smtClean="0"/>
              <a:t>nákladní dopravy, využití </a:t>
            </a:r>
            <a:r>
              <a:rPr lang="cs-CZ" sz="1800" u="sng" dirty="0"/>
              <a:t>ekologických </a:t>
            </a:r>
            <a:r>
              <a:rPr lang="en-GB" sz="1800" u="sng" dirty="0" err="1"/>
              <a:t>multimod</a:t>
            </a:r>
            <a:r>
              <a:rPr lang="cs-CZ" sz="1800" u="sng" dirty="0" err="1"/>
              <a:t>álních</a:t>
            </a:r>
            <a:r>
              <a:rPr lang="en-GB" sz="1800" u="sng" dirty="0"/>
              <a:t> </a:t>
            </a:r>
            <a:r>
              <a:rPr lang="cs-CZ" sz="1800" u="sng" dirty="0"/>
              <a:t>dopravních řešení</a:t>
            </a:r>
            <a:endParaRPr lang="en-US" sz="1800" u="sng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1984898"/>
            <a:ext cx="6161086" cy="1990406"/>
          </a:xfrm>
        </p:spPr>
        <p:txBody>
          <a:bodyPr/>
          <a:lstStyle/>
          <a:p>
            <a:r>
              <a:rPr lang="cs-CZ" sz="1600" dirty="0"/>
              <a:t>C</a:t>
            </a:r>
            <a:r>
              <a:rPr lang="de-AT" sz="1600" dirty="0" err="1" smtClean="0"/>
              <a:t>ílem</a:t>
            </a:r>
            <a:r>
              <a:rPr lang="de-AT" sz="1600" dirty="0" smtClean="0"/>
              <a:t> je </a:t>
            </a:r>
            <a:r>
              <a:rPr lang="de-AT" sz="1600" dirty="0" err="1"/>
              <a:t>podpora</a:t>
            </a:r>
            <a:r>
              <a:rPr lang="de-AT" sz="1600" dirty="0"/>
              <a:t> </a:t>
            </a:r>
            <a:r>
              <a:rPr lang="cs-CZ" sz="1600" dirty="0" smtClean="0"/>
              <a:t>multimodální</a:t>
            </a:r>
            <a:r>
              <a:rPr lang="de-AT" sz="1600" dirty="0" smtClean="0"/>
              <a:t> </a:t>
            </a:r>
            <a:r>
              <a:rPr lang="de-AT" sz="1600" dirty="0" err="1" smtClean="0"/>
              <a:t>přeprav</a:t>
            </a:r>
            <a:r>
              <a:rPr lang="cs-CZ" sz="1600" dirty="0" smtClean="0"/>
              <a:t>y</a:t>
            </a:r>
            <a:r>
              <a:rPr lang="de-AT" sz="1600" dirty="0" smtClean="0"/>
              <a:t> </a:t>
            </a:r>
            <a:r>
              <a:rPr lang="cs-CZ" sz="1600" dirty="0" smtClean="0"/>
              <a:t>chemického</a:t>
            </a:r>
            <a:r>
              <a:rPr lang="de-AT" sz="1600" dirty="0" smtClean="0"/>
              <a:t> </a:t>
            </a:r>
            <a:r>
              <a:rPr lang="de-AT" sz="1600" dirty="0" err="1" smtClean="0"/>
              <a:t>zboží</a:t>
            </a:r>
            <a:r>
              <a:rPr lang="cs-CZ" sz="1600" dirty="0" smtClean="0"/>
              <a:t>, </a:t>
            </a:r>
            <a:r>
              <a:rPr lang="de-AT" sz="1600" dirty="0" smtClean="0"/>
              <a:t> </a:t>
            </a:r>
            <a:r>
              <a:rPr lang="cs-CZ" sz="1600" dirty="0" smtClean="0"/>
              <a:t>koordinace</a:t>
            </a:r>
            <a:r>
              <a:rPr lang="de-AT" sz="1600" dirty="0" smtClean="0"/>
              <a:t> </a:t>
            </a:r>
            <a:r>
              <a:rPr lang="de-AT" sz="1600" dirty="0"/>
              <a:t>a </a:t>
            </a:r>
            <a:r>
              <a:rPr lang="de-AT" sz="1600" dirty="0" err="1"/>
              <a:t>usnadnění</a:t>
            </a:r>
            <a:r>
              <a:rPr lang="de-AT" sz="1600" dirty="0"/>
              <a:t> </a:t>
            </a:r>
            <a:r>
              <a:rPr lang="cs-CZ" sz="1600" dirty="0" smtClean="0"/>
              <a:t>spolupráce</a:t>
            </a:r>
            <a:r>
              <a:rPr lang="de-AT" sz="1600" dirty="0" smtClean="0"/>
              <a:t> </a:t>
            </a:r>
            <a:r>
              <a:rPr lang="cs-CZ" sz="1600" dirty="0" smtClean="0"/>
              <a:t>chemických firem</a:t>
            </a:r>
            <a:r>
              <a:rPr lang="de-AT" sz="1600" dirty="0" smtClean="0"/>
              <a:t>, </a:t>
            </a:r>
            <a:r>
              <a:rPr lang="de-AT" sz="1600" dirty="0" err="1"/>
              <a:t>specializovaných</a:t>
            </a:r>
            <a:r>
              <a:rPr lang="de-AT" sz="1600" dirty="0"/>
              <a:t> </a:t>
            </a:r>
            <a:r>
              <a:rPr lang="de-AT" sz="1600" dirty="0" err="1"/>
              <a:t>poskytovatelů</a:t>
            </a:r>
            <a:r>
              <a:rPr lang="de-AT" sz="1600" dirty="0"/>
              <a:t> </a:t>
            </a:r>
            <a:r>
              <a:rPr lang="de-AT" sz="1600" dirty="0" err="1"/>
              <a:t>logistických</a:t>
            </a:r>
            <a:r>
              <a:rPr lang="de-AT" sz="1600" dirty="0"/>
              <a:t> </a:t>
            </a:r>
            <a:r>
              <a:rPr lang="de-AT" sz="1600" dirty="0" err="1" smtClean="0"/>
              <a:t>služeb</a:t>
            </a:r>
            <a:r>
              <a:rPr lang="de-AT" sz="1600" dirty="0" smtClean="0"/>
              <a:t>, </a:t>
            </a:r>
            <a:r>
              <a:rPr lang="cs-CZ" sz="1600" dirty="0" smtClean="0"/>
              <a:t>provozovatelé</a:t>
            </a:r>
            <a:r>
              <a:rPr lang="de-AT" sz="1600" dirty="0" smtClean="0"/>
              <a:t> </a:t>
            </a:r>
            <a:r>
              <a:rPr lang="de-AT" sz="1600" dirty="0" err="1"/>
              <a:t>terminálů</a:t>
            </a:r>
            <a:r>
              <a:rPr lang="de-AT" sz="1600" dirty="0"/>
              <a:t> a </a:t>
            </a:r>
            <a:r>
              <a:rPr lang="de-AT" sz="1600" dirty="0" err="1"/>
              <a:t>veřejnými</a:t>
            </a:r>
            <a:r>
              <a:rPr lang="de-AT" sz="1600" dirty="0"/>
              <a:t> </a:t>
            </a:r>
            <a:r>
              <a:rPr lang="de-AT" sz="1600" dirty="0" err="1"/>
              <a:t>orgány</a:t>
            </a:r>
            <a:r>
              <a:rPr lang="de-AT" sz="1600" dirty="0"/>
              <a:t> v </a:t>
            </a:r>
            <a:r>
              <a:rPr lang="de-AT" sz="1600" dirty="0" err="1"/>
              <a:t>chemických</a:t>
            </a:r>
            <a:r>
              <a:rPr lang="de-AT" sz="1600" dirty="0"/>
              <a:t> </a:t>
            </a:r>
            <a:r>
              <a:rPr lang="de-AT" sz="1600" dirty="0" err="1"/>
              <a:t>regionů</a:t>
            </a:r>
            <a:r>
              <a:rPr lang="de-AT" sz="1600" dirty="0"/>
              <a:t> v </a:t>
            </a:r>
            <a:r>
              <a:rPr lang="de-AT" sz="1600" dirty="0" smtClean="0"/>
              <a:t>CE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P</a:t>
            </a:r>
            <a:r>
              <a:rPr lang="de-AT" sz="1600" dirty="0" err="1" smtClean="0"/>
              <a:t>rojekt</a:t>
            </a:r>
            <a:r>
              <a:rPr lang="de-AT" sz="1600" dirty="0" smtClean="0"/>
              <a:t> </a:t>
            </a:r>
            <a:r>
              <a:rPr lang="cs-CZ" sz="1600" dirty="0" smtClean="0"/>
              <a:t>bude rozvíjet</a:t>
            </a:r>
            <a:r>
              <a:rPr lang="de-AT" sz="1600" dirty="0" smtClean="0"/>
              <a:t> </a:t>
            </a:r>
            <a:r>
              <a:rPr lang="de-AT" sz="1600" dirty="0" err="1"/>
              <a:t>soubor</a:t>
            </a:r>
            <a:r>
              <a:rPr lang="de-AT" sz="1600" dirty="0"/>
              <a:t> </a:t>
            </a:r>
            <a:r>
              <a:rPr lang="de-AT" sz="1600" dirty="0" err="1"/>
              <a:t>nástrojů</a:t>
            </a:r>
            <a:r>
              <a:rPr lang="de-AT" sz="1600" dirty="0"/>
              <a:t> na </a:t>
            </a:r>
            <a:r>
              <a:rPr lang="de-AT" sz="1600" dirty="0" err="1"/>
              <a:t>podporu</a:t>
            </a:r>
            <a:r>
              <a:rPr lang="de-AT" sz="1600" dirty="0"/>
              <a:t> </a:t>
            </a:r>
            <a:r>
              <a:rPr lang="de-AT" sz="1600" dirty="0" err="1"/>
              <a:t>chemických</a:t>
            </a:r>
            <a:r>
              <a:rPr lang="de-AT" sz="1600" dirty="0"/>
              <a:t> </a:t>
            </a:r>
            <a:r>
              <a:rPr lang="de-AT" sz="1600" dirty="0" err="1"/>
              <a:t>firem</a:t>
            </a:r>
            <a:r>
              <a:rPr lang="de-AT" sz="1600" dirty="0"/>
              <a:t> a </a:t>
            </a:r>
            <a:r>
              <a:rPr lang="cs-CZ" sz="1600" dirty="0" err="1" smtClean="0"/>
              <a:t>logis</a:t>
            </a:r>
            <a:r>
              <a:rPr lang="cs-CZ" sz="1600" dirty="0" smtClean="0"/>
              <a:t>. poskytovatelů</a:t>
            </a:r>
            <a:r>
              <a:rPr lang="de-AT" sz="1600" dirty="0" smtClean="0"/>
              <a:t> </a:t>
            </a:r>
            <a:r>
              <a:rPr lang="cs-CZ" sz="1600" dirty="0" smtClean="0"/>
              <a:t>pro </a:t>
            </a:r>
            <a:r>
              <a:rPr lang="de-AT" sz="1600" dirty="0" err="1" smtClean="0"/>
              <a:t>strategické</a:t>
            </a:r>
            <a:r>
              <a:rPr lang="de-AT" sz="1600" dirty="0" smtClean="0"/>
              <a:t> </a:t>
            </a:r>
            <a:r>
              <a:rPr lang="de-AT" sz="1600" dirty="0"/>
              <a:t>a </a:t>
            </a:r>
            <a:r>
              <a:rPr lang="cs-CZ" sz="1600" dirty="0" smtClean="0"/>
              <a:t>operativní</a:t>
            </a:r>
            <a:r>
              <a:rPr lang="de-AT" sz="1600" dirty="0" smtClean="0"/>
              <a:t> </a:t>
            </a:r>
            <a:r>
              <a:rPr lang="cs-CZ" sz="1600" dirty="0" smtClean="0"/>
              <a:t>plánování</a:t>
            </a:r>
            <a:r>
              <a:rPr lang="de-AT" sz="1600" dirty="0" smtClean="0"/>
              <a:t> </a:t>
            </a:r>
            <a:r>
              <a:rPr lang="cs-CZ" sz="1600" dirty="0"/>
              <a:t>k</a:t>
            </a:r>
            <a:r>
              <a:rPr lang="cs-CZ" sz="1600" dirty="0" smtClean="0"/>
              <a:t>teré povede ke</a:t>
            </a:r>
            <a:r>
              <a:rPr lang="de-AT" sz="1600" dirty="0" smtClean="0"/>
              <a:t> </a:t>
            </a:r>
            <a:r>
              <a:rPr lang="cs-CZ" sz="1600" dirty="0" smtClean="0"/>
              <a:t>zvýšení podílu multimodální dopravy. </a:t>
            </a:r>
            <a:endParaRPr lang="cs-CZ" sz="16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296864" y="1077686"/>
            <a:ext cx="8562975" cy="820477"/>
          </a:xfrm>
        </p:spPr>
        <p:txBody>
          <a:bodyPr/>
          <a:lstStyle/>
          <a:p>
            <a:r>
              <a:rPr lang="cs-CZ" sz="2200" dirty="0"/>
              <a:t>Optimalizace dodavatelského řetězce </a:t>
            </a:r>
            <a:r>
              <a:rPr lang="cs-CZ" sz="2200" dirty="0" smtClean="0"/>
              <a:t>v chemickém průmyslu pro zajištění dlouhodobé konkurenceschopnosti. </a:t>
            </a:r>
            <a:endParaRPr lang="de-AT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242538" y="1605575"/>
            <a:ext cx="2754505" cy="2447423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Min. vědy a hospodářství</a:t>
            </a:r>
            <a:endParaRPr lang="cs-CZ" sz="1400" b="1" dirty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Institut pro </a:t>
            </a:r>
            <a:r>
              <a:rPr lang="cs-CZ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hosp.rozvoj</a:t>
            </a:r>
            <a:endParaRPr lang="cs-CZ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Univerzita</a:t>
            </a:r>
          </a:p>
          <a:p>
            <a:pPr marL="358775" indent="-358775">
              <a:buFont typeface="Arial" pitchFamily="34" charset="0"/>
              <a:buChar char="•"/>
            </a:pPr>
            <a:r>
              <a:rPr lang="cs-CZ" sz="14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Komora chemického </a:t>
            </a: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průmyslu</a:t>
            </a:r>
          </a:p>
          <a:p>
            <a:pPr marL="358775" indent="-358775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Region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Rozvojová agentura (</a:t>
            </a:r>
            <a:r>
              <a:rPr lang="cs-CZ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prům</a:t>
            </a:r>
            <a:r>
              <a:rPr lang="cs-CZ" sz="14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.) </a:t>
            </a:r>
            <a:endParaRPr lang="cs-CZ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u="sng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CZ</a:t>
            </a:r>
            <a:r>
              <a:rPr lang="cs-CZ" sz="1400" b="1" u="sng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: Svaz chemického průmyslu ČR, </a:t>
            </a:r>
            <a:endParaRPr lang="cs-CZ" sz="1400" b="1" u="sng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u="sng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CZ</a:t>
            </a:r>
            <a:r>
              <a:rPr lang="cs-CZ" sz="1400" b="1" u="sng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: Ústecký kraj, </a:t>
            </a:r>
            <a:endParaRPr lang="cs-CZ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79614" y="4406741"/>
            <a:ext cx="8817429" cy="1739537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Výstupy: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specializovaný nástroj, který podporuje chemické </a:t>
            </a: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společnosti ve zlepšování </a:t>
            </a:r>
            <a:r>
              <a:rPr lang="cs-CZ" sz="18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logistického plánování - </a:t>
            </a: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testování </a:t>
            </a:r>
            <a:r>
              <a:rPr lang="cs-CZ" sz="18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 </a:t>
            </a: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pilot. aktivitách </a:t>
            </a:r>
            <a:r>
              <a:rPr lang="cs-CZ" sz="18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 přímé spolupráci </a:t>
            </a: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několika </a:t>
            </a:r>
            <a:r>
              <a:rPr lang="cs-CZ" sz="18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chemických podniků ve všech partnerských zemích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vytvoření doporučení pro zlepšení rámcových podmínek, které mohou být začleněny do regionálních a národních politik a strategií dopravy.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243" y="6455837"/>
            <a:ext cx="1597457" cy="34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06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Kontaktní údaje</a:t>
            </a:r>
          </a:p>
        </p:txBody>
      </p:sp>
      <p:sp>
        <p:nvSpPr>
          <p:cNvPr id="5" name="TextBox 14"/>
          <p:cNvSpPr txBox="1">
            <a:spLocks noChangeArrowheads="1"/>
          </p:cNvSpPr>
          <p:nvPr/>
        </p:nvSpPr>
        <p:spPr bwMode="auto">
          <a:xfrm>
            <a:off x="2154238" y="1320266"/>
            <a:ext cx="6629400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76676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676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altLang="de-DE" sz="1600" dirty="0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</a:rPr>
              <a:t>Národní kontaktní místo – Ministerstvo pro místní rozvoj </a:t>
            </a:r>
          </a:p>
          <a:p>
            <a:pPr eaLnBrk="1" hangingPunct="1"/>
            <a:r>
              <a:rPr lang="cs-CZ" altLang="de-DE" sz="1600" dirty="0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</a:rPr>
              <a:t>Odbor evropské územní spolupráce, </a:t>
            </a:r>
          </a:p>
          <a:p>
            <a:pPr eaLnBrk="1" hangingPunct="1"/>
            <a:r>
              <a:rPr lang="cs-CZ" altLang="de-DE" sz="1600" dirty="0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</a:rPr>
              <a:t>kancelář: Letenská 3, Praha</a:t>
            </a:r>
            <a:endParaRPr lang="de-DE" altLang="de-DE" sz="1600" dirty="0">
              <a:solidFill>
                <a:schemeClr val="accent6"/>
              </a:solidFill>
              <a:latin typeface="Trebuchet MS" pitchFamily="34" charset="0"/>
              <a:ea typeface="Tahoma" pitchFamily="34" charset="0"/>
              <a:cs typeface="Raleway"/>
            </a:endParaRPr>
          </a:p>
          <a:p>
            <a:pPr eaLnBrk="1" hangingPunct="1"/>
            <a:r>
              <a:rPr lang="de-DE" altLang="de-DE" sz="1600" dirty="0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</a:rPr>
              <a:t>Phone	</a:t>
            </a:r>
            <a:r>
              <a:rPr lang="sk-SK" altLang="de-DE" sz="1600" dirty="0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</a:rPr>
              <a:t> </a:t>
            </a:r>
            <a:r>
              <a:rPr lang="de-AT" altLang="de-DE" sz="1600" dirty="0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</a:rPr>
              <a:t>+4</a:t>
            </a:r>
            <a:r>
              <a:rPr lang="cs-CZ" altLang="de-DE" sz="1600" dirty="0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</a:rPr>
              <a:t>2</a:t>
            </a:r>
            <a:r>
              <a:rPr lang="de-AT" altLang="de-DE" sz="1600" dirty="0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</a:rPr>
              <a:t> (0)</a:t>
            </a:r>
            <a:r>
              <a:rPr lang="cs-CZ" altLang="de-DE" sz="1600" dirty="0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</a:rPr>
              <a:t> </a:t>
            </a:r>
            <a:r>
              <a:rPr lang="cs-CZ" altLang="cs-CZ" sz="1600" dirty="0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</a:rPr>
              <a:t>224 862 213, </a:t>
            </a:r>
            <a:r>
              <a:rPr lang="de-AT" altLang="de-DE" sz="1600" dirty="0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</a:rPr>
              <a:t>+4</a:t>
            </a:r>
            <a:r>
              <a:rPr lang="cs-CZ" altLang="de-DE" sz="1600" dirty="0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</a:rPr>
              <a:t>2</a:t>
            </a:r>
            <a:r>
              <a:rPr lang="de-AT" altLang="de-DE" sz="1600" dirty="0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</a:rPr>
              <a:t> (0)</a:t>
            </a:r>
            <a:r>
              <a:rPr lang="cs-CZ" altLang="de-DE" sz="1600" dirty="0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</a:rPr>
              <a:t> </a:t>
            </a:r>
            <a:r>
              <a:rPr lang="cs-CZ" altLang="cs-CZ" sz="1600" dirty="0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</a:rPr>
              <a:t>224 862 260</a:t>
            </a:r>
            <a:endParaRPr lang="de-DE" altLang="de-DE" sz="1600" dirty="0">
              <a:solidFill>
                <a:schemeClr val="accent6"/>
              </a:solidFill>
              <a:latin typeface="Trebuchet MS" pitchFamily="34" charset="0"/>
              <a:ea typeface="Tahoma" pitchFamily="34" charset="0"/>
              <a:cs typeface="Raleway"/>
            </a:endParaRPr>
          </a:p>
          <a:p>
            <a:pPr eaLnBrk="1" hangingPunct="1"/>
            <a:r>
              <a:rPr lang="de-DE" altLang="de-DE" sz="1600" dirty="0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</a:rPr>
              <a:t>Mail	</a:t>
            </a:r>
            <a:r>
              <a:rPr lang="sk-SK" altLang="de-DE" sz="1600" dirty="0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</a:rPr>
              <a:t>  </a:t>
            </a:r>
            <a:r>
              <a:rPr lang="cs-CZ" altLang="de-DE" sz="1600" dirty="0" err="1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</a:rPr>
              <a:t>nadnarodni</a:t>
            </a:r>
            <a:r>
              <a:rPr lang="de-DE" altLang="de-DE" sz="1600" dirty="0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</a:rPr>
              <a:t>@</a:t>
            </a:r>
            <a:r>
              <a:rPr lang="cs-CZ" altLang="de-DE" sz="1600" dirty="0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</a:rPr>
              <a:t>mmr.cz</a:t>
            </a:r>
            <a:endParaRPr lang="de-DE" altLang="de-DE" sz="1600" dirty="0">
              <a:solidFill>
                <a:schemeClr val="accent6"/>
              </a:solidFill>
              <a:latin typeface="Trebuchet MS" pitchFamily="34" charset="0"/>
              <a:ea typeface="Tahoma" pitchFamily="34" charset="0"/>
              <a:cs typeface="Raleway"/>
            </a:endParaRPr>
          </a:p>
          <a:p>
            <a:pPr eaLnBrk="1" hangingPunct="1"/>
            <a:r>
              <a:rPr lang="de-DE" altLang="de-DE" sz="1600" dirty="0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</a:rPr>
              <a:t>Web	</a:t>
            </a:r>
            <a:r>
              <a:rPr lang="sk-SK" altLang="de-DE" sz="1600" dirty="0">
                <a:solidFill>
                  <a:schemeClr val="tx1">
                    <a:lumMod val="50000"/>
                  </a:schemeClr>
                </a:solidFill>
                <a:latin typeface="Trebuchet MS" pitchFamily="34" charset="0"/>
                <a:ea typeface="Tahoma" pitchFamily="34" charset="0"/>
                <a:cs typeface="Raleway"/>
              </a:rPr>
              <a:t>  </a:t>
            </a:r>
            <a:r>
              <a:rPr lang="de-DE" altLang="de-DE" sz="1600" dirty="0">
                <a:solidFill>
                  <a:schemeClr val="tx1">
                    <a:lumMod val="50000"/>
                  </a:schemeClr>
                </a:solidFill>
                <a:latin typeface="Trebuchet MS" pitchFamily="34" charset="0"/>
                <a:ea typeface="Tahoma" pitchFamily="34" charset="0"/>
                <a:cs typeface="Raleway"/>
                <a:hlinkClick r:id="rId2"/>
              </a:rPr>
              <a:t>www.</a:t>
            </a:r>
            <a:r>
              <a:rPr lang="cs-CZ" altLang="de-DE" sz="1600" dirty="0" err="1">
                <a:solidFill>
                  <a:schemeClr val="tx1">
                    <a:lumMod val="50000"/>
                  </a:schemeClr>
                </a:solidFill>
                <a:latin typeface="Trebuchet MS" pitchFamily="34" charset="0"/>
                <a:ea typeface="Tahoma" pitchFamily="34" charset="0"/>
                <a:cs typeface="Raleway"/>
                <a:hlinkClick r:id="rId2"/>
              </a:rPr>
              <a:t>dotaceEU</a:t>
            </a:r>
            <a:r>
              <a:rPr lang="de-DE" altLang="de-DE" sz="1600" dirty="0">
                <a:solidFill>
                  <a:schemeClr val="tx1">
                    <a:lumMod val="50000"/>
                  </a:schemeClr>
                </a:solidFill>
                <a:latin typeface="Trebuchet MS" pitchFamily="34" charset="0"/>
                <a:ea typeface="Tahoma" pitchFamily="34" charset="0"/>
                <a:cs typeface="Raleway"/>
                <a:hlinkClick r:id="rId2"/>
              </a:rPr>
              <a:t>.</a:t>
            </a:r>
            <a:r>
              <a:rPr lang="cs-CZ" altLang="de-DE" sz="1600" dirty="0" err="1">
                <a:solidFill>
                  <a:schemeClr val="tx1">
                    <a:lumMod val="50000"/>
                  </a:schemeClr>
                </a:solidFill>
                <a:latin typeface="Trebuchet MS" pitchFamily="34" charset="0"/>
                <a:ea typeface="Tahoma" pitchFamily="34" charset="0"/>
                <a:cs typeface="Raleway"/>
                <a:hlinkClick r:id="rId2"/>
              </a:rPr>
              <a:t>cz</a:t>
            </a:r>
            <a:r>
              <a:rPr lang="cs-CZ" altLang="de-DE" sz="1600" dirty="0">
                <a:solidFill>
                  <a:schemeClr val="tx1">
                    <a:lumMod val="50000"/>
                  </a:schemeClr>
                </a:solidFill>
                <a:latin typeface="Trebuchet MS" pitchFamily="34" charset="0"/>
                <a:ea typeface="Tahoma" pitchFamily="34" charset="0"/>
                <a:cs typeface="Raleway"/>
                <a:hlinkClick r:id="rId2"/>
              </a:rPr>
              <a:t>/</a:t>
            </a:r>
            <a:r>
              <a:rPr lang="cs-CZ" altLang="de-DE" sz="1600" dirty="0">
                <a:solidFill>
                  <a:schemeClr val="tx1">
                    <a:lumMod val="50000"/>
                  </a:schemeClr>
                </a:solidFill>
                <a:latin typeface="Trebuchet MS" pitchFamily="34" charset="0"/>
                <a:ea typeface="Tahoma" pitchFamily="34" charset="0"/>
                <a:cs typeface="Raleway"/>
              </a:rPr>
              <a:t> Programové období 2014-2020</a:t>
            </a:r>
            <a:r>
              <a:rPr lang="de-DE" altLang="de-DE" sz="1600" dirty="0">
                <a:solidFill>
                  <a:schemeClr val="tx1">
                    <a:lumMod val="50000"/>
                  </a:schemeClr>
                </a:solidFill>
                <a:latin typeface="Trebuchet MS" pitchFamily="34" charset="0"/>
                <a:ea typeface="Tahoma" pitchFamily="34" charset="0"/>
                <a:cs typeface="Raleway"/>
              </a:rPr>
              <a:t> </a:t>
            </a:r>
            <a:r>
              <a:rPr lang="cs-CZ" altLang="de-DE" sz="1600" dirty="0">
                <a:solidFill>
                  <a:schemeClr val="tx1">
                    <a:lumMod val="50000"/>
                  </a:schemeClr>
                </a:solidFill>
                <a:latin typeface="Trebuchet MS" pitchFamily="34" charset="0"/>
                <a:ea typeface="Tahoma" pitchFamily="34" charset="0"/>
                <a:cs typeface="Raleway"/>
              </a:rPr>
              <a:t>/ Programy</a:t>
            </a:r>
            <a:endParaRPr lang="de-DE" altLang="de-DE" sz="1600" dirty="0">
              <a:solidFill>
                <a:schemeClr val="tx1">
                  <a:lumMod val="50000"/>
                </a:schemeClr>
              </a:solidFill>
              <a:latin typeface="Trebuchet MS" pitchFamily="34" charset="0"/>
              <a:ea typeface="Tahoma" pitchFamily="34" charset="0"/>
              <a:cs typeface="Raleway"/>
            </a:endParaRPr>
          </a:p>
          <a:p>
            <a:pPr eaLnBrk="1" hangingPunct="1"/>
            <a:r>
              <a:rPr lang="en-US" altLang="de-DE" sz="1600" dirty="0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</a:rPr>
              <a:t>Twitter </a:t>
            </a:r>
            <a:r>
              <a:rPr lang="sk-SK" altLang="de-DE" sz="1600" dirty="0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</a:rPr>
              <a:t>	  </a:t>
            </a:r>
            <a:r>
              <a:rPr lang="cs-CZ" altLang="cs-CZ" sz="1600" dirty="0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  <a:hlinkClick r:id="rId3"/>
              </a:rPr>
              <a:t>@</a:t>
            </a:r>
            <a:r>
              <a:rPr lang="cs-CZ" altLang="cs-CZ" sz="1600" dirty="0" err="1">
                <a:solidFill>
                  <a:schemeClr val="accent6"/>
                </a:solidFill>
                <a:latin typeface="Trebuchet MS" pitchFamily="34" charset="0"/>
                <a:ea typeface="Tahoma" pitchFamily="34" charset="0"/>
                <a:cs typeface="Raleway"/>
                <a:hlinkClick r:id="rId3"/>
              </a:rPr>
              <a:t>Interreg_CZ</a:t>
            </a:r>
            <a:endParaRPr lang="cs-CZ" altLang="cs-CZ" sz="1600" dirty="0">
              <a:solidFill>
                <a:schemeClr val="accent6"/>
              </a:solidFill>
              <a:latin typeface="Trebuchet MS" pitchFamily="34" charset="0"/>
              <a:ea typeface="Tahoma" pitchFamily="34" charset="0"/>
              <a:cs typeface="Raleway"/>
            </a:endParaRPr>
          </a:p>
        </p:txBody>
      </p:sp>
      <p:sp>
        <p:nvSpPr>
          <p:cNvPr id="6" name="TextBox 16"/>
          <p:cNvSpPr txBox="1">
            <a:spLocks noChangeArrowheads="1"/>
          </p:cNvSpPr>
          <p:nvPr/>
        </p:nvSpPr>
        <p:spPr bwMode="auto">
          <a:xfrm>
            <a:off x="2154238" y="4041775"/>
            <a:ext cx="32781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76676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676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altLang="cs-CZ" sz="1600" dirty="0">
                <a:solidFill>
                  <a:schemeClr val="accent6"/>
                </a:solidFill>
              </a:rPr>
              <a:t>+43 (0) 1 8908 088 - 2403</a:t>
            </a:r>
            <a:endParaRPr lang="en-JM" altLang="cs-CZ" sz="1600" dirty="0">
              <a:solidFill>
                <a:schemeClr val="accent6"/>
              </a:solidFill>
              <a:latin typeface="Trebuchet MS" pitchFamily="34" charset="0"/>
              <a:ea typeface="Raleway"/>
              <a:cs typeface="Raleway"/>
            </a:endParaRPr>
          </a:p>
        </p:txBody>
      </p:sp>
      <p:sp>
        <p:nvSpPr>
          <p:cNvPr id="7" name="TextBox 17"/>
          <p:cNvSpPr txBox="1">
            <a:spLocks noChangeArrowheads="1"/>
          </p:cNvSpPr>
          <p:nvPr/>
        </p:nvSpPr>
        <p:spPr bwMode="auto">
          <a:xfrm>
            <a:off x="2154238" y="3645694"/>
            <a:ext cx="590467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76676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676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cs-CZ" altLang="cs-CZ" sz="1600" dirty="0" err="1">
                <a:latin typeface="Trebuchet MS" pitchFamily="34" charset="0"/>
                <a:ea typeface="Tahoma" pitchFamily="34" charset="0"/>
                <a:cs typeface="Raleway"/>
              </a:rPr>
              <a:t>info</a:t>
            </a:r>
            <a:r>
              <a:rPr lang="de-AT" altLang="cs-CZ" sz="1600" dirty="0">
                <a:latin typeface="Trebuchet MS" pitchFamily="34" charset="0"/>
                <a:ea typeface="Tahoma" pitchFamily="34" charset="0"/>
                <a:cs typeface="Raleway"/>
              </a:rPr>
              <a:t>@</a:t>
            </a:r>
            <a:r>
              <a:rPr lang="de-AT" altLang="cs-CZ" sz="1600" dirty="0" err="1">
                <a:latin typeface="Trebuchet MS" pitchFamily="34" charset="0"/>
                <a:ea typeface="Tahoma" pitchFamily="34" charset="0"/>
                <a:cs typeface="Raleway"/>
              </a:rPr>
              <a:t>interreg-central.eu</a:t>
            </a:r>
            <a:r>
              <a:rPr lang="cs-CZ" altLang="cs-CZ" sz="1600" dirty="0">
                <a:latin typeface="Trebuchet MS" pitchFamily="34" charset="0"/>
                <a:ea typeface="Tahoma" pitchFamily="34" charset="0"/>
                <a:cs typeface="Raleway"/>
              </a:rPr>
              <a:t> - </a:t>
            </a:r>
            <a:r>
              <a:rPr lang="sv-SE" altLang="cs-CZ" sz="1600" dirty="0">
                <a:latin typeface="Trebuchet MS" pitchFamily="34" charset="0"/>
                <a:ea typeface="Tahoma" pitchFamily="34" charset="0"/>
                <a:cs typeface="Raleway"/>
              </a:rPr>
              <a:t>kontakt na Joint Secretariat ve Vidni.</a:t>
            </a:r>
            <a:endParaRPr lang="en-JM" altLang="cs-CZ" sz="1600" dirty="0">
              <a:latin typeface="Trebuchet MS" pitchFamily="34" charset="0"/>
              <a:ea typeface="Tahoma" pitchFamily="34" charset="0"/>
              <a:cs typeface="Raleway"/>
            </a:endParaRPr>
          </a:p>
        </p:txBody>
      </p:sp>
      <p:sp>
        <p:nvSpPr>
          <p:cNvPr id="8" name="TextBox 20"/>
          <p:cNvSpPr txBox="1">
            <a:spLocks noChangeArrowheads="1"/>
          </p:cNvSpPr>
          <p:nvPr/>
        </p:nvSpPr>
        <p:spPr bwMode="auto">
          <a:xfrm>
            <a:off x="2190748" y="3265488"/>
            <a:ext cx="61973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76676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676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AT" altLang="cs-CZ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www.interreg-central.eu</a:t>
            </a:r>
            <a:r>
              <a:rPr lang="cs-CZ" altLang="cs-CZ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 – odkaz na webovou stránku programu</a:t>
            </a:r>
            <a:endParaRPr lang="en-JM" altLang="cs-CZ" sz="1600" dirty="0">
              <a:solidFill>
                <a:srgbClr val="4D4D4E"/>
              </a:solidFill>
              <a:latin typeface="Trebuchet MS" pitchFamily="34" charset="0"/>
              <a:ea typeface="Tahoma" pitchFamily="34" charset="0"/>
              <a:cs typeface="Raleway"/>
            </a:endParaRPr>
          </a:p>
        </p:txBody>
      </p:sp>
      <p:sp>
        <p:nvSpPr>
          <p:cNvPr id="9" name="Freeform 21"/>
          <p:cNvSpPr>
            <a:spLocks noEditPoints="1"/>
          </p:cNvSpPr>
          <p:nvPr/>
        </p:nvSpPr>
        <p:spPr bwMode="auto">
          <a:xfrm>
            <a:off x="1533896" y="1428305"/>
            <a:ext cx="357188" cy="361950"/>
          </a:xfrm>
          <a:custGeom>
            <a:avLst/>
            <a:gdLst>
              <a:gd name="T0" fmla="*/ 2147483647 w 1500"/>
              <a:gd name="T1" fmla="*/ 2147483647 h 1500"/>
              <a:gd name="T2" fmla="*/ 2147483647 w 1500"/>
              <a:gd name="T3" fmla="*/ 2147483647 h 1500"/>
              <a:gd name="T4" fmla="*/ 2147483647 w 1500"/>
              <a:gd name="T5" fmla="*/ 0 h 1500"/>
              <a:gd name="T6" fmla="*/ 2147483647 w 1500"/>
              <a:gd name="T7" fmla="*/ 2147483647 h 1500"/>
              <a:gd name="T8" fmla="*/ 2147483647 w 1500"/>
              <a:gd name="T9" fmla="*/ 2147483647 h 1500"/>
              <a:gd name="T10" fmla="*/ 0 w 1500"/>
              <a:gd name="T11" fmla="*/ 2147483647 h 1500"/>
              <a:gd name="T12" fmla="*/ 2147483647 w 1500"/>
              <a:gd name="T13" fmla="*/ 2147483647 h 1500"/>
              <a:gd name="T14" fmla="*/ 2147483647 w 1500"/>
              <a:gd name="T15" fmla="*/ 2147483647 h 1500"/>
              <a:gd name="T16" fmla="*/ 2147483647 w 1500"/>
              <a:gd name="T17" fmla="*/ 2147483647 h 1500"/>
              <a:gd name="T18" fmla="*/ 2147483647 w 1500"/>
              <a:gd name="T19" fmla="*/ 2147483647 h 1500"/>
              <a:gd name="T20" fmla="*/ 2147483647 w 1500"/>
              <a:gd name="T21" fmla="*/ 2147483647 h 1500"/>
              <a:gd name="T22" fmla="*/ 2147483647 w 1500"/>
              <a:gd name="T23" fmla="*/ 2147483647 h 1500"/>
              <a:gd name="T24" fmla="*/ 2147483647 w 1500"/>
              <a:gd name="T25" fmla="*/ 2147483647 h 1500"/>
              <a:gd name="T26" fmla="*/ 2147483647 w 1500"/>
              <a:gd name="T27" fmla="*/ 2147483647 h 1500"/>
              <a:gd name="T28" fmla="*/ 2147483647 w 1500"/>
              <a:gd name="T29" fmla="*/ 2147483647 h 1500"/>
              <a:gd name="T30" fmla="*/ 2147483647 w 1500"/>
              <a:gd name="T31" fmla="*/ 2147483647 h 1500"/>
              <a:gd name="T32" fmla="*/ 2147483647 w 1500"/>
              <a:gd name="T33" fmla="*/ 2147483647 h 1500"/>
              <a:gd name="T34" fmla="*/ 2147483647 w 1500"/>
              <a:gd name="T35" fmla="*/ 2147483647 h 1500"/>
              <a:gd name="T36" fmla="*/ 2147483647 w 1500"/>
              <a:gd name="T37" fmla="*/ 2147483647 h 1500"/>
              <a:gd name="T38" fmla="*/ 2147483647 w 1500"/>
              <a:gd name="T39" fmla="*/ 2147483647 h 1500"/>
              <a:gd name="T40" fmla="*/ 2147483647 w 1500"/>
              <a:gd name="T41" fmla="*/ 2147483647 h 1500"/>
              <a:gd name="T42" fmla="*/ 2147483647 w 1500"/>
              <a:gd name="T43" fmla="*/ 2147483647 h 1500"/>
              <a:gd name="T44" fmla="*/ 2147483647 w 1500"/>
              <a:gd name="T45" fmla="*/ 2147483647 h 1500"/>
              <a:gd name="T46" fmla="*/ 2147483647 w 1500"/>
              <a:gd name="T47" fmla="*/ 2147483647 h 1500"/>
              <a:gd name="T48" fmla="*/ 2147483647 w 1500"/>
              <a:gd name="T49" fmla="*/ 2147483647 h 1500"/>
              <a:gd name="T50" fmla="*/ 2147483647 w 1500"/>
              <a:gd name="T51" fmla="*/ 2147483647 h 1500"/>
              <a:gd name="T52" fmla="*/ 2147483647 w 1500"/>
              <a:gd name="T53" fmla="*/ 2147483647 h 1500"/>
              <a:gd name="T54" fmla="*/ 2147483647 w 1500"/>
              <a:gd name="T55" fmla="*/ 2147483647 h 1500"/>
              <a:gd name="T56" fmla="*/ 2147483647 w 1500"/>
              <a:gd name="T57" fmla="*/ 2147483647 h 1500"/>
              <a:gd name="T58" fmla="*/ 2147483647 w 1500"/>
              <a:gd name="T59" fmla="*/ 2147483647 h 1500"/>
              <a:gd name="T60" fmla="*/ 2147483647 w 1500"/>
              <a:gd name="T61" fmla="*/ 2147483647 h 1500"/>
              <a:gd name="T62" fmla="*/ 2147483647 w 1500"/>
              <a:gd name="T63" fmla="*/ 2147483647 h 1500"/>
              <a:gd name="T64" fmla="*/ 2147483647 w 1500"/>
              <a:gd name="T65" fmla="*/ 2147483647 h 1500"/>
              <a:gd name="T66" fmla="*/ 2147483647 w 1500"/>
              <a:gd name="T67" fmla="*/ 2147483647 h 1500"/>
              <a:gd name="T68" fmla="*/ 2147483647 w 1500"/>
              <a:gd name="T69" fmla="*/ 2147483647 h 1500"/>
              <a:gd name="T70" fmla="*/ 2147483647 w 1500"/>
              <a:gd name="T71" fmla="*/ 2147483647 h 1500"/>
              <a:gd name="T72" fmla="*/ 2147483647 w 1500"/>
              <a:gd name="T73" fmla="*/ 2147483647 h 1500"/>
              <a:gd name="T74" fmla="*/ 2147483647 w 1500"/>
              <a:gd name="T75" fmla="*/ 2147483647 h 1500"/>
              <a:gd name="T76" fmla="*/ 2147483647 w 1500"/>
              <a:gd name="T77" fmla="*/ 2147483647 h 1500"/>
              <a:gd name="T78" fmla="*/ 2147483647 w 1500"/>
              <a:gd name="T79" fmla="*/ 2147483647 h 1500"/>
              <a:gd name="T80" fmla="*/ 2147483647 w 1500"/>
              <a:gd name="T81" fmla="*/ 2147483647 h 1500"/>
              <a:gd name="T82" fmla="*/ 2147483647 w 1500"/>
              <a:gd name="T83" fmla="*/ 2147483647 h 150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1500" h="1500">
                <a:moveTo>
                  <a:pt x="1472" y="525"/>
                </a:moveTo>
                <a:cubicBezTo>
                  <a:pt x="1331" y="338"/>
                  <a:pt x="1331" y="338"/>
                  <a:pt x="1331" y="338"/>
                </a:cubicBezTo>
                <a:cubicBezTo>
                  <a:pt x="1326" y="330"/>
                  <a:pt x="1319" y="324"/>
                  <a:pt x="1312" y="318"/>
                </a:cubicBezTo>
                <a:cubicBezTo>
                  <a:pt x="1312" y="94"/>
                  <a:pt x="1312" y="94"/>
                  <a:pt x="1312" y="94"/>
                </a:cubicBezTo>
                <a:cubicBezTo>
                  <a:pt x="1312" y="42"/>
                  <a:pt x="1271" y="0"/>
                  <a:pt x="1219" y="0"/>
                </a:cubicBezTo>
                <a:cubicBezTo>
                  <a:pt x="281" y="0"/>
                  <a:pt x="281" y="0"/>
                  <a:pt x="281" y="0"/>
                </a:cubicBezTo>
                <a:cubicBezTo>
                  <a:pt x="229" y="0"/>
                  <a:pt x="187" y="42"/>
                  <a:pt x="187" y="94"/>
                </a:cubicBezTo>
                <a:cubicBezTo>
                  <a:pt x="187" y="318"/>
                  <a:pt x="187" y="318"/>
                  <a:pt x="187" y="318"/>
                </a:cubicBezTo>
                <a:cubicBezTo>
                  <a:pt x="181" y="324"/>
                  <a:pt x="174" y="330"/>
                  <a:pt x="169" y="338"/>
                </a:cubicBezTo>
                <a:cubicBezTo>
                  <a:pt x="28" y="525"/>
                  <a:pt x="28" y="525"/>
                  <a:pt x="28" y="525"/>
                </a:cubicBezTo>
                <a:cubicBezTo>
                  <a:pt x="10" y="549"/>
                  <a:pt x="0" y="579"/>
                  <a:pt x="0" y="609"/>
                </a:cubicBezTo>
                <a:cubicBezTo>
                  <a:pt x="0" y="656"/>
                  <a:pt x="0" y="656"/>
                  <a:pt x="0" y="656"/>
                </a:cubicBezTo>
                <a:cubicBezTo>
                  <a:pt x="0" y="734"/>
                  <a:pt x="63" y="797"/>
                  <a:pt x="141" y="797"/>
                </a:cubicBezTo>
                <a:cubicBezTo>
                  <a:pt x="141" y="797"/>
                  <a:pt x="141" y="797"/>
                  <a:pt x="141" y="797"/>
                </a:cubicBezTo>
                <a:cubicBezTo>
                  <a:pt x="141" y="1406"/>
                  <a:pt x="141" y="1406"/>
                  <a:pt x="141" y="1406"/>
                </a:cubicBezTo>
                <a:cubicBezTo>
                  <a:pt x="141" y="1458"/>
                  <a:pt x="183" y="1500"/>
                  <a:pt x="234" y="1500"/>
                </a:cubicBezTo>
                <a:cubicBezTo>
                  <a:pt x="1266" y="1500"/>
                  <a:pt x="1266" y="1500"/>
                  <a:pt x="1266" y="1500"/>
                </a:cubicBezTo>
                <a:cubicBezTo>
                  <a:pt x="1317" y="1500"/>
                  <a:pt x="1359" y="1458"/>
                  <a:pt x="1359" y="1406"/>
                </a:cubicBezTo>
                <a:cubicBezTo>
                  <a:pt x="1359" y="797"/>
                  <a:pt x="1359" y="797"/>
                  <a:pt x="1359" y="797"/>
                </a:cubicBezTo>
                <a:cubicBezTo>
                  <a:pt x="1359" y="797"/>
                  <a:pt x="1359" y="797"/>
                  <a:pt x="1359" y="797"/>
                </a:cubicBezTo>
                <a:cubicBezTo>
                  <a:pt x="1437" y="797"/>
                  <a:pt x="1500" y="734"/>
                  <a:pt x="1500" y="656"/>
                </a:cubicBezTo>
                <a:cubicBezTo>
                  <a:pt x="1500" y="609"/>
                  <a:pt x="1500" y="609"/>
                  <a:pt x="1500" y="609"/>
                </a:cubicBezTo>
                <a:cubicBezTo>
                  <a:pt x="1500" y="579"/>
                  <a:pt x="1490" y="549"/>
                  <a:pt x="1472" y="525"/>
                </a:cubicBezTo>
                <a:close/>
                <a:moveTo>
                  <a:pt x="1219" y="94"/>
                </a:moveTo>
                <a:cubicBezTo>
                  <a:pt x="1219" y="281"/>
                  <a:pt x="1219" y="281"/>
                  <a:pt x="1219" y="281"/>
                </a:cubicBezTo>
                <a:cubicBezTo>
                  <a:pt x="281" y="281"/>
                  <a:pt x="281" y="281"/>
                  <a:pt x="281" y="281"/>
                </a:cubicBezTo>
                <a:cubicBezTo>
                  <a:pt x="281" y="281"/>
                  <a:pt x="281" y="281"/>
                  <a:pt x="281" y="281"/>
                </a:cubicBezTo>
                <a:cubicBezTo>
                  <a:pt x="281" y="94"/>
                  <a:pt x="281" y="94"/>
                  <a:pt x="281" y="94"/>
                </a:cubicBezTo>
                <a:lnTo>
                  <a:pt x="1219" y="94"/>
                </a:lnTo>
                <a:close/>
                <a:moveTo>
                  <a:pt x="478" y="703"/>
                </a:moveTo>
                <a:cubicBezTo>
                  <a:pt x="281" y="703"/>
                  <a:pt x="281" y="703"/>
                  <a:pt x="281" y="703"/>
                </a:cubicBezTo>
                <a:cubicBezTo>
                  <a:pt x="469" y="375"/>
                  <a:pt x="469" y="375"/>
                  <a:pt x="469" y="375"/>
                </a:cubicBezTo>
                <a:cubicBezTo>
                  <a:pt x="572" y="375"/>
                  <a:pt x="572" y="375"/>
                  <a:pt x="572" y="375"/>
                </a:cubicBezTo>
                <a:lnTo>
                  <a:pt x="478" y="703"/>
                </a:lnTo>
                <a:close/>
                <a:moveTo>
                  <a:pt x="620" y="375"/>
                </a:moveTo>
                <a:cubicBezTo>
                  <a:pt x="727" y="375"/>
                  <a:pt x="727" y="375"/>
                  <a:pt x="727" y="375"/>
                </a:cubicBezTo>
                <a:cubicBezTo>
                  <a:pt x="727" y="703"/>
                  <a:pt x="727" y="703"/>
                  <a:pt x="727" y="703"/>
                </a:cubicBezTo>
                <a:cubicBezTo>
                  <a:pt x="527" y="703"/>
                  <a:pt x="527" y="703"/>
                  <a:pt x="527" y="703"/>
                </a:cubicBezTo>
                <a:lnTo>
                  <a:pt x="620" y="375"/>
                </a:lnTo>
                <a:close/>
                <a:moveTo>
                  <a:pt x="773" y="375"/>
                </a:moveTo>
                <a:cubicBezTo>
                  <a:pt x="880" y="375"/>
                  <a:pt x="880" y="375"/>
                  <a:pt x="880" y="375"/>
                </a:cubicBezTo>
                <a:cubicBezTo>
                  <a:pt x="973" y="703"/>
                  <a:pt x="973" y="703"/>
                  <a:pt x="973" y="703"/>
                </a:cubicBezTo>
                <a:cubicBezTo>
                  <a:pt x="773" y="703"/>
                  <a:pt x="773" y="703"/>
                  <a:pt x="773" y="703"/>
                </a:cubicBezTo>
                <a:lnTo>
                  <a:pt x="773" y="375"/>
                </a:lnTo>
                <a:close/>
                <a:moveTo>
                  <a:pt x="928" y="375"/>
                </a:moveTo>
                <a:cubicBezTo>
                  <a:pt x="1031" y="375"/>
                  <a:pt x="1031" y="375"/>
                  <a:pt x="1031" y="375"/>
                </a:cubicBezTo>
                <a:cubicBezTo>
                  <a:pt x="1219" y="703"/>
                  <a:pt x="1219" y="703"/>
                  <a:pt x="1219" y="703"/>
                </a:cubicBezTo>
                <a:cubicBezTo>
                  <a:pt x="1022" y="703"/>
                  <a:pt x="1022" y="703"/>
                  <a:pt x="1022" y="703"/>
                </a:cubicBezTo>
                <a:lnTo>
                  <a:pt x="928" y="375"/>
                </a:lnTo>
                <a:close/>
                <a:moveTo>
                  <a:pt x="94" y="656"/>
                </a:moveTo>
                <a:cubicBezTo>
                  <a:pt x="94" y="609"/>
                  <a:pt x="94" y="609"/>
                  <a:pt x="94" y="609"/>
                </a:cubicBezTo>
                <a:cubicBezTo>
                  <a:pt x="94" y="599"/>
                  <a:pt x="97" y="589"/>
                  <a:pt x="103" y="581"/>
                </a:cubicBezTo>
                <a:cubicBezTo>
                  <a:pt x="244" y="394"/>
                  <a:pt x="244" y="394"/>
                  <a:pt x="244" y="394"/>
                </a:cubicBezTo>
                <a:cubicBezTo>
                  <a:pt x="253" y="382"/>
                  <a:pt x="266" y="375"/>
                  <a:pt x="281" y="375"/>
                </a:cubicBezTo>
                <a:cubicBezTo>
                  <a:pt x="415" y="375"/>
                  <a:pt x="415" y="375"/>
                  <a:pt x="415" y="375"/>
                </a:cubicBezTo>
                <a:cubicBezTo>
                  <a:pt x="227" y="703"/>
                  <a:pt x="227" y="703"/>
                  <a:pt x="227" y="703"/>
                </a:cubicBezTo>
                <a:cubicBezTo>
                  <a:pt x="141" y="703"/>
                  <a:pt x="141" y="703"/>
                  <a:pt x="141" y="703"/>
                </a:cubicBezTo>
                <a:cubicBezTo>
                  <a:pt x="115" y="703"/>
                  <a:pt x="94" y="682"/>
                  <a:pt x="94" y="656"/>
                </a:cubicBezTo>
                <a:close/>
                <a:moveTo>
                  <a:pt x="937" y="1406"/>
                </a:moveTo>
                <a:cubicBezTo>
                  <a:pt x="586" y="1406"/>
                  <a:pt x="586" y="1406"/>
                  <a:pt x="586" y="1406"/>
                </a:cubicBezTo>
                <a:cubicBezTo>
                  <a:pt x="586" y="938"/>
                  <a:pt x="586" y="938"/>
                  <a:pt x="586" y="938"/>
                </a:cubicBezTo>
                <a:cubicBezTo>
                  <a:pt x="937" y="938"/>
                  <a:pt x="937" y="938"/>
                  <a:pt x="937" y="938"/>
                </a:cubicBezTo>
                <a:lnTo>
                  <a:pt x="937" y="1406"/>
                </a:lnTo>
                <a:close/>
                <a:moveTo>
                  <a:pt x="1266" y="1406"/>
                </a:moveTo>
                <a:cubicBezTo>
                  <a:pt x="984" y="1406"/>
                  <a:pt x="984" y="1406"/>
                  <a:pt x="984" y="1406"/>
                </a:cubicBezTo>
                <a:cubicBezTo>
                  <a:pt x="984" y="938"/>
                  <a:pt x="984" y="938"/>
                  <a:pt x="984" y="938"/>
                </a:cubicBezTo>
                <a:cubicBezTo>
                  <a:pt x="984" y="912"/>
                  <a:pt x="963" y="891"/>
                  <a:pt x="937" y="891"/>
                </a:cubicBezTo>
                <a:cubicBezTo>
                  <a:pt x="586" y="891"/>
                  <a:pt x="586" y="891"/>
                  <a:pt x="586" y="891"/>
                </a:cubicBezTo>
                <a:cubicBezTo>
                  <a:pt x="560" y="891"/>
                  <a:pt x="539" y="912"/>
                  <a:pt x="539" y="938"/>
                </a:cubicBezTo>
                <a:cubicBezTo>
                  <a:pt x="539" y="1406"/>
                  <a:pt x="539" y="1406"/>
                  <a:pt x="539" y="1406"/>
                </a:cubicBezTo>
                <a:cubicBezTo>
                  <a:pt x="234" y="1406"/>
                  <a:pt x="234" y="1406"/>
                  <a:pt x="234" y="1406"/>
                </a:cubicBezTo>
                <a:cubicBezTo>
                  <a:pt x="234" y="797"/>
                  <a:pt x="234" y="797"/>
                  <a:pt x="234" y="797"/>
                </a:cubicBezTo>
                <a:cubicBezTo>
                  <a:pt x="1266" y="797"/>
                  <a:pt x="1266" y="797"/>
                  <a:pt x="1266" y="797"/>
                </a:cubicBezTo>
                <a:lnTo>
                  <a:pt x="1266" y="1406"/>
                </a:lnTo>
                <a:close/>
                <a:moveTo>
                  <a:pt x="1406" y="656"/>
                </a:moveTo>
                <a:cubicBezTo>
                  <a:pt x="1406" y="682"/>
                  <a:pt x="1385" y="703"/>
                  <a:pt x="1359" y="703"/>
                </a:cubicBezTo>
                <a:cubicBezTo>
                  <a:pt x="1273" y="703"/>
                  <a:pt x="1273" y="703"/>
                  <a:pt x="1273" y="703"/>
                </a:cubicBezTo>
                <a:cubicBezTo>
                  <a:pt x="1085" y="375"/>
                  <a:pt x="1085" y="375"/>
                  <a:pt x="1085" y="375"/>
                </a:cubicBezTo>
                <a:cubicBezTo>
                  <a:pt x="1219" y="375"/>
                  <a:pt x="1219" y="375"/>
                  <a:pt x="1219" y="375"/>
                </a:cubicBezTo>
                <a:cubicBezTo>
                  <a:pt x="1219" y="375"/>
                  <a:pt x="1219" y="375"/>
                  <a:pt x="1219" y="375"/>
                </a:cubicBezTo>
                <a:cubicBezTo>
                  <a:pt x="1234" y="375"/>
                  <a:pt x="1247" y="382"/>
                  <a:pt x="1256" y="394"/>
                </a:cubicBezTo>
                <a:cubicBezTo>
                  <a:pt x="1397" y="581"/>
                  <a:pt x="1397" y="581"/>
                  <a:pt x="1397" y="581"/>
                </a:cubicBezTo>
                <a:cubicBezTo>
                  <a:pt x="1403" y="589"/>
                  <a:pt x="1406" y="599"/>
                  <a:pt x="1406" y="609"/>
                </a:cubicBezTo>
                <a:lnTo>
                  <a:pt x="1406" y="6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405" tIns="19202" rIns="38405" bIns="19202"/>
          <a:lstStyle/>
          <a:p>
            <a:endParaRPr lang="cs-CZ"/>
          </a:p>
        </p:txBody>
      </p:sp>
      <p:grpSp>
        <p:nvGrpSpPr>
          <p:cNvPr id="10" name="Skupina 9"/>
          <p:cNvGrpSpPr/>
          <p:nvPr/>
        </p:nvGrpSpPr>
        <p:grpSpPr>
          <a:xfrm>
            <a:off x="1608138" y="3265488"/>
            <a:ext cx="255587" cy="1041400"/>
            <a:chOff x="1608138" y="2776538"/>
            <a:chExt cx="255587" cy="1041400"/>
          </a:xfrm>
        </p:grpSpPr>
        <p:sp>
          <p:nvSpPr>
            <p:cNvPr id="11" name="Freeform 27"/>
            <p:cNvSpPr>
              <a:spLocks noEditPoints="1"/>
            </p:cNvSpPr>
            <p:nvPr/>
          </p:nvSpPr>
          <p:spPr bwMode="auto">
            <a:xfrm>
              <a:off x="1627188" y="3211513"/>
              <a:ext cx="223837" cy="136525"/>
            </a:xfrm>
            <a:custGeom>
              <a:avLst/>
              <a:gdLst>
                <a:gd name="T0" fmla="*/ 0 w 229"/>
                <a:gd name="T1" fmla="*/ 0 h 137"/>
                <a:gd name="T2" fmla="*/ 0 w 229"/>
                <a:gd name="T3" fmla="*/ 2147483647 h 137"/>
                <a:gd name="T4" fmla="*/ 0 w 229"/>
                <a:gd name="T5" fmla="*/ 2147483647 h 137"/>
                <a:gd name="T6" fmla="*/ 0 w 229"/>
                <a:gd name="T7" fmla="*/ 2147483647 h 137"/>
                <a:gd name="T8" fmla="*/ 2147483647 w 229"/>
                <a:gd name="T9" fmla="*/ 2147483647 h 137"/>
                <a:gd name="T10" fmla="*/ 2147483647 w 229"/>
                <a:gd name="T11" fmla="*/ 2147483647 h 137"/>
                <a:gd name="T12" fmla="*/ 2147483647 w 229"/>
                <a:gd name="T13" fmla="*/ 2147483647 h 137"/>
                <a:gd name="T14" fmla="*/ 2147483647 w 229"/>
                <a:gd name="T15" fmla="*/ 0 h 137"/>
                <a:gd name="T16" fmla="*/ 0 w 229"/>
                <a:gd name="T17" fmla="*/ 0 h 137"/>
                <a:gd name="T18" fmla="*/ 2147483647 w 229"/>
                <a:gd name="T19" fmla="*/ 2147483647 h 137"/>
                <a:gd name="T20" fmla="*/ 2147483647 w 229"/>
                <a:gd name="T21" fmla="*/ 2147483647 h 137"/>
                <a:gd name="T22" fmla="*/ 2147483647 w 229"/>
                <a:gd name="T23" fmla="*/ 2147483647 h 137"/>
                <a:gd name="T24" fmla="*/ 2147483647 w 229"/>
                <a:gd name="T25" fmla="*/ 2147483647 h 137"/>
                <a:gd name="T26" fmla="*/ 2147483647 w 229"/>
                <a:gd name="T27" fmla="*/ 2147483647 h 137"/>
                <a:gd name="T28" fmla="*/ 2147483647 w 229"/>
                <a:gd name="T29" fmla="*/ 2147483647 h 137"/>
                <a:gd name="T30" fmla="*/ 2147483647 w 229"/>
                <a:gd name="T31" fmla="*/ 2147483647 h 137"/>
                <a:gd name="T32" fmla="*/ 2147483647 w 229"/>
                <a:gd name="T33" fmla="*/ 2147483647 h 137"/>
                <a:gd name="T34" fmla="*/ 2147483647 w 229"/>
                <a:gd name="T35" fmla="*/ 2147483647 h 137"/>
                <a:gd name="T36" fmla="*/ 2147483647 w 229"/>
                <a:gd name="T37" fmla="*/ 2147483647 h 137"/>
                <a:gd name="T38" fmla="*/ 2147483647 w 229"/>
                <a:gd name="T39" fmla="*/ 2147483647 h 137"/>
                <a:gd name="T40" fmla="*/ 2147483647 w 229"/>
                <a:gd name="T41" fmla="*/ 2147483647 h 137"/>
                <a:gd name="T42" fmla="*/ 2147483647 w 229"/>
                <a:gd name="T43" fmla="*/ 2147483647 h 137"/>
                <a:gd name="T44" fmla="*/ 2147483647 w 229"/>
                <a:gd name="T45" fmla="*/ 2147483647 h 137"/>
                <a:gd name="T46" fmla="*/ 2147483647 w 229"/>
                <a:gd name="T47" fmla="*/ 2147483647 h 137"/>
                <a:gd name="T48" fmla="*/ 2147483647 w 229"/>
                <a:gd name="T49" fmla="*/ 2147483647 h 137"/>
                <a:gd name="T50" fmla="*/ 2147483647 w 229"/>
                <a:gd name="T51" fmla="*/ 2147483647 h 137"/>
                <a:gd name="T52" fmla="*/ 2147483647 w 229"/>
                <a:gd name="T53" fmla="*/ 2147483647 h 137"/>
                <a:gd name="T54" fmla="*/ 2147483647 w 229"/>
                <a:gd name="T55" fmla="*/ 2147483647 h 137"/>
                <a:gd name="T56" fmla="*/ 2147483647 w 229"/>
                <a:gd name="T57" fmla="*/ 2147483647 h 137"/>
                <a:gd name="T58" fmla="*/ 2147483647 w 229"/>
                <a:gd name="T59" fmla="*/ 2147483647 h 137"/>
                <a:gd name="T60" fmla="*/ 2147483647 w 229"/>
                <a:gd name="T61" fmla="*/ 2147483647 h 13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29" h="137">
                  <a:moveTo>
                    <a:pt x="0" y="0"/>
                  </a:moveTo>
                  <a:lnTo>
                    <a:pt x="0" y="3"/>
                  </a:lnTo>
                  <a:lnTo>
                    <a:pt x="0" y="134"/>
                  </a:lnTo>
                  <a:lnTo>
                    <a:pt x="0" y="137"/>
                  </a:lnTo>
                  <a:lnTo>
                    <a:pt x="229" y="137"/>
                  </a:lnTo>
                  <a:lnTo>
                    <a:pt x="229" y="134"/>
                  </a:lnTo>
                  <a:lnTo>
                    <a:pt x="229" y="3"/>
                  </a:lnTo>
                  <a:lnTo>
                    <a:pt x="229" y="0"/>
                  </a:lnTo>
                  <a:lnTo>
                    <a:pt x="0" y="0"/>
                  </a:lnTo>
                  <a:close/>
                  <a:moveTo>
                    <a:pt x="209" y="121"/>
                  </a:moveTo>
                  <a:lnTo>
                    <a:pt x="153" y="69"/>
                  </a:lnTo>
                  <a:lnTo>
                    <a:pt x="209" y="16"/>
                  </a:lnTo>
                  <a:lnTo>
                    <a:pt x="209" y="121"/>
                  </a:lnTo>
                  <a:close/>
                  <a:moveTo>
                    <a:pt x="16" y="16"/>
                  </a:moveTo>
                  <a:lnTo>
                    <a:pt x="72" y="69"/>
                  </a:lnTo>
                  <a:lnTo>
                    <a:pt x="16" y="121"/>
                  </a:lnTo>
                  <a:lnTo>
                    <a:pt x="16" y="16"/>
                  </a:lnTo>
                  <a:close/>
                  <a:moveTo>
                    <a:pt x="42" y="121"/>
                  </a:moveTo>
                  <a:lnTo>
                    <a:pt x="88" y="78"/>
                  </a:lnTo>
                  <a:lnTo>
                    <a:pt x="117" y="108"/>
                  </a:lnTo>
                  <a:lnTo>
                    <a:pt x="144" y="78"/>
                  </a:lnTo>
                  <a:lnTo>
                    <a:pt x="190" y="121"/>
                  </a:lnTo>
                  <a:lnTo>
                    <a:pt x="42" y="121"/>
                  </a:lnTo>
                  <a:close/>
                  <a:moveTo>
                    <a:pt x="134" y="69"/>
                  </a:moveTo>
                  <a:lnTo>
                    <a:pt x="117" y="85"/>
                  </a:lnTo>
                  <a:lnTo>
                    <a:pt x="101" y="69"/>
                  </a:lnTo>
                  <a:lnTo>
                    <a:pt x="88" y="59"/>
                  </a:lnTo>
                  <a:lnTo>
                    <a:pt x="42" y="16"/>
                  </a:lnTo>
                  <a:lnTo>
                    <a:pt x="190" y="16"/>
                  </a:lnTo>
                  <a:lnTo>
                    <a:pt x="144" y="59"/>
                  </a:lnTo>
                  <a:lnTo>
                    <a:pt x="134" y="6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76794" tIns="38397" rIns="76794" bIns="38397"/>
            <a:lstStyle/>
            <a:p>
              <a:endParaRPr lang="cs-CZ"/>
            </a:p>
          </p:txBody>
        </p:sp>
        <p:sp>
          <p:nvSpPr>
            <p:cNvPr id="12" name="Freeform 130"/>
            <p:cNvSpPr>
              <a:spLocks noEditPoints="1"/>
            </p:cNvSpPr>
            <p:nvPr/>
          </p:nvSpPr>
          <p:spPr bwMode="auto">
            <a:xfrm>
              <a:off x="1608138" y="2776538"/>
              <a:ext cx="255587" cy="260350"/>
            </a:xfrm>
            <a:custGeom>
              <a:avLst/>
              <a:gdLst>
                <a:gd name="T0" fmla="*/ 0 w 67"/>
                <a:gd name="T1" fmla="*/ 2147483647 h 67"/>
                <a:gd name="T2" fmla="*/ 2147483647 w 67"/>
                <a:gd name="T3" fmla="*/ 2147483647 h 67"/>
                <a:gd name="T4" fmla="*/ 2147483647 w 67"/>
                <a:gd name="T5" fmla="*/ 2147483647 h 67"/>
                <a:gd name="T6" fmla="*/ 2147483647 w 67"/>
                <a:gd name="T7" fmla="*/ 2147483647 h 67"/>
                <a:gd name="T8" fmla="*/ 2147483647 w 67"/>
                <a:gd name="T9" fmla="*/ 2147483647 h 67"/>
                <a:gd name="T10" fmla="*/ 2147483647 w 67"/>
                <a:gd name="T11" fmla="*/ 2147483647 h 67"/>
                <a:gd name="T12" fmla="*/ 2147483647 w 67"/>
                <a:gd name="T13" fmla="*/ 2147483647 h 67"/>
                <a:gd name="T14" fmla="*/ 2147483647 w 67"/>
                <a:gd name="T15" fmla="*/ 2147483647 h 67"/>
                <a:gd name="T16" fmla="*/ 2147483647 w 67"/>
                <a:gd name="T17" fmla="*/ 2147483647 h 67"/>
                <a:gd name="T18" fmla="*/ 2147483647 w 67"/>
                <a:gd name="T19" fmla="*/ 2147483647 h 67"/>
                <a:gd name="T20" fmla="*/ 2147483647 w 67"/>
                <a:gd name="T21" fmla="*/ 2147483647 h 67"/>
                <a:gd name="T22" fmla="*/ 2147483647 w 67"/>
                <a:gd name="T23" fmla="*/ 2147483647 h 67"/>
                <a:gd name="T24" fmla="*/ 2147483647 w 67"/>
                <a:gd name="T25" fmla="*/ 2147483647 h 67"/>
                <a:gd name="T26" fmla="*/ 2147483647 w 67"/>
                <a:gd name="T27" fmla="*/ 2147483647 h 67"/>
                <a:gd name="T28" fmla="*/ 2147483647 w 67"/>
                <a:gd name="T29" fmla="*/ 2147483647 h 67"/>
                <a:gd name="T30" fmla="*/ 2147483647 w 67"/>
                <a:gd name="T31" fmla="*/ 2147483647 h 67"/>
                <a:gd name="T32" fmla="*/ 2147483647 w 67"/>
                <a:gd name="T33" fmla="*/ 2147483647 h 67"/>
                <a:gd name="T34" fmla="*/ 2147483647 w 67"/>
                <a:gd name="T35" fmla="*/ 2147483647 h 67"/>
                <a:gd name="T36" fmla="*/ 2147483647 w 67"/>
                <a:gd name="T37" fmla="*/ 2147483647 h 67"/>
                <a:gd name="T38" fmla="*/ 2147483647 w 67"/>
                <a:gd name="T39" fmla="*/ 2147483647 h 67"/>
                <a:gd name="T40" fmla="*/ 2147483647 w 67"/>
                <a:gd name="T41" fmla="*/ 2147483647 h 67"/>
                <a:gd name="T42" fmla="*/ 2147483647 w 67"/>
                <a:gd name="T43" fmla="*/ 2147483647 h 67"/>
                <a:gd name="T44" fmla="*/ 2147483647 w 67"/>
                <a:gd name="T45" fmla="*/ 2147483647 h 67"/>
                <a:gd name="T46" fmla="*/ 2147483647 w 67"/>
                <a:gd name="T47" fmla="*/ 2147483647 h 67"/>
                <a:gd name="T48" fmla="*/ 2147483647 w 67"/>
                <a:gd name="T49" fmla="*/ 2147483647 h 67"/>
                <a:gd name="T50" fmla="*/ 2147483647 w 67"/>
                <a:gd name="T51" fmla="*/ 2147483647 h 67"/>
                <a:gd name="T52" fmla="*/ 2147483647 w 67"/>
                <a:gd name="T53" fmla="*/ 2147483647 h 67"/>
                <a:gd name="T54" fmla="*/ 2147483647 w 67"/>
                <a:gd name="T55" fmla="*/ 2147483647 h 67"/>
                <a:gd name="T56" fmla="*/ 2147483647 w 67"/>
                <a:gd name="T57" fmla="*/ 2147483647 h 67"/>
                <a:gd name="T58" fmla="*/ 2147483647 w 67"/>
                <a:gd name="T59" fmla="*/ 2147483647 h 67"/>
                <a:gd name="T60" fmla="*/ 2147483647 w 67"/>
                <a:gd name="T61" fmla="*/ 2147483647 h 67"/>
                <a:gd name="T62" fmla="*/ 2147483647 w 67"/>
                <a:gd name="T63" fmla="*/ 2147483647 h 6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67" h="67">
                  <a:moveTo>
                    <a:pt x="34" y="0"/>
                  </a:moveTo>
                  <a:cubicBezTo>
                    <a:pt x="15" y="0"/>
                    <a:pt x="0" y="15"/>
                    <a:pt x="0" y="34"/>
                  </a:cubicBezTo>
                  <a:cubicBezTo>
                    <a:pt x="0" y="52"/>
                    <a:pt x="15" y="67"/>
                    <a:pt x="34" y="67"/>
                  </a:cubicBezTo>
                  <a:cubicBezTo>
                    <a:pt x="52" y="67"/>
                    <a:pt x="67" y="52"/>
                    <a:pt x="67" y="34"/>
                  </a:cubicBezTo>
                  <a:cubicBezTo>
                    <a:pt x="67" y="15"/>
                    <a:pt x="52" y="0"/>
                    <a:pt x="34" y="0"/>
                  </a:cubicBezTo>
                  <a:close/>
                  <a:moveTo>
                    <a:pt x="34" y="63"/>
                  </a:moveTo>
                  <a:cubicBezTo>
                    <a:pt x="29" y="60"/>
                    <a:pt x="25" y="56"/>
                    <a:pt x="22" y="51"/>
                  </a:cubicBezTo>
                  <a:cubicBezTo>
                    <a:pt x="26" y="50"/>
                    <a:pt x="30" y="49"/>
                    <a:pt x="34" y="49"/>
                  </a:cubicBezTo>
                  <a:cubicBezTo>
                    <a:pt x="38" y="49"/>
                    <a:pt x="42" y="50"/>
                    <a:pt x="46" y="51"/>
                  </a:cubicBezTo>
                  <a:cubicBezTo>
                    <a:pt x="43" y="56"/>
                    <a:pt x="40" y="60"/>
                    <a:pt x="35" y="63"/>
                  </a:cubicBezTo>
                  <a:cubicBezTo>
                    <a:pt x="35" y="63"/>
                    <a:pt x="34" y="63"/>
                    <a:pt x="34" y="63"/>
                  </a:cubicBezTo>
                  <a:close/>
                  <a:moveTo>
                    <a:pt x="26" y="62"/>
                  </a:moveTo>
                  <a:cubicBezTo>
                    <a:pt x="21" y="61"/>
                    <a:pt x="17" y="59"/>
                    <a:pt x="13" y="55"/>
                  </a:cubicBezTo>
                  <a:cubicBezTo>
                    <a:pt x="15" y="54"/>
                    <a:pt x="17" y="53"/>
                    <a:pt x="19" y="53"/>
                  </a:cubicBezTo>
                  <a:cubicBezTo>
                    <a:pt x="21" y="56"/>
                    <a:pt x="23" y="60"/>
                    <a:pt x="26" y="62"/>
                  </a:cubicBezTo>
                  <a:close/>
                  <a:moveTo>
                    <a:pt x="4" y="32"/>
                  </a:moveTo>
                  <a:cubicBezTo>
                    <a:pt x="4" y="25"/>
                    <a:pt x="7" y="19"/>
                    <a:pt x="10" y="15"/>
                  </a:cubicBezTo>
                  <a:cubicBezTo>
                    <a:pt x="12" y="16"/>
                    <a:pt x="14" y="18"/>
                    <a:pt x="17" y="19"/>
                  </a:cubicBezTo>
                  <a:cubicBezTo>
                    <a:pt x="15" y="23"/>
                    <a:pt x="14" y="27"/>
                    <a:pt x="14" y="32"/>
                  </a:cubicBezTo>
                  <a:lnTo>
                    <a:pt x="4" y="32"/>
                  </a:lnTo>
                  <a:close/>
                  <a:moveTo>
                    <a:pt x="35" y="4"/>
                  </a:moveTo>
                  <a:cubicBezTo>
                    <a:pt x="40" y="7"/>
                    <a:pt x="44" y="12"/>
                    <a:pt x="46" y="17"/>
                  </a:cubicBezTo>
                  <a:cubicBezTo>
                    <a:pt x="42" y="18"/>
                    <a:pt x="38" y="19"/>
                    <a:pt x="34" y="19"/>
                  </a:cubicBezTo>
                  <a:cubicBezTo>
                    <a:pt x="30" y="19"/>
                    <a:pt x="26" y="18"/>
                    <a:pt x="22" y="17"/>
                  </a:cubicBezTo>
                  <a:cubicBezTo>
                    <a:pt x="25" y="11"/>
                    <a:pt x="29" y="7"/>
                    <a:pt x="34" y="4"/>
                  </a:cubicBezTo>
                  <a:cubicBezTo>
                    <a:pt x="34" y="4"/>
                    <a:pt x="35" y="4"/>
                    <a:pt x="35" y="4"/>
                  </a:cubicBezTo>
                  <a:close/>
                  <a:moveTo>
                    <a:pt x="43" y="5"/>
                  </a:moveTo>
                  <a:cubicBezTo>
                    <a:pt x="47" y="7"/>
                    <a:pt x="51" y="9"/>
                    <a:pt x="54" y="12"/>
                  </a:cubicBezTo>
                  <a:cubicBezTo>
                    <a:pt x="53" y="13"/>
                    <a:pt x="52" y="14"/>
                    <a:pt x="50" y="15"/>
                  </a:cubicBezTo>
                  <a:cubicBezTo>
                    <a:pt x="48" y="11"/>
                    <a:pt x="46" y="8"/>
                    <a:pt x="43" y="5"/>
                  </a:cubicBezTo>
                  <a:close/>
                  <a:moveTo>
                    <a:pt x="18" y="15"/>
                  </a:moveTo>
                  <a:cubicBezTo>
                    <a:pt x="16" y="14"/>
                    <a:pt x="15" y="13"/>
                    <a:pt x="13" y="12"/>
                  </a:cubicBezTo>
                  <a:cubicBezTo>
                    <a:pt x="17" y="8"/>
                    <a:pt x="21" y="6"/>
                    <a:pt x="26" y="5"/>
                  </a:cubicBezTo>
                  <a:cubicBezTo>
                    <a:pt x="23" y="8"/>
                    <a:pt x="20" y="11"/>
                    <a:pt x="18" y="15"/>
                  </a:cubicBezTo>
                  <a:close/>
                  <a:moveTo>
                    <a:pt x="20" y="20"/>
                  </a:moveTo>
                  <a:cubicBezTo>
                    <a:pt x="25" y="22"/>
                    <a:pt x="29" y="23"/>
                    <a:pt x="34" y="23"/>
                  </a:cubicBezTo>
                  <a:cubicBezTo>
                    <a:pt x="39" y="23"/>
                    <a:pt x="44" y="22"/>
                    <a:pt x="48" y="20"/>
                  </a:cubicBezTo>
                  <a:cubicBezTo>
                    <a:pt x="49" y="24"/>
                    <a:pt x="50" y="28"/>
                    <a:pt x="50" y="32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8" y="28"/>
                    <a:pt x="19" y="24"/>
                    <a:pt x="20" y="20"/>
                  </a:cubicBezTo>
                  <a:close/>
                  <a:moveTo>
                    <a:pt x="50" y="36"/>
                  </a:moveTo>
                  <a:cubicBezTo>
                    <a:pt x="50" y="40"/>
                    <a:pt x="49" y="44"/>
                    <a:pt x="48" y="47"/>
                  </a:cubicBezTo>
                  <a:cubicBezTo>
                    <a:pt x="43" y="46"/>
                    <a:pt x="39" y="45"/>
                    <a:pt x="34" y="45"/>
                  </a:cubicBezTo>
                  <a:cubicBezTo>
                    <a:pt x="29" y="45"/>
                    <a:pt x="25" y="46"/>
                    <a:pt x="21" y="47"/>
                  </a:cubicBezTo>
                  <a:cubicBezTo>
                    <a:pt x="19" y="44"/>
                    <a:pt x="18" y="40"/>
                    <a:pt x="18" y="36"/>
                  </a:cubicBezTo>
                  <a:lnTo>
                    <a:pt x="50" y="36"/>
                  </a:lnTo>
                  <a:close/>
                  <a:moveTo>
                    <a:pt x="50" y="53"/>
                  </a:moveTo>
                  <a:cubicBezTo>
                    <a:pt x="51" y="53"/>
                    <a:pt x="53" y="54"/>
                    <a:pt x="54" y="55"/>
                  </a:cubicBezTo>
                  <a:cubicBezTo>
                    <a:pt x="51" y="58"/>
                    <a:pt x="47" y="60"/>
                    <a:pt x="43" y="62"/>
                  </a:cubicBezTo>
                  <a:cubicBezTo>
                    <a:pt x="46" y="59"/>
                    <a:pt x="48" y="56"/>
                    <a:pt x="50" y="53"/>
                  </a:cubicBezTo>
                  <a:close/>
                  <a:moveTo>
                    <a:pt x="51" y="49"/>
                  </a:moveTo>
                  <a:cubicBezTo>
                    <a:pt x="53" y="45"/>
                    <a:pt x="54" y="40"/>
                    <a:pt x="54" y="36"/>
                  </a:cubicBezTo>
                  <a:cubicBezTo>
                    <a:pt x="63" y="36"/>
                    <a:pt x="63" y="36"/>
                    <a:pt x="63" y="36"/>
                  </a:cubicBezTo>
                  <a:cubicBezTo>
                    <a:pt x="63" y="42"/>
                    <a:pt x="61" y="48"/>
                    <a:pt x="57" y="52"/>
                  </a:cubicBezTo>
                  <a:cubicBezTo>
                    <a:pt x="55" y="51"/>
                    <a:pt x="53" y="50"/>
                    <a:pt x="51" y="49"/>
                  </a:cubicBezTo>
                  <a:close/>
                  <a:moveTo>
                    <a:pt x="54" y="32"/>
                  </a:moveTo>
                  <a:cubicBezTo>
                    <a:pt x="54" y="27"/>
                    <a:pt x="53" y="23"/>
                    <a:pt x="52" y="19"/>
                  </a:cubicBezTo>
                  <a:cubicBezTo>
                    <a:pt x="54" y="18"/>
                    <a:pt x="55" y="17"/>
                    <a:pt x="57" y="15"/>
                  </a:cubicBezTo>
                  <a:cubicBezTo>
                    <a:pt x="61" y="20"/>
                    <a:pt x="63" y="25"/>
                    <a:pt x="63" y="32"/>
                  </a:cubicBezTo>
                  <a:lnTo>
                    <a:pt x="54" y="32"/>
                  </a:lnTo>
                  <a:close/>
                  <a:moveTo>
                    <a:pt x="4" y="36"/>
                  </a:moveTo>
                  <a:cubicBezTo>
                    <a:pt x="14" y="36"/>
                    <a:pt x="14" y="36"/>
                    <a:pt x="14" y="36"/>
                  </a:cubicBezTo>
                  <a:cubicBezTo>
                    <a:pt x="14" y="40"/>
                    <a:pt x="15" y="45"/>
                    <a:pt x="17" y="49"/>
                  </a:cubicBezTo>
                  <a:cubicBezTo>
                    <a:pt x="15" y="50"/>
                    <a:pt x="13" y="51"/>
                    <a:pt x="11" y="53"/>
                  </a:cubicBezTo>
                  <a:cubicBezTo>
                    <a:pt x="7" y="48"/>
                    <a:pt x="4" y="42"/>
                    <a:pt x="4" y="3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76794" tIns="38397" rIns="76794" bIns="38397"/>
            <a:lstStyle/>
            <a:p>
              <a:endParaRPr lang="cs-CZ"/>
            </a:p>
          </p:txBody>
        </p:sp>
        <p:sp>
          <p:nvSpPr>
            <p:cNvPr id="13" name="Freeform 76"/>
            <p:cNvSpPr>
              <a:spLocks noChangeArrowheads="1"/>
            </p:cNvSpPr>
            <p:nvPr/>
          </p:nvSpPr>
          <p:spPr bwMode="auto">
            <a:xfrm>
              <a:off x="1674813" y="3552825"/>
              <a:ext cx="150812" cy="265113"/>
            </a:xfrm>
            <a:custGeom>
              <a:avLst/>
              <a:gdLst>
                <a:gd name="T0" fmla="*/ 2147483647 w 283"/>
                <a:gd name="T1" fmla="*/ 0 h 489"/>
                <a:gd name="T2" fmla="*/ 2147483647 w 283"/>
                <a:gd name="T3" fmla="*/ 0 h 489"/>
                <a:gd name="T4" fmla="*/ 2147483647 w 283"/>
                <a:gd name="T5" fmla="*/ 0 h 489"/>
                <a:gd name="T6" fmla="*/ 0 w 283"/>
                <a:gd name="T7" fmla="*/ 2147483647 h 489"/>
                <a:gd name="T8" fmla="*/ 0 w 283"/>
                <a:gd name="T9" fmla="*/ 2147483647 h 489"/>
                <a:gd name="T10" fmla="*/ 2147483647 w 283"/>
                <a:gd name="T11" fmla="*/ 2147483647 h 489"/>
                <a:gd name="T12" fmla="*/ 2147483647 w 283"/>
                <a:gd name="T13" fmla="*/ 2147483647 h 489"/>
                <a:gd name="T14" fmla="*/ 2147483647 w 283"/>
                <a:gd name="T15" fmla="*/ 2147483647 h 489"/>
                <a:gd name="T16" fmla="*/ 2147483647 w 283"/>
                <a:gd name="T17" fmla="*/ 2147483647 h 489"/>
                <a:gd name="T18" fmla="*/ 2147483647 w 283"/>
                <a:gd name="T19" fmla="*/ 0 h 489"/>
                <a:gd name="T20" fmla="*/ 2147483647 w 283"/>
                <a:gd name="T21" fmla="*/ 2147483647 h 489"/>
                <a:gd name="T22" fmla="*/ 2147483647 w 283"/>
                <a:gd name="T23" fmla="*/ 2147483647 h 489"/>
                <a:gd name="T24" fmla="*/ 2147483647 w 283"/>
                <a:gd name="T25" fmla="*/ 2147483647 h 489"/>
                <a:gd name="T26" fmla="*/ 2147483647 w 283"/>
                <a:gd name="T27" fmla="*/ 2147483647 h 489"/>
                <a:gd name="T28" fmla="*/ 2147483647 w 283"/>
                <a:gd name="T29" fmla="*/ 2147483647 h 489"/>
                <a:gd name="T30" fmla="*/ 2147483647 w 283"/>
                <a:gd name="T31" fmla="*/ 2147483647 h 489"/>
                <a:gd name="T32" fmla="*/ 2147483647 w 283"/>
                <a:gd name="T33" fmla="*/ 2147483647 h 489"/>
                <a:gd name="T34" fmla="*/ 2147483647 w 283"/>
                <a:gd name="T35" fmla="*/ 2147483647 h 489"/>
                <a:gd name="T36" fmla="*/ 2147483647 w 283"/>
                <a:gd name="T37" fmla="*/ 2147483647 h 489"/>
                <a:gd name="T38" fmla="*/ 2147483647 w 283"/>
                <a:gd name="T39" fmla="*/ 2147483647 h 489"/>
                <a:gd name="T40" fmla="*/ 2147483647 w 283"/>
                <a:gd name="T41" fmla="*/ 2147483647 h 489"/>
                <a:gd name="T42" fmla="*/ 2147483647 w 283"/>
                <a:gd name="T43" fmla="*/ 2147483647 h 48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83" h="489">
                  <a:moveTo>
                    <a:pt x="238" y="0"/>
                  </a:moveTo>
                  <a:lnTo>
                    <a:pt x="238" y="0"/>
                  </a:lnTo>
                  <a:cubicBezTo>
                    <a:pt x="44" y="0"/>
                    <a:pt x="44" y="0"/>
                    <a:pt x="44" y="0"/>
                  </a:cubicBezTo>
                  <a:cubicBezTo>
                    <a:pt x="17" y="0"/>
                    <a:pt x="0" y="18"/>
                    <a:pt x="0" y="44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0" y="460"/>
                    <a:pt x="17" y="488"/>
                    <a:pt x="44" y="488"/>
                  </a:cubicBezTo>
                  <a:cubicBezTo>
                    <a:pt x="238" y="488"/>
                    <a:pt x="238" y="488"/>
                    <a:pt x="238" y="488"/>
                  </a:cubicBezTo>
                  <a:cubicBezTo>
                    <a:pt x="265" y="488"/>
                    <a:pt x="282" y="460"/>
                    <a:pt x="282" y="434"/>
                  </a:cubicBezTo>
                  <a:cubicBezTo>
                    <a:pt x="282" y="44"/>
                    <a:pt x="282" y="44"/>
                    <a:pt x="282" y="44"/>
                  </a:cubicBezTo>
                  <a:cubicBezTo>
                    <a:pt x="282" y="18"/>
                    <a:pt x="265" y="0"/>
                    <a:pt x="238" y="0"/>
                  </a:cubicBezTo>
                  <a:close/>
                  <a:moveTo>
                    <a:pt x="141" y="460"/>
                  </a:moveTo>
                  <a:lnTo>
                    <a:pt x="141" y="460"/>
                  </a:lnTo>
                  <a:cubicBezTo>
                    <a:pt x="123" y="460"/>
                    <a:pt x="106" y="451"/>
                    <a:pt x="106" y="443"/>
                  </a:cubicBezTo>
                  <a:cubicBezTo>
                    <a:pt x="106" y="425"/>
                    <a:pt x="123" y="416"/>
                    <a:pt x="141" y="416"/>
                  </a:cubicBezTo>
                  <a:cubicBezTo>
                    <a:pt x="159" y="416"/>
                    <a:pt x="176" y="425"/>
                    <a:pt x="176" y="443"/>
                  </a:cubicBezTo>
                  <a:cubicBezTo>
                    <a:pt x="176" y="451"/>
                    <a:pt x="159" y="460"/>
                    <a:pt x="141" y="460"/>
                  </a:cubicBezTo>
                  <a:close/>
                  <a:moveTo>
                    <a:pt x="247" y="390"/>
                  </a:moveTo>
                  <a:lnTo>
                    <a:pt x="247" y="390"/>
                  </a:lnTo>
                  <a:cubicBezTo>
                    <a:pt x="35" y="390"/>
                    <a:pt x="35" y="390"/>
                    <a:pt x="35" y="390"/>
                  </a:cubicBezTo>
                  <a:cubicBezTo>
                    <a:pt x="35" y="62"/>
                    <a:pt x="35" y="62"/>
                    <a:pt x="35" y="62"/>
                  </a:cubicBezTo>
                  <a:cubicBezTo>
                    <a:pt x="247" y="62"/>
                    <a:pt x="247" y="62"/>
                    <a:pt x="247" y="62"/>
                  </a:cubicBezTo>
                  <a:lnTo>
                    <a:pt x="247" y="39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38405" tIns="19202" rIns="38405" bIns="19202" anchor="ctr"/>
            <a:lstStyle/>
            <a:p>
              <a:endParaRPr lang="cs-CZ"/>
            </a:p>
          </p:txBody>
        </p:sp>
      </p:grpSp>
      <p:sp>
        <p:nvSpPr>
          <p:cNvPr id="14" name="TextBox 16"/>
          <p:cNvSpPr txBox="1">
            <a:spLocks noChangeArrowheads="1"/>
          </p:cNvSpPr>
          <p:nvPr/>
        </p:nvSpPr>
        <p:spPr bwMode="auto">
          <a:xfrm>
            <a:off x="2190748" y="4727574"/>
            <a:ext cx="53387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76676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676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AT" altLang="cs-CZ" sz="1600" dirty="0">
                <a:latin typeface="Trebuchet MS" pitchFamily="34" charset="0"/>
                <a:ea typeface="Raleway"/>
                <a:cs typeface="Raleway"/>
              </a:rPr>
              <a:t>facebook.com/</a:t>
            </a:r>
            <a:r>
              <a:rPr lang="de-AT" altLang="cs-CZ" sz="1600" dirty="0" err="1">
                <a:latin typeface="Trebuchet MS" pitchFamily="34" charset="0"/>
                <a:ea typeface="Raleway"/>
                <a:cs typeface="Raleway"/>
              </a:rPr>
              <a:t>CentralEuropeProgramme</a:t>
            </a:r>
            <a:endParaRPr lang="de-AT" altLang="cs-CZ" sz="1600" dirty="0">
              <a:latin typeface="Trebuchet MS" pitchFamily="34" charset="0"/>
              <a:ea typeface="Raleway"/>
              <a:cs typeface="Raleway"/>
            </a:endParaRPr>
          </a:p>
        </p:txBody>
      </p:sp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2190750" y="5087937"/>
            <a:ext cx="5338763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76676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676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AT" altLang="cs-CZ" sz="1600" dirty="0">
                <a:latin typeface="Trebuchet MS" pitchFamily="34" charset="0"/>
                <a:ea typeface="Raleway"/>
                <a:cs typeface="Raleway"/>
              </a:rPr>
              <a:t>linkedin.com/in/</a:t>
            </a:r>
            <a:r>
              <a:rPr lang="de-AT" altLang="cs-CZ" sz="1600" dirty="0" err="1">
                <a:latin typeface="Trebuchet MS" pitchFamily="34" charset="0"/>
                <a:ea typeface="Raleway"/>
                <a:cs typeface="Raleway"/>
              </a:rPr>
              <a:t>centraleuropeprogramme</a:t>
            </a:r>
            <a:endParaRPr lang="de-AT" altLang="cs-CZ" sz="1600" dirty="0">
              <a:latin typeface="Trebuchet MS" pitchFamily="34" charset="0"/>
              <a:ea typeface="Raleway"/>
              <a:cs typeface="Raleway"/>
            </a:endParaRPr>
          </a:p>
        </p:txBody>
      </p:sp>
      <p:sp>
        <p:nvSpPr>
          <p:cNvPr id="16" name="TextBox 16"/>
          <p:cNvSpPr txBox="1">
            <a:spLocks noChangeArrowheads="1"/>
          </p:cNvSpPr>
          <p:nvPr/>
        </p:nvSpPr>
        <p:spPr bwMode="auto">
          <a:xfrm>
            <a:off x="2190749" y="5472320"/>
            <a:ext cx="53387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76676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676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AT" altLang="cs-CZ" sz="1600" dirty="0">
                <a:solidFill>
                  <a:schemeClr val="accent6"/>
                </a:solidFill>
                <a:latin typeface="Trebuchet MS" pitchFamily="34" charset="0"/>
                <a:ea typeface="Raleway"/>
                <a:cs typeface="Raleway"/>
              </a:rPr>
              <a:t>twitter.com/</a:t>
            </a:r>
            <a:r>
              <a:rPr lang="de-AT" altLang="cs-CZ" sz="1600" dirty="0" err="1">
                <a:solidFill>
                  <a:schemeClr val="accent6"/>
                </a:solidFill>
                <a:latin typeface="Trebuchet MS" pitchFamily="34" charset="0"/>
                <a:ea typeface="Raleway"/>
                <a:cs typeface="Raleway"/>
              </a:rPr>
              <a:t>interregce</a:t>
            </a:r>
            <a:endParaRPr lang="de-AT" altLang="cs-CZ" sz="1600" dirty="0">
              <a:solidFill>
                <a:schemeClr val="accent6"/>
              </a:solidFill>
              <a:latin typeface="Trebuchet MS" pitchFamily="34" charset="0"/>
              <a:ea typeface="Raleway"/>
              <a:cs typeface="Raleway"/>
            </a:endParaRPr>
          </a:p>
        </p:txBody>
      </p:sp>
      <p:grpSp>
        <p:nvGrpSpPr>
          <p:cNvPr id="17" name="Skupina 16"/>
          <p:cNvGrpSpPr/>
          <p:nvPr/>
        </p:nvGrpSpPr>
        <p:grpSpPr>
          <a:xfrm>
            <a:off x="1632321" y="4714875"/>
            <a:ext cx="269875" cy="1008062"/>
            <a:chOff x="1616075" y="4341813"/>
            <a:chExt cx="269875" cy="1008062"/>
          </a:xfrm>
        </p:grpSpPr>
        <p:pic>
          <p:nvPicPr>
            <p:cNvPr id="18" name="Picture 12" descr="\\ISTORAGE\-Print\MA27\Powerpoint\rep\linkedin.e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7188" y="5113338"/>
              <a:ext cx="258762" cy="236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3" descr="\\ISTORAGE\-Print\MA27\Powerpoint\rep\twitter.em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6075" y="4760913"/>
              <a:ext cx="258763" cy="201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4" descr="\\ISTORAGE\-Print\MA27\Powerpoint\rep\facebook.e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9100" y="4341813"/>
              <a:ext cx="123825" cy="258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1" name="Obrázek 2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243" y="6455837"/>
            <a:ext cx="1597457" cy="34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568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613" y="149224"/>
            <a:ext cx="6412573" cy="765175"/>
          </a:xfrm>
        </p:spPr>
        <p:txBody>
          <a:bodyPr>
            <a:normAutofit fontScale="90000"/>
          </a:bodyPr>
          <a:lstStyle/>
          <a:p>
            <a:pPr lvl="0"/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</a:rPr>
              <a:t>PROJEKT ´</a:t>
            </a:r>
            <a:r>
              <a:rPr lang="cs-CZ" sz="2200" i="1" dirty="0" err="1" smtClean="0">
                <a:solidFill>
                  <a:schemeClr val="accent3">
                    <a:lumMod val="75000"/>
                  </a:schemeClr>
                </a:solidFill>
              </a:rPr>
              <a:t>urban</a:t>
            </a:r>
            <a:r>
              <a:rPr lang="cs-CZ" sz="22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200" i="1" dirty="0" err="1" smtClean="0">
                <a:solidFill>
                  <a:schemeClr val="accent3">
                    <a:lumMod val="75000"/>
                  </a:schemeClr>
                </a:solidFill>
              </a:rPr>
              <a:t>inno</a:t>
            </a: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</a:rPr>
              <a:t>´ Z 1. </a:t>
            </a:r>
            <a:r>
              <a:rPr lang="cs-CZ" sz="2200" dirty="0">
                <a:solidFill>
                  <a:schemeClr val="accent3">
                    <a:lumMod val="75000"/>
                  </a:schemeClr>
                </a:solidFill>
              </a:rPr>
              <a:t>VÝZVY</a:t>
            </a:r>
            <a:r>
              <a:rPr lang="cs-CZ" sz="2200" dirty="0">
                <a:solidFill>
                  <a:srgbClr val="DEA902"/>
                </a:solidFill>
              </a:rPr>
              <a:t/>
            </a:r>
            <a:br>
              <a:rPr lang="cs-CZ" sz="2200" dirty="0">
                <a:solidFill>
                  <a:srgbClr val="DEA902"/>
                </a:solidFill>
              </a:rPr>
            </a:br>
            <a:r>
              <a:rPr lang="cs-CZ" sz="1800" dirty="0" smtClean="0">
                <a:solidFill>
                  <a:srgbClr val="DEA902"/>
                </a:solidFill>
              </a:rPr>
              <a:t>1.1 </a:t>
            </a:r>
            <a:r>
              <a:rPr lang="cs-CZ" sz="1800" dirty="0">
                <a:solidFill>
                  <a:srgbClr val="DEA902"/>
                </a:solidFill>
              </a:rPr>
              <a:t>Zlepšit </a:t>
            </a:r>
            <a:r>
              <a:rPr lang="cs-CZ" sz="1800" u="sng" dirty="0">
                <a:solidFill>
                  <a:srgbClr val="DEA902"/>
                </a:solidFill>
              </a:rPr>
              <a:t>udržitelné vazby mezi aktéry systému </a:t>
            </a:r>
            <a:r>
              <a:rPr lang="cs-CZ" sz="1800" u="sng" dirty="0" smtClean="0">
                <a:solidFill>
                  <a:srgbClr val="DEA902"/>
                </a:solidFill>
              </a:rPr>
              <a:t>inovací</a:t>
            </a:r>
            <a:endParaRPr lang="de-AT" dirty="0">
              <a:solidFill>
                <a:srgbClr val="DEA902"/>
              </a:solidFill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503583" y="1836399"/>
            <a:ext cx="6414052" cy="2837685"/>
          </a:xfrm>
        </p:spPr>
        <p:txBody>
          <a:bodyPr/>
          <a:lstStyle/>
          <a:p>
            <a:r>
              <a:rPr lang="cs-CZ" sz="1600" dirty="0" smtClean="0"/>
              <a:t>Potenciál SMART</a:t>
            </a:r>
            <a:r>
              <a:rPr lang="de-AT" sz="1600" dirty="0" smtClean="0"/>
              <a:t> </a:t>
            </a:r>
            <a:r>
              <a:rPr lang="de-AT" sz="1600" dirty="0" err="1"/>
              <a:t>řešení</a:t>
            </a:r>
            <a:r>
              <a:rPr lang="de-AT" sz="1600" dirty="0"/>
              <a:t>, </a:t>
            </a:r>
            <a:r>
              <a:rPr lang="de-AT" sz="1600" dirty="0" err="1" smtClean="0"/>
              <a:t>technologi</a:t>
            </a:r>
            <a:r>
              <a:rPr lang="cs-CZ" sz="1600" dirty="0" smtClean="0"/>
              <a:t>í</a:t>
            </a:r>
            <a:r>
              <a:rPr lang="de-AT" sz="1600" dirty="0" smtClean="0"/>
              <a:t> </a:t>
            </a:r>
            <a:r>
              <a:rPr lang="de-AT" sz="1600" dirty="0"/>
              <a:t>a </a:t>
            </a:r>
            <a:r>
              <a:rPr lang="de-AT" sz="1600" dirty="0" err="1" smtClean="0"/>
              <a:t>služ</a:t>
            </a:r>
            <a:r>
              <a:rPr lang="cs-CZ" sz="1600" dirty="0" err="1" smtClean="0"/>
              <a:t>eb</a:t>
            </a:r>
            <a:r>
              <a:rPr lang="de-AT" sz="1600" dirty="0" smtClean="0"/>
              <a:t> ne</a:t>
            </a:r>
            <a:r>
              <a:rPr lang="cs-CZ" sz="1600" dirty="0" smtClean="0"/>
              <a:t>ní dostatečně</a:t>
            </a:r>
            <a:r>
              <a:rPr lang="de-AT" sz="1600" dirty="0" smtClean="0"/>
              <a:t> </a:t>
            </a:r>
            <a:r>
              <a:rPr lang="de-AT" sz="1600" dirty="0" err="1" smtClean="0"/>
              <a:t>využíván</a:t>
            </a:r>
            <a:r>
              <a:rPr lang="de-AT" sz="1600" dirty="0" smtClean="0"/>
              <a:t> </a:t>
            </a:r>
            <a:r>
              <a:rPr lang="de-AT" sz="1600" dirty="0" err="1"/>
              <a:t>kvůli</a:t>
            </a:r>
            <a:r>
              <a:rPr lang="de-AT" sz="1600" dirty="0"/>
              <a:t> </a:t>
            </a:r>
            <a:r>
              <a:rPr lang="de-AT" sz="1600" dirty="0" err="1"/>
              <a:t>nedostatku</a:t>
            </a:r>
            <a:r>
              <a:rPr lang="de-AT" sz="1600" dirty="0"/>
              <a:t> </a:t>
            </a:r>
            <a:r>
              <a:rPr lang="de-AT" sz="1600" dirty="0" err="1" smtClean="0"/>
              <a:t>znalost</a:t>
            </a:r>
            <a:r>
              <a:rPr lang="cs-CZ" sz="1600" dirty="0" smtClean="0"/>
              <a:t>i</a:t>
            </a:r>
            <a:r>
              <a:rPr lang="de-AT" sz="1600" dirty="0" smtClean="0"/>
              <a:t> </a:t>
            </a:r>
            <a:r>
              <a:rPr lang="de-AT" sz="1600" dirty="0"/>
              <a:t>a </a:t>
            </a:r>
            <a:r>
              <a:rPr lang="de-AT" sz="1600" dirty="0" err="1"/>
              <a:t>motivace</a:t>
            </a:r>
            <a:r>
              <a:rPr lang="de-AT" sz="1600" dirty="0"/>
              <a:t> </a:t>
            </a:r>
            <a:r>
              <a:rPr lang="de-AT" sz="1600" dirty="0" err="1"/>
              <a:t>nebo</a:t>
            </a:r>
            <a:r>
              <a:rPr lang="de-AT" sz="1600" dirty="0"/>
              <a:t> </a:t>
            </a:r>
            <a:r>
              <a:rPr lang="de-AT" sz="1600" dirty="0" err="1"/>
              <a:t>přijetí</a:t>
            </a:r>
            <a:r>
              <a:rPr lang="de-AT" sz="1600" dirty="0"/>
              <a:t> </a:t>
            </a:r>
            <a:r>
              <a:rPr lang="de-AT" sz="1600" dirty="0" err="1" smtClean="0"/>
              <a:t>koncový</a:t>
            </a:r>
            <a:r>
              <a:rPr lang="cs-CZ" sz="1600" dirty="0" smtClean="0"/>
              <a:t>mi </a:t>
            </a:r>
            <a:r>
              <a:rPr lang="de-AT" sz="1600" dirty="0" err="1" smtClean="0"/>
              <a:t>uživatel</a:t>
            </a:r>
            <a:r>
              <a:rPr lang="cs-CZ" sz="1600" dirty="0" smtClean="0"/>
              <a:t>i</a:t>
            </a:r>
            <a:r>
              <a:rPr lang="de-AT" sz="1600" dirty="0" smtClean="0"/>
              <a:t>.</a:t>
            </a:r>
            <a:r>
              <a:rPr lang="cs-CZ" sz="1600" dirty="0" smtClean="0"/>
              <a:t> Projekt směřuje k zapojení lidí, kteří představují jak součást (městské) oblasti či komunity, tak i segment koncových uživatelů a zákazníků</a:t>
            </a:r>
          </a:p>
          <a:p>
            <a:r>
              <a:rPr lang="de-AT" sz="1600" dirty="0" smtClean="0"/>
              <a:t>a</a:t>
            </a:r>
            <a:r>
              <a:rPr lang="de-AT" sz="1600" dirty="0"/>
              <a:t>) </a:t>
            </a:r>
            <a:r>
              <a:rPr lang="de-AT" sz="1600" dirty="0" err="1" smtClean="0"/>
              <a:t>lepší</a:t>
            </a:r>
            <a:r>
              <a:rPr lang="cs-CZ" sz="1600" dirty="0" smtClean="0"/>
              <a:t>m</a:t>
            </a:r>
            <a:r>
              <a:rPr lang="de-AT" sz="1600" dirty="0" smtClean="0"/>
              <a:t> </a:t>
            </a:r>
            <a:r>
              <a:rPr lang="de-AT" sz="1600" dirty="0" err="1" smtClean="0"/>
              <a:t>propojení</a:t>
            </a:r>
            <a:r>
              <a:rPr lang="cs-CZ" sz="1600" dirty="0" smtClean="0"/>
              <a:t>m</a:t>
            </a:r>
            <a:r>
              <a:rPr lang="de-AT" sz="1600" dirty="0" smtClean="0"/>
              <a:t> </a:t>
            </a:r>
            <a:r>
              <a:rPr lang="de-AT" sz="1600" dirty="0" err="1"/>
              <a:t>aktérů</a:t>
            </a:r>
            <a:r>
              <a:rPr lang="de-AT" sz="1600" dirty="0"/>
              <a:t> </a:t>
            </a:r>
            <a:r>
              <a:rPr lang="de-AT" sz="1600" dirty="0" err="1" smtClean="0"/>
              <a:t>inovační</a:t>
            </a:r>
            <a:r>
              <a:rPr lang="cs-CZ" sz="1600" dirty="0" smtClean="0"/>
              <a:t>ch</a:t>
            </a:r>
            <a:r>
              <a:rPr lang="de-AT" sz="1600" dirty="0" smtClean="0"/>
              <a:t> </a:t>
            </a:r>
            <a:r>
              <a:rPr lang="de-AT" sz="1600" dirty="0" err="1" smtClean="0"/>
              <a:t>systém</a:t>
            </a:r>
            <a:r>
              <a:rPr lang="cs-CZ" sz="1600" dirty="0" smtClean="0"/>
              <a:t>ů, a to zřízením</a:t>
            </a:r>
            <a:r>
              <a:rPr lang="de-AT" sz="1600" dirty="0" smtClean="0"/>
              <a:t> </a:t>
            </a:r>
            <a:r>
              <a:rPr lang="de-AT" sz="1600" dirty="0"/>
              <a:t>a </a:t>
            </a:r>
            <a:r>
              <a:rPr lang="cs-CZ" sz="1600" dirty="0" smtClean="0"/>
              <a:t>využíváním vzájemných vazeb mezi</a:t>
            </a:r>
            <a:r>
              <a:rPr lang="de-AT" sz="1600" dirty="0" smtClean="0"/>
              <a:t> </a:t>
            </a:r>
            <a:r>
              <a:rPr lang="cs-CZ" sz="1600" dirty="0" err="1" smtClean="0"/>
              <a:t>quadruple</a:t>
            </a:r>
            <a:r>
              <a:rPr lang="cs-CZ" sz="1600" dirty="0" smtClean="0"/>
              <a:t> helix </a:t>
            </a:r>
            <a:r>
              <a:rPr lang="de-AT" sz="1600" dirty="0" err="1" smtClean="0"/>
              <a:t>klastr</a:t>
            </a:r>
            <a:r>
              <a:rPr lang="cs-CZ" sz="1600" dirty="0" smtClean="0"/>
              <a:t>y</a:t>
            </a:r>
            <a:r>
              <a:rPr lang="de-AT" sz="1600" dirty="0" smtClean="0"/>
              <a:t>/</a:t>
            </a:r>
            <a:r>
              <a:rPr lang="de-AT" sz="1600" dirty="0" err="1" smtClean="0"/>
              <a:t>sít</a:t>
            </a:r>
            <a:r>
              <a:rPr lang="cs-CZ" sz="1600" dirty="0" err="1" smtClean="0"/>
              <a:t>ěmi</a:t>
            </a:r>
            <a:r>
              <a:rPr lang="de-AT" sz="1600" dirty="0" smtClean="0"/>
              <a:t> </a:t>
            </a:r>
            <a:r>
              <a:rPr lang="de-AT" sz="1600" dirty="0"/>
              <a:t>v </a:t>
            </a:r>
            <a:r>
              <a:rPr lang="de-AT" sz="1600" dirty="0" err="1"/>
              <a:t>partnerských</a:t>
            </a:r>
            <a:r>
              <a:rPr lang="de-AT" sz="1600" dirty="0"/>
              <a:t> </a:t>
            </a:r>
            <a:r>
              <a:rPr lang="de-AT" sz="1600" dirty="0" err="1" smtClean="0"/>
              <a:t>regionech</a:t>
            </a:r>
            <a:endParaRPr lang="cs-CZ" sz="1600" dirty="0" smtClean="0"/>
          </a:p>
          <a:p>
            <a:r>
              <a:rPr lang="de-AT" sz="1600" dirty="0" smtClean="0"/>
              <a:t>b)</a:t>
            </a:r>
            <a:r>
              <a:rPr lang="cs-CZ" sz="1600" dirty="0" smtClean="0"/>
              <a:t> </a:t>
            </a:r>
            <a:r>
              <a:rPr lang="de-AT" sz="1600" dirty="0" err="1" smtClean="0"/>
              <a:t>vývojem</a:t>
            </a:r>
            <a:r>
              <a:rPr lang="de-AT" sz="1600" dirty="0" smtClean="0"/>
              <a:t> </a:t>
            </a:r>
            <a:r>
              <a:rPr lang="de-AT" sz="1600" dirty="0"/>
              <a:t>a </a:t>
            </a:r>
            <a:r>
              <a:rPr lang="cs-CZ" sz="1600" dirty="0" smtClean="0"/>
              <a:t>využitím </a:t>
            </a:r>
            <a:r>
              <a:rPr lang="de-AT" sz="1600" dirty="0" err="1" smtClean="0"/>
              <a:t>nových</a:t>
            </a:r>
            <a:r>
              <a:rPr lang="de-AT" sz="1600" dirty="0" smtClean="0"/>
              <a:t> </a:t>
            </a:r>
            <a:r>
              <a:rPr lang="de-AT" sz="1600" dirty="0" err="1" smtClean="0"/>
              <a:t>metod</a:t>
            </a:r>
            <a:r>
              <a:rPr lang="cs-CZ" sz="1600" dirty="0"/>
              <a:t>/</a:t>
            </a:r>
            <a:r>
              <a:rPr lang="de-AT" sz="1600" dirty="0" err="1" smtClean="0"/>
              <a:t>nástrojů</a:t>
            </a:r>
            <a:r>
              <a:rPr lang="cs-CZ" sz="1600" dirty="0" smtClean="0"/>
              <a:t> ´spoluúčasti´, vedoucích k tomu, aby byli obyvatelé měst také motivováni </a:t>
            </a:r>
            <a:r>
              <a:rPr lang="de-AT" sz="1600" dirty="0" err="1" smtClean="0"/>
              <a:t>zapoji</a:t>
            </a:r>
            <a:r>
              <a:rPr lang="cs-CZ" sz="1600" dirty="0" smtClean="0"/>
              <a:t>t se do </a:t>
            </a:r>
            <a:r>
              <a:rPr lang="cs-CZ" sz="1600" dirty="0"/>
              <a:t>zavádění </a:t>
            </a:r>
            <a:r>
              <a:rPr lang="cs-CZ" sz="1600" dirty="0" smtClean="0"/>
              <a:t>inovací</a:t>
            </a:r>
            <a:endParaRPr lang="de-AT" sz="16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280657" y="1147439"/>
            <a:ext cx="8021370" cy="608933"/>
          </a:xfrm>
        </p:spPr>
        <p:txBody>
          <a:bodyPr/>
          <a:lstStyle/>
          <a:p>
            <a:r>
              <a:rPr lang="de-AT" sz="2400" dirty="0" err="1" smtClean="0"/>
              <a:t>maximaliz</a:t>
            </a:r>
            <a:r>
              <a:rPr lang="cs-CZ" sz="2400" dirty="0" err="1" smtClean="0"/>
              <a:t>ace</a:t>
            </a:r>
            <a:r>
              <a:rPr lang="de-AT" sz="2400" dirty="0" smtClean="0"/>
              <a:t> </a:t>
            </a:r>
            <a:r>
              <a:rPr lang="de-AT" sz="2400" dirty="0" err="1" smtClean="0"/>
              <a:t>inova</a:t>
            </a:r>
            <a:r>
              <a:rPr lang="cs-CZ" sz="2400" dirty="0" err="1" smtClean="0"/>
              <a:t>čního</a:t>
            </a:r>
            <a:r>
              <a:rPr lang="cs-CZ" sz="2400" dirty="0" smtClean="0"/>
              <a:t> </a:t>
            </a:r>
            <a:r>
              <a:rPr lang="de-AT" sz="2400" dirty="0" err="1" smtClean="0"/>
              <a:t>potenciál</a:t>
            </a:r>
            <a:r>
              <a:rPr lang="cs-CZ" sz="2400" dirty="0" smtClean="0"/>
              <a:t>u</a:t>
            </a:r>
            <a:r>
              <a:rPr lang="de-AT" sz="2400" dirty="0" smtClean="0"/>
              <a:t> </a:t>
            </a:r>
            <a:r>
              <a:rPr lang="cs-CZ" sz="2400" dirty="0" smtClean="0"/>
              <a:t>malých a středních </a:t>
            </a:r>
            <a:r>
              <a:rPr lang="de-AT" sz="2400" dirty="0" err="1" smtClean="0"/>
              <a:t>městských</a:t>
            </a:r>
            <a:r>
              <a:rPr lang="de-AT" sz="2400" dirty="0" smtClean="0"/>
              <a:t> </a:t>
            </a:r>
            <a:r>
              <a:rPr lang="de-AT" sz="2400" dirty="0" err="1" smtClean="0"/>
              <a:t>ekosystémů</a:t>
            </a:r>
            <a:endParaRPr lang="de-AT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7206073" y="1836400"/>
            <a:ext cx="1937927" cy="2662867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IT společnost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Obec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Univerzita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Region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Rozvojová agentura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Agentura pro podporu podnikání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Výzkumná instituce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a</a:t>
            </a: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další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87992" y="4674085"/>
            <a:ext cx="8680225" cy="1000874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r>
              <a:rPr lang="cs-CZ" sz="20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Výstupy: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6 regionálních akčních plánů ´Městské inovace v cílových regionech´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nadnárodní </a:t>
            </a:r>
            <a:r>
              <a:rPr lang="cs-CZ" sz="20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společná strategie městské </a:t>
            </a:r>
            <a:r>
              <a:rPr lang="cs-CZ" sz="20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inovace – nejlepší praxe</a:t>
            </a:r>
            <a:endParaRPr lang="cs-CZ" sz="2000" b="1" dirty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135034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613" y="149224"/>
            <a:ext cx="6412573" cy="765175"/>
          </a:xfrm>
        </p:spPr>
        <p:txBody>
          <a:bodyPr>
            <a:normAutofit/>
          </a:bodyPr>
          <a:lstStyle/>
          <a:p>
            <a:pPr lvl="0"/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</a:rPr>
              <a:t>PROJEKT ´</a:t>
            </a:r>
            <a:r>
              <a:rPr lang="cs-CZ" sz="2000" i="1" dirty="0" smtClean="0">
                <a:solidFill>
                  <a:schemeClr val="accent3">
                    <a:lumMod val="75000"/>
                  </a:schemeClr>
                </a:solidFill>
              </a:rPr>
              <a:t>I-CON</a:t>
            </a: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</a:rPr>
              <a:t>´ 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</a:rPr>
              <a:t>Z 1. VÝZVY </a:t>
            </a: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cs-CZ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1800" dirty="0" smtClean="0">
                <a:solidFill>
                  <a:srgbClr val="DEA902"/>
                </a:solidFill>
                <a:ea typeface="Calibri"/>
                <a:cs typeface="Times New Roman"/>
              </a:rPr>
              <a:t>1.2 </a:t>
            </a:r>
            <a:r>
              <a:rPr lang="cs-CZ" sz="1800" dirty="0">
                <a:solidFill>
                  <a:srgbClr val="DEA902"/>
                </a:solidFill>
                <a:ea typeface="Calibri"/>
                <a:cs typeface="Times New Roman"/>
              </a:rPr>
              <a:t>Zlepšit </a:t>
            </a:r>
            <a:r>
              <a:rPr lang="cs-CZ" sz="1800" u="sng" dirty="0">
                <a:solidFill>
                  <a:srgbClr val="DEA902"/>
                </a:solidFill>
                <a:ea typeface="Calibri"/>
                <a:cs typeface="Times New Roman"/>
              </a:rPr>
              <a:t>znalosti a podnikatelské dovednosti</a:t>
            </a:r>
            <a:r>
              <a:rPr lang="cs-CZ" sz="1800" dirty="0">
                <a:solidFill>
                  <a:srgbClr val="DEA902"/>
                </a:solidFill>
                <a:ea typeface="Calibri"/>
                <a:cs typeface="Times New Roman"/>
              </a:rPr>
              <a:t> </a:t>
            </a:r>
            <a:endParaRPr lang="en-US" sz="1800" dirty="0">
              <a:solidFill>
                <a:srgbClr val="DEA902"/>
              </a:solidFill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2263292"/>
            <a:ext cx="6161086" cy="1606580"/>
          </a:xfrm>
        </p:spPr>
        <p:txBody>
          <a:bodyPr/>
          <a:lstStyle/>
          <a:p>
            <a:r>
              <a:rPr lang="cs-CZ" sz="1600" dirty="0" err="1"/>
              <a:t>C</a:t>
            </a:r>
            <a:r>
              <a:rPr lang="de-AT" sz="1600" dirty="0" err="1" smtClean="0"/>
              <a:t>íl</a:t>
            </a:r>
            <a:r>
              <a:rPr lang="cs-CZ" sz="1600" dirty="0" err="1" smtClean="0"/>
              <a:t>em</a:t>
            </a:r>
            <a:r>
              <a:rPr lang="de-AT" sz="1600" dirty="0" smtClean="0"/>
              <a:t> </a:t>
            </a:r>
            <a:r>
              <a:rPr lang="cs-CZ" sz="1600" dirty="0" smtClean="0"/>
              <a:t>je </a:t>
            </a:r>
            <a:r>
              <a:rPr lang="de-AT" sz="1600" dirty="0" err="1" smtClean="0"/>
              <a:t>zlepšit</a:t>
            </a:r>
            <a:r>
              <a:rPr lang="de-AT" sz="1600" dirty="0" smtClean="0"/>
              <a:t> </a:t>
            </a:r>
            <a:r>
              <a:rPr lang="de-AT" sz="1600" dirty="0" err="1"/>
              <a:t>podnikatelské</a:t>
            </a:r>
            <a:r>
              <a:rPr lang="de-AT" sz="1600" dirty="0"/>
              <a:t> </a:t>
            </a:r>
            <a:r>
              <a:rPr lang="de-AT" sz="1600" dirty="0" err="1"/>
              <a:t>schopnosti</a:t>
            </a:r>
            <a:r>
              <a:rPr lang="de-AT" sz="1600" dirty="0"/>
              <a:t> a </a:t>
            </a:r>
            <a:r>
              <a:rPr lang="de-AT" sz="1600" dirty="0" err="1"/>
              <a:t>dovednosti</a:t>
            </a:r>
            <a:r>
              <a:rPr lang="de-AT" sz="1600" dirty="0"/>
              <a:t> v </a:t>
            </a:r>
            <a:r>
              <a:rPr lang="de-AT" sz="1600" dirty="0" err="1"/>
              <a:t>odlehlých</a:t>
            </a:r>
            <a:r>
              <a:rPr lang="de-AT" sz="1600" dirty="0"/>
              <a:t> </a:t>
            </a:r>
            <a:r>
              <a:rPr lang="de-AT" sz="1600" dirty="0" err="1"/>
              <a:t>oblastech</a:t>
            </a:r>
            <a:r>
              <a:rPr lang="de-AT" sz="1600" dirty="0"/>
              <a:t> </a:t>
            </a:r>
            <a:r>
              <a:rPr lang="de-AT" sz="1600" dirty="0" err="1"/>
              <a:t>prostřednictvím</a:t>
            </a:r>
            <a:r>
              <a:rPr lang="de-AT" sz="1600" dirty="0"/>
              <a:t> </a:t>
            </a:r>
            <a:r>
              <a:rPr lang="de-AT" sz="1600" dirty="0" err="1"/>
              <a:t>inovačního</a:t>
            </a:r>
            <a:r>
              <a:rPr lang="de-AT" sz="1600" dirty="0"/>
              <a:t> </a:t>
            </a:r>
            <a:r>
              <a:rPr lang="de-AT" sz="1600" dirty="0" err="1" smtClean="0"/>
              <a:t>potenciálu</a:t>
            </a:r>
            <a:r>
              <a:rPr lang="cs-CZ" sz="1600" dirty="0" smtClean="0"/>
              <a:t> </a:t>
            </a:r>
            <a:r>
              <a:rPr lang="de-AT" sz="1600" dirty="0" err="1" smtClean="0"/>
              <a:t>potravin</a:t>
            </a:r>
            <a:r>
              <a:rPr lang="cs-CZ" sz="1600" dirty="0" err="1" smtClean="0"/>
              <a:t>ářského</a:t>
            </a:r>
            <a:r>
              <a:rPr lang="cs-CZ" sz="1600" dirty="0" smtClean="0"/>
              <a:t> průmyslu</a:t>
            </a:r>
            <a:r>
              <a:rPr lang="de-AT" sz="1600" dirty="0" smtClean="0"/>
              <a:t>.</a:t>
            </a:r>
            <a:r>
              <a:rPr lang="cs-CZ" sz="1600" dirty="0" smtClean="0"/>
              <a:t> </a:t>
            </a:r>
          </a:p>
          <a:p>
            <a:r>
              <a:rPr lang="cs-CZ" sz="1600" dirty="0" smtClean="0"/>
              <a:t>Napomoci </a:t>
            </a:r>
            <a:r>
              <a:rPr lang="cs-CZ" sz="1600" dirty="0"/>
              <a:t>místním </a:t>
            </a:r>
            <a:r>
              <a:rPr lang="cs-CZ" sz="1600" dirty="0" smtClean="0"/>
              <a:t>SME </a:t>
            </a:r>
            <a:r>
              <a:rPr lang="cs-CZ" sz="1600" dirty="0"/>
              <a:t>vstoupit </a:t>
            </a:r>
            <a:r>
              <a:rPr lang="cs-CZ" sz="1600" dirty="0" smtClean="0"/>
              <a:t>na větší </a:t>
            </a:r>
            <a:r>
              <a:rPr lang="cs-CZ" sz="1600" dirty="0"/>
              <a:t>trh </a:t>
            </a:r>
            <a:r>
              <a:rPr lang="cs-CZ" sz="1600" dirty="0" smtClean="0"/>
              <a:t>– lepší podmínky </a:t>
            </a:r>
            <a:r>
              <a:rPr lang="cs-CZ" sz="1600" dirty="0"/>
              <a:t>pro podnikání </a:t>
            </a:r>
            <a:r>
              <a:rPr lang="cs-CZ" sz="1600" dirty="0" smtClean="0"/>
              <a:t>- pozitivní </a:t>
            </a:r>
            <a:r>
              <a:rPr lang="cs-CZ" sz="1600" dirty="0"/>
              <a:t>dopady na zaměstnanost </a:t>
            </a:r>
            <a:r>
              <a:rPr lang="cs-CZ" sz="1600" dirty="0" smtClean="0"/>
              <a:t>a </a:t>
            </a:r>
            <a:r>
              <a:rPr lang="cs-CZ" sz="1600" dirty="0" err="1" smtClean="0"/>
              <a:t>braindrain</a:t>
            </a:r>
            <a:r>
              <a:rPr lang="cs-CZ" sz="1600" dirty="0"/>
              <a:t>.</a:t>
            </a:r>
            <a:endParaRPr lang="de-AT" sz="16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296864" y="1077686"/>
            <a:ext cx="8562975" cy="995155"/>
          </a:xfrm>
        </p:spPr>
        <p:txBody>
          <a:bodyPr/>
          <a:lstStyle/>
          <a:p>
            <a:r>
              <a:rPr lang="cs-CZ" sz="2200" dirty="0" smtClean="0"/>
              <a:t>i</a:t>
            </a:r>
            <a:r>
              <a:rPr lang="de-AT" sz="2200" dirty="0" err="1" smtClean="0"/>
              <a:t>novační</a:t>
            </a:r>
            <a:r>
              <a:rPr lang="de-AT" sz="2200" dirty="0" smtClean="0"/>
              <a:t> </a:t>
            </a:r>
            <a:r>
              <a:rPr lang="de-AT" sz="2200" dirty="0" err="1"/>
              <a:t>kapacity</a:t>
            </a:r>
            <a:r>
              <a:rPr lang="de-AT" sz="2200" dirty="0"/>
              <a:t> </a:t>
            </a:r>
            <a:r>
              <a:rPr lang="de-AT" sz="2200" dirty="0" smtClean="0"/>
              <a:t>v </a:t>
            </a:r>
            <a:r>
              <a:rPr lang="cs-CZ" sz="2200" dirty="0" smtClean="0"/>
              <a:t>odlehlých</a:t>
            </a:r>
            <a:r>
              <a:rPr lang="de-AT" sz="2200" dirty="0" smtClean="0"/>
              <a:t> </a:t>
            </a:r>
            <a:r>
              <a:rPr lang="de-AT" sz="2200" dirty="0" err="1" smtClean="0"/>
              <a:t>oblastech</a:t>
            </a:r>
            <a:r>
              <a:rPr lang="cs-CZ" sz="2200" dirty="0"/>
              <a:t>, které se potýkají s </a:t>
            </a:r>
            <a:r>
              <a:rPr lang="cs-CZ" sz="2200" dirty="0" smtClean="0"/>
              <a:t>poklesem </a:t>
            </a:r>
            <a:r>
              <a:rPr lang="cs-CZ" sz="2200" dirty="0"/>
              <a:t>pracovních příležitostí v tradičních odvětvích v důsledku strukturálních </a:t>
            </a:r>
            <a:r>
              <a:rPr lang="cs-CZ" sz="2200" dirty="0" smtClean="0"/>
              <a:t>změn</a:t>
            </a:r>
            <a:endParaRPr lang="de-AT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592187" y="1880946"/>
            <a:ext cx="2404856" cy="2662867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Technologický park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Hospodářská komora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Svaz řemesel a SME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Reg</a:t>
            </a: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. inovační agentura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Univerzita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Nezisková </a:t>
            </a:r>
            <a:r>
              <a:rPr lang="cs-CZ" sz="14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organizace </a:t>
            </a: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R&amp;D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Asociace průmyslu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Obchodní agentura – klastr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a </a:t>
            </a: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další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79614" y="3996305"/>
            <a:ext cx="8817429" cy="2124258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r>
              <a:rPr lang="cs-CZ" sz="19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Výstupy: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9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Společné nadnárodní potravinářské mentor schéma - program pro malé a střední podniky souvisejících s potravinami, udržitelný obchodní </a:t>
            </a:r>
            <a:r>
              <a:rPr lang="cs-CZ" sz="19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model </a:t>
            </a:r>
            <a:r>
              <a:rPr lang="cs-CZ" sz="19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-expertní </a:t>
            </a:r>
            <a:r>
              <a:rPr lang="cs-CZ" sz="19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přístup napříč </a:t>
            </a:r>
            <a:r>
              <a:rPr lang="cs-CZ" sz="19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odvětvími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9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Regionální workshopy – výměna znalostí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9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CROWD DESIGN PLATFORM zaměřují na potravinářský designu obalu a </a:t>
            </a:r>
            <a:r>
              <a:rPr lang="cs-CZ" sz="19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branding</a:t>
            </a:r>
            <a:r>
              <a:rPr lang="cs-CZ" sz="19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555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264" y="91414"/>
            <a:ext cx="6592187" cy="9284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</a:rPr>
              <a:t>PROJEKT ´</a:t>
            </a:r>
            <a:r>
              <a:rPr lang="cs-CZ" sz="2200" i="1" dirty="0" err="1" smtClean="0">
                <a:solidFill>
                  <a:schemeClr val="accent3">
                    <a:lumMod val="75000"/>
                  </a:schemeClr>
                </a:solidFill>
              </a:rPr>
              <a:t>dynamic</a:t>
            </a:r>
            <a:r>
              <a:rPr lang="cs-CZ" sz="22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200" i="1" dirty="0" err="1" smtClean="0">
                <a:solidFill>
                  <a:schemeClr val="accent3">
                    <a:lumMod val="75000"/>
                  </a:schemeClr>
                </a:solidFill>
              </a:rPr>
              <a:t>Light</a:t>
            </a:r>
            <a:r>
              <a:rPr lang="cs-CZ" sz="2200" i="1" dirty="0" smtClean="0">
                <a:solidFill>
                  <a:schemeClr val="accent3">
                    <a:lumMod val="75000"/>
                  </a:schemeClr>
                </a:solidFill>
              </a:rPr>
              <a:t>´ </a:t>
            </a: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</a:rPr>
              <a:t>Z </a:t>
            </a:r>
            <a:r>
              <a:rPr lang="cs-CZ" sz="2200" dirty="0">
                <a:solidFill>
                  <a:schemeClr val="accent3">
                    <a:lumMod val="75000"/>
                  </a:schemeClr>
                </a:solidFill>
              </a:rPr>
              <a:t>1. VÝZVY </a:t>
            </a:r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cs-CZ" sz="1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1800" dirty="0" smtClean="0">
                <a:solidFill>
                  <a:srgbClr val="159961"/>
                </a:solidFill>
              </a:rPr>
              <a:t>2.1 </a:t>
            </a:r>
            <a:r>
              <a:rPr lang="cs-CZ" sz="1800" u="sng" dirty="0" smtClean="0">
                <a:solidFill>
                  <a:srgbClr val="159961"/>
                </a:solidFill>
              </a:rPr>
              <a:t>zvýšení </a:t>
            </a:r>
            <a:r>
              <a:rPr lang="cs-CZ" sz="1800" u="sng" dirty="0">
                <a:solidFill>
                  <a:srgbClr val="159961"/>
                </a:solidFill>
              </a:rPr>
              <a:t>energetické účinnosti a využívání energie z obnovitelných zdrojů </a:t>
            </a:r>
            <a:r>
              <a:rPr lang="cs-CZ" sz="1800" dirty="0">
                <a:solidFill>
                  <a:srgbClr val="159961"/>
                </a:solidFill>
              </a:rPr>
              <a:t>ve veřejné infrastruktuře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28601" y="2082553"/>
            <a:ext cx="6449850" cy="2243262"/>
          </a:xfrm>
        </p:spPr>
        <p:txBody>
          <a:bodyPr/>
          <a:lstStyle/>
          <a:p>
            <a:r>
              <a:rPr lang="de-AT" sz="1600" dirty="0"/>
              <a:t>Projekt se </a:t>
            </a:r>
            <a:r>
              <a:rPr lang="de-AT" sz="1600" dirty="0" err="1"/>
              <a:t>zaměřuje</a:t>
            </a:r>
            <a:r>
              <a:rPr lang="de-AT" sz="1600" dirty="0"/>
              <a:t> na </a:t>
            </a:r>
            <a:r>
              <a:rPr lang="de-AT" sz="1600" dirty="0" err="1"/>
              <a:t>snižování</a:t>
            </a:r>
            <a:r>
              <a:rPr lang="de-AT" sz="1600" dirty="0"/>
              <a:t> </a:t>
            </a:r>
            <a:r>
              <a:rPr lang="de-AT" sz="1600" dirty="0" err="1"/>
              <a:t>emisí</a:t>
            </a:r>
            <a:r>
              <a:rPr lang="de-AT" sz="1600" dirty="0"/>
              <a:t> CO2 </a:t>
            </a:r>
            <a:r>
              <a:rPr lang="cs-CZ" sz="1600" dirty="0"/>
              <a:t>a</a:t>
            </a:r>
            <a:r>
              <a:rPr lang="de-AT" sz="1600" dirty="0"/>
              <a:t> </a:t>
            </a:r>
            <a:r>
              <a:rPr lang="de-AT" sz="1600" dirty="0" err="1"/>
              <a:t>zvýšení</a:t>
            </a:r>
            <a:r>
              <a:rPr lang="de-AT" sz="1600" dirty="0"/>
              <a:t> </a:t>
            </a:r>
            <a:r>
              <a:rPr lang="de-AT" sz="1600" dirty="0" err="1"/>
              <a:t>energetické</a:t>
            </a:r>
            <a:r>
              <a:rPr lang="de-AT" sz="1600" dirty="0"/>
              <a:t> </a:t>
            </a:r>
            <a:r>
              <a:rPr lang="de-AT" sz="1600" dirty="0" err="1"/>
              <a:t>účinnosti</a:t>
            </a:r>
            <a:r>
              <a:rPr lang="de-AT" sz="1600" dirty="0"/>
              <a:t> </a:t>
            </a:r>
            <a:r>
              <a:rPr lang="de-AT" sz="1600" dirty="0" err="1" smtClean="0"/>
              <a:t>veřejné</a:t>
            </a:r>
            <a:r>
              <a:rPr lang="cs-CZ" sz="1600" dirty="0" smtClean="0"/>
              <a:t>ho </a:t>
            </a:r>
            <a:r>
              <a:rPr lang="de-AT" sz="1600" dirty="0" err="1" smtClean="0"/>
              <a:t>osvětlení</a:t>
            </a:r>
            <a:r>
              <a:rPr lang="de-AT" sz="1600" dirty="0" smtClean="0"/>
              <a:t> </a:t>
            </a:r>
            <a:r>
              <a:rPr lang="cs-CZ" sz="1600" dirty="0" smtClean="0"/>
              <a:t>provozovaného </a:t>
            </a:r>
            <a:r>
              <a:rPr lang="de-AT" sz="1600" dirty="0" err="1" smtClean="0"/>
              <a:t>místní</a:t>
            </a:r>
            <a:r>
              <a:rPr lang="de-AT" sz="1600" dirty="0" smtClean="0"/>
              <a:t> </a:t>
            </a:r>
            <a:r>
              <a:rPr lang="de-AT" sz="1600" dirty="0" err="1" smtClean="0"/>
              <a:t>samospráv</a:t>
            </a:r>
            <a:r>
              <a:rPr lang="cs-CZ" sz="1600" dirty="0" smtClean="0"/>
              <a:t>ou. </a:t>
            </a:r>
            <a:r>
              <a:rPr lang="cs-CZ" sz="1600" dirty="0"/>
              <a:t>Cílem je, aby </a:t>
            </a:r>
            <a:r>
              <a:rPr lang="cs-CZ" sz="1600" dirty="0" smtClean="0"/>
              <a:t>se proces plánování městské </a:t>
            </a:r>
            <a:r>
              <a:rPr lang="cs-CZ" sz="1600" dirty="0"/>
              <a:t>světelné infrastruktury </a:t>
            </a:r>
            <a:r>
              <a:rPr lang="cs-CZ" sz="1600" dirty="0" smtClean="0"/>
              <a:t>posunul směrem </a:t>
            </a:r>
            <a:r>
              <a:rPr lang="cs-CZ" sz="1600" dirty="0"/>
              <a:t>k </a:t>
            </a:r>
            <a:r>
              <a:rPr lang="cs-CZ" sz="1600" dirty="0" smtClean="0"/>
              <a:t>poptávce po moderní </a:t>
            </a:r>
            <a:r>
              <a:rPr lang="cs-CZ" sz="1600" dirty="0"/>
              <a:t>energetické </a:t>
            </a:r>
            <a:r>
              <a:rPr lang="cs-CZ" sz="1600" dirty="0" smtClean="0"/>
              <a:t>účinnosti.</a:t>
            </a:r>
          </a:p>
          <a:p>
            <a:r>
              <a:rPr lang="cs-CZ" sz="1600" dirty="0" smtClean="0"/>
              <a:t>Zabývá se návrhem a postupem schvalování opatření, které pomohou vyřešit nedostatek inteligentních světelných systémů – tj. těch, které přispívají ke snížení </a:t>
            </a:r>
            <a:r>
              <a:rPr lang="cs-CZ" sz="1600" dirty="0"/>
              <a:t>spotřeby energie a </a:t>
            </a:r>
            <a:r>
              <a:rPr lang="cs-CZ" sz="1600" dirty="0" smtClean="0"/>
              <a:t>nákladů a soustředí se na inovativní světelný </a:t>
            </a:r>
            <a:r>
              <a:rPr lang="cs-CZ" sz="1600" dirty="0"/>
              <a:t>design </a:t>
            </a:r>
            <a:r>
              <a:rPr lang="cs-CZ" sz="1600" dirty="0" smtClean="0"/>
              <a:t>(</a:t>
            </a:r>
            <a:r>
              <a:rPr lang="cs-CZ" sz="1600" dirty="0" err="1"/>
              <a:t>s</a:t>
            </a:r>
            <a:r>
              <a:rPr lang="cs-CZ" sz="1600" dirty="0" err="1" smtClean="0"/>
              <a:t>mart</a:t>
            </a:r>
            <a:r>
              <a:rPr lang="cs-CZ" sz="1600" dirty="0" smtClean="0"/>
              <a:t> modely osvětlení zohledňující hospodaření </a:t>
            </a:r>
            <a:r>
              <a:rPr lang="cs-CZ" sz="1600" dirty="0"/>
              <a:t>s </a:t>
            </a:r>
            <a:r>
              <a:rPr lang="cs-CZ" sz="1600" dirty="0" err="1" smtClean="0"/>
              <a:t>energí</a:t>
            </a:r>
            <a:r>
              <a:rPr lang="cs-CZ" sz="1600" dirty="0" smtClean="0"/>
              <a:t>).</a:t>
            </a:r>
            <a:endParaRPr lang="de-AT" sz="16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296864" y="1077686"/>
            <a:ext cx="8562975" cy="947057"/>
          </a:xfrm>
        </p:spPr>
        <p:txBody>
          <a:bodyPr/>
          <a:lstStyle/>
          <a:p>
            <a:r>
              <a:rPr lang="cs-CZ" sz="2200" dirty="0"/>
              <a:t>snižování emisí CO2 a zlepšení energetické </a:t>
            </a:r>
            <a:r>
              <a:rPr lang="cs-CZ" sz="2200" dirty="0" smtClean="0"/>
              <a:t>účinnosti veřejného </a:t>
            </a:r>
            <a:r>
              <a:rPr lang="cs-CZ" sz="2200" dirty="0"/>
              <a:t>osvětlení, konvenční svítidla je třeba </a:t>
            </a:r>
            <a:r>
              <a:rPr lang="cs-CZ" sz="2200" dirty="0" smtClean="0"/>
              <a:t>vyměnit za energeticky </a:t>
            </a:r>
            <a:r>
              <a:rPr lang="cs-CZ" sz="2200" dirty="0"/>
              <a:t>úsporné osvětlení.</a:t>
            </a:r>
            <a:endParaRPr lang="de-AT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392634" y="1734341"/>
            <a:ext cx="2565589" cy="2447423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14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Univerzita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Obec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Institut pro ochranu klimatu </a:t>
            </a:r>
            <a:endParaRPr lang="cs-CZ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358775" indent="-358775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Designová společnost</a:t>
            </a:r>
          </a:p>
          <a:p>
            <a:pPr marL="358775" indent="-358775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Společnost osvětlovací techniky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Energetická agentura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Středisko </a:t>
            </a:r>
            <a:r>
              <a:rPr lang="cs-CZ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obch.podpory</a:t>
            </a:r>
            <a:endParaRPr lang="cs-CZ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Komunální služby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u="sng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CZ: PORSENNA, o.p.s.,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28601" y="4325815"/>
            <a:ext cx="8820378" cy="1924203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r>
              <a:rPr lang="cs-CZ" sz="20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Výstupy:</a:t>
            </a:r>
            <a:endParaRPr lang="cs-CZ" sz="18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Navržení parametrů, které současně splňují sociální potřeby, vymezení </a:t>
            </a:r>
            <a:r>
              <a:rPr lang="cs-CZ" sz="20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společných </a:t>
            </a:r>
            <a:r>
              <a:rPr lang="cs-CZ" sz="20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norem a harmonizace v odvětví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Testování a nastavení technologických standardů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investice ve </a:t>
            </a:r>
            <a:r>
              <a:rPr lang="cs-CZ" sz="20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vybraných pilotních </a:t>
            </a:r>
            <a:r>
              <a:rPr lang="cs-CZ" sz="20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lokalitách - </a:t>
            </a:r>
            <a:r>
              <a:rPr lang="cs-CZ" sz="20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i</a:t>
            </a:r>
            <a:r>
              <a:rPr lang="cs-CZ" sz="20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mplementace přenosných </a:t>
            </a:r>
            <a:r>
              <a:rPr lang="cs-CZ" sz="20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inteligentních světelných </a:t>
            </a:r>
            <a:r>
              <a:rPr lang="cs-CZ" sz="20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konceptů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243" y="6455837"/>
            <a:ext cx="1597457" cy="34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737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264" y="91414"/>
            <a:ext cx="6592187" cy="9284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</a:rPr>
              <a:t>PROJEKT ´</a:t>
            </a:r>
            <a:r>
              <a:rPr lang="cs-CZ" sz="2200" i="1" dirty="0" err="1" smtClean="0">
                <a:solidFill>
                  <a:schemeClr val="accent3">
                    <a:lumMod val="75000"/>
                  </a:schemeClr>
                </a:solidFill>
              </a:rPr>
              <a:t>Geo</a:t>
            </a:r>
            <a:r>
              <a:rPr lang="cs-CZ" sz="2200" i="1" dirty="0" smtClean="0">
                <a:solidFill>
                  <a:schemeClr val="accent3">
                    <a:lumMod val="75000"/>
                  </a:schemeClr>
                </a:solidFill>
              </a:rPr>
              <a:t>-PLASMA CE´ </a:t>
            </a: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</a:rPr>
              <a:t>Z </a:t>
            </a:r>
            <a:r>
              <a:rPr lang="cs-CZ" sz="2200" dirty="0">
                <a:solidFill>
                  <a:schemeClr val="accent3">
                    <a:lumMod val="75000"/>
                  </a:schemeClr>
                </a:solidFill>
              </a:rPr>
              <a:t>1. VÝZVY </a:t>
            </a:r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cs-CZ" sz="1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1800" dirty="0" smtClean="0">
                <a:solidFill>
                  <a:srgbClr val="159961"/>
                </a:solidFill>
              </a:rPr>
              <a:t>2.2 </a:t>
            </a:r>
            <a:r>
              <a:rPr lang="cs-CZ" sz="1800" u="sng" dirty="0">
                <a:solidFill>
                  <a:srgbClr val="159961"/>
                </a:solidFill>
              </a:rPr>
              <a:t>Zlepšit územně založené strategie nízkouhlíkového energetického plánování a politiky přispívající ke zmírňování klimatických změn</a:t>
            </a:r>
            <a:endParaRPr lang="cs-CZ" sz="1800" dirty="0">
              <a:solidFill>
                <a:srgbClr val="159961"/>
              </a:solidFill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31549" y="2358887"/>
            <a:ext cx="6161086" cy="1856867"/>
          </a:xfrm>
        </p:spPr>
        <p:txBody>
          <a:bodyPr/>
          <a:lstStyle/>
          <a:p>
            <a:r>
              <a:rPr lang="cs-CZ" sz="1600" dirty="0" err="1"/>
              <a:t>GeoPLASMA</a:t>
            </a:r>
            <a:r>
              <a:rPr lang="cs-CZ" sz="1600" dirty="0"/>
              <a:t>-CE se zabývá různými aspekty využití mělkých geotermálních zdrojů pro vytápění a chlazení jak v městských, tak i ve venkovských regionech střední Evropy. V rámci projektu budou připraveny nové strategie pro udržitelné využívání mělké geotermální energie v šesti různých pilotních oblastech — </a:t>
            </a:r>
            <a:r>
              <a:rPr lang="cs-CZ" sz="1600" dirty="0" err="1"/>
              <a:t>Vogtland</a:t>
            </a:r>
            <a:r>
              <a:rPr lang="cs-CZ" sz="1600" dirty="0"/>
              <a:t>/Z—Čechy (DE-CZ), </a:t>
            </a:r>
            <a:r>
              <a:rPr lang="cs-CZ" sz="1600" dirty="0" err="1"/>
              <a:t>Valbřich</a:t>
            </a:r>
            <a:r>
              <a:rPr lang="cs-CZ" sz="1600" dirty="0"/>
              <a:t>/ Broumov (PL-CZ), Krakov (PL), Vídeň (AT), Bratislava (SK) a Lublaň (SI).</a:t>
            </a:r>
            <a:endParaRPr lang="de-AT" sz="16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296864" y="1077686"/>
            <a:ext cx="8562975" cy="947057"/>
          </a:xfrm>
        </p:spPr>
        <p:txBody>
          <a:bodyPr/>
          <a:lstStyle/>
          <a:p>
            <a:r>
              <a:rPr lang="cs-CZ" sz="2400" dirty="0" smtClean="0"/>
              <a:t>Efektivní využívání </a:t>
            </a:r>
            <a:r>
              <a:rPr lang="cs-CZ" sz="2400" dirty="0"/>
              <a:t>mělkých geotermálních zdrojů pro vytápění a </a:t>
            </a:r>
            <a:r>
              <a:rPr lang="cs-CZ" sz="2400" dirty="0" smtClean="0"/>
              <a:t>chlazení, lokálně dostupné geotermální zdroje tepla nejsou zatíženy emisemi-</a:t>
            </a:r>
            <a:r>
              <a:rPr lang="en-US" sz="2400" dirty="0" smtClean="0"/>
              <a:t>&gt;</a:t>
            </a:r>
            <a:r>
              <a:rPr lang="cs-CZ" sz="2400" dirty="0" smtClean="0"/>
              <a:t>klíčové pro snižování emisí a zlepšení kvality ovzduší</a:t>
            </a:r>
            <a:endParaRPr lang="de-AT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526873" y="2036957"/>
            <a:ext cx="2470170" cy="2878311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Geologický průzkum Rakouska (GBA)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Německá geotermální asociace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Saský úřad životního prostředí, zemědělství a geologie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Štátny</a:t>
            </a: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cs-CZ" sz="14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geologický ústav </a:t>
            </a:r>
            <a:r>
              <a:rPr lang="cs-CZ" sz="1400" b="1" dirty="0" err="1">
                <a:solidFill>
                  <a:schemeClr val="accent1"/>
                </a:solidFill>
                <a:latin typeface="Trebuchet MS" pitchFamily="34" charset="0"/>
                <a:cs typeface="Raleway"/>
              </a:rPr>
              <a:t>Dionýza</a:t>
            </a:r>
            <a:r>
              <a:rPr lang="cs-CZ" sz="14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cs-CZ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Štúra</a:t>
            </a:r>
            <a:endParaRPr lang="cs-CZ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Geologický průzkum Slovinska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u="sng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CZ: Česká </a:t>
            </a:r>
            <a:r>
              <a:rPr lang="cs-CZ" sz="1400" b="1" u="sng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geologická </a:t>
            </a:r>
            <a:r>
              <a:rPr lang="cs-CZ" sz="1400" b="1" u="sng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služba </a:t>
            </a:r>
            <a:endParaRPr lang="cs-CZ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31549" y="4227968"/>
            <a:ext cx="6633946" cy="2047314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r>
              <a:rPr lang="cs-CZ" sz="20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Výstupy: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Vícejazyčný webový portál pro podporu hodnocení</a:t>
            </a:r>
          </a:p>
          <a:p>
            <a:r>
              <a:rPr lang="cs-CZ" sz="18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a managementu využívání mělké </a:t>
            </a: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geotermální energie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6 strategií energetického </a:t>
            </a: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plánování, pilotní akce zavedení opatření do praxe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Školení zaměřené na strategie řízení při </a:t>
            </a: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využívání </a:t>
            </a:r>
            <a:r>
              <a:rPr lang="cs-CZ" sz="18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mělké geotermální energie ve </a:t>
            </a: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vybraných cílových </a:t>
            </a:r>
            <a:r>
              <a:rPr lang="cs-CZ" sz="18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regionech. </a:t>
            </a:r>
            <a:endParaRPr lang="cs-CZ" sz="18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243" y="6455837"/>
            <a:ext cx="1597457" cy="34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54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264" y="91414"/>
            <a:ext cx="6592187" cy="9284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</a:rPr>
              <a:t>PROJEKT ´</a:t>
            </a:r>
            <a:r>
              <a:rPr lang="cs-CZ" sz="2200" i="1" dirty="0" smtClean="0">
                <a:solidFill>
                  <a:schemeClr val="accent3">
                    <a:lumMod val="75000"/>
                  </a:schemeClr>
                </a:solidFill>
              </a:rPr>
              <a:t>3Lynx´ </a:t>
            </a: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</a:rPr>
              <a:t>Z </a:t>
            </a:r>
            <a:r>
              <a:rPr lang="cs-CZ" sz="2200" dirty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cs-CZ" sz="2200" dirty="0">
                <a:solidFill>
                  <a:schemeClr val="accent3">
                    <a:lumMod val="75000"/>
                  </a:schemeClr>
                </a:solidFill>
              </a:rPr>
              <a:t>VÝZVY </a:t>
            </a:r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cs-CZ" sz="1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1800" dirty="0">
                <a:solidFill>
                  <a:srgbClr val="98C222"/>
                </a:solidFill>
              </a:rPr>
              <a:t>3.1 Rozvíjet kapacity pro integrované řízení ochrany životního prostředí s cílem zajistit ochranu a udržitelné využívání přírodního dědictví a zdrojů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180589" y="1483150"/>
            <a:ext cx="5506059" cy="1910681"/>
          </a:xfrm>
        </p:spPr>
        <p:txBody>
          <a:bodyPr/>
          <a:lstStyle/>
          <a:p>
            <a:pPr algn="just"/>
            <a:r>
              <a:rPr lang="cs-CZ" sz="1600" dirty="0" smtClean="0"/>
              <a:t>Projekt má vést k ř</a:t>
            </a:r>
            <a:r>
              <a:rPr lang="de-AT" sz="1600" dirty="0" err="1" smtClean="0"/>
              <a:t>ešení</a:t>
            </a:r>
            <a:r>
              <a:rPr lang="de-AT" sz="1600" dirty="0" smtClean="0"/>
              <a:t> </a:t>
            </a:r>
            <a:r>
              <a:rPr lang="de-AT" sz="1600" dirty="0" err="1"/>
              <a:t>konfliktů</a:t>
            </a:r>
            <a:r>
              <a:rPr lang="de-AT" sz="1600" dirty="0"/>
              <a:t> </a:t>
            </a:r>
            <a:r>
              <a:rPr lang="de-AT" sz="1600" dirty="0" err="1"/>
              <a:t>mezi</a:t>
            </a:r>
            <a:r>
              <a:rPr lang="de-AT" sz="1600" dirty="0"/>
              <a:t> </a:t>
            </a:r>
            <a:r>
              <a:rPr lang="de-AT" sz="1600" dirty="0" err="1"/>
              <a:t>zainteresovanými</a:t>
            </a:r>
            <a:r>
              <a:rPr lang="de-AT" sz="1600" dirty="0"/>
              <a:t> </a:t>
            </a:r>
            <a:r>
              <a:rPr lang="de-AT" sz="1600" dirty="0" err="1"/>
              <a:t>skupinami</a:t>
            </a:r>
            <a:r>
              <a:rPr lang="de-AT" sz="1600" dirty="0"/>
              <a:t> (</a:t>
            </a:r>
            <a:r>
              <a:rPr lang="de-AT" sz="1600" dirty="0" err="1"/>
              <a:t>myslivci</a:t>
            </a:r>
            <a:r>
              <a:rPr lang="de-AT" sz="1600" dirty="0"/>
              <a:t>, </a:t>
            </a:r>
            <a:r>
              <a:rPr lang="de-AT" sz="1600" dirty="0" err="1"/>
              <a:t>lesníci</a:t>
            </a:r>
            <a:r>
              <a:rPr lang="de-AT" sz="1600" dirty="0"/>
              <a:t>), k </a:t>
            </a:r>
            <a:r>
              <a:rPr lang="de-AT" sz="1600" dirty="0" err="1"/>
              <a:t>potlačení</a:t>
            </a:r>
            <a:r>
              <a:rPr lang="de-AT" sz="1600" dirty="0"/>
              <a:t> </a:t>
            </a:r>
            <a:r>
              <a:rPr lang="de-AT" sz="1600" dirty="0" err="1"/>
              <a:t>nezákonného</a:t>
            </a:r>
            <a:r>
              <a:rPr lang="de-AT" sz="1600" dirty="0"/>
              <a:t> </a:t>
            </a:r>
            <a:r>
              <a:rPr lang="de-AT" sz="1600" dirty="0" err="1"/>
              <a:t>zabíjení</a:t>
            </a:r>
            <a:r>
              <a:rPr lang="de-AT" sz="1600" dirty="0"/>
              <a:t> </a:t>
            </a:r>
            <a:r>
              <a:rPr lang="de-AT" sz="1600" dirty="0" err="1"/>
              <a:t>rysa</a:t>
            </a:r>
            <a:r>
              <a:rPr lang="de-AT" sz="1600" dirty="0"/>
              <a:t>, k </a:t>
            </a:r>
            <a:r>
              <a:rPr lang="de-AT" sz="1600" dirty="0" err="1"/>
              <a:t>rozšíření</a:t>
            </a:r>
            <a:r>
              <a:rPr lang="de-AT" sz="1600" dirty="0"/>
              <a:t> </a:t>
            </a:r>
            <a:r>
              <a:rPr lang="de-AT" sz="1600" dirty="0" err="1"/>
              <a:t>povědomí</a:t>
            </a:r>
            <a:r>
              <a:rPr lang="de-AT" sz="1600" dirty="0"/>
              <a:t> o </a:t>
            </a:r>
            <a:r>
              <a:rPr lang="de-AT" sz="1600" dirty="0" err="1"/>
              <a:t>problematice</a:t>
            </a:r>
            <a:r>
              <a:rPr lang="de-AT" sz="1600" dirty="0"/>
              <a:t> </a:t>
            </a:r>
            <a:r>
              <a:rPr lang="de-AT" sz="1600" dirty="0" err="1"/>
              <a:t>jeho</a:t>
            </a:r>
            <a:r>
              <a:rPr lang="de-AT" sz="1600" dirty="0"/>
              <a:t> </a:t>
            </a:r>
            <a:r>
              <a:rPr lang="de-AT" sz="1600" dirty="0" err="1"/>
              <a:t>ochrany</a:t>
            </a:r>
            <a:r>
              <a:rPr lang="de-AT" sz="1600" dirty="0"/>
              <a:t>, k </a:t>
            </a:r>
            <a:r>
              <a:rPr lang="de-AT" sz="1600" dirty="0" err="1"/>
              <a:t>přípravě</a:t>
            </a:r>
            <a:r>
              <a:rPr lang="de-AT" sz="1600" dirty="0"/>
              <a:t> </a:t>
            </a:r>
            <a:r>
              <a:rPr lang="de-AT" sz="1600" dirty="0" err="1"/>
              <a:t>lépe</a:t>
            </a:r>
            <a:r>
              <a:rPr lang="de-AT" sz="1600" dirty="0"/>
              <a:t> </a:t>
            </a:r>
            <a:r>
              <a:rPr lang="de-AT" sz="1600" dirty="0" err="1"/>
              <a:t>strukturovaných</a:t>
            </a:r>
            <a:r>
              <a:rPr lang="de-AT" sz="1600" dirty="0"/>
              <a:t> </a:t>
            </a:r>
            <a:r>
              <a:rPr lang="de-AT" sz="1600" dirty="0" err="1"/>
              <a:t>dat</a:t>
            </a:r>
            <a:r>
              <a:rPr lang="de-AT" sz="1600" dirty="0"/>
              <a:t> </a:t>
            </a:r>
            <a:r>
              <a:rPr lang="de-AT" sz="1600" dirty="0" err="1"/>
              <a:t>získaných</a:t>
            </a:r>
            <a:r>
              <a:rPr lang="de-AT" sz="1600" dirty="0"/>
              <a:t> </a:t>
            </a:r>
            <a:r>
              <a:rPr lang="de-AT" sz="1600" dirty="0" err="1"/>
              <a:t>monitoringem</a:t>
            </a:r>
            <a:r>
              <a:rPr lang="de-AT" sz="1600" dirty="0"/>
              <a:t> </a:t>
            </a:r>
            <a:r>
              <a:rPr lang="de-AT" sz="1600" dirty="0" err="1"/>
              <a:t>jeho</a:t>
            </a:r>
            <a:r>
              <a:rPr lang="de-AT" sz="1600" dirty="0"/>
              <a:t> </a:t>
            </a:r>
            <a:r>
              <a:rPr lang="de-AT" sz="1600" dirty="0" err="1"/>
              <a:t>pohybu</a:t>
            </a:r>
            <a:r>
              <a:rPr lang="de-AT" sz="1600" dirty="0"/>
              <a:t>, </a:t>
            </a:r>
            <a:r>
              <a:rPr lang="de-AT" sz="1600" dirty="0" err="1"/>
              <a:t>ke</a:t>
            </a:r>
            <a:r>
              <a:rPr lang="de-AT" sz="1600" dirty="0"/>
              <a:t> </a:t>
            </a:r>
            <a:r>
              <a:rPr lang="de-AT" sz="1600" dirty="0" err="1"/>
              <a:t>zlepšení</a:t>
            </a:r>
            <a:r>
              <a:rPr lang="de-AT" sz="1600" dirty="0"/>
              <a:t> </a:t>
            </a:r>
            <a:r>
              <a:rPr lang="de-AT" sz="1600" dirty="0" err="1"/>
              <a:t>spolupráce</a:t>
            </a:r>
            <a:r>
              <a:rPr lang="de-AT" sz="1600" dirty="0"/>
              <a:t> </a:t>
            </a:r>
            <a:r>
              <a:rPr lang="de-AT" sz="1600" dirty="0" err="1"/>
              <a:t>mezi</a:t>
            </a:r>
            <a:r>
              <a:rPr lang="de-AT" sz="1600" dirty="0"/>
              <a:t> </a:t>
            </a:r>
            <a:r>
              <a:rPr lang="de-AT" sz="1600" dirty="0" err="1"/>
              <a:t>úřady</a:t>
            </a:r>
            <a:r>
              <a:rPr lang="de-AT" sz="1600" dirty="0"/>
              <a:t> s </a:t>
            </a:r>
            <a:r>
              <a:rPr lang="de-AT" sz="1600" dirty="0" err="1"/>
              <a:t>působností</a:t>
            </a:r>
            <a:r>
              <a:rPr lang="de-AT" sz="1600" dirty="0"/>
              <a:t> v </a:t>
            </a:r>
            <a:r>
              <a:rPr lang="de-AT" sz="1600" dirty="0" err="1"/>
              <a:t>oblasti</a:t>
            </a:r>
            <a:r>
              <a:rPr lang="de-AT" sz="1600" dirty="0"/>
              <a:t> </a:t>
            </a:r>
            <a:r>
              <a:rPr lang="de-AT" sz="1600" dirty="0" err="1"/>
              <a:t>ochrany</a:t>
            </a:r>
            <a:r>
              <a:rPr lang="de-AT" sz="1600" dirty="0"/>
              <a:t> </a:t>
            </a:r>
            <a:r>
              <a:rPr lang="de-AT" sz="1600" dirty="0" err="1"/>
              <a:t>přírody</a:t>
            </a:r>
            <a:r>
              <a:rPr lang="de-AT" sz="1600" dirty="0"/>
              <a:t>, </a:t>
            </a:r>
            <a:r>
              <a:rPr lang="de-AT" sz="1600" dirty="0" err="1"/>
              <a:t>institucemi</a:t>
            </a:r>
            <a:r>
              <a:rPr lang="de-AT" sz="1600" dirty="0"/>
              <a:t> </a:t>
            </a:r>
            <a:r>
              <a:rPr lang="de-AT" sz="1600" dirty="0" err="1"/>
              <a:t>sdružujícími</a:t>
            </a:r>
            <a:r>
              <a:rPr lang="de-AT" sz="1600" dirty="0"/>
              <a:t> </a:t>
            </a:r>
            <a:r>
              <a:rPr lang="de-AT" sz="1600" dirty="0" err="1"/>
              <a:t>experty</a:t>
            </a:r>
            <a:r>
              <a:rPr lang="de-AT" sz="1600" dirty="0"/>
              <a:t> a </a:t>
            </a:r>
            <a:r>
              <a:rPr lang="de-AT" sz="1600" dirty="0" smtClean="0"/>
              <a:t>NNO</a:t>
            </a:r>
            <a:r>
              <a:rPr lang="cs-CZ" sz="1600" dirty="0" smtClean="0"/>
              <a:t>.</a:t>
            </a:r>
            <a:endParaRPr lang="de-AT" sz="16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296864" y="1077686"/>
            <a:ext cx="8562975" cy="947057"/>
          </a:xfrm>
        </p:spPr>
        <p:txBody>
          <a:bodyPr/>
          <a:lstStyle/>
          <a:p>
            <a:r>
              <a:rPr lang="cs-CZ" sz="2200" dirty="0" smtClean="0"/>
              <a:t>Ochrana rysa euroasijského – ohrožený druh</a:t>
            </a:r>
            <a:endParaRPr lang="de-AT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12628" y="1552285"/>
            <a:ext cx="2395268" cy="4386416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Výzkumný ústav ekologie života v přírodě, Univerzita Veterinární Medicíny, Vídeň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Vláda Horního Rakouska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Slovinský Lesnický úřad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Bavorská agentura životního prostředí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u="sng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CZ: Ministerstvo </a:t>
            </a:r>
            <a:r>
              <a:rPr lang="cs-CZ" sz="1400" b="1" u="sng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životního prostředí </a:t>
            </a:r>
            <a:r>
              <a:rPr lang="cs-CZ" sz="1400" b="1" u="sng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ČR,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u="sng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CZ: Agentura </a:t>
            </a:r>
            <a:r>
              <a:rPr lang="cs-CZ" sz="1400" b="1" u="sng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ochrany přírody a krajiny </a:t>
            </a:r>
            <a:r>
              <a:rPr lang="cs-CZ" sz="1400" b="1" u="sng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ČR,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u="sng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CZ: ALKA </a:t>
            </a:r>
            <a:r>
              <a:rPr lang="cs-CZ" sz="1400" b="1" u="sng" dirty="0" err="1">
                <a:solidFill>
                  <a:schemeClr val="accent1"/>
                </a:solidFill>
                <a:latin typeface="Trebuchet MS" pitchFamily="34" charset="0"/>
                <a:cs typeface="Raleway"/>
              </a:rPr>
              <a:t>Wildlife</a:t>
            </a:r>
            <a:r>
              <a:rPr lang="cs-CZ" sz="1400" b="1" u="sng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o.p.s</a:t>
            </a:r>
            <a:r>
              <a:rPr lang="cs-CZ" sz="1400" b="1" u="sng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.,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u="sng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CZ: Národní </a:t>
            </a:r>
            <a:r>
              <a:rPr lang="cs-CZ" sz="1400" b="1" u="sng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park </a:t>
            </a:r>
            <a:r>
              <a:rPr lang="cs-CZ" sz="1400" b="1" u="sng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Šumava </a:t>
            </a:r>
            <a:endParaRPr lang="cs-CZ" sz="1400" b="1" u="sng" dirty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31548" y="3315592"/>
            <a:ext cx="5764805" cy="2324313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r>
              <a:rPr lang="cs-CZ" sz="20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Výstupy: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Monitoring výskytu rysa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8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</a:t>
            </a:r>
            <a:r>
              <a:rPr lang="pl-PL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trategie </a:t>
            </a:r>
            <a:r>
              <a:rPr lang="pl-PL" sz="18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pro ochranu </a:t>
            </a:r>
            <a:r>
              <a:rPr lang="pl-PL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populací rysa euroasijského s výskytem ve střední Evropě (v česko-německo-rakouském, rak.-slovinsko-italském a slovinsko-chorvatském pomezí)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Regionální vzdělávací semináře pro různé zainteresované skupiny</a:t>
            </a:r>
            <a:endParaRPr lang="cs-CZ" sz="18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243" y="6455837"/>
            <a:ext cx="1597457" cy="34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283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264" y="91414"/>
            <a:ext cx="6592187" cy="9284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</a:rPr>
              <a:t>PROJEKT ´</a:t>
            </a:r>
            <a:r>
              <a:rPr lang="cs-CZ" sz="2200" i="1" dirty="0" err="1" smtClean="0">
                <a:solidFill>
                  <a:schemeClr val="accent3">
                    <a:lumMod val="75000"/>
                  </a:schemeClr>
                </a:solidFill>
              </a:rPr>
              <a:t>Forget</a:t>
            </a:r>
            <a:r>
              <a:rPr lang="cs-CZ" sz="22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200" i="1" dirty="0" err="1" smtClean="0">
                <a:solidFill>
                  <a:schemeClr val="accent3">
                    <a:lumMod val="75000"/>
                  </a:schemeClr>
                </a:solidFill>
              </a:rPr>
              <a:t>heritage</a:t>
            </a:r>
            <a:r>
              <a:rPr lang="cs-CZ" sz="2200" i="1" dirty="0" smtClean="0">
                <a:solidFill>
                  <a:schemeClr val="accent3">
                    <a:lumMod val="75000"/>
                  </a:schemeClr>
                </a:solidFill>
              </a:rPr>
              <a:t>´ </a:t>
            </a: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</a:rPr>
              <a:t>Z </a:t>
            </a:r>
            <a:r>
              <a:rPr lang="cs-CZ" sz="2200" dirty="0">
                <a:solidFill>
                  <a:schemeClr val="accent3">
                    <a:lumMod val="75000"/>
                  </a:schemeClr>
                </a:solidFill>
              </a:rPr>
              <a:t>1. VÝZVY </a:t>
            </a:r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cs-CZ" sz="1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1800" dirty="0">
                <a:solidFill>
                  <a:srgbClr val="98C222"/>
                </a:solidFill>
              </a:rPr>
              <a:t>3.2 Rozvíjet kapacity pro udržitelné využívání kulturního dědictví a zdrojů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31549" y="1613085"/>
            <a:ext cx="6161086" cy="1745188"/>
          </a:xfrm>
        </p:spPr>
        <p:txBody>
          <a:bodyPr/>
          <a:lstStyle/>
          <a:p>
            <a:r>
              <a:rPr lang="cs-CZ" sz="1600" dirty="0"/>
              <a:t>Projekt </a:t>
            </a:r>
            <a:r>
              <a:rPr lang="cs-CZ" sz="1600" dirty="0" smtClean="0"/>
              <a:t>má poskytnout </a:t>
            </a:r>
            <a:r>
              <a:rPr lang="cs-CZ" sz="1600" dirty="0"/>
              <a:t>doporučení městům, jak využít mnohdy skrytý potenciál starých historických míst a </a:t>
            </a:r>
            <a:r>
              <a:rPr lang="cs-CZ" sz="1600" dirty="0" smtClean="0"/>
              <a:t>budov. </a:t>
            </a:r>
          </a:p>
          <a:p>
            <a:r>
              <a:rPr lang="cs-CZ" sz="1600" dirty="0" smtClean="0"/>
              <a:t>Projekt </a:t>
            </a:r>
            <a:r>
              <a:rPr lang="cs-CZ" sz="1600" dirty="0"/>
              <a:t>navíc povede k rozšíření povědomí o významných místech v území, ke spuštění plánování za účasti místních komunit, např. k přípravě ICT aplikací umožňujících zapojení místních obyvatel do mapování zajímavých míst v území a navrhování jejich využití.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231549" y="1077686"/>
            <a:ext cx="8628291" cy="477589"/>
          </a:xfrm>
        </p:spPr>
        <p:txBody>
          <a:bodyPr/>
          <a:lstStyle/>
          <a:p>
            <a:r>
              <a:rPr lang="cs-CZ" sz="2200" dirty="0" smtClean="0"/>
              <a:t>Smysluplné využití historických</a:t>
            </a:r>
            <a:r>
              <a:rPr lang="cs-CZ" sz="2200" dirty="0"/>
              <a:t> </a:t>
            </a:r>
            <a:r>
              <a:rPr lang="cs-CZ" sz="2200" dirty="0" smtClean="0"/>
              <a:t>a nevyužívaných budov a objektů</a:t>
            </a:r>
            <a:endParaRPr lang="de-AT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389669" y="1921298"/>
            <a:ext cx="2470170" cy="2878311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1400" noProof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Comune Di Genova - Italy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noProof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Inštitut Za Ekonomska Raziskovanja - Slovenia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noProof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 Regionalna Razvojna Agencija Ljubljanske Urbane Regije - Slovenia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noProof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Stadt Nürnberg (Amt Für Kultur Und Freizeit) –Germany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noProof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Grand Rijeka </a:t>
            </a:r>
            <a:r>
              <a:rPr lang="en-US" sz="1400" noProof="1" smtClean="0">
                <a:solidFill>
                  <a:schemeClr val="accent1"/>
                </a:solidFill>
                <a:latin typeface="Trebuchet MS" pitchFamily="34" charset="0"/>
                <a:cs typeface="Raleway"/>
                <a:hlinkClick r:id="rId3"/>
              </a:rPr>
              <a:t>–</a:t>
            </a:r>
            <a:r>
              <a:rPr lang="en-US" sz="1400" noProof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Croatia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u="sng" dirty="0" smtClean="0"/>
              <a:t>CZ: Statutární Město Ústí Nad </a:t>
            </a:r>
            <a:r>
              <a:rPr lang="cs-CZ" sz="1400" u="sng" dirty="0" smtClean="0"/>
              <a:t>Labem</a:t>
            </a:r>
            <a:endParaRPr lang="cs-CZ" sz="1400" b="1" u="sng" dirty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6264" y="3260036"/>
            <a:ext cx="6532189" cy="2847533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r>
              <a:rPr lang="cs-CZ" sz="20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Výstupy: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strategie </a:t>
            </a:r>
            <a:r>
              <a:rPr lang="cs-CZ" sz="20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řízení směřující k využití historických objektů, včetně návrhu postupů, jak zřizovat společnosti kulturního a tvůrčího průmyslu, které se o takovéto objekty budou starat a zhodnotí je.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Vytvoření nástrojů pro zlepšení </a:t>
            </a:r>
            <a:r>
              <a:rPr lang="cs-CZ" sz="20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řízení </a:t>
            </a:r>
            <a:r>
              <a:rPr lang="cs-CZ" sz="20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hist</a:t>
            </a:r>
            <a:r>
              <a:rPr lang="cs-CZ" sz="20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. </a:t>
            </a:r>
            <a:r>
              <a:rPr lang="cs-CZ" sz="20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objektů </a:t>
            </a:r>
            <a:r>
              <a:rPr lang="cs-CZ" sz="20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– </a:t>
            </a:r>
            <a:r>
              <a:rPr lang="cs-CZ" sz="20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Management </a:t>
            </a:r>
            <a:r>
              <a:rPr lang="cs-CZ" sz="20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manual</a:t>
            </a:r>
            <a:r>
              <a:rPr lang="cs-CZ" sz="20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(příručka)</a:t>
            </a:r>
            <a:endParaRPr lang="cs-CZ" sz="2000" b="1" dirty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Vytvoření nástrojů pro zapojení veřejnosti při rozhodování o využívání historických míst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243" y="6455837"/>
            <a:ext cx="1597457" cy="34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45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4891" y="149224"/>
            <a:ext cx="6497295" cy="765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</a:rPr>
              <a:t>PROJEKT </a:t>
            </a:r>
            <a:r>
              <a:rPr lang="cs-CZ" sz="2200" i="1" dirty="0" smtClean="0">
                <a:solidFill>
                  <a:schemeClr val="accent3">
                    <a:lumMod val="75000"/>
                  </a:schemeClr>
                </a:solidFill>
              </a:rPr>
              <a:t>´UGB´ </a:t>
            </a:r>
            <a:r>
              <a:rPr lang="cs-CZ" sz="2200" dirty="0">
                <a:solidFill>
                  <a:schemeClr val="accent3">
                    <a:lumMod val="75000"/>
                  </a:schemeClr>
                </a:solidFill>
              </a:rPr>
              <a:t>Z 1. VÝZVY</a:t>
            </a:r>
            <a:r>
              <a:rPr lang="cs-CZ" sz="2200" dirty="0" smtClean="0">
                <a:solidFill>
                  <a:srgbClr val="98C222"/>
                </a:solidFill>
              </a:rPr>
              <a:t/>
            </a:r>
            <a:br>
              <a:rPr lang="cs-CZ" sz="2200" dirty="0" smtClean="0">
                <a:solidFill>
                  <a:srgbClr val="98C222"/>
                </a:solidFill>
              </a:rPr>
            </a:br>
            <a:r>
              <a:rPr lang="cs-CZ" sz="1800" dirty="0" smtClean="0">
                <a:solidFill>
                  <a:srgbClr val="98C222"/>
                </a:solidFill>
              </a:rPr>
              <a:t>3.3 </a:t>
            </a:r>
            <a:r>
              <a:rPr lang="cs-CZ" sz="1800" dirty="0">
                <a:solidFill>
                  <a:srgbClr val="98C222"/>
                </a:solidFill>
              </a:rPr>
              <a:t>Zlepšit</a:t>
            </a:r>
            <a:r>
              <a:rPr lang="en-US" sz="1800" dirty="0">
                <a:solidFill>
                  <a:srgbClr val="98C222"/>
                </a:solidFill>
              </a:rPr>
              <a:t> </a:t>
            </a:r>
            <a:r>
              <a:rPr lang="cs-CZ" sz="1800" u="sng" dirty="0">
                <a:solidFill>
                  <a:srgbClr val="98C222"/>
                </a:solidFill>
              </a:rPr>
              <a:t>řízení ŽP </a:t>
            </a:r>
            <a:r>
              <a:rPr lang="cs-CZ" sz="1800" u="sng" dirty="0" smtClean="0">
                <a:solidFill>
                  <a:srgbClr val="98C222"/>
                </a:solidFill>
              </a:rPr>
              <a:t>ve FUNKČNÍCH MĚSTSKÝCH OBLASTECH (FMO)</a:t>
            </a:r>
            <a:endParaRPr lang="en-US" sz="1800" dirty="0">
              <a:solidFill>
                <a:srgbClr val="98C222"/>
              </a:solidFill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1980989"/>
            <a:ext cx="5374805" cy="2404614"/>
          </a:xfrm>
        </p:spPr>
        <p:txBody>
          <a:bodyPr/>
          <a:lstStyle/>
          <a:p>
            <a:r>
              <a:rPr lang="cs-CZ" sz="1600" dirty="0" smtClean="0"/>
              <a:t>Projekt ´Městské zelené plochy´ (Urban Green </a:t>
            </a:r>
            <a:r>
              <a:rPr lang="cs-CZ" sz="1600" dirty="0" err="1"/>
              <a:t>B</a:t>
            </a:r>
            <a:r>
              <a:rPr lang="cs-CZ" sz="1600" dirty="0" err="1" smtClean="0"/>
              <a:t>elts</a:t>
            </a:r>
            <a:r>
              <a:rPr lang="cs-CZ" sz="1600" dirty="0" smtClean="0"/>
              <a:t>)  </a:t>
            </a:r>
            <a:r>
              <a:rPr lang="cs-CZ" sz="1600" dirty="0"/>
              <a:t>nabízí základní nástroje pro zlepšení vlivu na životní prostředí a odolnost vůči změně </a:t>
            </a:r>
            <a:r>
              <a:rPr lang="cs-CZ" sz="1600" dirty="0" smtClean="0"/>
              <a:t>klimatu; přispěje tak ke </a:t>
            </a:r>
            <a:r>
              <a:rPr lang="cs-CZ" sz="1600" dirty="0"/>
              <a:t>zlepšení kvality života v </a:t>
            </a:r>
            <a:r>
              <a:rPr lang="cs-CZ" sz="1600" dirty="0" smtClean="0"/>
              <a:t>městských centrech </a:t>
            </a:r>
            <a:r>
              <a:rPr lang="cs-CZ" sz="1600" dirty="0"/>
              <a:t>a jejich zázemí. </a:t>
            </a:r>
            <a:r>
              <a:rPr lang="cs-CZ" sz="1600" dirty="0" smtClean="0"/>
              <a:t>Plochy městské zeleně jsou </a:t>
            </a:r>
            <a:r>
              <a:rPr lang="cs-CZ" sz="1600" dirty="0"/>
              <a:t>často </a:t>
            </a:r>
            <a:r>
              <a:rPr lang="cs-CZ" sz="1600" dirty="0" smtClean="0"/>
              <a:t>odděleně či nekoordinovaně zřizovány a provozovány </a:t>
            </a:r>
            <a:r>
              <a:rPr lang="cs-CZ" sz="1600" dirty="0"/>
              <a:t>prostřednictvím </a:t>
            </a:r>
            <a:r>
              <a:rPr lang="cs-CZ" sz="1600" dirty="0" smtClean="0"/>
              <a:t>outsourcingu; tento projekt se snaží o integraci všech zúčastněných stran, </a:t>
            </a:r>
            <a:r>
              <a:rPr lang="cs-CZ" sz="1600" dirty="0"/>
              <a:t>aby efektivněji </a:t>
            </a:r>
            <a:r>
              <a:rPr lang="cs-CZ" sz="1600" dirty="0" smtClean="0"/>
              <a:t>řídily zeleň udržitelným </a:t>
            </a:r>
            <a:r>
              <a:rPr lang="cs-CZ" sz="1600" dirty="0"/>
              <a:t>způsobem, a tím </a:t>
            </a:r>
            <a:r>
              <a:rPr lang="cs-CZ" sz="1600" dirty="0" smtClean="0"/>
              <a:t>zlepšily </a:t>
            </a:r>
            <a:r>
              <a:rPr lang="cs-CZ" sz="1600" dirty="0"/>
              <a:t>environmentální </a:t>
            </a:r>
            <a:r>
              <a:rPr lang="cs-CZ" sz="1600" dirty="0" smtClean="0"/>
              <a:t>funkci a výkonnost svých území.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296864" y="1250071"/>
            <a:ext cx="8562975" cy="820477"/>
          </a:xfrm>
        </p:spPr>
        <p:txBody>
          <a:bodyPr/>
          <a:lstStyle/>
          <a:p>
            <a:r>
              <a:rPr lang="cs-CZ" sz="2200" dirty="0"/>
              <a:t>zlepšení plánování, řízení a rozhodovací kapacity veřejného sektoru ve funkčních městských </a:t>
            </a:r>
            <a:r>
              <a:rPr lang="cs-CZ" sz="2200" dirty="0" smtClean="0"/>
              <a:t>oblastí týkajících </a:t>
            </a:r>
            <a:r>
              <a:rPr lang="cs-CZ" sz="2200" dirty="0"/>
              <a:t>se městské zeleně</a:t>
            </a:r>
            <a:endParaRPr lang="de-AT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671669" y="2153623"/>
            <a:ext cx="3266777" cy="1801093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Městská část v Budapešti</a:t>
            </a:r>
            <a:endParaRPr lang="cs-CZ" sz="1400" b="1" dirty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Region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Regionální </a:t>
            </a:r>
            <a:r>
              <a:rPr lang="cs-CZ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environm</a:t>
            </a: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. centrum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Výzkumné </a:t>
            </a: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centrum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Obec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Ústav územ. plánování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Sdružení ekologických sídel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u="sng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CZ: Městská část Praha 6, </a:t>
            </a:r>
            <a:endParaRPr lang="cs-CZ" sz="1400" b="1" u="sng" dirty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636" y="4468679"/>
            <a:ext cx="8817429" cy="1739537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Výstupy: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metody </a:t>
            </a:r>
            <a:r>
              <a:rPr lang="cs-CZ" sz="18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pro </a:t>
            </a: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posouzení městské zeleně </a:t>
            </a:r>
            <a:r>
              <a:rPr lang="cs-CZ" sz="18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a </a:t>
            </a:r>
            <a:r>
              <a:rPr lang="cs-CZ" sz="18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integrujíci</a:t>
            </a: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cs-CZ" sz="18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zelené infrastruktury do územního plánování </a:t>
            </a:r>
            <a:endParaRPr lang="cs-CZ" sz="18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1800" b="1" dirty="0" err="1">
                <a:solidFill>
                  <a:schemeClr val="accent1"/>
                </a:solidFill>
                <a:latin typeface="Trebuchet MS" pitchFamily="34" charset="0"/>
                <a:cs typeface="Raleway"/>
              </a:rPr>
              <a:t>Vytvoření</a:t>
            </a:r>
            <a:r>
              <a:rPr lang="en-US" sz="18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nadnárodně</a:t>
            </a:r>
            <a:r>
              <a:rPr lang="en-US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reprodukovatelného</a:t>
            </a:r>
            <a:r>
              <a:rPr lang="en-US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model</a:t>
            </a: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u</a:t>
            </a:r>
            <a:r>
              <a:rPr lang="en-US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multi-</a:t>
            </a: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úrovňové</a:t>
            </a:r>
            <a:r>
              <a:rPr lang="en-US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správy </a:t>
            </a:r>
            <a:r>
              <a:rPr lang="en-US" sz="18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zaměřené</a:t>
            </a:r>
            <a:r>
              <a:rPr lang="en-US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  <a:latin typeface="Trebuchet MS" pitchFamily="34" charset="0"/>
                <a:cs typeface="Raleway"/>
              </a:rPr>
              <a:t>na</a:t>
            </a:r>
            <a:r>
              <a:rPr lang="en-US" sz="18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udržiteln</a:t>
            </a: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ou a</a:t>
            </a:r>
            <a:r>
              <a:rPr lang="en-US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integrovan</a:t>
            </a: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ou</a:t>
            </a:r>
            <a:r>
              <a:rPr lang="en-US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správ</a:t>
            </a: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u</a:t>
            </a:r>
            <a:r>
              <a:rPr lang="en-US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  <a:latin typeface="Trebuchet MS" pitchFamily="34" charset="0"/>
                <a:cs typeface="Raleway"/>
              </a:rPr>
              <a:t>městské</a:t>
            </a:r>
            <a:r>
              <a:rPr lang="en-US" sz="18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zeleně</a:t>
            </a:r>
            <a:r>
              <a:rPr lang="en-US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  <a:latin typeface="Trebuchet MS" pitchFamily="34" charset="0"/>
                <a:cs typeface="Raleway"/>
              </a:rPr>
              <a:t>posílením</a:t>
            </a:r>
            <a:r>
              <a:rPr lang="en-US" sz="18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  <a:latin typeface="Trebuchet MS" pitchFamily="34" charset="0"/>
                <a:cs typeface="Raleway"/>
              </a:rPr>
              <a:t>kapacity</a:t>
            </a:r>
            <a:r>
              <a:rPr lang="en-US" sz="18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  <a:latin typeface="Trebuchet MS" pitchFamily="34" charset="0"/>
                <a:cs typeface="Raleway"/>
              </a:rPr>
              <a:t>veřejného</a:t>
            </a:r>
            <a:r>
              <a:rPr lang="en-US" sz="18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sektoru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243" y="6455837"/>
            <a:ext cx="1597457" cy="34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50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4891" y="149224"/>
            <a:ext cx="6497295" cy="765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</a:rPr>
              <a:t>PROJEKT </a:t>
            </a:r>
            <a:r>
              <a:rPr lang="cs-CZ" sz="2200" i="1" dirty="0" smtClean="0">
                <a:solidFill>
                  <a:schemeClr val="accent3">
                    <a:lumMod val="75000"/>
                  </a:schemeClr>
                </a:solidFill>
              </a:rPr>
              <a:t>´RUMOBIL´ </a:t>
            </a:r>
            <a:r>
              <a:rPr lang="cs-CZ" sz="2200" dirty="0">
                <a:solidFill>
                  <a:schemeClr val="accent3">
                    <a:lumMod val="75000"/>
                  </a:schemeClr>
                </a:solidFill>
              </a:rPr>
              <a:t>Z 1. VÝZVY</a:t>
            </a:r>
            <a:r>
              <a:rPr lang="cs-CZ" sz="2200" dirty="0" smtClean="0">
                <a:solidFill>
                  <a:srgbClr val="98C222"/>
                </a:solidFill>
              </a:rPr>
              <a:t/>
            </a:r>
            <a:br>
              <a:rPr lang="cs-CZ" sz="2200" dirty="0" smtClean="0">
                <a:solidFill>
                  <a:srgbClr val="98C222"/>
                </a:solidFill>
              </a:rPr>
            </a:br>
            <a:r>
              <a:rPr lang="cs-CZ" sz="1800" dirty="0"/>
              <a:t>4.1 Zlepšit plánování a koordinaci systémů regionální osobní dopravy s cílem zajistit lepší napojení na vnitrostátní a evropské dopravní sítě</a:t>
            </a:r>
            <a:endParaRPr lang="en-US" sz="1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49169" y="1894642"/>
            <a:ext cx="5461917" cy="2515007"/>
          </a:xfrm>
        </p:spPr>
        <p:txBody>
          <a:bodyPr/>
          <a:lstStyle/>
          <a:p>
            <a:r>
              <a:rPr lang="cs-CZ" sz="1600" dirty="0" smtClean="0"/>
              <a:t>Projekt se zaměřuje na zlepšení místní veřejné dopravy. Poznatky, které partneři získají s pomocí testování dopravních spojení mezi </a:t>
            </a:r>
            <a:r>
              <a:rPr lang="cs-CZ" sz="1600" dirty="0" err="1" smtClean="0"/>
              <a:t>dopr</a:t>
            </a:r>
            <a:r>
              <a:rPr lang="cs-CZ" sz="1600" dirty="0" smtClean="0"/>
              <a:t>. </a:t>
            </a:r>
            <a:r>
              <a:rPr lang="cs-CZ" sz="1600" dirty="0"/>
              <a:t>u</a:t>
            </a:r>
            <a:r>
              <a:rPr lang="cs-CZ" sz="1600" dirty="0" smtClean="0"/>
              <a:t>zly a odlehlými oblastmi, budou </a:t>
            </a:r>
            <a:r>
              <a:rPr lang="cs-CZ" sz="1600" dirty="0"/>
              <a:t>dále zohledněny při přípravě společné nadnárodní </a:t>
            </a:r>
            <a:r>
              <a:rPr lang="cs-CZ" sz="1600" dirty="0" smtClean="0"/>
              <a:t>strategie </a:t>
            </a:r>
            <a:r>
              <a:rPr lang="cs-CZ" sz="1600" dirty="0"/>
              <a:t>a při revizi dopravních koncepcí či plánů v partnerských </a:t>
            </a:r>
            <a:r>
              <a:rPr lang="cs-CZ" sz="1600" dirty="0" smtClean="0"/>
              <a:t>regionech. Pilotní </a:t>
            </a:r>
            <a:r>
              <a:rPr lang="cs-CZ" sz="1600" dirty="0"/>
              <a:t>aktivita Kraje Vysočina spočívá v zavedení </a:t>
            </a:r>
            <a:r>
              <a:rPr lang="cs-CZ" sz="1600" dirty="0" smtClean="0"/>
              <a:t>zkušebního </a:t>
            </a:r>
            <a:r>
              <a:rPr lang="cs-CZ" sz="1600" dirty="0"/>
              <a:t>provozu </a:t>
            </a:r>
            <a:r>
              <a:rPr lang="cs-CZ" sz="1600" dirty="0" smtClean="0"/>
              <a:t>a otestování </a:t>
            </a:r>
            <a:r>
              <a:rPr lang="cs-CZ" sz="1600" dirty="0"/>
              <a:t>nových spojů </a:t>
            </a:r>
            <a:r>
              <a:rPr lang="cs-CZ" sz="1600" dirty="0" smtClean="0"/>
              <a:t>veřej. </a:t>
            </a:r>
            <a:r>
              <a:rPr lang="cs-CZ" sz="1600" dirty="0"/>
              <a:t>dopravy, které budou řešit efektivnější napojení vybraných periferních částí regionu na páteřní dopravní síť, s cílem ověřit skutečnou </a:t>
            </a:r>
            <a:r>
              <a:rPr lang="cs-CZ" sz="1600" dirty="0" smtClean="0"/>
              <a:t>poptávku. </a:t>
            </a:r>
          </a:p>
          <a:p>
            <a:endParaRPr lang="cs-CZ" sz="1600" dirty="0"/>
          </a:p>
          <a:p>
            <a:endParaRPr lang="cs-CZ" sz="160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184930" y="1173766"/>
            <a:ext cx="8812113" cy="744173"/>
          </a:xfrm>
        </p:spPr>
        <p:txBody>
          <a:bodyPr/>
          <a:lstStyle/>
          <a:p>
            <a:r>
              <a:rPr lang="cs-CZ" sz="2200" dirty="0"/>
              <a:t>zlepšení </a:t>
            </a:r>
            <a:r>
              <a:rPr lang="cs-CZ" sz="2200" dirty="0" smtClean="0"/>
              <a:t>nadnárodní spolupráce mezi veřejnými orgány a dopravnými společnostmi</a:t>
            </a:r>
            <a:endParaRPr lang="de-AT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627077" y="2070548"/>
            <a:ext cx="3369966" cy="2447423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Ministerstvo regionální </a:t>
            </a:r>
            <a:r>
              <a:rPr lang="cs-CZ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dorpavy</a:t>
            </a: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a transportu Sasko-</a:t>
            </a:r>
            <a:r>
              <a:rPr lang="cs-CZ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Anhalt</a:t>
            </a:r>
            <a:endParaRPr lang="cs-CZ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Železniční aliance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Univerzita v Žilině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Žilinský samosprávný kraj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u="sng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CZ: Kraj Vysočina, </a:t>
            </a:r>
            <a:endParaRPr lang="cs-CZ" sz="1400" b="1" u="sng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u="sng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CZ</a:t>
            </a:r>
            <a:r>
              <a:rPr lang="cs-CZ" sz="1400" b="1" u="sng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: JIKORD </a:t>
            </a:r>
            <a:r>
              <a:rPr lang="cs-CZ" sz="1400" b="1" u="sng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s.r.o. (Jihočeský koordinátor dopravy</a:t>
            </a:r>
            <a:r>
              <a:rPr lang="cs-CZ" sz="1400" b="1" u="sng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), </a:t>
            </a:r>
            <a:endParaRPr lang="cs-CZ" sz="1400" b="1" u="sng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1400" b="1" u="sng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CZ</a:t>
            </a:r>
            <a:r>
              <a:rPr lang="cs-CZ" sz="1400" b="1" u="sng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: Vysoká </a:t>
            </a:r>
            <a:r>
              <a:rPr lang="cs-CZ" sz="1400" b="1" u="sng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škola technická a ekonomická v Českých Budějovicích, </a:t>
            </a:r>
            <a:endParaRPr lang="cs-CZ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84929" y="4409649"/>
            <a:ext cx="5818305" cy="1739537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Výstupy: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Pilotní aktivity – </a:t>
            </a:r>
            <a:r>
              <a:rPr lang="cs-CZ" sz="18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dopr</a:t>
            </a: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. spojení vedoucí do území </a:t>
            </a:r>
            <a:r>
              <a:rPr lang="cs-CZ" sz="18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venkovského charakteru s rozptýlenou sídelní </a:t>
            </a: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strukturou, s cílem vyhodnotit ji a lépe propojit </a:t>
            </a:r>
          </a:p>
          <a:p>
            <a:r>
              <a:rPr lang="cs-CZ" sz="18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  s integrovaným dopravním systémem měst/obcí</a:t>
            </a:r>
            <a:endParaRPr lang="cs-CZ" sz="1800" b="1" dirty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Nadnárodní RUMOBIL strategie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243" y="6455837"/>
            <a:ext cx="1597457" cy="34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585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entralEurope_iService">
  <a:themeElements>
    <a:clrScheme name="Central Europe">
      <a:dk1>
        <a:srgbClr val="4D4D4E"/>
      </a:dk1>
      <a:lt1>
        <a:sysClr val="window" lastClr="FFFFFF"/>
      </a:lt1>
      <a:dk2>
        <a:srgbClr val="7B7B7B"/>
      </a:dk2>
      <a:lt2>
        <a:srgbClr val="A6A6A6"/>
      </a:lt2>
      <a:accent1>
        <a:srgbClr val="7E93A5"/>
      </a:accent1>
      <a:accent2>
        <a:srgbClr val="7D8B8A"/>
      </a:accent2>
      <a:accent3>
        <a:srgbClr val="8A8A8A"/>
      </a:accent3>
      <a:accent4>
        <a:srgbClr val="90ABAB"/>
      </a:accent4>
      <a:accent5>
        <a:srgbClr val="C8D3D8"/>
      </a:accent5>
      <a:accent6>
        <a:srgbClr val="4D4933"/>
      </a:accent6>
      <a:hlink>
        <a:srgbClr val="7E93A5"/>
      </a:hlink>
      <a:folHlink>
        <a:srgbClr val="7E93A5"/>
      </a:folHlink>
    </a:clrScheme>
    <a:fontScheme name="Central Europ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76794" tIns="38397" rIns="76794" bIns="38397" rtlCol="0">
        <a:spAutoFit/>
      </a:bodyPr>
      <a:lstStyle>
        <a:defPPr>
          <a:defRPr sz="2200" b="1" dirty="0" smtClean="0">
            <a:solidFill>
              <a:schemeClr val="accent1"/>
            </a:solidFill>
            <a:latin typeface="Trebuchet MS" pitchFamily="34" charset="0"/>
            <a:cs typeface="Raleway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entralEurope_iService">
  <a:themeElements>
    <a:clrScheme name="Central Europe">
      <a:dk1>
        <a:srgbClr val="4D4D4E"/>
      </a:dk1>
      <a:lt1>
        <a:sysClr val="window" lastClr="FFFFFF"/>
      </a:lt1>
      <a:dk2>
        <a:srgbClr val="7B7B7B"/>
      </a:dk2>
      <a:lt2>
        <a:srgbClr val="A6A6A6"/>
      </a:lt2>
      <a:accent1>
        <a:srgbClr val="7E93A5"/>
      </a:accent1>
      <a:accent2>
        <a:srgbClr val="7D8B8A"/>
      </a:accent2>
      <a:accent3>
        <a:srgbClr val="8A8A8A"/>
      </a:accent3>
      <a:accent4>
        <a:srgbClr val="90ABAB"/>
      </a:accent4>
      <a:accent5>
        <a:srgbClr val="C8D3D8"/>
      </a:accent5>
      <a:accent6>
        <a:srgbClr val="4D4933"/>
      </a:accent6>
      <a:hlink>
        <a:srgbClr val="7E93A5"/>
      </a:hlink>
      <a:folHlink>
        <a:srgbClr val="7E93A5"/>
      </a:folHlink>
    </a:clrScheme>
    <a:fontScheme name="Central Europ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76794" tIns="38397" rIns="76794" bIns="38397" rtlCol="0">
        <a:spAutoFit/>
      </a:bodyPr>
      <a:lstStyle>
        <a:defPPr>
          <a:defRPr sz="2200" b="1" dirty="0" smtClean="0">
            <a:solidFill>
              <a:schemeClr val="accent1"/>
            </a:solidFill>
            <a:latin typeface="Trebuchet MS" pitchFamily="34" charset="0"/>
            <a:cs typeface="Raleway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CentralEurope_iService">
  <a:themeElements>
    <a:clrScheme name="Central Europe">
      <a:dk1>
        <a:srgbClr val="4D4D4E"/>
      </a:dk1>
      <a:lt1>
        <a:sysClr val="window" lastClr="FFFFFF"/>
      </a:lt1>
      <a:dk2>
        <a:srgbClr val="7B7B7B"/>
      </a:dk2>
      <a:lt2>
        <a:srgbClr val="A6A6A6"/>
      </a:lt2>
      <a:accent1>
        <a:srgbClr val="7E93A5"/>
      </a:accent1>
      <a:accent2>
        <a:srgbClr val="7D8B8A"/>
      </a:accent2>
      <a:accent3>
        <a:srgbClr val="8A8A8A"/>
      </a:accent3>
      <a:accent4>
        <a:srgbClr val="90ABAB"/>
      </a:accent4>
      <a:accent5>
        <a:srgbClr val="C8D3D8"/>
      </a:accent5>
      <a:accent6>
        <a:srgbClr val="4D4933"/>
      </a:accent6>
      <a:hlink>
        <a:srgbClr val="7E93A5"/>
      </a:hlink>
      <a:folHlink>
        <a:srgbClr val="7E93A5"/>
      </a:folHlink>
    </a:clrScheme>
    <a:fontScheme name="Central Europ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76794" tIns="38397" rIns="76794" bIns="38397" rtlCol="0">
        <a:spAutoFit/>
      </a:bodyPr>
      <a:lstStyle>
        <a:defPPr>
          <a:defRPr sz="2200" b="1" dirty="0" smtClean="0">
            <a:solidFill>
              <a:schemeClr val="accent1"/>
            </a:solidFill>
            <a:latin typeface="Trebuchet MS" pitchFamily="34" charset="0"/>
            <a:cs typeface="Raleway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3_CentralEurope_iService">
  <a:themeElements>
    <a:clrScheme name="Central Europe">
      <a:dk1>
        <a:srgbClr val="4D4D4E"/>
      </a:dk1>
      <a:lt1>
        <a:sysClr val="window" lastClr="FFFFFF"/>
      </a:lt1>
      <a:dk2>
        <a:srgbClr val="7B7B7B"/>
      </a:dk2>
      <a:lt2>
        <a:srgbClr val="A6A6A6"/>
      </a:lt2>
      <a:accent1>
        <a:srgbClr val="7E93A5"/>
      </a:accent1>
      <a:accent2>
        <a:srgbClr val="7D8B8A"/>
      </a:accent2>
      <a:accent3>
        <a:srgbClr val="8A8A8A"/>
      </a:accent3>
      <a:accent4>
        <a:srgbClr val="90ABAB"/>
      </a:accent4>
      <a:accent5>
        <a:srgbClr val="C8D3D8"/>
      </a:accent5>
      <a:accent6>
        <a:srgbClr val="4D4933"/>
      </a:accent6>
      <a:hlink>
        <a:srgbClr val="7E93A5"/>
      </a:hlink>
      <a:folHlink>
        <a:srgbClr val="7E93A5"/>
      </a:folHlink>
    </a:clrScheme>
    <a:fontScheme name="Central Europ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76794" tIns="38397" rIns="76794" bIns="38397" rtlCol="0">
        <a:spAutoFit/>
      </a:bodyPr>
      <a:lstStyle>
        <a:defPPr>
          <a:defRPr sz="2200" b="1" dirty="0" smtClean="0">
            <a:solidFill>
              <a:schemeClr val="accent1"/>
            </a:solidFill>
            <a:latin typeface="Trebuchet MS" pitchFamily="34" charset="0"/>
            <a:cs typeface="Raleway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</TotalTime>
  <Words>1464</Words>
  <Application>Microsoft Office PowerPoint</Application>
  <PresentationFormat>Předvádění na obrazovce (4:3)</PresentationFormat>
  <Paragraphs>175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11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11</vt:i4>
      </vt:variant>
    </vt:vector>
  </HeadingPairs>
  <TitlesOfParts>
    <vt:vector size="26" baseType="lpstr">
      <vt:lpstr>Arial</vt:lpstr>
      <vt:lpstr>Calibri</vt:lpstr>
      <vt:lpstr>Gill Sans</vt:lpstr>
      <vt:lpstr>Lato Light</vt:lpstr>
      <vt:lpstr>Raleway</vt:lpstr>
      <vt:lpstr>Raleway Light</vt:lpstr>
      <vt:lpstr>Tahoma</vt:lpstr>
      <vt:lpstr>Times New Roman</vt:lpstr>
      <vt:lpstr>Trebuchet MS</vt:lpstr>
      <vt:lpstr>Wingdings</vt:lpstr>
      <vt:lpstr>Wingdings 2</vt:lpstr>
      <vt:lpstr>CentralEurope_iService</vt:lpstr>
      <vt:lpstr>1_CentralEurope_iService</vt:lpstr>
      <vt:lpstr>2_CentralEurope_iService</vt:lpstr>
      <vt:lpstr>3_CentralEurope_iService</vt:lpstr>
      <vt:lpstr>Prezentace aplikace PowerPoint</vt:lpstr>
      <vt:lpstr>PROJEKT ´urban inno´ Z 1. VÝZVY 1.1 Zlepšit udržitelné vazby mezi aktéry systému inovací</vt:lpstr>
      <vt:lpstr>PROJEKT ´I-CON´ Z 1. VÝZVY  1.2 Zlepšit znalosti a podnikatelské dovednosti </vt:lpstr>
      <vt:lpstr>PROJEKT ´dynamic Light´ Z 1. VÝZVY  2.1 zvýšení energetické účinnosti a využívání energie z obnovitelných zdrojů ve veřejné infrastruktuře</vt:lpstr>
      <vt:lpstr>PROJEKT ´Geo-PLASMA CE´ Z 1. VÝZVY  2.2 Zlepšit územně založené strategie nízkouhlíkového energetického plánování a politiky přispívající ke zmírňování klimatických změn</vt:lpstr>
      <vt:lpstr>PROJEKT ´3Lynx´ Z 2. VÝZVY  3.1 Rozvíjet kapacity pro integrované řízení ochrany životního prostředí s cílem zajistit ochranu a udržitelné využívání přírodního dědictví a zdrojů</vt:lpstr>
      <vt:lpstr>PROJEKT ´Forget heritage´ Z 1. VÝZVY  3.2 Rozvíjet kapacity pro udržitelné využívání kulturního dědictví a zdrojů</vt:lpstr>
      <vt:lpstr>PROJEKT ´UGB´ Z 1. VÝZVY 3.3 Zlepšit řízení ŽP ve FUNKČNÍCH MĚSTSKÝCH OBLASTECH (FMO)</vt:lpstr>
      <vt:lpstr>PROJEKT ´RUMOBIL´ Z 1. VÝZVY 4.1 Zlepšit plánování a koordinaci systémů regionální osobní dopravy s cílem zajistit lepší napojení na vnitrostátní a evropské dopravní sítě</vt:lpstr>
      <vt:lpstr>PROJEKT ´ChemMultimodal´ Z 1. VÝZVY 4.2 Zlepšit koordinaci mezi subjekty nákladní dopravy, využití ekologických multimodálních dopravních řešení</vt:lpstr>
      <vt:lpstr>Kontaktní údaje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Phunk</dc:creator>
  <cp:lastModifiedBy>Stella Horváthová</cp:lastModifiedBy>
  <cp:revision>2248</cp:revision>
  <cp:lastPrinted>2017-09-25T07:23:50Z</cp:lastPrinted>
  <dcterms:created xsi:type="dcterms:W3CDTF">2014-11-12T21:47:38Z</dcterms:created>
  <dcterms:modified xsi:type="dcterms:W3CDTF">2017-10-13T12:10:36Z</dcterms:modified>
</cp:coreProperties>
</file>