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90" r:id="rId2"/>
    <p:sldId id="299" r:id="rId3"/>
    <p:sldId id="311" r:id="rId4"/>
    <p:sldId id="301" r:id="rId5"/>
    <p:sldId id="303" r:id="rId6"/>
    <p:sldId id="309" r:id="rId7"/>
    <p:sldId id="310" r:id="rId8"/>
    <p:sldId id="312" r:id="rId9"/>
    <p:sldId id="313" r:id="rId1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E9EDF4"/>
    <a:srgbClr val="D0D8E8"/>
    <a:srgbClr val="4F81BD"/>
    <a:srgbClr val="4F0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8089" autoAdjust="0"/>
  </p:normalViewPr>
  <p:slideViewPr>
    <p:cSldViewPr>
      <p:cViewPr varScale="1">
        <p:scale>
          <a:sx n="127" d="100"/>
          <a:sy n="127" d="100"/>
        </p:scale>
        <p:origin x="144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3601AD-F3F9-43C4-9E93-7C086C8A769B}" type="datetimeFigureOut">
              <a:rPr lang="cs-CZ"/>
              <a:pPr>
                <a:defRPr/>
              </a:pPr>
              <a:t>11.10.2017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44EEA2-94F5-4FAA-9012-536012F5B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38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EDF5B9-3E05-4E51-9D6F-BCA35582DA87}" type="datetimeFigureOut">
              <a:rPr lang="cs-CZ"/>
              <a:pPr>
                <a:defRPr/>
              </a:pPr>
              <a:t>11.10.2017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30C8DF-35C5-4680-8520-01FABED30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101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622F4-0310-4020-8609-6918C456286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622F4-0310-4020-8609-6918C4562869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622F4-0310-4020-8609-6918C456286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622F4-0310-4020-8609-6918C456286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622F4-0310-4020-8609-6918C456286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ISTORAGE\-Print\MA27\Powerpoint\rep\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eform 2"/>
          <p:cNvSpPr>
            <a:spLocks noChangeArrowheads="1"/>
          </p:cNvSpPr>
          <p:nvPr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Meeting </a:t>
            </a:r>
            <a:r>
              <a:rPr lang="de-DE" dirty="0" err="1" smtClean="0"/>
              <a:t>xy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Place | DD </a:t>
            </a:r>
            <a:r>
              <a:rPr lang="de-DE" dirty="0" err="1" smtClean="0"/>
              <a:t>Month</a:t>
            </a:r>
            <a:r>
              <a:rPr lang="de-DE" dirty="0" smtClean="0"/>
              <a:t> YYYY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US" altLang="de-DE" sz="14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Interreg</a:t>
            </a:r>
            <a:r>
              <a:rPr lang="en-US" altLang="de-DE" sz="14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CENTRAL EUROPE | Joint Secretariat | Frank Schneider</a:t>
            </a:r>
            <a:endParaRPr lang="en-US" altLang="de-DE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49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7989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770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 </a:t>
            </a:r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4" name="Straight Connector 17"/>
          <p:cNvCxnSpPr/>
          <p:nvPr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6236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2604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51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7277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603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7554"/>
            <a:ext cx="1656184" cy="45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MINISTERSTVO PRO MÍSTNÍ ROZVOJ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chemeClr val="accent5">
                    <a:lumMod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078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144016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536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18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240494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7249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2894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 smtClean="0"/>
              <a:t>FULL Image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73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945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0576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3900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6.emf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de-AT" sz="1500" b="1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id-ID" sz="1500" b="0" kern="1200" spc="50" baseline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b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id-ID" sz="1200" b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0005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  <p:sldLayoutId id="2147483786" r:id="rId18"/>
    <p:sldLayoutId id="2147483787" r:id="rId19"/>
  </p:sldLayoutIdLst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" TargetMode="External"/><Relationship Id="rId2" Type="http://schemas.openxmlformats.org/officeDocument/2006/relationships/hyperlink" Target="mailto:pavel.lukes@mmr.cz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296144"/>
          </a:xfrm>
        </p:spPr>
        <p:txBody>
          <a:bodyPr/>
          <a:lstStyle/>
          <a:p>
            <a:r>
              <a:rPr lang="cs-CZ" dirty="0" smtClean="0"/>
              <a:t>12.10.2017 Praha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43608" y="1268760"/>
            <a:ext cx="7283152" cy="2520280"/>
          </a:xfrm>
        </p:spPr>
        <p:txBody>
          <a:bodyPr/>
          <a:lstStyle/>
          <a:p>
            <a:r>
              <a:rPr lang="cs-CZ" sz="2800" dirty="0" smtClean="0"/>
              <a:t>Nadnárodní/meziregionální spolupráce (TNC/IRC) vs. </a:t>
            </a:r>
            <a:br>
              <a:rPr lang="cs-CZ" sz="2800" dirty="0" smtClean="0"/>
            </a:br>
            <a:r>
              <a:rPr lang="cs-CZ" sz="2800" dirty="0" smtClean="0"/>
              <a:t>Přeshraniční spolupráce</a:t>
            </a:r>
            <a:br>
              <a:rPr lang="cs-CZ" sz="2800" dirty="0" smtClean="0"/>
            </a:br>
            <a:r>
              <a:rPr lang="cs-CZ" sz="2800" dirty="0" smtClean="0"/>
              <a:t>(CBC)</a:t>
            </a:r>
            <a:br>
              <a:rPr lang="cs-CZ" sz="2800" dirty="0" smtClean="0"/>
            </a:br>
            <a:r>
              <a:rPr lang="cs-CZ" sz="1800" dirty="0" smtClean="0"/>
              <a:t>MMR, Odbor evropské územní spolupráce, oddělení 513</a:t>
            </a: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6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902931" y="1643444"/>
            <a:ext cx="2304256" cy="93610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Cíl1:</a:t>
            </a:r>
          </a:p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Konvergence</a:t>
            </a:r>
          </a:p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€ 251,2 mld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</a:p>
          <a:p>
            <a:pPr algn="ctr"/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903088" y="2831145"/>
            <a:ext cx="2304256" cy="93610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2: Konkurenceschopnost a zaměstnanost</a:t>
            </a:r>
          </a:p>
          <a:p>
            <a:pPr algn="ctr"/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49,1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mld. EUR</a:t>
            </a:r>
          </a:p>
          <a:p>
            <a:pPr algn="ctr"/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899592" y="3983531"/>
            <a:ext cx="2304256" cy="100811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3:</a:t>
            </a:r>
          </a:p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Evropská územní spolupráce</a:t>
            </a:r>
          </a:p>
          <a:p>
            <a:pPr algn="ctr"/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7,8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</a:p>
          <a:p>
            <a:pPr algn="ctr"/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510165" y="2290059"/>
            <a:ext cx="2184628" cy="936104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1:</a:t>
            </a:r>
          </a:p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Investice pro růst a zaměstnanost</a:t>
            </a:r>
          </a:p>
          <a:p>
            <a:pPr algn="ctr"/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342,2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508104" y="3528770"/>
            <a:ext cx="2171502" cy="100811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2:</a:t>
            </a:r>
          </a:p>
          <a:p>
            <a:pPr algn="ctr"/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Evropská územní spolupráce</a:t>
            </a:r>
          </a:p>
          <a:p>
            <a:pPr algn="ctr"/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10,1 mld. EUR*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246852" y="1109422"/>
            <a:ext cx="16097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2007–2013</a:t>
            </a:r>
            <a:endParaRPr lang="cs-CZ" sz="22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855364" y="1109421"/>
            <a:ext cx="16097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u="sng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2014–2020</a:t>
            </a:r>
            <a:endParaRPr lang="cs-CZ" sz="2200" b="1" u="sng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791434" y="160391"/>
            <a:ext cx="4987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Kohezní politika EU: </a:t>
            </a:r>
          </a:p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prostředky v předešlém a současném období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39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EU28_CBC_PRGM_2014_2020_A4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" t="571" b="23860"/>
          <a:stretch>
            <a:fillRect/>
          </a:stretch>
        </p:blipFill>
        <p:spPr bwMode="gray">
          <a:xfrm>
            <a:off x="1259632" y="2276872"/>
            <a:ext cx="2664296" cy="2814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6FFFF"/>
              </a:clrFrom>
              <a:clrTo>
                <a:srgbClr val="E6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" t="9032" r="375" b="8339"/>
          <a:stretch>
            <a:fillRect/>
          </a:stretch>
        </p:blipFill>
        <p:spPr bwMode="gray">
          <a:xfrm>
            <a:off x="4139952" y="2276872"/>
            <a:ext cx="3526756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79512" y="128022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řeshraniční spolupráce = 60 programů</a:t>
            </a:r>
            <a:endParaRPr lang="cs-CZ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16016" y="128028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nadnárodní spolupráce = 15 programů</a:t>
            </a:r>
            <a:endParaRPr lang="cs-CZ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Zástupný symbol pro obsah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7944" y="4509120"/>
            <a:ext cx="25511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107504" y="5447832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m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eziregionální spolupráce = 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4 programy </a:t>
            </a:r>
          </a:p>
          <a:p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>
            <a:off x="2195736" y="1649552"/>
            <a:ext cx="216024" cy="4833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6084168" y="1643376"/>
            <a:ext cx="216024" cy="4833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3347864" y="5697252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020272" y="493040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+ 28 programů IPA a ENI</a:t>
            </a:r>
            <a:endParaRPr lang="cs-CZ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026291" y="283568"/>
            <a:ext cx="45688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Územní vymezení – programová oblast</a:t>
            </a:r>
            <a:endParaRPr lang="cs-CZ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72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120680" cy="791270"/>
          </a:xfrm>
        </p:spPr>
        <p:txBody>
          <a:bodyPr>
            <a:noAutofit/>
          </a:bodyPr>
          <a:lstStyle/>
          <a:p>
            <a:pPr algn="ctr"/>
            <a:r>
              <a:rPr lang="cs-CZ" altLang="cs-CZ" sz="18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charset="0"/>
              </a:rPr>
              <a:t>Programy Evropské územní spolupráce</a:t>
            </a:r>
            <a:br>
              <a:rPr lang="cs-CZ" altLang="cs-CZ" sz="18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charset="0"/>
              </a:rPr>
            </a:br>
            <a:r>
              <a:rPr lang="cs-CZ" altLang="cs-CZ" sz="18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charset="0"/>
              </a:rPr>
              <a:t>včetně údajů o podpoře [v EUR]</a:t>
            </a:r>
            <a:br>
              <a:rPr lang="cs-CZ" altLang="cs-CZ" sz="18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charset="0"/>
              </a:rPr>
            </a:br>
            <a:endParaRPr lang="cs-CZ" altLang="cs-CZ" sz="1800" i="1" dirty="0" smtClean="0">
              <a:solidFill>
                <a:schemeClr val="accent5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955311" y="1124744"/>
            <a:ext cx="5256584" cy="100811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2:</a:t>
            </a:r>
          </a:p>
          <a:p>
            <a:pPr algn="ctr"/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Evropská územní spolupráce</a:t>
            </a:r>
          </a:p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České republice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110229"/>
              </p:ext>
            </p:extLst>
          </p:nvPr>
        </p:nvGraphicFramePr>
        <p:xfrm>
          <a:off x="441090" y="2204864"/>
          <a:ext cx="2450687" cy="396043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50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007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Programy přeshraniční spolupráce (CBC)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ČR – Polsko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€ 226,2 mil.  </a:t>
                      </a:r>
                      <a:endParaRPr lang="cs-CZ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 – ČR</a:t>
                      </a:r>
                    </a:p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€ 97,8 mil.  </a:t>
                      </a:r>
                      <a:endParaRPr lang="cs-CZ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Bavorsko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ČR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€ 103,4 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Sasko – ČR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€ 157,9 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 – ČR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€ 90,1 mil.  </a:t>
                      </a:r>
                      <a:endParaRPr lang="cs-CZ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130657"/>
              </p:ext>
            </p:extLst>
          </p:nvPr>
        </p:nvGraphicFramePr>
        <p:xfrm>
          <a:off x="3203848" y="2204864"/>
          <a:ext cx="2568249" cy="217194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68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Programy nadnárodní spolupráce (TNC)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26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Interreg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CENTRAL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EUROPE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</a:p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€ 246,6 mil. 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431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Interreg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DANUBE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€ 221,9 mil. 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938093"/>
              </p:ext>
            </p:extLst>
          </p:nvPr>
        </p:nvGraphicFramePr>
        <p:xfrm>
          <a:off x="6012160" y="2204864"/>
          <a:ext cx="2666711" cy="33003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66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0073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Programy meziregionální spolupráce (IRC)</a:t>
                      </a:r>
                      <a:endParaRPr lang="cs-CZ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INTERREG EUROPE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€ 359,3 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ESPON 2020</a:t>
                      </a:r>
                    </a:p>
                    <a:p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€ 41.4 mil.  </a:t>
                      </a:r>
                      <a:endParaRPr lang="cs-CZ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INTERACT III</a:t>
                      </a:r>
                      <a:endParaRPr lang="cs-CZ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€ 39.4 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URBACT III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€ 74,3</a:t>
                      </a:r>
                      <a:r>
                        <a:rPr lang="cs-CZ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4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1"/>
            <a:ext cx="8496944" cy="5184577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Symbol"/>
              <a:buChar char="®"/>
            </a:pPr>
            <a:r>
              <a:rPr lang="cs-CZ" sz="5600" b="1" dirty="0" smtClean="0">
                <a:solidFill>
                  <a:schemeClr val="accent5">
                    <a:lumMod val="50000"/>
                  </a:schemeClr>
                </a:solidFill>
              </a:rPr>
              <a:t>Způsobilost </a:t>
            </a:r>
            <a:r>
              <a:rPr lang="cs-CZ" sz="5600" b="1" dirty="0">
                <a:solidFill>
                  <a:schemeClr val="accent5">
                    <a:lumMod val="50000"/>
                  </a:schemeClr>
                </a:solidFill>
              </a:rPr>
              <a:t>aktivit v závislosti na </a:t>
            </a:r>
            <a:r>
              <a:rPr lang="cs-CZ" sz="5600" b="1" dirty="0" smtClean="0">
                <a:solidFill>
                  <a:schemeClr val="accent5">
                    <a:lumMod val="50000"/>
                  </a:schemeClr>
                </a:solidFill>
              </a:rPr>
              <a:t>lokalitě</a:t>
            </a:r>
            <a:endParaRPr lang="cs-CZ" sz="5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z územního hlediska mohou být projektové aktivity realizovány:</a:t>
            </a:r>
          </a:p>
          <a:p>
            <a:pPr marL="0" indent="0"/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a)  v programovém území</a:t>
            </a:r>
          </a:p>
          <a:p>
            <a:pPr marL="0" indent="0"/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b)  mimo programové území v prostoru 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takové aktivity mohou být se souhlasem řídícího orgánu uskutečněny za předpokladu splnění následujících podmínek:</a:t>
            </a:r>
          </a:p>
          <a:p>
            <a:pPr marL="1085850" lvl="2">
              <a:buFont typeface="Courier New" panose="02070309020205020404" pitchFamily="49" charset="0"/>
              <a:buChar char="o"/>
              <a:defRPr/>
            </a:pP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operace je ve prospěch programové oblasti</a:t>
            </a:r>
          </a:p>
          <a:p>
            <a:pPr marL="1085850" lvl="2">
              <a:buFont typeface="Courier New" panose="02070309020205020404" pitchFamily="49" charset="0"/>
              <a:buChar char="o"/>
              <a:defRPr/>
            </a:pP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celková 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částka přidělená v rámci programu spolupráce na operace mimo unijní část programové oblasti nepřekročí 20 % podpory z </a:t>
            </a: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ERDF 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na úrovni </a:t>
            </a: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programu</a:t>
            </a:r>
          </a:p>
          <a:p>
            <a:pPr marL="1085850" lvl="2">
              <a:buFont typeface="Courier New" panose="02070309020205020404" pitchFamily="49" charset="0"/>
              <a:buChar char="o"/>
              <a:defRPr/>
            </a:pPr>
            <a:endParaRPr lang="cs-CZ" sz="5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Symbol"/>
              <a:buChar char="®"/>
            </a:pPr>
            <a:r>
              <a:rPr lang="cs-CZ" sz="5600" b="1" dirty="0">
                <a:solidFill>
                  <a:schemeClr val="accent5">
                    <a:lumMod val="50000"/>
                  </a:schemeClr>
                </a:solidFill>
                <a:sym typeface="Symbol"/>
              </a:rPr>
              <a:t>Požadavky na projektové partnery resp. </a:t>
            </a:r>
            <a:r>
              <a:rPr lang="cs-CZ" sz="5600" b="1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projekt</a:t>
            </a:r>
            <a:endParaRPr lang="cs-CZ" sz="56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Partneři v projektu spolupracují v rámci těchto </a:t>
            </a: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kritérií (ty, které je nutno splnit vždy, definuje daný program): </a:t>
            </a:r>
            <a:endParaRPr lang="cs-CZ" sz="5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/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      společná </a:t>
            </a:r>
            <a:r>
              <a:rPr lang="cs-CZ" sz="5600" b="1" dirty="0">
                <a:solidFill>
                  <a:schemeClr val="accent5">
                    <a:lumMod val="50000"/>
                  </a:schemeClr>
                </a:solidFill>
              </a:rPr>
              <a:t>příprava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 projektu,</a:t>
            </a:r>
            <a:r>
              <a:rPr lang="cs-CZ" sz="5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společná </a:t>
            </a:r>
            <a:r>
              <a:rPr lang="cs-CZ" sz="5600" b="1" dirty="0">
                <a:solidFill>
                  <a:schemeClr val="accent5">
                    <a:lumMod val="50000"/>
                  </a:schemeClr>
                </a:solidFill>
              </a:rPr>
              <a:t>realizace 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projektu,</a:t>
            </a:r>
            <a:r>
              <a:rPr lang="cs-CZ" sz="5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/>
            <a:r>
              <a:rPr lang="cs-CZ" sz="5600" b="1" dirty="0">
                <a:solidFill>
                  <a:schemeClr val="accent5">
                    <a:lumMod val="50000"/>
                  </a:schemeClr>
                </a:solidFill>
              </a:rPr>
              <a:t>      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společné </a:t>
            </a:r>
            <a:r>
              <a:rPr lang="cs-CZ" sz="5600" b="1" dirty="0">
                <a:solidFill>
                  <a:schemeClr val="accent5">
                    <a:lumMod val="50000"/>
                  </a:schemeClr>
                </a:solidFill>
              </a:rPr>
              <a:t>financování 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projektu, společný </a:t>
            </a:r>
            <a:r>
              <a:rPr lang="cs-CZ" sz="5600" b="1" dirty="0">
                <a:solidFill>
                  <a:schemeClr val="accent5">
                    <a:lumMod val="50000"/>
                  </a:schemeClr>
                </a:solidFill>
              </a:rPr>
              <a:t>personál/tým </a:t>
            </a: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</a:rPr>
              <a:t>projektu</a:t>
            </a:r>
            <a:endParaRPr lang="de-DE" sz="56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Princip vedoucího partnera: </a:t>
            </a:r>
          </a:p>
          <a:p>
            <a:pPr marL="0" indent="0"/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      Jeden kooperační partner (hlavní příjemce, tzv. </a:t>
            </a:r>
            <a:r>
              <a:rPr lang="cs-CZ" sz="5600" dirty="0" err="1">
                <a:solidFill>
                  <a:schemeClr val="accent5">
                    <a:lumMod val="50000"/>
                  </a:schemeClr>
                </a:solidFill>
              </a:rPr>
              <a:t>lead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 partner) má organizační, </a:t>
            </a:r>
          </a:p>
          <a:p>
            <a:pPr marL="0" indent="0"/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      obsahovou a finanční zodpovědnost za celý projekt </a:t>
            </a:r>
            <a:endParaRPr lang="de-DE" sz="56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5600" dirty="0">
                <a:solidFill>
                  <a:schemeClr val="accent5">
                    <a:lumMod val="50000"/>
                  </a:schemeClr>
                </a:solidFill>
              </a:rPr>
              <a:t>Projekt je finančně přiměřený</a:t>
            </a:r>
          </a:p>
          <a:p>
            <a:pPr marL="857250" lvl="2" indent="0">
              <a:defRPr/>
            </a:pPr>
            <a:endParaRPr lang="cs-CZ" sz="5600" dirty="0">
              <a:solidFill>
                <a:schemeClr val="accent5">
                  <a:lumMod val="50000"/>
                </a:schemeClr>
              </a:solidFill>
              <a:sym typeface="Symbol"/>
            </a:endParaRPr>
          </a:p>
          <a:p>
            <a:pPr marL="342900" lvl="2" indent="-342900">
              <a:buFont typeface="Symbol"/>
              <a:buChar char="®"/>
              <a:defRPr/>
            </a:pPr>
            <a:r>
              <a:rPr lang="cs-CZ" sz="5600" b="1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Počet prioritních os, které program podporuje</a:t>
            </a:r>
          </a:p>
          <a:p>
            <a:pPr marL="342900" lvl="2" indent="-342900">
              <a:buFont typeface="Wingdings" panose="05000000000000000000" pitchFamily="2" charset="2"/>
              <a:buChar char="Ø"/>
              <a:defRPr/>
            </a:pPr>
            <a:r>
              <a:rPr lang="cs-CZ" sz="5600" b="1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3 až 4 </a:t>
            </a:r>
            <a:r>
              <a:rPr lang="cs-CZ" sz="5600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 +  1 </a:t>
            </a:r>
            <a:r>
              <a:rPr lang="cs-CZ" sz="5600" dirty="0">
                <a:solidFill>
                  <a:schemeClr val="accent5">
                    <a:lumMod val="50000"/>
                  </a:schemeClr>
                </a:solidFill>
                <a:sym typeface="Symbol"/>
              </a:rPr>
              <a:t>pro technickou asistenci</a:t>
            </a:r>
            <a:endParaRPr lang="cs-CZ" sz="5600" dirty="0">
              <a:solidFill>
                <a:schemeClr val="accent5">
                  <a:lumMod val="50000"/>
                </a:schemeClr>
              </a:solidFill>
            </a:endParaRPr>
          </a:p>
          <a:p>
            <a:pPr marL="1085850" lvl="2">
              <a:buFont typeface="Courier New" panose="02070309020205020404" pitchFamily="49" charset="0"/>
              <a:buChar char="o"/>
              <a:defRPr/>
            </a:pPr>
            <a:endParaRPr lang="cs-CZ" sz="4900" dirty="0" smtClean="0"/>
          </a:p>
          <a:p>
            <a:pPr marL="857250" lvl="2" indent="0">
              <a:defRPr/>
            </a:pPr>
            <a:endParaRPr lang="cs-CZ" sz="4900" dirty="0"/>
          </a:p>
          <a:p>
            <a:pPr marL="0" indent="0">
              <a:defRPr/>
            </a:pPr>
            <a:endParaRPr lang="cs-CZ" sz="8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979712" y="260648"/>
            <a:ext cx="4564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Společné znaky TNC/IRC a CBC</a:t>
            </a:r>
          </a:p>
        </p:txBody>
      </p:sp>
    </p:spTree>
    <p:extLst>
      <p:ext uri="{BB962C8B-B14F-4D97-AF65-F5344CB8AC3E}">
        <p14:creationId xmlns:p14="http://schemas.microsoft.com/office/powerpoint/2010/main" val="389201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688632"/>
          </a:xfrm>
        </p:spPr>
        <p:txBody>
          <a:bodyPr>
            <a:noAutofit/>
          </a:bodyPr>
          <a:lstStyle/>
          <a:p>
            <a:pPr marL="285750" indent="-285750">
              <a:buFont typeface="Symbol"/>
              <a:buChar char="®"/>
            </a:pPr>
            <a:r>
              <a:rPr lang="cs-CZ" sz="13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sym typeface="Symbol"/>
              </a:rPr>
              <a:t>Výdaje</a:t>
            </a:r>
            <a:endParaRPr lang="cs-CZ" sz="13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indent="0">
              <a:lnSpc>
                <a:spcPct val="80000"/>
              </a:lnSpc>
            </a:pP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M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ají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bezprostřední souvislost s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projektem,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vznikly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během doby realizace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projektu,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souvisejí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přípravou a realizací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projektu. </a:t>
            </a:r>
            <a:endParaRPr lang="cs-CZ" sz="13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lvl="1" indent="0">
              <a:lnSpc>
                <a:spcPct val="80000"/>
              </a:lnSpc>
            </a:pPr>
            <a:endParaRPr lang="cs-CZ" sz="13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lvl="1">
              <a:buFont typeface="Symbol"/>
              <a:buChar char="®"/>
            </a:pPr>
            <a:r>
              <a:rPr lang="cs-CZ" sz="13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Kategorie </a:t>
            </a:r>
            <a:r>
              <a:rPr lang="cs-CZ" sz="13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výdajů</a:t>
            </a:r>
            <a:endParaRPr lang="cs-CZ" sz="13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Zakotveno v Čl. 18 z 1299/2013</a:t>
            </a:r>
          </a:p>
          <a:p>
            <a:pPr marL="0" lvl="1" indent="0">
              <a:lnSpc>
                <a:spcPct val="90000"/>
              </a:lnSpc>
            </a:pP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+ NAŘÍZENÍ KOMISE V PŘENESENÉ PRAVOMOCI (EU) č.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481/2014, </a:t>
            </a:r>
          </a:p>
          <a:p>
            <a:pPr marL="685800" lvl="1" indent="-6858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náklady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na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zaměstnance, kancelářské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a administrativní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výdaje, náklady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na cestování a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ubytování, náklady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na externí odborné poradenství a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služby, náklady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na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vybavení a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investice</a:t>
            </a:r>
            <a:endParaRPr lang="cs-CZ" sz="13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lvl="1">
              <a:buFont typeface="Symbol"/>
              <a:buChar char="®"/>
            </a:pPr>
            <a:r>
              <a:rPr lang="cs-CZ" sz="13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Paušály</a:t>
            </a:r>
          </a:p>
          <a:p>
            <a:pPr marL="0" lvl="1" indent="0">
              <a:lnSpc>
                <a:spcPct val="90000"/>
              </a:lnSpc>
            </a:pP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Programy využívají paušální částky anebo sazby; přesné podmínky jsou vždy stanoveny daným programem</a:t>
            </a:r>
          </a:p>
          <a:p>
            <a:pPr marL="0" lvl="1" indent="0">
              <a:lnSpc>
                <a:spcPct val="90000"/>
              </a:lnSpc>
            </a:pPr>
            <a:endParaRPr lang="cs-CZ" sz="13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lvl="1">
              <a:lnSpc>
                <a:spcPct val="90000"/>
              </a:lnSpc>
              <a:buFont typeface="Symbol"/>
              <a:buChar char="®"/>
            </a:pPr>
            <a:r>
              <a:rPr lang="cs-CZ" sz="13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sym typeface="Symbol"/>
              </a:rPr>
              <a:t>Míra spolufinancování pro příjemce z ČR</a:t>
            </a:r>
            <a:endParaRPr lang="cs-CZ" sz="13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lvl="1" indent="0">
              <a:lnSpc>
                <a:spcPct val="90000"/>
              </a:lnSpc>
            </a:pP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= 85 % způsobilých výdajů</a:t>
            </a:r>
          </a:p>
          <a:p>
            <a:pPr marL="0" lvl="1" indent="0">
              <a:lnSpc>
                <a:spcPct val="90000"/>
              </a:lnSpc>
            </a:pP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(!!! Jedinou výjimkou jsou příjemci v programu INTERREG EUROPE, kde se uplatňuje 75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% pro neziskové soukromé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příjemce).</a:t>
            </a:r>
          </a:p>
          <a:p>
            <a:pPr marL="0" lvl="1" indent="0">
              <a:lnSpc>
                <a:spcPct val="90000"/>
              </a:lnSpc>
            </a:pPr>
            <a:endParaRPr lang="cs-CZ" sz="13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lvl="1">
              <a:lnSpc>
                <a:spcPct val="90000"/>
              </a:lnSpc>
              <a:buFont typeface="Symbol"/>
              <a:buChar char="®"/>
            </a:pPr>
            <a:r>
              <a:rPr lang="cs-CZ" sz="13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sym typeface="Symbol"/>
              </a:rPr>
              <a:t>Sídlo Řídícího orgánu </a:t>
            </a:r>
          </a:p>
          <a:p>
            <a:pPr marL="0" lvl="1" indent="0">
              <a:lnSpc>
                <a:spcPct val="90000"/>
              </a:lnSpc>
            </a:pPr>
            <a:r>
              <a:rPr lang="cs-CZ" sz="1300" b="1" dirty="0">
                <a:solidFill>
                  <a:schemeClr val="accent5">
                    <a:lumMod val="50000"/>
                  </a:schemeClr>
                </a:solidFill>
                <a:latin typeface="+mj-lt"/>
                <a:sym typeface="Symbol"/>
              </a:rPr>
              <a:t> 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  <a:sym typeface="Symbol"/>
              </a:rPr>
              <a:t>Mimo území ČR</a:t>
            </a:r>
            <a:endParaRPr lang="cs-CZ" sz="1300" dirty="0">
              <a:solidFill>
                <a:schemeClr val="accent5">
                  <a:lumMod val="50000"/>
                </a:schemeClr>
              </a:solidFill>
              <a:latin typeface="+mj-lt"/>
              <a:sym typeface="Symbol"/>
            </a:endParaRPr>
          </a:p>
          <a:p>
            <a:pPr marL="0" lvl="1" indent="0">
              <a:lnSpc>
                <a:spcPct val="90000"/>
              </a:lnSpc>
            </a:pP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(!!! Jedinou výjimkou je </a:t>
            </a:r>
            <a:r>
              <a:rPr lang="cs-CZ" sz="13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Interreg</a:t>
            </a: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V-A Česká republika – Polsko, kde Řídící orgán = MMR = sídlí v ČR ).</a:t>
            </a:r>
          </a:p>
          <a:p>
            <a:pPr marL="0" lvl="1" indent="0">
              <a:lnSpc>
                <a:spcPct val="90000"/>
              </a:lnSpc>
            </a:pPr>
            <a:endParaRPr lang="cs-CZ" sz="13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lvl="1">
              <a:lnSpc>
                <a:spcPct val="90000"/>
              </a:lnSpc>
              <a:buFont typeface="Symbol"/>
              <a:buChar char="®"/>
            </a:pPr>
            <a:r>
              <a:rPr lang="cs-CZ" sz="13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Trvání </a:t>
            </a:r>
            <a:r>
              <a:rPr lang="cs-CZ" sz="13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projektů</a:t>
            </a:r>
          </a:p>
          <a:p>
            <a:pPr marL="0" lvl="1" indent="0">
              <a:lnSpc>
                <a:spcPct val="90000"/>
              </a:lnSpc>
            </a:pPr>
            <a:r>
              <a:rPr lang="cs-CZ" sz="13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cs-CZ" sz="13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Cca 3 roky</a:t>
            </a:r>
          </a:p>
          <a:p>
            <a:pPr marL="0" lvl="1" indent="0">
              <a:lnSpc>
                <a:spcPct val="90000"/>
              </a:lnSpc>
            </a:pPr>
            <a:endParaRPr lang="cs-CZ" sz="13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23728" y="188640"/>
            <a:ext cx="4068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</a:rPr>
              <a:t>Společné znaky TNC/IRC a CBC</a:t>
            </a:r>
          </a:p>
        </p:txBody>
      </p:sp>
    </p:spTree>
    <p:extLst>
      <p:ext uri="{BB962C8B-B14F-4D97-AF65-F5344CB8AC3E}">
        <p14:creationId xmlns:p14="http://schemas.microsoft.com/office/powerpoint/2010/main" val="28236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07704" y="260648"/>
            <a:ext cx="4513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Rozdílné znaky TNC/IRC a CBC</a:t>
            </a:r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007112"/>
              </p:ext>
            </p:extLst>
          </p:nvPr>
        </p:nvGraphicFramePr>
        <p:xfrm>
          <a:off x="107504" y="1196753"/>
          <a:ext cx="8928992" cy="559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5215"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TNC/IRC</a:t>
                      </a:r>
                      <a:endParaRPr lang="cs-CZ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CBC</a:t>
                      </a:r>
                      <a:endParaRPr lang="cs-CZ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08">
                <a:tc>
                  <a:txBody>
                    <a:bodyPr/>
                    <a:lstStyle/>
                    <a:p>
                      <a:r>
                        <a:rPr lang="cs-CZ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Počet partnerů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Min.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3 financující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partneři v projektu</a:t>
                      </a:r>
                      <a:endParaRPr lang="cs-CZ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Min. 2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z programového území, z toho min. 1 z 1 státu a 2. z 2. státu</a:t>
                      </a:r>
                      <a:endParaRPr lang="cs-CZ" sz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227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Min. rozpočet projektu</a:t>
                      </a:r>
                      <a:endParaRPr lang="cs-CZ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Ne všechny programy mají stanovenou min. částku, a pokud ano, jde spíše o doporučení, (např. </a:t>
                      </a:r>
                      <a:r>
                        <a:rPr lang="cs-CZ" sz="1200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Interreg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CENTRAL EUROPE uvádí hranici pro celkový rozpočet od cca 1 mil. EUR)</a:t>
                      </a:r>
                      <a:endParaRPr lang="cs-CZ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Programy rozlišují standardní projekty požadující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více než 15.000 EUR z ERDF a tzv. </a:t>
                      </a:r>
                      <a:r>
                        <a:rPr lang="cs-CZ" sz="1200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mikroprojekty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(s </a:t>
                      </a:r>
                      <a:r>
                        <a:rPr lang="cs-CZ" sz="1200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požadvkem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nepřesahujícím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  <a:sym typeface="Symbol"/>
                        </a:rPr>
                        <a:t> 15.000 EUR z ERDF)</a:t>
                      </a:r>
                      <a:endParaRPr lang="cs-CZ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4883">
                <a:tc>
                  <a:txBody>
                    <a:bodyPr/>
                    <a:lstStyle/>
                    <a:p>
                      <a:endParaRPr lang="cs-CZ" sz="14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  <a:p>
                      <a:r>
                        <a:rPr lang="cs-CZ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Způsobilost</a:t>
                      </a:r>
                      <a:r>
                        <a:rPr lang="cs-CZ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příjemců podle typu instituce</a:t>
                      </a:r>
                      <a:endParaRPr lang="cs-CZ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Posuzována především s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využitím definice čl. 2(1) Směrnice 2014/24/EU o zadávání veřejných zakázek, kde je definice veřejnoprávních subjektů.</a:t>
                      </a:r>
                    </a:p>
                    <a:p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Způsobilé jsou: veřejné instituce, veřejnoprávní subjekty a také soukromé subjekty (avšak jen za podmínek stanovených programem a v souladu s pravidly programu).</a:t>
                      </a:r>
                      <a:endParaRPr lang="cs-CZ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Posuzována podle národní legislativy</a:t>
                      </a:r>
                      <a:r>
                        <a:rPr lang="cs-CZ" sz="120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údajů dostupných v rejstříku ARES</a:t>
                      </a:r>
                      <a:r>
                        <a:rPr lang="cs-CZ" sz="120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 Způsobilé jsou:</a:t>
                      </a:r>
                      <a:endParaRPr lang="cs-CZ" sz="120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orgány veřejné správy a jimi zřizované a zakládané organizace</a:t>
                      </a:r>
                    </a:p>
                    <a:p>
                      <a:pPr marL="2857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vzdělávací instituce</a:t>
                      </a:r>
                    </a:p>
                    <a:p>
                      <a:pPr marL="2857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nestátní a neziskové organizace</a:t>
                      </a:r>
                    </a:p>
                    <a:p>
                      <a:pPr marL="2857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ESÚS</a:t>
                      </a:r>
                    </a:p>
                    <a:p>
                      <a:pPr marL="2857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podnikatelské subjekty (výjimečně, např. CZ-Sasko TC 10)</a:t>
                      </a:r>
                    </a:p>
                    <a:p>
                      <a:pPr marL="2857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komory s výjimkou profesních komor (výjimečně, např.</a:t>
                      </a:r>
                      <a:r>
                        <a:rPr lang="cs-CZ" sz="120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CZ-Sasko </a:t>
                      </a: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TC 10 a 11)</a:t>
                      </a:r>
                      <a:endParaRPr lang="de-DE" sz="120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4445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Prioritní</a:t>
                      </a:r>
                      <a:r>
                        <a:rPr lang="cs-CZ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osy - vycházející z </a:t>
                      </a:r>
                      <a:r>
                        <a:rPr lang="cs-CZ" sz="1100" b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temat.cílů</a:t>
                      </a:r>
                      <a:endParaRPr lang="cs-CZ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Výzkum a inovace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3. Konkurenceschopnost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MSP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4. Nízkouhlíková ekonomika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6. ŽP a efektivní využívání zdrojů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7. Udržitelná doprava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11. Institucionální kapacita</a:t>
                      </a:r>
                      <a:endParaRPr lang="cs-CZ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Viz</a:t>
                      </a:r>
                      <a:r>
                        <a:rPr lang="cs-CZ" sz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jednotlivé programy spolupráce CBC</a:t>
                      </a:r>
                      <a:endParaRPr lang="cs-CZ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8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Dotace ze st. </a:t>
                      </a:r>
                      <a:r>
                        <a:rPr lang="cs-CZ" sz="1200" b="1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rozp</a:t>
                      </a:r>
                      <a:r>
                        <a:rPr lang="cs-CZ" sz="12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NE</a:t>
                      </a:r>
                      <a:endParaRPr lang="cs-CZ" sz="120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ANO</a:t>
                      </a:r>
                      <a:endParaRPr lang="cs-CZ" sz="120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18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chtungspfeil 16"/>
          <p:cNvSpPr>
            <a:spLocks noGrp="1"/>
          </p:cNvSpPr>
          <p:nvPr>
            <p:ph idx="1"/>
          </p:nvPr>
        </p:nvSpPr>
        <p:spPr>
          <a:xfrm>
            <a:off x="5787692" y="2514995"/>
            <a:ext cx="2888764" cy="149006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smtClean="0"/>
              <a:t>Národní operační programy</a:t>
            </a:r>
            <a:endParaRPr lang="en-GB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59832" y="620688"/>
            <a:ext cx="4824536" cy="504056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Role </a:t>
            </a:r>
            <a:r>
              <a:rPr lang="cs-CZ" sz="28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INTERREGu</a:t>
            </a:r>
            <a:endParaRPr lang="cs-CZ" sz="28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Richtungspfeil 1"/>
          <p:cNvSpPr/>
          <p:nvPr/>
        </p:nvSpPr>
        <p:spPr>
          <a:xfrm>
            <a:off x="295311" y="1347536"/>
            <a:ext cx="2326105" cy="99461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smtClean="0"/>
              <a:t>Budování kapacit a </a:t>
            </a:r>
            <a:r>
              <a:rPr lang="en-GB" sz="1800" b="1" dirty="0" smtClean="0"/>
              <a:t>test</a:t>
            </a:r>
            <a:r>
              <a:rPr lang="cs-CZ" sz="1800" b="1" dirty="0" smtClean="0"/>
              <a:t>ování</a:t>
            </a:r>
            <a:endParaRPr lang="en-GB" sz="1800" b="1" dirty="0"/>
          </a:p>
        </p:txBody>
      </p:sp>
      <p:sp>
        <p:nvSpPr>
          <p:cNvPr id="5" name="Textplatzhalter 27"/>
          <p:cNvSpPr txBox="1">
            <a:spLocks/>
          </p:cNvSpPr>
          <p:nvPr/>
        </p:nvSpPr>
        <p:spPr>
          <a:xfrm>
            <a:off x="289531" y="2419152"/>
            <a:ext cx="1852090" cy="1253001"/>
          </a:xfrm>
          <a:prstGeom prst="rect">
            <a:avLst/>
          </a:prstGeom>
          <a:solidFill>
            <a:schemeClr val="accent3"/>
          </a:solidFill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GB" sz="1700" dirty="0" smtClean="0">
                <a:solidFill>
                  <a:schemeClr val="bg1"/>
                </a:solidFill>
              </a:rPr>
              <a:t/>
            </a:r>
            <a:br>
              <a:rPr lang="en-GB" sz="1700" dirty="0" smtClean="0">
                <a:solidFill>
                  <a:schemeClr val="bg1"/>
                </a:solidFill>
              </a:rPr>
            </a:br>
            <a:r>
              <a:rPr lang="en-GB" sz="1700" dirty="0" smtClean="0">
                <a:solidFill>
                  <a:schemeClr val="bg1"/>
                </a:solidFill>
              </a:rPr>
              <a:t/>
            </a:r>
            <a:br>
              <a:rPr lang="en-GB" sz="1700" dirty="0" smtClean="0">
                <a:solidFill>
                  <a:schemeClr val="bg1"/>
                </a:solidFill>
              </a:rPr>
            </a:br>
            <a:r>
              <a:rPr lang="en-GB" sz="1700" dirty="0" err="1" smtClean="0">
                <a:solidFill>
                  <a:schemeClr val="bg1"/>
                </a:solidFill>
              </a:rPr>
              <a:t>Interreg</a:t>
            </a:r>
            <a:r>
              <a:rPr lang="en-GB" sz="1700" dirty="0" smtClean="0">
                <a:solidFill>
                  <a:schemeClr val="bg1"/>
                </a:solidFill>
              </a:rPr>
              <a:t/>
            </a:r>
            <a:br>
              <a:rPr lang="en-GB" sz="1700" dirty="0" smtClean="0">
                <a:solidFill>
                  <a:schemeClr val="bg1"/>
                </a:solidFill>
              </a:rPr>
            </a:br>
            <a:r>
              <a:rPr lang="en-GB" sz="1700" dirty="0" smtClean="0">
                <a:solidFill>
                  <a:schemeClr val="bg1"/>
                </a:solidFill>
              </a:rPr>
              <a:t/>
            </a:r>
            <a:br>
              <a:rPr lang="en-GB" sz="1700" dirty="0" smtClean="0">
                <a:solidFill>
                  <a:schemeClr val="bg1"/>
                </a:solidFill>
              </a:rPr>
            </a:br>
            <a:endParaRPr lang="en-GB" sz="1700" dirty="0" smtClean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Richtungspfeil 15"/>
          <p:cNvSpPr/>
          <p:nvPr/>
        </p:nvSpPr>
        <p:spPr>
          <a:xfrm>
            <a:off x="2907355" y="1917032"/>
            <a:ext cx="2595087" cy="125128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Pomoc při přípravě větších projektů a investic</a:t>
            </a:r>
            <a:endParaRPr lang="en-GB" sz="1800" b="1" dirty="0"/>
          </a:p>
        </p:txBody>
      </p:sp>
      <p:sp>
        <p:nvSpPr>
          <p:cNvPr id="7" name="Textplatzhalter 27"/>
          <p:cNvSpPr txBox="1">
            <a:spLocks/>
          </p:cNvSpPr>
          <p:nvPr/>
        </p:nvSpPr>
        <p:spPr>
          <a:xfrm>
            <a:off x="2906618" y="3258470"/>
            <a:ext cx="1989231" cy="1262526"/>
          </a:xfrm>
          <a:prstGeom prst="rect">
            <a:avLst/>
          </a:prstGeom>
          <a:solidFill>
            <a:schemeClr val="accent3"/>
          </a:solidFill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Jaspers </a:t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a</a:t>
            </a:r>
            <a:r>
              <a:rPr lang="cs-CZ" sz="1600" dirty="0" smtClean="0">
                <a:solidFill>
                  <a:schemeClr val="bg1"/>
                </a:solidFill>
              </a:rPr>
              <a:t> další</a:t>
            </a:r>
            <a:r>
              <a:rPr lang="en-GB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technická asistence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9" name="Textplatzhalter 27"/>
          <p:cNvSpPr txBox="1">
            <a:spLocks/>
          </p:cNvSpPr>
          <p:nvPr/>
        </p:nvSpPr>
        <p:spPr>
          <a:xfrm>
            <a:off x="5787692" y="4187620"/>
            <a:ext cx="2141343" cy="1295400"/>
          </a:xfrm>
          <a:prstGeom prst="rect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endParaRPr lang="en-GB" sz="1600" dirty="0" smtClean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cs-CZ" sz="1600" dirty="0" smtClean="0">
                <a:solidFill>
                  <a:schemeClr val="bg1"/>
                </a:solidFill>
              </a:rPr>
              <a:t>Strukturální</a:t>
            </a:r>
            <a:r>
              <a:rPr lang="en-GB" sz="1600" dirty="0" smtClean="0">
                <a:solidFill>
                  <a:schemeClr val="bg1"/>
                </a:solidFill>
              </a:rPr>
              <a:t> &amp; </a:t>
            </a:r>
            <a:r>
              <a:rPr lang="en-GB" sz="1600" dirty="0" err="1" smtClean="0">
                <a:solidFill>
                  <a:schemeClr val="bg1"/>
                </a:solidFill>
              </a:rPr>
              <a:t>inves</a:t>
            </a:r>
            <a:r>
              <a:rPr lang="cs-CZ" sz="1600" dirty="0" err="1" smtClean="0">
                <a:solidFill>
                  <a:schemeClr val="bg1"/>
                </a:solidFill>
              </a:rPr>
              <a:t>tiční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en-GB" sz="1600" dirty="0" smtClean="0">
                <a:solidFill>
                  <a:schemeClr val="bg1"/>
                </a:solidFill>
              </a:rPr>
              <a:t>f</a:t>
            </a:r>
            <a:r>
              <a:rPr lang="cs-CZ" sz="1600" dirty="0" smtClean="0">
                <a:solidFill>
                  <a:schemeClr val="bg1"/>
                </a:solidFill>
              </a:rPr>
              <a:t>ondy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1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3680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cs-CZ" altLang="cs-CZ" sz="2400" b="1" dirty="0">
                <a:latin typeface="+mj-lt"/>
                <a:cs typeface="Arial" panose="020B0604020202020204" pitchFamily="34" charset="0"/>
              </a:rPr>
              <a:t>Děkuji za pozornost</a:t>
            </a:r>
            <a:r>
              <a:rPr lang="en-GB" altLang="cs-CZ" sz="2400" b="1" dirty="0" smtClean="0">
                <a:latin typeface="+mj-lt"/>
                <a:cs typeface="Arial" panose="020B0604020202020204" pitchFamily="34" charset="0"/>
              </a:rPr>
              <a:t>!</a:t>
            </a:r>
            <a:endParaRPr lang="cs-CZ" altLang="cs-CZ" sz="2400" b="1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cs-CZ" altLang="cs-CZ" sz="2000" dirty="0">
                <a:latin typeface="+mj-lt"/>
                <a:cs typeface="Arial" panose="020B0604020202020204" pitchFamily="34" charset="0"/>
              </a:rPr>
              <a:t>Pavel Lukeš</a:t>
            </a:r>
            <a:endParaRPr lang="en-GB" altLang="cs-CZ" sz="20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cs-CZ" altLang="cs-CZ" sz="2000" dirty="0">
                <a:latin typeface="+mj-lt"/>
                <a:cs typeface="Arial" panose="020B0604020202020204" pitchFamily="34" charset="0"/>
              </a:rPr>
              <a:t>Odbor evropské územní spolupráce</a:t>
            </a:r>
            <a:endParaRPr lang="en-GB" altLang="cs-CZ" sz="20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cs-CZ" altLang="cs-CZ" sz="2000" dirty="0">
                <a:latin typeface="+mj-lt"/>
                <a:cs typeface="Arial" panose="020B0604020202020204" pitchFamily="34" charset="0"/>
              </a:rPr>
              <a:t>Ministerstvo pro místní rozvoj</a:t>
            </a:r>
            <a:endParaRPr lang="en-GB" altLang="cs-CZ" sz="20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n-GB" altLang="cs-CZ" sz="2000" dirty="0">
                <a:latin typeface="+mj-lt"/>
                <a:cs typeface="Arial" panose="020B0604020202020204" pitchFamily="34" charset="0"/>
              </a:rPr>
              <a:t>E-mail: </a:t>
            </a:r>
            <a:r>
              <a:rPr lang="cs-CZ" altLang="cs-CZ" sz="2000" dirty="0" err="1">
                <a:latin typeface="+mj-lt"/>
                <a:cs typeface="Arial" panose="020B0604020202020204" pitchFamily="34" charset="0"/>
                <a:hlinkClick r:id="rId2"/>
              </a:rPr>
              <a:t>pavel.lukes</a:t>
            </a:r>
            <a:r>
              <a:rPr lang="en-GB" altLang="cs-CZ" sz="2000" dirty="0" smtClean="0">
                <a:latin typeface="+mj-lt"/>
                <a:cs typeface="Arial" panose="020B0604020202020204" pitchFamily="34" charset="0"/>
                <a:hlinkClick r:id="rId2"/>
              </a:rPr>
              <a:t>@mmr.cz</a:t>
            </a:r>
            <a:endParaRPr lang="cs-CZ" altLang="cs-CZ" sz="2000" dirty="0" smtClean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cs-CZ" altLang="cs-CZ" sz="2000" dirty="0" smtClean="0">
                <a:latin typeface="+mj-lt"/>
                <a:cs typeface="Arial" panose="020B0604020202020204" pitchFamily="34" charset="0"/>
              </a:rPr>
              <a:t>Telefon: 224 862 331</a:t>
            </a:r>
            <a:endParaRPr lang="cs-CZ" altLang="cs-CZ" sz="20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cs-CZ" altLang="cs-CZ" sz="2000" dirty="0">
                <a:latin typeface="+mj-lt"/>
                <a:cs typeface="Arial" panose="020B0604020202020204" pitchFamily="34" charset="0"/>
                <a:hlinkClick r:id="rId3"/>
              </a:rPr>
              <a:t>www.dotaceEU.cz</a:t>
            </a:r>
            <a:r>
              <a:rPr lang="cs-CZ" altLang="cs-CZ" sz="2000" dirty="0">
                <a:latin typeface="+mj-lt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9728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otiv1" id="{B8BE8B23-93EC-427C-A931-4FF113275A5E}" vid="{974C4E40-CE73-4ED9-A51B-C2AD49BB48D0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MMR_Prezentace_klasika</Template>
  <TotalTime>5201</TotalTime>
  <Words>840</Words>
  <Application>Microsoft Office PowerPoint</Application>
  <PresentationFormat>Předvádění na obrazovce (4:3)</PresentationFormat>
  <Paragraphs>151</Paragraphs>
  <Slides>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21" baseType="lpstr">
      <vt:lpstr>Arial</vt:lpstr>
      <vt:lpstr>Calibri</vt:lpstr>
      <vt:lpstr>Courier New</vt:lpstr>
      <vt:lpstr>Gill Sans</vt:lpstr>
      <vt:lpstr>Lato Light</vt:lpstr>
      <vt:lpstr>Raleway</vt:lpstr>
      <vt:lpstr>Raleway Light</vt:lpstr>
      <vt:lpstr>Symbol</vt:lpstr>
      <vt:lpstr>Trebuchet MS</vt:lpstr>
      <vt:lpstr>Wingdings</vt:lpstr>
      <vt:lpstr>Wingdings 2</vt:lpstr>
      <vt:lpstr>Motiv1</vt:lpstr>
      <vt:lpstr>Nadnárodní/meziregionální spolupráce (TNC/IRC) vs.  Přeshraniční spolupráce (CBC) MMR, Odbor evropské územní spolupráce, oddělení 513 </vt:lpstr>
      <vt:lpstr>Prezentace aplikace PowerPoint</vt:lpstr>
      <vt:lpstr>Prezentace aplikace PowerPoint</vt:lpstr>
      <vt:lpstr>Programy Evropské územní spolupráce včetně údajů o podpoře [v EUR] </vt:lpstr>
      <vt:lpstr>Prezentace aplikace PowerPoint</vt:lpstr>
      <vt:lpstr>Prezentace aplikace PowerPoint</vt:lpstr>
      <vt:lpstr>Prezentace aplikace PowerPoint</vt:lpstr>
      <vt:lpstr>Role INTERREGu</vt:lpstr>
      <vt:lpstr>Prezentace aplikace PowerPoint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Lukeš</dc:creator>
  <cp:lastModifiedBy>Lukeš Pavel</cp:lastModifiedBy>
  <cp:revision>387</cp:revision>
  <cp:lastPrinted>2017-10-11T07:56:24Z</cp:lastPrinted>
  <dcterms:created xsi:type="dcterms:W3CDTF">2011-12-14T13:26:52Z</dcterms:created>
  <dcterms:modified xsi:type="dcterms:W3CDTF">2017-10-11T11:52:20Z</dcterms:modified>
</cp:coreProperties>
</file>